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8"/>
  </p:notesMasterIdLst>
  <p:sldIdLst>
    <p:sldId id="256" r:id="rId2"/>
    <p:sldId id="258" r:id="rId3"/>
    <p:sldId id="257" r:id="rId4"/>
    <p:sldId id="290" r:id="rId5"/>
    <p:sldId id="259" r:id="rId6"/>
    <p:sldId id="260" r:id="rId7"/>
    <p:sldId id="261" r:id="rId8"/>
    <p:sldId id="262" r:id="rId9"/>
    <p:sldId id="263" r:id="rId10"/>
    <p:sldId id="264" r:id="rId11"/>
    <p:sldId id="265" r:id="rId12"/>
    <p:sldId id="266" r:id="rId13"/>
    <p:sldId id="267" r:id="rId14"/>
    <p:sldId id="268" r:id="rId15"/>
    <p:sldId id="309" r:id="rId16"/>
    <p:sldId id="269" r:id="rId17"/>
    <p:sldId id="292" r:id="rId18"/>
    <p:sldId id="270" r:id="rId19"/>
    <p:sldId id="271" r:id="rId20"/>
    <p:sldId id="287" r:id="rId21"/>
    <p:sldId id="288" r:id="rId22"/>
    <p:sldId id="293" r:id="rId23"/>
    <p:sldId id="273" r:id="rId24"/>
    <p:sldId id="274" r:id="rId25"/>
    <p:sldId id="275" r:id="rId26"/>
    <p:sldId id="297" r:id="rId27"/>
    <p:sldId id="298" r:id="rId28"/>
    <p:sldId id="300" r:id="rId29"/>
    <p:sldId id="301" r:id="rId30"/>
    <p:sldId id="302" r:id="rId31"/>
    <p:sldId id="303" r:id="rId32"/>
    <p:sldId id="305" r:id="rId33"/>
    <p:sldId id="304" r:id="rId34"/>
    <p:sldId id="306" r:id="rId35"/>
    <p:sldId id="308" r:id="rId36"/>
    <p:sldId id="307" r:id="rId37"/>
  </p:sldIdLst>
  <p:sldSz cx="9144000" cy="6858000" type="screen4x3"/>
  <p:notesSz cx="6858000" cy="9144000"/>
  <p:defaultTextStyle>
    <a:defPPr>
      <a:defRPr lang="en-US"/>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333399"/>
    <a:srgbClr val="FFFFCC"/>
    <a:srgbClr val="996600"/>
    <a:srgbClr val="009900"/>
    <a:srgbClr val="663300"/>
    <a:srgbClr val="0000C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4796" autoAdjust="0"/>
    <p:restoredTop sz="81159" autoAdjust="0"/>
  </p:normalViewPr>
  <p:slideViewPr>
    <p:cSldViewPr>
      <p:cViewPr varScale="1">
        <p:scale>
          <a:sx n="85" d="100"/>
          <a:sy n="85" d="100"/>
        </p:scale>
        <p:origin x="176" y="10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zh-CN" altLang="en-US"/>
          </a:p>
        </p:txBody>
      </p:sp>
      <p:sp>
        <p:nvSpPr>
          <p:cNvPr id="1085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389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085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1085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FBF25D1-789B-4EEB-A74F-F889FB29411A}" type="slidenum">
              <a:rPr lang="zh-CN" altLang="en-US"/>
              <a:pPr/>
              <a:t>‹#›</a:t>
            </a:fld>
            <a:endParaRPr lang="en-US" altLang="zh-CN"/>
          </a:p>
        </p:txBody>
      </p:sp>
    </p:spTree>
    <p:extLst>
      <p:ext uri="{BB962C8B-B14F-4D97-AF65-F5344CB8AC3E}">
        <p14:creationId xmlns:p14="http://schemas.microsoft.com/office/powerpoint/2010/main" val="29954899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BBABEA78-4EBB-4CB5-BC9B-812038373F90}" type="slidenum">
              <a:rPr lang="zh-CN" altLang="en-US" sz="1200"/>
              <a:pPr eaLnBrk="1" hangingPunct="1"/>
              <a:t>1</a:t>
            </a:fld>
            <a:endParaRPr lang="en-US" altLang="zh-CN" sz="120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t>仙</a:t>
            </a:r>
            <a:r>
              <a:rPr lang="en-US" altLang="zh-CN"/>
              <a:t>1-201</a:t>
            </a:r>
            <a:endParaRPr lang="zh-CN" altLang="en-US"/>
          </a:p>
        </p:txBody>
      </p:sp>
    </p:spTree>
    <p:extLst>
      <p:ext uri="{BB962C8B-B14F-4D97-AF65-F5344CB8AC3E}">
        <p14:creationId xmlns:p14="http://schemas.microsoft.com/office/powerpoint/2010/main" val="19728861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54BE2167-558D-4C0E-A808-CBA5CDBC2D24}" type="slidenum">
              <a:rPr lang="zh-CN" altLang="en-US" sz="1200"/>
              <a:pPr eaLnBrk="1" hangingPunct="1"/>
              <a:t>10</a:t>
            </a:fld>
            <a:endParaRPr lang="en-US" altLang="zh-CN" sz="120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1047530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1C27898D-1B4F-45CD-96FA-573619C16C9B}" type="slidenum">
              <a:rPr lang="zh-CN" altLang="en-US" sz="1200"/>
              <a:pPr eaLnBrk="1" hangingPunct="1"/>
              <a:t>11</a:t>
            </a:fld>
            <a:endParaRPr lang="en-US" altLang="zh-CN" sz="120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a:t>1</a:t>
            </a:r>
            <a:r>
              <a:rPr lang="zh-CN" altLang="en-US" dirty="0"/>
              <a:t>。每个节点，</a:t>
            </a:r>
            <a:r>
              <a:rPr lang="en-US" altLang="zh-CN" dirty="0"/>
              <a:t>dfstopo</a:t>
            </a:r>
            <a:r>
              <a:rPr lang="zh-CN" altLang="en-US" dirty="0"/>
              <a:t>正好执行一次，所以每个节点的</a:t>
            </a:r>
            <a:r>
              <a:rPr lang="en-US" altLang="zh-CN" dirty="0"/>
              <a:t>topo</a:t>
            </a:r>
            <a:r>
              <a:rPr lang="zh-CN" altLang="en-US" dirty="0"/>
              <a:t>序号是不同的；</a:t>
            </a:r>
            <a:endParaRPr lang="en-US" altLang="zh-CN" dirty="0"/>
          </a:p>
          <a:p>
            <a:pPr eaLnBrk="1" hangingPunct="1"/>
            <a:r>
              <a:rPr lang="en-US" altLang="zh-CN" dirty="0"/>
              <a:t>2</a:t>
            </a:r>
            <a:r>
              <a:rPr lang="zh-CN" altLang="en-US" dirty="0"/>
              <a:t>。没有</a:t>
            </a:r>
            <a:r>
              <a:rPr lang="en-US" altLang="zh-CN" dirty="0"/>
              <a:t>back</a:t>
            </a:r>
            <a:r>
              <a:rPr lang="zh-CN" altLang="en-US" dirty="0"/>
              <a:t>边，</a:t>
            </a:r>
            <a:r>
              <a:rPr lang="en-US" altLang="zh-CN" dirty="0"/>
              <a:t>tree</a:t>
            </a:r>
            <a:r>
              <a:rPr lang="zh-CN" altLang="en-US" dirty="0"/>
              <a:t>边、</a:t>
            </a:r>
            <a:r>
              <a:rPr lang="en-US" altLang="zh-CN" dirty="0"/>
              <a:t>cross</a:t>
            </a:r>
            <a:r>
              <a:rPr lang="zh-CN" altLang="en-US" dirty="0"/>
              <a:t>边、</a:t>
            </a:r>
            <a:r>
              <a:rPr lang="en-US" altLang="zh-CN" dirty="0"/>
              <a:t>descendant</a:t>
            </a:r>
            <a:r>
              <a:rPr lang="zh-CN" altLang="en-US" dirty="0"/>
              <a:t>边都有</a:t>
            </a:r>
            <a:r>
              <a:rPr lang="en-US" altLang="zh-CN" i="1" dirty="0"/>
              <a:t>finishTime</a:t>
            </a:r>
            <a:r>
              <a:rPr lang="en-US" altLang="zh-CN" dirty="0"/>
              <a:t>(v)&gt;</a:t>
            </a:r>
            <a:r>
              <a:rPr lang="en-US" altLang="zh-CN" i="1" dirty="0"/>
              <a:t>finishTime</a:t>
            </a:r>
            <a:r>
              <a:rPr lang="en-US" altLang="zh-CN" dirty="0"/>
              <a:t>(w)</a:t>
            </a:r>
            <a:endParaRPr lang="zh-CN" altLang="en-US" dirty="0"/>
          </a:p>
        </p:txBody>
      </p:sp>
    </p:spTree>
    <p:extLst>
      <p:ext uri="{BB962C8B-B14F-4D97-AF65-F5344CB8AC3E}">
        <p14:creationId xmlns:p14="http://schemas.microsoft.com/office/powerpoint/2010/main" val="26984919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CA1E016A-6116-46FA-AD2B-3263931B68B1}" type="slidenum">
              <a:rPr lang="zh-CN" altLang="en-US" sz="1200"/>
              <a:pPr eaLnBrk="1" hangingPunct="1"/>
              <a:t>12</a:t>
            </a:fld>
            <a:endParaRPr lang="en-US" altLang="zh-CN" sz="120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G</a:t>
            </a:r>
            <a:r>
              <a:rPr lang="zh-CN" altLang="en-US"/>
              <a:t>无回路</a:t>
            </a:r>
            <a:r>
              <a:rPr lang="en-US" altLang="zh-CN"/>
              <a:t>=&gt;G</a:t>
            </a:r>
            <a:r>
              <a:rPr lang="zh-CN" altLang="en-US"/>
              <a:t>有拓扑序</a:t>
            </a:r>
          </a:p>
        </p:txBody>
      </p:sp>
    </p:spTree>
    <p:extLst>
      <p:ext uri="{BB962C8B-B14F-4D97-AF65-F5344CB8AC3E}">
        <p14:creationId xmlns:p14="http://schemas.microsoft.com/office/powerpoint/2010/main" val="21191923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8C8A3732-7CBC-404D-85A9-5032A3617A63}" type="slidenum">
              <a:rPr lang="zh-CN" altLang="en-US" sz="1200"/>
              <a:pPr eaLnBrk="1" hangingPunct="1"/>
              <a:t>13</a:t>
            </a:fld>
            <a:endParaRPr lang="en-US" altLang="zh-CN" sz="120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任务调度：</a:t>
            </a:r>
            <a:r>
              <a:rPr lang="en-US" altLang="zh-CN"/>
              <a:t>vw</a:t>
            </a:r>
            <a:r>
              <a:rPr lang="zh-CN" altLang="en-US"/>
              <a:t>表明，</a:t>
            </a:r>
            <a:r>
              <a:rPr lang="en-US" altLang="zh-CN"/>
              <a:t>v</a:t>
            </a:r>
            <a:r>
              <a:rPr lang="zh-CN" altLang="en-US"/>
              <a:t>依赖于</a:t>
            </a:r>
            <a:r>
              <a:rPr lang="en-US" altLang="zh-CN"/>
              <a:t>w</a:t>
            </a:r>
            <a:endParaRPr lang="zh-CN" altLang="en-US"/>
          </a:p>
        </p:txBody>
      </p:sp>
    </p:spTree>
    <p:extLst>
      <p:ext uri="{BB962C8B-B14F-4D97-AF65-F5344CB8AC3E}">
        <p14:creationId xmlns:p14="http://schemas.microsoft.com/office/powerpoint/2010/main" val="20136981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635FFFAA-C495-469D-9111-CBA9DEF34827}" type="slidenum">
              <a:rPr lang="zh-CN" altLang="en-US" sz="1200"/>
              <a:pPr eaLnBrk="1" hangingPunct="1"/>
              <a:t>14</a:t>
            </a:fld>
            <a:endParaRPr lang="en-US" altLang="zh-CN" sz="120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2097252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3F0B01DD-7329-48DC-A7B9-2BD96994CB4C}" type="slidenum">
              <a:rPr lang="zh-CN" altLang="en-US" sz="1200"/>
              <a:pPr eaLnBrk="1" hangingPunct="1"/>
              <a:t>15</a:t>
            </a:fld>
            <a:endParaRPr lang="en-US" altLang="zh-CN" sz="120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t>带权</a:t>
            </a:r>
            <a:r>
              <a:rPr lang="en-US" altLang="zh-CN" dirty="0"/>
              <a:t>DAG</a:t>
            </a:r>
            <a:r>
              <a:rPr lang="zh-CN" altLang="en-US" dirty="0"/>
              <a:t>，节点权表示持续时间</a:t>
            </a:r>
          </a:p>
        </p:txBody>
      </p:sp>
    </p:spTree>
    <p:extLst>
      <p:ext uri="{BB962C8B-B14F-4D97-AF65-F5344CB8AC3E}">
        <p14:creationId xmlns:p14="http://schemas.microsoft.com/office/powerpoint/2010/main" val="14187625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33F42875-0B3D-48A3-A495-AFC6D63C1BAA}" type="slidenum">
              <a:rPr lang="zh-CN" altLang="en-US" sz="1200"/>
              <a:pPr eaLnBrk="1" hangingPunct="1"/>
              <a:t>16</a:t>
            </a:fld>
            <a:endParaRPr lang="en-US" altLang="zh-CN" sz="120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假设任务是有持续时间的（</a:t>
            </a:r>
            <a:r>
              <a:rPr lang="en-US" altLang="zh-CN"/>
              <a:t>AOV</a:t>
            </a:r>
            <a:r>
              <a:rPr lang="zh-CN" altLang="en-US"/>
              <a:t>网络，</a:t>
            </a:r>
            <a:r>
              <a:rPr lang="en-US" altLang="zh-CN"/>
              <a:t>AOE</a:t>
            </a:r>
            <a:r>
              <a:rPr lang="zh-CN" altLang="en-US"/>
              <a:t>网络）</a:t>
            </a:r>
            <a:endParaRPr lang="en-US" altLang="zh-CN"/>
          </a:p>
          <a:p>
            <a:pPr eaLnBrk="1" hangingPunct="1"/>
            <a:r>
              <a:rPr lang="en-US" altLang="zh-CN"/>
              <a:t>1</a:t>
            </a:r>
            <a:r>
              <a:rPr lang="zh-CN" altLang="en-US"/>
              <a:t>。</a:t>
            </a:r>
            <a:r>
              <a:rPr lang="en-US" altLang="zh-CN"/>
              <a:t>est</a:t>
            </a:r>
            <a:r>
              <a:rPr lang="zh-CN" altLang="en-US"/>
              <a:t>最早开始时间：</a:t>
            </a:r>
            <a:r>
              <a:rPr lang="en-US" altLang="zh-CN"/>
              <a:t>v</a:t>
            </a:r>
            <a:r>
              <a:rPr lang="zh-CN" altLang="en-US"/>
              <a:t>没有依赖，</a:t>
            </a:r>
            <a:r>
              <a:rPr lang="en-US" altLang="zh-CN"/>
              <a:t>est=0</a:t>
            </a:r>
            <a:r>
              <a:rPr lang="zh-CN" altLang="en-US"/>
              <a:t>；</a:t>
            </a:r>
            <a:r>
              <a:rPr lang="en-US" altLang="zh-CN"/>
              <a:t>v</a:t>
            </a:r>
            <a:r>
              <a:rPr lang="zh-CN" altLang="en-US"/>
              <a:t>有依赖，</a:t>
            </a:r>
            <a:r>
              <a:rPr lang="en-US" altLang="zh-CN"/>
              <a:t>est=</a:t>
            </a:r>
            <a:r>
              <a:rPr lang="zh-CN" altLang="en-US"/>
              <a:t>依赖的</a:t>
            </a:r>
            <a:r>
              <a:rPr lang="en-US" altLang="zh-CN"/>
              <a:t>eft</a:t>
            </a:r>
          </a:p>
          <a:p>
            <a:pPr eaLnBrk="1" hangingPunct="1"/>
            <a:r>
              <a:rPr lang="en-US" altLang="zh-CN"/>
              <a:t>2</a:t>
            </a:r>
            <a:r>
              <a:rPr lang="zh-CN" altLang="en-US"/>
              <a:t>。最早结束时间：</a:t>
            </a:r>
            <a:r>
              <a:rPr lang="en-US" altLang="zh-CN"/>
              <a:t>eft=est+</a:t>
            </a:r>
            <a:r>
              <a:rPr lang="zh-CN" altLang="en-US"/>
              <a:t>持续时间</a:t>
            </a:r>
            <a:endParaRPr lang="en-US" altLang="zh-CN"/>
          </a:p>
          <a:p>
            <a:pPr eaLnBrk="1" hangingPunct="1"/>
            <a:r>
              <a:rPr lang="en-US" altLang="zh-CN"/>
              <a:t>3</a:t>
            </a:r>
            <a:r>
              <a:rPr lang="zh-CN" altLang="en-US"/>
              <a:t>。关键路径</a:t>
            </a:r>
            <a:r>
              <a:rPr lang="en-US" altLang="zh-CN"/>
              <a:t>v0</a:t>
            </a:r>
            <a:r>
              <a:rPr lang="en-US" altLang="zh-CN">
                <a:sym typeface="Wingdings" panose="05000000000000000000" pitchFamily="2" charset="2"/>
              </a:rPr>
              <a:t>vk</a:t>
            </a:r>
            <a:r>
              <a:rPr lang="zh-CN" altLang="en-US">
                <a:sym typeface="Wingdings" panose="05000000000000000000" pitchFamily="2" charset="2"/>
              </a:rPr>
              <a:t>：</a:t>
            </a:r>
            <a:r>
              <a:rPr lang="en-US" altLang="zh-CN">
                <a:sym typeface="Wingdings" panose="05000000000000000000" pitchFamily="2" charset="2"/>
              </a:rPr>
              <a:t>v0</a:t>
            </a:r>
            <a:r>
              <a:rPr lang="zh-CN" altLang="en-US">
                <a:sym typeface="Wingdings" panose="05000000000000000000" pitchFamily="2" charset="2"/>
              </a:rPr>
              <a:t>没有依赖；</a:t>
            </a:r>
            <a:r>
              <a:rPr lang="en-US" altLang="zh-CN">
                <a:sym typeface="Wingdings" panose="05000000000000000000" pitchFamily="2" charset="2"/>
              </a:rPr>
              <a:t>vi</a:t>
            </a:r>
            <a:r>
              <a:rPr lang="zh-CN" altLang="en-US">
                <a:sym typeface="Wingdings" panose="05000000000000000000" pitchFamily="2" charset="2"/>
              </a:rPr>
              <a:t>依赖于</a:t>
            </a:r>
            <a:r>
              <a:rPr lang="en-US" altLang="zh-CN">
                <a:sym typeface="Wingdings" panose="05000000000000000000" pitchFamily="2" charset="2"/>
              </a:rPr>
              <a:t>vi-1</a:t>
            </a:r>
            <a:r>
              <a:rPr lang="zh-CN" altLang="en-US">
                <a:sym typeface="Wingdings" panose="05000000000000000000" pitchFamily="2" charset="2"/>
              </a:rPr>
              <a:t>，</a:t>
            </a:r>
            <a:r>
              <a:rPr lang="en-US" altLang="zh-CN">
                <a:sym typeface="Wingdings" panose="05000000000000000000" pitchFamily="2" charset="2"/>
              </a:rPr>
              <a:t>vi</a:t>
            </a:r>
            <a:r>
              <a:rPr lang="zh-CN" altLang="en-US">
                <a:sym typeface="Wingdings" panose="05000000000000000000" pitchFamily="2" charset="2"/>
              </a:rPr>
              <a:t>的</a:t>
            </a:r>
            <a:r>
              <a:rPr lang="en-US" altLang="zh-CN">
                <a:sym typeface="Wingdings" panose="05000000000000000000" pitchFamily="2" charset="2"/>
              </a:rPr>
              <a:t>est=vi-1</a:t>
            </a:r>
            <a:r>
              <a:rPr lang="zh-CN" altLang="en-US">
                <a:sym typeface="Wingdings" panose="05000000000000000000" pitchFamily="2" charset="2"/>
              </a:rPr>
              <a:t>的</a:t>
            </a:r>
            <a:r>
              <a:rPr lang="en-US" altLang="zh-CN">
                <a:sym typeface="Wingdings" panose="05000000000000000000" pitchFamily="2" charset="2"/>
              </a:rPr>
              <a:t>eft</a:t>
            </a:r>
            <a:r>
              <a:rPr lang="zh-CN" altLang="en-US">
                <a:sym typeface="Wingdings" panose="05000000000000000000" pitchFamily="2" charset="2"/>
              </a:rPr>
              <a:t>；</a:t>
            </a:r>
            <a:r>
              <a:rPr lang="en-US" altLang="zh-CN">
                <a:sym typeface="Wingdings" panose="05000000000000000000" pitchFamily="2" charset="2"/>
              </a:rPr>
              <a:t>vk</a:t>
            </a:r>
            <a:r>
              <a:rPr lang="zh-CN" altLang="en-US">
                <a:sym typeface="Wingdings" panose="05000000000000000000" pitchFamily="2" charset="2"/>
              </a:rPr>
              <a:t>的</a:t>
            </a:r>
            <a:r>
              <a:rPr lang="en-US" altLang="zh-CN">
                <a:sym typeface="Wingdings" panose="05000000000000000000" pitchFamily="2" charset="2"/>
              </a:rPr>
              <a:t>eft</a:t>
            </a:r>
            <a:r>
              <a:rPr lang="zh-CN" altLang="en-US">
                <a:sym typeface="Wingdings" panose="05000000000000000000" pitchFamily="2" charset="2"/>
              </a:rPr>
              <a:t>是所有任务的最大时间</a:t>
            </a:r>
            <a:endParaRPr lang="en-US" altLang="zh-CN">
              <a:sym typeface="Wingdings" panose="05000000000000000000" pitchFamily="2" charset="2"/>
            </a:endParaRPr>
          </a:p>
        </p:txBody>
      </p:sp>
    </p:spTree>
    <p:extLst>
      <p:ext uri="{BB962C8B-B14F-4D97-AF65-F5344CB8AC3E}">
        <p14:creationId xmlns:p14="http://schemas.microsoft.com/office/powerpoint/2010/main" val="15183984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33F42875-0B3D-48A3-A495-AFC6D63C1BAA}" type="slidenum">
              <a:rPr lang="zh-CN" altLang="en-US" sz="1200"/>
              <a:pPr eaLnBrk="1" hangingPunct="1"/>
              <a:t>17</a:t>
            </a:fld>
            <a:endParaRPr lang="en-US" altLang="zh-CN" sz="120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sym typeface="Wingdings" panose="05000000000000000000" pitchFamily="2" charset="2"/>
            </a:endParaRPr>
          </a:p>
        </p:txBody>
      </p:sp>
    </p:spTree>
    <p:extLst>
      <p:ext uri="{BB962C8B-B14F-4D97-AF65-F5344CB8AC3E}">
        <p14:creationId xmlns:p14="http://schemas.microsoft.com/office/powerpoint/2010/main" val="38388709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3E44E0D8-6DE5-49ED-A447-17116BDCF0BC}" type="slidenum">
              <a:rPr lang="zh-CN" altLang="en-US" sz="1200"/>
              <a:pPr eaLnBrk="1" hangingPunct="1"/>
              <a:t>18</a:t>
            </a:fld>
            <a:endParaRPr lang="en-US" altLang="zh-CN" sz="120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1</a:t>
            </a:r>
            <a:r>
              <a:rPr lang="zh-CN" altLang="en-US"/>
              <a:t>。</a:t>
            </a:r>
            <a:r>
              <a:rPr lang="en-US" altLang="zh-CN"/>
              <a:t>Vi-1</a:t>
            </a:r>
            <a:r>
              <a:rPr lang="zh-CN" altLang="en-US"/>
              <a:t>是</a:t>
            </a:r>
            <a:r>
              <a:rPr lang="en-US" altLang="zh-CN"/>
              <a:t>vi</a:t>
            </a:r>
            <a:r>
              <a:rPr lang="zh-CN" altLang="en-US"/>
              <a:t>的关键依赖，即任何延迟都会导致</a:t>
            </a:r>
            <a:r>
              <a:rPr lang="en-US" altLang="zh-CN"/>
              <a:t>vi</a:t>
            </a:r>
            <a:r>
              <a:rPr lang="zh-CN" altLang="en-US"/>
              <a:t>的延迟</a:t>
            </a:r>
            <a:endParaRPr lang="en-US" altLang="zh-CN"/>
          </a:p>
          <a:p>
            <a:pPr eaLnBrk="1" hangingPunct="1"/>
            <a:r>
              <a:rPr lang="en-US" altLang="zh-CN"/>
              <a:t>2</a:t>
            </a:r>
            <a:r>
              <a:rPr lang="zh-CN" altLang="en-US"/>
              <a:t>。整个项目依赖于关键路径</a:t>
            </a:r>
            <a:endParaRPr lang="en-US" altLang="zh-CN"/>
          </a:p>
          <a:p>
            <a:pPr eaLnBrk="1" hangingPunct="1"/>
            <a:r>
              <a:rPr lang="en-US" altLang="zh-CN"/>
              <a:t>3</a:t>
            </a:r>
            <a:r>
              <a:rPr lang="zh-CN" altLang="en-US"/>
              <a:t>。降低非关键路径的时间无法降低整个时间</a:t>
            </a:r>
          </a:p>
        </p:txBody>
      </p:sp>
    </p:spTree>
    <p:extLst>
      <p:ext uri="{BB962C8B-B14F-4D97-AF65-F5344CB8AC3E}">
        <p14:creationId xmlns:p14="http://schemas.microsoft.com/office/powerpoint/2010/main" val="5449556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3F0B01DD-7329-48DC-A7B9-2BD96994CB4C}" type="slidenum">
              <a:rPr lang="zh-CN" altLang="en-US" sz="1200"/>
              <a:pPr eaLnBrk="1" hangingPunct="1"/>
              <a:t>19</a:t>
            </a:fld>
            <a:endParaRPr lang="en-US" altLang="zh-CN" sz="120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带权</a:t>
            </a:r>
            <a:r>
              <a:rPr lang="en-US" altLang="zh-CN"/>
              <a:t>DAG</a:t>
            </a:r>
            <a:r>
              <a:rPr lang="zh-CN" altLang="en-US"/>
              <a:t>，节点权表示持续时间</a:t>
            </a:r>
          </a:p>
        </p:txBody>
      </p:sp>
    </p:spTree>
    <p:extLst>
      <p:ext uri="{BB962C8B-B14F-4D97-AF65-F5344CB8AC3E}">
        <p14:creationId xmlns:p14="http://schemas.microsoft.com/office/powerpoint/2010/main" val="4124953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34B72EDA-1321-4E80-BDA7-89E38E369293}" type="slidenum">
              <a:rPr lang="zh-CN" altLang="en-US" sz="1200"/>
              <a:pPr eaLnBrk="1" hangingPunct="1"/>
              <a:t>2</a:t>
            </a:fld>
            <a:endParaRPr lang="en-US" altLang="zh-CN" sz="120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758074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34ACF673-D952-4164-BF36-807B9E2470DF}" type="slidenum">
              <a:rPr lang="zh-CN" altLang="en-US" sz="1200"/>
              <a:pPr eaLnBrk="1" hangingPunct="1"/>
              <a:t>20</a:t>
            </a:fld>
            <a:endParaRPr lang="en-US" altLang="zh-CN" sz="120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9047206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3086F0D6-4CD2-40B6-921E-EFB701BC7EDB}" type="slidenum">
              <a:rPr lang="zh-CN" altLang="en-US" sz="1200"/>
              <a:pPr eaLnBrk="1" hangingPunct="1"/>
              <a:t>21</a:t>
            </a:fld>
            <a:endParaRPr lang="en-US" altLang="zh-CN" sz="120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0138901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EB2FDED2-9840-4FF7-BF7B-DC1152214DF3}" type="slidenum">
              <a:rPr lang="zh-CN" altLang="en-US" sz="1200"/>
              <a:pPr eaLnBrk="1" hangingPunct="1"/>
              <a:t>22</a:t>
            </a:fld>
            <a:endParaRPr lang="en-US" altLang="zh-CN" sz="120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9286554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345C7863-8F74-4CA7-84E9-6B90E92A5B1B}" type="slidenum">
              <a:rPr lang="zh-CN" altLang="en-US" sz="1200"/>
              <a:pPr eaLnBrk="1" hangingPunct="1"/>
              <a:t>23</a:t>
            </a:fld>
            <a:endParaRPr lang="en-US" altLang="zh-CN" sz="120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8345609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7A350239-242B-41E6-AF19-C5221B6C6D44}" type="slidenum">
              <a:rPr lang="zh-CN" altLang="en-US" sz="1200"/>
              <a:pPr eaLnBrk="1" hangingPunct="1"/>
              <a:t>24</a:t>
            </a:fld>
            <a:endParaRPr lang="en-US" altLang="zh-CN" sz="120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6590243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4878206A-0F39-4D98-8B31-1039FFDE7E81}" type="slidenum">
              <a:rPr lang="zh-CN" altLang="en-US" sz="1200"/>
              <a:pPr eaLnBrk="1" hangingPunct="1"/>
              <a:t>25</a:t>
            </a:fld>
            <a:endParaRPr lang="en-US" altLang="zh-CN" sz="120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1</a:t>
            </a:r>
            <a:r>
              <a:rPr lang="zh-CN" altLang="en-US"/>
              <a:t>。在</a:t>
            </a:r>
            <a:r>
              <a:rPr lang="en-US" altLang="zh-CN"/>
              <a:t>while</a:t>
            </a:r>
            <a:r>
              <a:rPr lang="zh-CN" altLang="en-US"/>
              <a:t>循环中当访问</a:t>
            </a:r>
            <a:r>
              <a:rPr lang="en-US" altLang="zh-CN"/>
              <a:t>eft[w]</a:t>
            </a:r>
            <a:r>
              <a:rPr lang="zh-CN" altLang="en-US"/>
              <a:t>时，</a:t>
            </a:r>
            <a:r>
              <a:rPr lang="en-US" altLang="zh-CN"/>
              <a:t>w</a:t>
            </a:r>
            <a:r>
              <a:rPr lang="zh-CN" altLang="en-US"/>
              <a:t>必然已经是</a:t>
            </a:r>
            <a:r>
              <a:rPr lang="en-US" altLang="zh-CN"/>
              <a:t>black</a:t>
            </a:r>
          </a:p>
          <a:p>
            <a:pPr eaLnBrk="1" hangingPunct="1"/>
            <a:r>
              <a:rPr lang="en-US" altLang="zh-CN"/>
              <a:t>2</a:t>
            </a:r>
            <a:r>
              <a:rPr lang="zh-CN" altLang="en-US"/>
              <a:t>。根据</a:t>
            </a:r>
            <a:r>
              <a:rPr lang="en-US" altLang="zh-CN"/>
              <a:t>DFS</a:t>
            </a:r>
            <a:r>
              <a:rPr lang="zh-CN" altLang="en-US"/>
              <a:t>，</a:t>
            </a:r>
            <a:r>
              <a:rPr lang="en-US" altLang="zh-CN"/>
              <a:t>eft</a:t>
            </a:r>
            <a:r>
              <a:rPr lang="zh-CN" altLang="en-US"/>
              <a:t>仅仅被设置一次，满足</a:t>
            </a:r>
            <a:r>
              <a:rPr lang="en-US" altLang="zh-CN"/>
              <a:t>eft</a:t>
            </a:r>
            <a:r>
              <a:rPr lang="zh-CN" altLang="en-US"/>
              <a:t>。</a:t>
            </a:r>
            <a:endParaRPr lang="en-US" altLang="zh-CN"/>
          </a:p>
          <a:p>
            <a:pPr eaLnBrk="1" hangingPunct="1"/>
            <a:r>
              <a:rPr lang="en-US" altLang="zh-CN"/>
              <a:t>3</a:t>
            </a:r>
            <a:r>
              <a:rPr lang="zh-CN" altLang="en-US"/>
              <a:t>。时间复杂度</a:t>
            </a:r>
          </a:p>
        </p:txBody>
      </p:sp>
    </p:spTree>
    <p:extLst>
      <p:ext uri="{BB962C8B-B14F-4D97-AF65-F5344CB8AC3E}">
        <p14:creationId xmlns:p14="http://schemas.microsoft.com/office/powerpoint/2010/main" val="27047444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1FB943E3-4971-4C61-AD0A-482C28E4BA4E}" type="slidenum">
              <a:rPr lang="zh-CN" altLang="en-US" sz="1200"/>
              <a:pPr eaLnBrk="1" hangingPunct="1"/>
              <a:t>26</a:t>
            </a:fld>
            <a:endParaRPr lang="en-US" altLang="zh-CN" sz="120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29462351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1FB943E3-4971-4C61-AD0A-482C28E4BA4E}" type="slidenum">
              <a:rPr lang="zh-CN" altLang="en-US" sz="1200"/>
              <a:pPr eaLnBrk="1" hangingPunct="1"/>
              <a:t>27</a:t>
            </a:fld>
            <a:endParaRPr lang="en-US" altLang="zh-CN" sz="120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7207343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9C88B4F6-ECA8-4A52-B17D-DA7E23C952B4}" type="slidenum">
              <a:rPr lang="zh-CN" altLang="en-US" sz="1200"/>
              <a:pPr eaLnBrk="1" hangingPunct="1"/>
              <a:t>28</a:t>
            </a:fld>
            <a:endParaRPr lang="en-US" altLang="zh-CN" sz="120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7791498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9C88B4F6-ECA8-4A52-B17D-DA7E23C952B4}" type="slidenum">
              <a:rPr lang="zh-CN" altLang="en-US" sz="1200"/>
              <a:pPr eaLnBrk="1" hangingPunct="1"/>
              <a:t>29</a:t>
            </a:fld>
            <a:endParaRPr lang="en-US" altLang="zh-CN" sz="120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440929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54A20026-57FD-41DA-BFC8-DE1C057AFEC4}" type="slidenum">
              <a:rPr lang="zh-CN" altLang="en-US" sz="1200"/>
              <a:pPr eaLnBrk="1" hangingPunct="1"/>
              <a:t>3</a:t>
            </a:fld>
            <a:endParaRPr lang="en-US" altLang="zh-CN" sz="120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8881620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9C88B4F6-ECA8-4A52-B17D-DA7E23C952B4}" type="slidenum">
              <a:rPr lang="zh-CN" altLang="en-US" sz="1200"/>
              <a:pPr eaLnBrk="1" hangingPunct="1"/>
              <a:t>30</a:t>
            </a:fld>
            <a:endParaRPr lang="en-US" altLang="zh-CN" sz="120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11885493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9C88B4F6-ECA8-4A52-B17D-DA7E23C952B4}" type="slidenum">
              <a:rPr lang="zh-CN" altLang="en-US" sz="1200"/>
              <a:pPr eaLnBrk="1" hangingPunct="1"/>
              <a:t>31</a:t>
            </a:fld>
            <a:endParaRPr lang="en-US" altLang="zh-CN" sz="120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22502201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9C88B4F6-ECA8-4A52-B17D-DA7E23C952B4}" type="slidenum">
              <a:rPr lang="zh-CN" altLang="en-US" sz="1200"/>
              <a:pPr eaLnBrk="1" hangingPunct="1"/>
              <a:t>32</a:t>
            </a:fld>
            <a:endParaRPr lang="en-US" altLang="zh-CN" sz="120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5575339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9C88B4F6-ECA8-4A52-B17D-DA7E23C952B4}" type="slidenum">
              <a:rPr lang="zh-CN" altLang="en-US" sz="1200"/>
              <a:pPr eaLnBrk="1" hangingPunct="1"/>
              <a:t>33</a:t>
            </a:fld>
            <a:endParaRPr lang="en-US" altLang="zh-CN" sz="120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22575891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93A223B4-2296-479A-AD1C-87F9C2689AB9}" type="slidenum">
              <a:rPr lang="zh-CN" altLang="en-US" sz="1200"/>
              <a:pPr eaLnBrk="1" hangingPunct="1"/>
              <a:t>34</a:t>
            </a:fld>
            <a:endParaRPr lang="en-US" altLang="zh-CN" sz="120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5502589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93A223B4-2296-479A-AD1C-87F9C2689AB9}" type="slidenum">
              <a:rPr lang="zh-CN" altLang="en-US" sz="1200"/>
              <a:pPr eaLnBrk="1" hangingPunct="1"/>
              <a:t>35</a:t>
            </a:fld>
            <a:endParaRPr lang="en-US" altLang="zh-CN" sz="120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24316182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93A223B4-2296-479A-AD1C-87F9C2689AB9}" type="slidenum">
              <a:rPr lang="zh-CN" altLang="en-US" sz="1200"/>
              <a:pPr eaLnBrk="1" hangingPunct="1"/>
              <a:t>36</a:t>
            </a:fld>
            <a:endParaRPr lang="en-US" altLang="zh-CN" sz="120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20838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44C44F60-1D4A-4B1A-BA03-80A79B511F06}" type="slidenum">
              <a:rPr lang="zh-CN" altLang="en-US" sz="1200"/>
              <a:pPr eaLnBrk="1" hangingPunct="1"/>
              <a:t>4</a:t>
            </a:fld>
            <a:endParaRPr lang="en-US" altLang="zh-CN" sz="120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992093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ABD5D79C-94BA-468B-A888-05E5737B9CB5}" type="slidenum">
              <a:rPr lang="zh-CN" altLang="en-US" sz="1200"/>
              <a:pPr eaLnBrk="1" hangingPunct="1"/>
              <a:t>5</a:t>
            </a:fld>
            <a:endParaRPr lang="en-US" altLang="zh-CN" sz="120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DAG</a:t>
            </a:r>
            <a:r>
              <a:rPr lang="zh-CN" altLang="en-US"/>
              <a:t>：有向无环图</a:t>
            </a:r>
          </a:p>
        </p:txBody>
      </p:sp>
    </p:spTree>
    <p:extLst>
      <p:ext uri="{BB962C8B-B14F-4D97-AF65-F5344CB8AC3E}">
        <p14:creationId xmlns:p14="http://schemas.microsoft.com/office/powerpoint/2010/main" val="2183039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B353914D-F0FB-4B25-81C8-6B93E54A7224}" type="slidenum">
              <a:rPr lang="zh-CN" altLang="en-US" sz="1200"/>
              <a:pPr eaLnBrk="1" hangingPunct="1"/>
              <a:t>6</a:t>
            </a:fld>
            <a:endParaRPr lang="en-US" altLang="zh-CN" sz="120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对于任何边</a:t>
            </a:r>
            <a:r>
              <a:rPr lang="en-US" altLang="zh-CN"/>
              <a:t>vw</a:t>
            </a:r>
            <a:r>
              <a:rPr lang="zh-CN" altLang="en-US"/>
              <a:t>，都有（</a:t>
            </a:r>
            <a:r>
              <a:rPr lang="en-US" altLang="zh-CN"/>
              <a:t>v</a:t>
            </a:r>
            <a:r>
              <a:rPr lang="zh-CN" altLang="en-US"/>
              <a:t>的拓扑序号）</a:t>
            </a:r>
            <a:r>
              <a:rPr lang="en-US" altLang="zh-CN"/>
              <a:t>&lt;</a:t>
            </a:r>
            <a:r>
              <a:rPr lang="zh-CN" altLang="en-US"/>
              <a:t>（</a:t>
            </a:r>
            <a:r>
              <a:rPr lang="en-US" altLang="zh-CN"/>
              <a:t>w</a:t>
            </a:r>
            <a:r>
              <a:rPr lang="zh-CN" altLang="en-US"/>
              <a:t>的拓扑序号）</a:t>
            </a:r>
          </a:p>
        </p:txBody>
      </p:sp>
    </p:spTree>
    <p:extLst>
      <p:ext uri="{BB962C8B-B14F-4D97-AF65-F5344CB8AC3E}">
        <p14:creationId xmlns:p14="http://schemas.microsoft.com/office/powerpoint/2010/main" val="2854362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67D44FDE-0997-4AC2-BE40-CB141D568774}" type="slidenum">
              <a:rPr lang="zh-CN" altLang="en-US" sz="1200"/>
              <a:pPr eaLnBrk="1" hangingPunct="1"/>
              <a:t>7</a:t>
            </a:fld>
            <a:endParaRPr lang="en-US" altLang="zh-CN"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逆否命题：</a:t>
            </a:r>
            <a:r>
              <a:rPr lang="en-US" altLang="zh-CN"/>
              <a:t>G</a:t>
            </a:r>
            <a:r>
              <a:rPr lang="zh-CN" altLang="en-US"/>
              <a:t>有拓扑序</a:t>
            </a:r>
            <a:r>
              <a:rPr lang="en-US" altLang="zh-CN"/>
              <a:t>=&gt;G</a:t>
            </a:r>
            <a:r>
              <a:rPr lang="zh-CN" altLang="en-US"/>
              <a:t>是</a:t>
            </a:r>
            <a:r>
              <a:rPr lang="en-US" altLang="zh-CN"/>
              <a:t>DAG</a:t>
            </a:r>
            <a:r>
              <a:rPr lang="zh-CN" altLang="en-US"/>
              <a:t>（无回路）</a:t>
            </a:r>
          </a:p>
        </p:txBody>
      </p:sp>
    </p:spTree>
    <p:extLst>
      <p:ext uri="{BB962C8B-B14F-4D97-AF65-F5344CB8AC3E}">
        <p14:creationId xmlns:p14="http://schemas.microsoft.com/office/powerpoint/2010/main" val="38325774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974AE8FC-894D-44AC-BBCC-E1CFD37C63CF}" type="slidenum">
              <a:rPr lang="zh-CN" altLang="en-US" sz="1200"/>
              <a:pPr eaLnBrk="1" hangingPunct="1"/>
              <a:t>8</a:t>
            </a:fld>
            <a:endParaRPr lang="en-US" altLang="zh-CN" sz="120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9212258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49BACF81-EF6F-4FAA-AB7C-9BA752834517}" type="slidenum">
              <a:rPr lang="zh-CN" altLang="en-US" sz="1200"/>
              <a:pPr eaLnBrk="1" hangingPunct="1"/>
              <a:t>9</a:t>
            </a:fld>
            <a:endParaRPr lang="en-US" altLang="zh-CN" sz="12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6397003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8"/>
          <p:cNvGrpSpPr>
            <a:grpSpLocks/>
          </p:cNvGrpSpPr>
          <p:nvPr/>
        </p:nvGrpSpPr>
        <p:grpSpPr bwMode="auto">
          <a:xfrm>
            <a:off x="0" y="0"/>
            <a:ext cx="9144000" cy="3365500"/>
            <a:chOff x="0" y="0"/>
            <a:chExt cx="5760" cy="2120"/>
          </a:xfrm>
        </p:grpSpPr>
        <p:pic>
          <p:nvPicPr>
            <p:cNvPr id="5" name="Picture 16" descr="ARTBANNA"/>
            <p:cNvPicPr>
              <a:picLocks noChangeAspect="1" noChangeArrowheads="1"/>
            </p:cNvPicPr>
            <p:nvPr userDrawn="1"/>
          </p:nvPicPr>
          <p:blipFill>
            <a:blip r:embed="rId2">
              <a:extLst>
                <a:ext uri="{28A0092B-C50C-407E-A947-70E740481C1C}">
                  <a14:useLocalDpi xmlns:a14="http://schemas.microsoft.com/office/drawing/2010/main" val="0"/>
                </a:ext>
              </a:extLst>
            </a:blip>
            <a:srcRect l="8125"/>
            <a:stretch>
              <a:fillRect/>
            </a:stretch>
          </p:blipFill>
          <p:spPr bwMode="invGray">
            <a:xfrm>
              <a:off x="0" y="0"/>
              <a:ext cx="5760"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7" descr="Arthsepa"/>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688" y="2059"/>
              <a:ext cx="2832"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6869" name="Rectangle 5"/>
          <p:cNvSpPr>
            <a:spLocks noGrp="1" noChangeArrowheads="1"/>
          </p:cNvSpPr>
          <p:nvPr>
            <p:ph type="ctrTitle"/>
          </p:nvPr>
        </p:nvSpPr>
        <p:spPr>
          <a:xfrm>
            <a:off x="990600" y="1905000"/>
            <a:ext cx="7772400" cy="1143000"/>
          </a:xfrm>
        </p:spPr>
        <p:txBody>
          <a:bodyPr/>
          <a:lstStyle>
            <a:lvl1pPr algn="r">
              <a:defRPr/>
            </a:lvl1pPr>
          </a:lstStyle>
          <a:p>
            <a:r>
              <a:rPr lang="zh-CN" altLang="en-US"/>
              <a:t>单击此处编辑母版标题样式</a:t>
            </a:r>
          </a:p>
        </p:txBody>
      </p:sp>
      <p:sp>
        <p:nvSpPr>
          <p:cNvPr id="36870" name="Rectangle 6"/>
          <p:cNvSpPr>
            <a:spLocks noGrp="1" noChangeArrowheads="1"/>
          </p:cNvSpPr>
          <p:nvPr>
            <p:ph type="subTitle" idx="1"/>
          </p:nvPr>
        </p:nvSpPr>
        <p:spPr>
          <a:xfrm>
            <a:off x="2686050" y="3492500"/>
            <a:ext cx="6102350" cy="1752600"/>
          </a:xfrm>
        </p:spPr>
        <p:txBody>
          <a:bodyPr/>
          <a:lstStyle>
            <a:lvl1pPr marL="0" indent="0" algn="r">
              <a:buFont typeface="Wingdings" pitchFamily="2" charset="2"/>
              <a:buNone/>
              <a:defRPr/>
            </a:lvl1pPr>
          </a:lstStyle>
          <a:p>
            <a:r>
              <a:rPr lang="zh-CN" altLang="en-US"/>
              <a:t>单击此处编辑母版副标题样式</a:t>
            </a:r>
          </a:p>
        </p:txBody>
      </p:sp>
      <p:sp>
        <p:nvSpPr>
          <p:cNvPr id="7" name="Rectangle 7"/>
          <p:cNvSpPr>
            <a:spLocks noGrp="1" noChangeArrowheads="1"/>
          </p:cNvSpPr>
          <p:nvPr>
            <p:ph type="dt" sz="half" idx="10"/>
          </p:nvPr>
        </p:nvSpPr>
        <p:spPr>
          <a:xfrm>
            <a:off x="3359150" y="6343650"/>
            <a:ext cx="1905000" cy="457200"/>
          </a:xfrm>
        </p:spPr>
        <p:txBody>
          <a:bodyPr/>
          <a:lstStyle>
            <a:lvl1pPr>
              <a:defRPr/>
            </a:lvl1pPr>
          </a:lstStyle>
          <a:p>
            <a:pPr>
              <a:defRPr/>
            </a:pPr>
            <a:endParaRPr lang="en-US" altLang="zh-CN"/>
          </a:p>
        </p:txBody>
      </p:sp>
      <p:sp>
        <p:nvSpPr>
          <p:cNvPr id="8" name="Rectangle 8"/>
          <p:cNvSpPr>
            <a:spLocks noGrp="1" noChangeArrowheads="1"/>
          </p:cNvSpPr>
          <p:nvPr>
            <p:ph type="ftr" sz="quarter" idx="11"/>
          </p:nvPr>
        </p:nvSpPr>
        <p:spPr>
          <a:xfrm>
            <a:off x="6019800" y="6343650"/>
            <a:ext cx="2895600" cy="457200"/>
          </a:xfrm>
        </p:spPr>
        <p:txBody>
          <a:bodyPr/>
          <a:lstStyle>
            <a:lvl1pPr>
              <a:defRPr/>
            </a:lvl1pPr>
          </a:lstStyle>
          <a:p>
            <a:pPr>
              <a:defRPr/>
            </a:pPr>
            <a:endParaRPr lang="en-US" altLang="zh-CN"/>
          </a:p>
        </p:txBody>
      </p:sp>
      <p:sp>
        <p:nvSpPr>
          <p:cNvPr id="9" name="Rectangle 9"/>
          <p:cNvSpPr>
            <a:spLocks noGrp="1" noChangeArrowheads="1"/>
          </p:cNvSpPr>
          <p:nvPr>
            <p:ph type="sldNum" sz="quarter" idx="12"/>
          </p:nvPr>
        </p:nvSpPr>
        <p:spPr>
          <a:xfrm>
            <a:off x="125413" y="6361113"/>
            <a:ext cx="1905000" cy="457200"/>
          </a:xfrm>
        </p:spPr>
        <p:txBody>
          <a:bodyPr/>
          <a:lstStyle>
            <a:lvl1pPr>
              <a:defRPr/>
            </a:lvl1pPr>
          </a:lstStyle>
          <a:p>
            <a:fld id="{DCAABB26-439F-4BAE-920E-33509DE84C9F}" type="slidenum">
              <a:rPr lang="zh-CN" altLang="en-US"/>
              <a:pPr/>
              <a:t>‹#›</a:t>
            </a:fld>
            <a:endParaRPr lang="en-US" altLang="zh-CN"/>
          </a:p>
        </p:txBody>
      </p:sp>
    </p:spTree>
    <p:extLst>
      <p:ext uri="{BB962C8B-B14F-4D97-AF65-F5344CB8AC3E}">
        <p14:creationId xmlns:p14="http://schemas.microsoft.com/office/powerpoint/2010/main" val="2474603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9"/>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
          <p:cNvSpPr>
            <a:spLocks noGrp="1" noChangeArrowheads="1"/>
          </p:cNvSpPr>
          <p:nvPr>
            <p:ph type="sldNum" sz="quarter" idx="12"/>
          </p:nvPr>
        </p:nvSpPr>
        <p:spPr>
          <a:ln/>
        </p:spPr>
        <p:txBody>
          <a:bodyPr/>
          <a:lstStyle>
            <a:lvl1pPr>
              <a:defRPr/>
            </a:lvl1pPr>
          </a:lstStyle>
          <a:p>
            <a:fld id="{5425646A-BDFE-4E83-8919-F20A0FF4DA02}" type="slidenum">
              <a:rPr lang="zh-CN" altLang="en-US"/>
              <a:pPr/>
              <a:t>‹#›</a:t>
            </a:fld>
            <a:endParaRPr lang="en-US" altLang="zh-CN"/>
          </a:p>
        </p:txBody>
      </p:sp>
    </p:spTree>
    <p:extLst>
      <p:ext uri="{BB962C8B-B14F-4D97-AF65-F5344CB8AC3E}">
        <p14:creationId xmlns:p14="http://schemas.microsoft.com/office/powerpoint/2010/main" val="2208050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96088" y="722313"/>
            <a:ext cx="2159000" cy="5334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17500" y="722313"/>
            <a:ext cx="6326188" cy="5334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9"/>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
          <p:cNvSpPr>
            <a:spLocks noGrp="1" noChangeArrowheads="1"/>
          </p:cNvSpPr>
          <p:nvPr>
            <p:ph type="sldNum" sz="quarter" idx="12"/>
          </p:nvPr>
        </p:nvSpPr>
        <p:spPr>
          <a:ln/>
        </p:spPr>
        <p:txBody>
          <a:bodyPr/>
          <a:lstStyle>
            <a:lvl1pPr>
              <a:defRPr/>
            </a:lvl1pPr>
          </a:lstStyle>
          <a:p>
            <a:fld id="{559CA708-5DD3-42C7-BB05-B4F34793AF09}" type="slidenum">
              <a:rPr lang="zh-CN" altLang="en-US"/>
              <a:pPr/>
              <a:t>‹#›</a:t>
            </a:fld>
            <a:endParaRPr lang="en-US" altLang="zh-CN"/>
          </a:p>
        </p:txBody>
      </p:sp>
    </p:spTree>
    <p:extLst>
      <p:ext uri="{BB962C8B-B14F-4D97-AF65-F5344CB8AC3E}">
        <p14:creationId xmlns:p14="http://schemas.microsoft.com/office/powerpoint/2010/main" val="3454653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9"/>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
          <p:cNvSpPr>
            <a:spLocks noGrp="1" noChangeArrowheads="1"/>
          </p:cNvSpPr>
          <p:nvPr>
            <p:ph type="sldNum" sz="quarter" idx="12"/>
          </p:nvPr>
        </p:nvSpPr>
        <p:spPr>
          <a:ln/>
        </p:spPr>
        <p:txBody>
          <a:bodyPr/>
          <a:lstStyle>
            <a:lvl1pPr>
              <a:defRPr/>
            </a:lvl1pPr>
          </a:lstStyle>
          <a:p>
            <a:fld id="{F75DA114-C1F9-49EB-AFE9-26054136B12A}" type="slidenum">
              <a:rPr lang="zh-CN" altLang="en-US"/>
              <a:pPr/>
              <a:t>‹#›</a:t>
            </a:fld>
            <a:endParaRPr lang="en-US" altLang="zh-CN"/>
          </a:p>
        </p:txBody>
      </p:sp>
    </p:spTree>
    <p:extLst>
      <p:ext uri="{BB962C8B-B14F-4D97-AF65-F5344CB8AC3E}">
        <p14:creationId xmlns:p14="http://schemas.microsoft.com/office/powerpoint/2010/main" val="1990429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8"/>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9"/>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
          <p:cNvSpPr>
            <a:spLocks noGrp="1" noChangeArrowheads="1"/>
          </p:cNvSpPr>
          <p:nvPr>
            <p:ph type="sldNum" sz="quarter" idx="12"/>
          </p:nvPr>
        </p:nvSpPr>
        <p:spPr>
          <a:ln/>
        </p:spPr>
        <p:txBody>
          <a:bodyPr/>
          <a:lstStyle>
            <a:lvl1pPr>
              <a:defRPr/>
            </a:lvl1pPr>
          </a:lstStyle>
          <a:p>
            <a:fld id="{6123B0C7-CDCB-4413-B2A1-B6D538FAF164}" type="slidenum">
              <a:rPr lang="zh-CN" altLang="en-US"/>
              <a:pPr/>
              <a:t>‹#›</a:t>
            </a:fld>
            <a:endParaRPr lang="en-US" altLang="zh-CN"/>
          </a:p>
        </p:txBody>
      </p:sp>
    </p:spTree>
    <p:extLst>
      <p:ext uri="{BB962C8B-B14F-4D97-AF65-F5344CB8AC3E}">
        <p14:creationId xmlns:p14="http://schemas.microsoft.com/office/powerpoint/2010/main" val="2162130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8613" y="1941513"/>
            <a:ext cx="4027487"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08500" y="1941513"/>
            <a:ext cx="4029075"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9"/>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
          <p:cNvSpPr>
            <a:spLocks noGrp="1" noChangeArrowheads="1"/>
          </p:cNvSpPr>
          <p:nvPr>
            <p:ph type="sldNum" sz="quarter" idx="12"/>
          </p:nvPr>
        </p:nvSpPr>
        <p:spPr>
          <a:ln/>
        </p:spPr>
        <p:txBody>
          <a:bodyPr/>
          <a:lstStyle>
            <a:lvl1pPr>
              <a:defRPr/>
            </a:lvl1pPr>
          </a:lstStyle>
          <a:p>
            <a:fld id="{184A900B-5F6D-4B28-81F5-E5EA1154522A}" type="slidenum">
              <a:rPr lang="zh-CN" altLang="en-US"/>
              <a:pPr/>
              <a:t>‹#›</a:t>
            </a:fld>
            <a:endParaRPr lang="en-US" altLang="zh-CN"/>
          </a:p>
        </p:txBody>
      </p:sp>
    </p:spTree>
    <p:extLst>
      <p:ext uri="{BB962C8B-B14F-4D97-AF65-F5344CB8AC3E}">
        <p14:creationId xmlns:p14="http://schemas.microsoft.com/office/powerpoint/2010/main" val="443513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8"/>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9"/>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0"/>
          <p:cNvSpPr>
            <a:spLocks noGrp="1" noChangeArrowheads="1"/>
          </p:cNvSpPr>
          <p:nvPr>
            <p:ph type="sldNum" sz="quarter" idx="12"/>
          </p:nvPr>
        </p:nvSpPr>
        <p:spPr>
          <a:ln/>
        </p:spPr>
        <p:txBody>
          <a:bodyPr/>
          <a:lstStyle>
            <a:lvl1pPr>
              <a:defRPr/>
            </a:lvl1pPr>
          </a:lstStyle>
          <a:p>
            <a:fld id="{488D7044-1BA1-494D-8154-8C3D81508313}" type="slidenum">
              <a:rPr lang="zh-CN" altLang="en-US"/>
              <a:pPr/>
              <a:t>‹#›</a:t>
            </a:fld>
            <a:endParaRPr lang="en-US" altLang="zh-CN"/>
          </a:p>
        </p:txBody>
      </p:sp>
    </p:spTree>
    <p:extLst>
      <p:ext uri="{BB962C8B-B14F-4D97-AF65-F5344CB8AC3E}">
        <p14:creationId xmlns:p14="http://schemas.microsoft.com/office/powerpoint/2010/main" val="4123844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9"/>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0"/>
          <p:cNvSpPr>
            <a:spLocks noGrp="1" noChangeArrowheads="1"/>
          </p:cNvSpPr>
          <p:nvPr>
            <p:ph type="sldNum" sz="quarter" idx="12"/>
          </p:nvPr>
        </p:nvSpPr>
        <p:spPr>
          <a:ln/>
        </p:spPr>
        <p:txBody>
          <a:bodyPr/>
          <a:lstStyle>
            <a:lvl1pPr>
              <a:defRPr/>
            </a:lvl1pPr>
          </a:lstStyle>
          <a:p>
            <a:fld id="{CE32AE23-F70B-4DF4-97CF-CB32884B35E5}" type="slidenum">
              <a:rPr lang="zh-CN" altLang="en-US"/>
              <a:pPr/>
              <a:t>‹#›</a:t>
            </a:fld>
            <a:endParaRPr lang="en-US" altLang="zh-CN"/>
          </a:p>
        </p:txBody>
      </p:sp>
    </p:spTree>
    <p:extLst>
      <p:ext uri="{BB962C8B-B14F-4D97-AF65-F5344CB8AC3E}">
        <p14:creationId xmlns:p14="http://schemas.microsoft.com/office/powerpoint/2010/main" val="1235029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9"/>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0"/>
          <p:cNvSpPr>
            <a:spLocks noGrp="1" noChangeArrowheads="1"/>
          </p:cNvSpPr>
          <p:nvPr>
            <p:ph type="sldNum" sz="quarter" idx="12"/>
          </p:nvPr>
        </p:nvSpPr>
        <p:spPr>
          <a:ln/>
        </p:spPr>
        <p:txBody>
          <a:bodyPr/>
          <a:lstStyle>
            <a:lvl1pPr>
              <a:defRPr/>
            </a:lvl1pPr>
          </a:lstStyle>
          <a:p>
            <a:fld id="{0BF85E41-5212-4212-B281-79AC5759E85E}" type="slidenum">
              <a:rPr lang="zh-CN" altLang="en-US"/>
              <a:pPr/>
              <a:t>‹#›</a:t>
            </a:fld>
            <a:endParaRPr lang="en-US" altLang="zh-CN"/>
          </a:p>
        </p:txBody>
      </p:sp>
    </p:spTree>
    <p:extLst>
      <p:ext uri="{BB962C8B-B14F-4D97-AF65-F5344CB8AC3E}">
        <p14:creationId xmlns:p14="http://schemas.microsoft.com/office/powerpoint/2010/main" val="3052690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9"/>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
          <p:cNvSpPr>
            <a:spLocks noGrp="1" noChangeArrowheads="1"/>
          </p:cNvSpPr>
          <p:nvPr>
            <p:ph type="sldNum" sz="quarter" idx="12"/>
          </p:nvPr>
        </p:nvSpPr>
        <p:spPr>
          <a:ln/>
        </p:spPr>
        <p:txBody>
          <a:bodyPr/>
          <a:lstStyle>
            <a:lvl1pPr>
              <a:defRPr/>
            </a:lvl1pPr>
          </a:lstStyle>
          <a:p>
            <a:fld id="{DBE37121-8232-45E3-BCBB-FD1D2139BDB6}" type="slidenum">
              <a:rPr lang="zh-CN" altLang="en-US"/>
              <a:pPr/>
              <a:t>‹#›</a:t>
            </a:fld>
            <a:endParaRPr lang="en-US" altLang="zh-CN"/>
          </a:p>
        </p:txBody>
      </p:sp>
    </p:spTree>
    <p:extLst>
      <p:ext uri="{BB962C8B-B14F-4D97-AF65-F5344CB8AC3E}">
        <p14:creationId xmlns:p14="http://schemas.microsoft.com/office/powerpoint/2010/main" val="3836545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9"/>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
          <p:cNvSpPr>
            <a:spLocks noGrp="1" noChangeArrowheads="1"/>
          </p:cNvSpPr>
          <p:nvPr>
            <p:ph type="sldNum" sz="quarter" idx="12"/>
          </p:nvPr>
        </p:nvSpPr>
        <p:spPr>
          <a:ln/>
        </p:spPr>
        <p:txBody>
          <a:bodyPr/>
          <a:lstStyle>
            <a:lvl1pPr>
              <a:defRPr/>
            </a:lvl1pPr>
          </a:lstStyle>
          <a:p>
            <a:fld id="{CB3FA077-2D5F-4AED-8569-6FADAD18C2A0}" type="slidenum">
              <a:rPr lang="zh-CN" altLang="en-US"/>
              <a:pPr/>
              <a:t>‹#›</a:t>
            </a:fld>
            <a:endParaRPr lang="en-US" altLang="zh-CN"/>
          </a:p>
        </p:txBody>
      </p:sp>
    </p:spTree>
    <p:extLst>
      <p:ext uri="{BB962C8B-B14F-4D97-AF65-F5344CB8AC3E}">
        <p14:creationId xmlns:p14="http://schemas.microsoft.com/office/powerpoint/2010/main" val="1148691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100000">
              <a:schemeClr val="bg1"/>
            </a:gs>
          </a:gsLst>
          <a:path path="rect">
            <a:fillToRect r="100000" b="100000"/>
          </a:path>
        </a:gradFill>
        <a:effectLst/>
      </p:bgPr>
    </p:bg>
    <p:spTree>
      <p:nvGrpSpPr>
        <p:cNvPr id="1" name=""/>
        <p:cNvGrpSpPr/>
        <p:nvPr/>
      </p:nvGrpSpPr>
      <p:grpSpPr>
        <a:xfrm>
          <a:off x="0" y="0"/>
          <a:ext cx="0" cy="0"/>
          <a:chOff x="0" y="0"/>
          <a:chExt cx="0" cy="0"/>
        </a:xfrm>
      </p:grpSpPr>
      <p:grpSp>
        <p:nvGrpSpPr>
          <p:cNvPr id="1026" name="Group 20"/>
          <p:cNvGrpSpPr>
            <a:grpSpLocks/>
          </p:cNvGrpSpPr>
          <p:nvPr/>
        </p:nvGrpSpPr>
        <p:grpSpPr bwMode="auto">
          <a:xfrm>
            <a:off x="-7938" y="1636713"/>
            <a:ext cx="9148763" cy="4618037"/>
            <a:chOff x="-5" y="1031"/>
            <a:chExt cx="5763" cy="2909"/>
          </a:xfrm>
        </p:grpSpPr>
        <p:pic>
          <p:nvPicPr>
            <p:cNvPr id="1032" name="Picture 16" descr="ARTHSEPA"/>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gray">
            <a:xfrm>
              <a:off x="3778" y="3893"/>
              <a:ext cx="1980" cy="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18" descr="Arthsepa"/>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 y="1031"/>
              <a:ext cx="2832"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27" name="Rectangle 6"/>
          <p:cNvSpPr>
            <a:spLocks noGrp="1" noChangeArrowheads="1"/>
          </p:cNvSpPr>
          <p:nvPr>
            <p:ph type="title"/>
          </p:nvPr>
        </p:nvSpPr>
        <p:spPr bwMode="auto">
          <a:xfrm>
            <a:off x="317500" y="722313"/>
            <a:ext cx="863758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zh-CN" altLang="en-US"/>
              <a:t>单击此处编辑母版标题样式</a:t>
            </a:r>
          </a:p>
        </p:txBody>
      </p:sp>
      <p:sp>
        <p:nvSpPr>
          <p:cNvPr id="1028" name="Rectangle 7"/>
          <p:cNvSpPr>
            <a:spLocks noGrp="1" noChangeArrowheads="1"/>
          </p:cNvSpPr>
          <p:nvPr>
            <p:ph type="body" idx="1"/>
          </p:nvPr>
        </p:nvSpPr>
        <p:spPr bwMode="auto">
          <a:xfrm>
            <a:off x="328613" y="1941513"/>
            <a:ext cx="8208962"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128" name="Rectangle 8"/>
          <p:cNvSpPr>
            <a:spLocks noGrp="1" noChangeArrowheads="1"/>
          </p:cNvSpPr>
          <p:nvPr>
            <p:ph type="dt" sz="half" idx="2"/>
          </p:nvPr>
        </p:nvSpPr>
        <p:spPr bwMode="auto">
          <a:xfrm>
            <a:off x="3433763" y="634365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400"/>
            </a:lvl1pPr>
          </a:lstStyle>
          <a:p>
            <a:pPr>
              <a:defRPr/>
            </a:pPr>
            <a:endParaRPr lang="en-US" altLang="zh-CN"/>
          </a:p>
        </p:txBody>
      </p:sp>
      <p:sp>
        <p:nvSpPr>
          <p:cNvPr id="5129" name="Rectangle 9"/>
          <p:cNvSpPr>
            <a:spLocks noGrp="1" noChangeArrowheads="1"/>
          </p:cNvSpPr>
          <p:nvPr>
            <p:ph type="ftr" sz="quarter" idx="3"/>
          </p:nvPr>
        </p:nvSpPr>
        <p:spPr bwMode="auto">
          <a:xfrm>
            <a:off x="6108700" y="634365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a:lvl1pPr>
          </a:lstStyle>
          <a:p>
            <a:pPr>
              <a:defRPr/>
            </a:pPr>
            <a:endParaRPr lang="en-US" altLang="zh-CN"/>
          </a:p>
        </p:txBody>
      </p:sp>
      <p:sp>
        <p:nvSpPr>
          <p:cNvPr id="5130" name="Rectangle 10"/>
          <p:cNvSpPr>
            <a:spLocks noGrp="1" noChangeArrowheads="1"/>
          </p:cNvSpPr>
          <p:nvPr>
            <p:ph type="sldNum" sz="quarter" idx="4"/>
          </p:nvPr>
        </p:nvSpPr>
        <p:spPr bwMode="auto">
          <a:xfrm>
            <a:off x="146050" y="6361113"/>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a:lvl1pPr>
          </a:lstStyle>
          <a:p>
            <a:fld id="{9A4C6082-D54C-431E-8B62-D793ABA5E3C0}"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l"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l"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l"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l"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l"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rgbClr val="CCFF33"/>
        </a:buClr>
        <a:buSzPct val="7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6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rgbClr val="0099CC"/>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hlink"/>
        </a:buClr>
        <a:buSzPct val="65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hlink"/>
        </a:buClr>
        <a:buSzPct val="65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hlink"/>
        </a:buClr>
        <a:buSzPct val="65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hlink"/>
        </a:buClr>
        <a:buSzPct val="65000"/>
        <a:buFont typeface="Wingdings" pitchFamily="2" charset="2"/>
        <a:buChar char="n"/>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heng@nju.edu.c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95288" y="2278559"/>
            <a:ext cx="8367712" cy="769441"/>
          </a:xfrm>
        </p:spPr>
        <p:txBody>
          <a:bodyPr/>
          <a:lstStyle/>
          <a:p>
            <a:pPr algn="ctr" eaLnBrk="1" hangingPunct="1"/>
            <a:r>
              <a:rPr lang="en-US" altLang="zh-CN" dirty="0"/>
              <a:t> DFS on Directed Graph</a:t>
            </a:r>
          </a:p>
        </p:txBody>
      </p:sp>
      <p:sp>
        <p:nvSpPr>
          <p:cNvPr id="4" name="文本框 3">
            <a:extLst>
              <a:ext uri="{FF2B5EF4-FFF2-40B4-BE49-F238E27FC236}">
                <a16:creationId xmlns:a16="http://schemas.microsoft.com/office/drawing/2014/main" id="{92C0F7A0-6D79-4846-9AD5-83952FFB97AF}"/>
              </a:ext>
            </a:extLst>
          </p:cNvPr>
          <p:cNvSpPr txBox="1"/>
          <p:nvPr/>
        </p:nvSpPr>
        <p:spPr>
          <a:xfrm>
            <a:off x="3275856" y="4077072"/>
            <a:ext cx="3600400" cy="1384995"/>
          </a:xfrm>
          <a:prstGeom prst="rect">
            <a:avLst/>
          </a:prstGeom>
          <a:noFill/>
        </p:spPr>
        <p:txBody>
          <a:bodyPr wrap="square" rtlCol="0">
            <a:spAutoFit/>
          </a:bodyPr>
          <a:lstStyle/>
          <a:p>
            <a:pPr>
              <a:buNone/>
            </a:pPr>
            <a:r>
              <a:rPr kumimoji="1" lang="zh-CN" altLang="en-US" sz="2800" i="0" dirty="0"/>
              <a:t>张胜</a:t>
            </a:r>
            <a:endParaRPr kumimoji="1" lang="en-US" altLang="zh-CN" sz="2800" i="0" dirty="0"/>
          </a:p>
          <a:p>
            <a:pPr>
              <a:buNone/>
            </a:pPr>
            <a:r>
              <a:rPr lang="en-US" altLang="zh-CN" sz="2800" i="0" dirty="0">
                <a:hlinkClick r:id="rId3"/>
              </a:rPr>
              <a:t>sheng@nju.edu.cn</a:t>
            </a:r>
            <a:endParaRPr lang="en-US" altLang="zh-CN" sz="2800" i="0" dirty="0"/>
          </a:p>
          <a:p>
            <a:pPr>
              <a:buNone/>
            </a:pPr>
            <a:r>
              <a:rPr kumimoji="1" lang="zh-CN" altLang="en-US" sz="2800" i="0"/>
              <a:t>南京大学</a:t>
            </a:r>
            <a:endParaRPr kumimoji="1" lang="en-US" altLang="zh-CN" sz="2800" i="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body" idx="1"/>
          </p:nvPr>
        </p:nvSpPr>
        <p:spPr>
          <a:xfrm>
            <a:off x="228600" y="1962150"/>
            <a:ext cx="8534400" cy="4895850"/>
          </a:xfrm>
        </p:spPr>
        <p:txBody>
          <a:bodyPr/>
          <a:lstStyle/>
          <a:p>
            <a:pPr eaLnBrk="1" hangingPunct="1">
              <a:lnSpc>
                <a:spcPct val="80000"/>
              </a:lnSpc>
              <a:buFont typeface="Wingdings" panose="05000000000000000000" pitchFamily="2" charset="2"/>
              <a:buNone/>
            </a:pPr>
            <a:r>
              <a:rPr lang="en-US" altLang="zh-CN" sz="2400" b="1" dirty="0"/>
              <a:t>void</a:t>
            </a:r>
            <a:r>
              <a:rPr lang="en-US" altLang="zh-CN" sz="2400" dirty="0"/>
              <a:t> dfsTopo(IntList[] </a:t>
            </a:r>
            <a:r>
              <a:rPr lang="en-US" altLang="zh-CN" sz="2400" i="1" dirty="0"/>
              <a:t>adjVertices</a:t>
            </a:r>
            <a:r>
              <a:rPr lang="en-US" altLang="zh-CN" sz="2400" dirty="0"/>
              <a:t>, </a:t>
            </a:r>
            <a:r>
              <a:rPr lang="en-US" altLang="zh-CN" sz="2400" b="1" dirty="0"/>
              <a:t>int</a:t>
            </a:r>
            <a:r>
              <a:rPr lang="en-US" altLang="zh-CN" sz="2400" dirty="0"/>
              <a:t>[] color, </a:t>
            </a:r>
            <a:r>
              <a:rPr lang="en-US" altLang="zh-CN" sz="2400" b="1" dirty="0"/>
              <a:t>int </a:t>
            </a:r>
            <a:r>
              <a:rPr lang="en-US" altLang="zh-CN" sz="2400" dirty="0"/>
              <a:t>v, </a:t>
            </a:r>
            <a:r>
              <a:rPr lang="en-US" altLang="zh-CN" sz="2400" b="1" dirty="0"/>
              <a:t>int</a:t>
            </a:r>
            <a:r>
              <a:rPr lang="en-US" altLang="zh-CN" sz="2400" dirty="0"/>
              <a:t>[ ] </a:t>
            </a:r>
            <a:r>
              <a:rPr lang="en-US" altLang="zh-CN" sz="2400" i="1" dirty="0"/>
              <a:t>topo</a:t>
            </a:r>
            <a:r>
              <a:rPr lang="en-US" altLang="zh-CN" sz="2400" dirty="0"/>
              <a:t>, </a:t>
            </a:r>
            <a:r>
              <a:rPr lang="en-US" altLang="zh-CN" sz="2400" b="1" dirty="0"/>
              <a:t>int</a:t>
            </a:r>
            <a:r>
              <a:rPr lang="en-US" altLang="zh-CN" sz="2400" dirty="0"/>
              <a:t> </a:t>
            </a:r>
            <a:r>
              <a:rPr lang="en-US" altLang="zh-CN" sz="2400" i="1" dirty="0"/>
              <a:t>topoNum</a:t>
            </a:r>
            <a:r>
              <a:rPr lang="en-US" altLang="zh-CN" sz="2400" dirty="0"/>
              <a:t>)</a:t>
            </a:r>
          </a:p>
          <a:p>
            <a:pPr eaLnBrk="1" hangingPunct="1">
              <a:lnSpc>
                <a:spcPct val="80000"/>
              </a:lnSpc>
              <a:buFont typeface="Wingdings" panose="05000000000000000000" pitchFamily="2" charset="2"/>
              <a:buNone/>
            </a:pPr>
            <a:r>
              <a:rPr lang="en-US" altLang="zh-CN" sz="2400" dirty="0"/>
              <a:t>    </a:t>
            </a:r>
            <a:r>
              <a:rPr lang="en-US" altLang="zh-CN" sz="2400" b="1" dirty="0"/>
              <a:t>int </a:t>
            </a:r>
            <a:r>
              <a:rPr lang="en-US" altLang="zh-CN" sz="2400" dirty="0"/>
              <a:t>w; IntList remAdj; color[v]=gray;  remAdj=</a:t>
            </a:r>
            <a:r>
              <a:rPr lang="en-US" altLang="zh-CN" sz="2400" i="1" dirty="0"/>
              <a:t>adjVertices</a:t>
            </a:r>
            <a:r>
              <a:rPr lang="en-US" altLang="zh-CN" sz="2400" dirty="0"/>
              <a:t>[v];</a:t>
            </a:r>
          </a:p>
          <a:p>
            <a:pPr eaLnBrk="1" hangingPunct="1">
              <a:lnSpc>
                <a:spcPct val="80000"/>
              </a:lnSpc>
              <a:buFont typeface="Wingdings" panose="05000000000000000000" pitchFamily="2" charset="2"/>
              <a:buNone/>
            </a:pPr>
            <a:r>
              <a:rPr lang="en-US" altLang="zh-CN" sz="2400" dirty="0"/>
              <a:t>    </a:t>
            </a:r>
            <a:r>
              <a:rPr lang="en-US" altLang="zh-CN" sz="2400" b="1" dirty="0"/>
              <a:t>while</a:t>
            </a:r>
            <a:r>
              <a:rPr lang="en-US" altLang="zh-CN" sz="2400" dirty="0"/>
              <a:t> (remAdj</a:t>
            </a:r>
            <a:r>
              <a:rPr lang="en-US" altLang="zh-CN" sz="2400" dirty="0">
                <a:sym typeface="Symbol" panose="05050102010706020507" pitchFamily="18" charset="2"/>
              </a:rPr>
              <a:t>nil)</a:t>
            </a:r>
          </a:p>
          <a:p>
            <a:pPr eaLnBrk="1" hangingPunct="1">
              <a:lnSpc>
                <a:spcPct val="80000"/>
              </a:lnSpc>
              <a:buFont typeface="Wingdings" panose="05000000000000000000" pitchFamily="2" charset="2"/>
              <a:buNone/>
            </a:pPr>
            <a:r>
              <a:rPr lang="en-US" altLang="zh-CN" sz="2400" dirty="0">
                <a:sym typeface="Symbol" panose="05050102010706020507" pitchFamily="18" charset="2"/>
              </a:rPr>
              <a:t>        w=first(remAdj);</a:t>
            </a:r>
          </a:p>
          <a:p>
            <a:pPr eaLnBrk="1" hangingPunct="1">
              <a:lnSpc>
                <a:spcPct val="80000"/>
              </a:lnSpc>
              <a:buFont typeface="Wingdings" panose="05000000000000000000" pitchFamily="2" charset="2"/>
              <a:buNone/>
            </a:pPr>
            <a:r>
              <a:rPr lang="en-US" altLang="zh-CN" sz="2400" b="1" dirty="0">
                <a:sym typeface="Symbol" panose="05050102010706020507" pitchFamily="18" charset="2"/>
              </a:rPr>
              <a:t>        if</a:t>
            </a:r>
            <a:r>
              <a:rPr lang="en-US" altLang="zh-CN" sz="2400" dirty="0">
                <a:sym typeface="Symbol" panose="05050102010706020507" pitchFamily="18" charset="2"/>
              </a:rPr>
              <a:t> (color[w]==white)</a:t>
            </a:r>
            <a:endParaRPr lang="en-US" altLang="zh-CN" sz="2400" b="1" dirty="0">
              <a:solidFill>
                <a:srgbClr val="0000CC"/>
              </a:solidFill>
              <a:sym typeface="Symbol" panose="05050102010706020507" pitchFamily="18" charset="2"/>
            </a:endParaRPr>
          </a:p>
          <a:p>
            <a:pPr eaLnBrk="1" hangingPunct="1">
              <a:lnSpc>
                <a:spcPct val="80000"/>
              </a:lnSpc>
              <a:buFont typeface="Wingdings" panose="05000000000000000000" pitchFamily="2" charset="2"/>
              <a:buNone/>
            </a:pPr>
            <a:r>
              <a:rPr lang="en-US" altLang="zh-CN" sz="2400" dirty="0">
                <a:sym typeface="Symbol" panose="05050102010706020507" pitchFamily="18" charset="2"/>
              </a:rPr>
              <a:t>            </a:t>
            </a:r>
            <a:r>
              <a:rPr lang="en-US" altLang="zh-CN" sz="2400" b="1" dirty="0">
                <a:solidFill>
                  <a:srgbClr val="FF0000"/>
                </a:solidFill>
                <a:sym typeface="Symbol" panose="05050102010706020507" pitchFamily="18" charset="2"/>
              </a:rPr>
              <a:t>dfsTopo(</a:t>
            </a:r>
            <a:r>
              <a:rPr lang="en-US" altLang="zh-CN" sz="2400" b="1" i="1" dirty="0">
                <a:solidFill>
                  <a:srgbClr val="FF0000"/>
                </a:solidFill>
                <a:sym typeface="Symbol" panose="05050102010706020507" pitchFamily="18" charset="2"/>
              </a:rPr>
              <a:t>adjVertices</a:t>
            </a:r>
            <a:r>
              <a:rPr lang="en-US" altLang="zh-CN" sz="2400" b="1" dirty="0">
                <a:solidFill>
                  <a:srgbClr val="FF0000"/>
                </a:solidFill>
                <a:sym typeface="Symbol" panose="05050102010706020507" pitchFamily="18" charset="2"/>
              </a:rPr>
              <a:t>, color, w,</a:t>
            </a:r>
            <a:r>
              <a:rPr lang="en-US" altLang="zh-CN" sz="2400" b="1" dirty="0">
                <a:solidFill>
                  <a:srgbClr val="009900"/>
                </a:solidFill>
                <a:sym typeface="Symbol" panose="05050102010706020507" pitchFamily="18" charset="2"/>
              </a:rPr>
              <a:t> topo, topoNum</a:t>
            </a:r>
            <a:r>
              <a:rPr lang="en-US" altLang="zh-CN" sz="2400" b="1" dirty="0">
                <a:solidFill>
                  <a:srgbClr val="FF0000"/>
                </a:solidFill>
                <a:sym typeface="Symbol" panose="05050102010706020507" pitchFamily="18" charset="2"/>
              </a:rPr>
              <a:t>);</a:t>
            </a:r>
            <a:endParaRPr lang="en-US" altLang="zh-CN" sz="2400" dirty="0">
              <a:sym typeface="Symbol" panose="05050102010706020507" pitchFamily="18" charset="2"/>
            </a:endParaRPr>
          </a:p>
          <a:p>
            <a:pPr eaLnBrk="1" hangingPunct="1">
              <a:lnSpc>
                <a:spcPct val="80000"/>
              </a:lnSpc>
              <a:buFont typeface="Wingdings" panose="05000000000000000000" pitchFamily="2" charset="2"/>
              <a:buNone/>
            </a:pPr>
            <a:r>
              <a:rPr lang="en-US" altLang="zh-CN" sz="2400" dirty="0">
                <a:sym typeface="Symbol" panose="05050102010706020507" pitchFamily="18" charset="2"/>
              </a:rPr>
              <a:t>        remAdj=rest(remAdj);</a:t>
            </a:r>
          </a:p>
          <a:p>
            <a:pPr eaLnBrk="1" hangingPunct="1">
              <a:lnSpc>
                <a:spcPct val="80000"/>
              </a:lnSpc>
              <a:buFont typeface="Wingdings" panose="05000000000000000000" pitchFamily="2" charset="2"/>
              <a:buNone/>
            </a:pPr>
            <a:r>
              <a:rPr lang="en-US" altLang="zh-CN" sz="2400" dirty="0">
                <a:sym typeface="Symbol" panose="05050102010706020507" pitchFamily="18" charset="2"/>
              </a:rPr>
              <a:t>    </a:t>
            </a:r>
            <a:r>
              <a:rPr lang="en-US" altLang="zh-CN" sz="2400" b="1" dirty="0">
                <a:solidFill>
                  <a:srgbClr val="009900"/>
                </a:solidFill>
                <a:sym typeface="Symbol" panose="05050102010706020507" pitchFamily="18" charset="2"/>
              </a:rPr>
              <a:t>topoNum++; topo[v]=</a:t>
            </a:r>
            <a:r>
              <a:rPr lang="en-US" altLang="zh-CN" sz="2400" b="1" dirty="0" err="1">
                <a:solidFill>
                  <a:srgbClr val="009900"/>
                </a:solidFill>
                <a:sym typeface="Symbol" panose="05050102010706020507" pitchFamily="18" charset="2"/>
              </a:rPr>
              <a:t>topoNum</a:t>
            </a:r>
            <a:r>
              <a:rPr lang="zh-CN" altLang="en-US" sz="2400" b="1">
                <a:solidFill>
                  <a:srgbClr val="009900"/>
                </a:solidFill>
                <a:sym typeface="Symbol" panose="05050102010706020507" pitchFamily="18" charset="2"/>
              </a:rPr>
              <a:t>；</a:t>
            </a:r>
            <a:endParaRPr lang="en-US" altLang="zh-CN" sz="2400" b="1" dirty="0">
              <a:solidFill>
                <a:srgbClr val="0000CC"/>
              </a:solidFill>
              <a:sym typeface="Symbol" panose="05050102010706020507" pitchFamily="18" charset="2"/>
            </a:endParaRPr>
          </a:p>
          <a:p>
            <a:pPr eaLnBrk="1" hangingPunct="1">
              <a:lnSpc>
                <a:spcPct val="80000"/>
              </a:lnSpc>
              <a:buFont typeface="Wingdings" panose="05000000000000000000" pitchFamily="2" charset="2"/>
              <a:buNone/>
            </a:pPr>
            <a:r>
              <a:rPr lang="en-US" altLang="zh-CN" sz="2400" dirty="0">
                <a:sym typeface="Symbol" panose="05050102010706020507" pitchFamily="18" charset="2"/>
              </a:rPr>
              <a:t>    color[v]=black;</a:t>
            </a:r>
          </a:p>
          <a:p>
            <a:pPr eaLnBrk="1" hangingPunct="1">
              <a:lnSpc>
                <a:spcPct val="80000"/>
              </a:lnSpc>
              <a:buFont typeface="Wingdings" panose="05000000000000000000" pitchFamily="2" charset="2"/>
              <a:buNone/>
            </a:pPr>
            <a:r>
              <a:rPr lang="en-US" altLang="zh-CN" sz="2400" dirty="0">
                <a:sym typeface="Symbol" panose="05050102010706020507" pitchFamily="18" charset="2"/>
              </a:rPr>
              <a:t>    </a:t>
            </a:r>
            <a:r>
              <a:rPr lang="en-US" altLang="zh-CN" sz="2400" b="1" dirty="0">
                <a:sym typeface="Symbol" panose="05050102010706020507" pitchFamily="18" charset="2"/>
              </a:rPr>
              <a:t>return</a:t>
            </a:r>
            <a:r>
              <a:rPr lang="en-US" altLang="zh-CN" sz="2400" dirty="0">
                <a:sym typeface="Symbol" panose="05050102010706020507" pitchFamily="18" charset="2"/>
              </a:rPr>
              <a:t>;</a:t>
            </a:r>
          </a:p>
          <a:p>
            <a:pPr eaLnBrk="1" hangingPunct="1">
              <a:lnSpc>
                <a:spcPct val="80000"/>
              </a:lnSpc>
              <a:buFont typeface="Wingdings" panose="05000000000000000000" pitchFamily="2" charset="2"/>
              <a:buNone/>
            </a:pPr>
            <a:endParaRPr lang="zh-CN" altLang="en-US" sz="2400" dirty="0"/>
          </a:p>
        </p:txBody>
      </p:sp>
      <p:sp>
        <p:nvSpPr>
          <p:cNvPr id="12291" name="Rectangle 2"/>
          <p:cNvSpPr>
            <a:spLocks noGrp="1" noChangeArrowheads="1"/>
          </p:cNvSpPr>
          <p:nvPr>
            <p:ph type="title"/>
          </p:nvPr>
        </p:nvSpPr>
        <p:spPr>
          <a:xfrm>
            <a:off x="317500" y="173038"/>
            <a:ext cx="8637588" cy="1311275"/>
          </a:xfrm>
        </p:spPr>
        <p:txBody>
          <a:bodyPr/>
          <a:lstStyle/>
          <a:p>
            <a:pPr eaLnBrk="1" hangingPunct="1"/>
            <a:r>
              <a:rPr lang="en-US" altLang="zh-CN" sz="4000"/>
              <a:t>Reverse Topological Ordering </a:t>
            </a:r>
            <a:br>
              <a:rPr lang="en-US" altLang="zh-CN" sz="4000"/>
            </a:br>
            <a:r>
              <a:rPr lang="en-US" altLang="zh-CN" sz="4000"/>
              <a:t>using DFS Skeleton - Recursion</a:t>
            </a:r>
            <a:endParaRPr lang="zh-CN" altLang="en-US" sz="4000"/>
          </a:p>
        </p:txBody>
      </p:sp>
      <p:sp>
        <p:nvSpPr>
          <p:cNvPr id="12292" name="Text Box 4"/>
          <p:cNvSpPr txBox="1">
            <a:spLocks noChangeArrowheads="1"/>
          </p:cNvSpPr>
          <p:nvPr/>
        </p:nvSpPr>
        <p:spPr bwMode="auto">
          <a:xfrm>
            <a:off x="4038600" y="5257800"/>
            <a:ext cx="4321175" cy="1015663"/>
          </a:xfrm>
          <a:prstGeom prst="rect">
            <a:avLst/>
          </a:prstGeom>
          <a:solidFill>
            <a:srgbClr val="FFFF99"/>
          </a:solidFill>
          <a:ln w="57150" cmpd="thickThin">
            <a:solidFill>
              <a:srgbClr val="FF9900"/>
            </a:solidFill>
            <a:miter lim="800000"/>
            <a:headEnd/>
            <a:tailEnd/>
          </a:ln>
          <a:effectLst>
            <a:outerShdw dist="107763" dir="18900000" algn="ctr" rotWithShape="0">
              <a:schemeClr val="bg2">
                <a:alpha val="50000"/>
              </a:schemeClr>
            </a:outerShdw>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dirty="0"/>
              <a:t>Filling </a:t>
            </a:r>
            <a:r>
              <a:rPr lang="en-US" altLang="zh-CN" sz="2000" i="1" dirty="0"/>
              <a:t>topo</a:t>
            </a:r>
            <a:r>
              <a:rPr lang="en-US" altLang="zh-CN" sz="2000" dirty="0"/>
              <a:t> is a post-order processing, so, </a:t>
            </a:r>
            <a:r>
              <a:rPr lang="en-US" altLang="zh-CN" sz="2000" dirty="0">
                <a:solidFill>
                  <a:srgbClr val="FF0000"/>
                </a:solidFill>
              </a:rPr>
              <a:t>the earlier discovered vertex has</a:t>
            </a:r>
            <a:r>
              <a:rPr lang="zh-CN" altLang="en-US" sz="2000" dirty="0">
                <a:solidFill>
                  <a:srgbClr val="FF0000"/>
                </a:solidFill>
              </a:rPr>
              <a:t> </a:t>
            </a:r>
            <a:r>
              <a:rPr lang="en-US" altLang="zh-CN" sz="2000" dirty="0">
                <a:solidFill>
                  <a:srgbClr val="FF0000"/>
                </a:solidFill>
              </a:rPr>
              <a:t>a relatively greater topo number</a:t>
            </a:r>
          </a:p>
        </p:txBody>
      </p:sp>
      <p:sp>
        <p:nvSpPr>
          <p:cNvPr id="73734" name="Text Box 6"/>
          <p:cNvSpPr txBox="1">
            <a:spLocks noChangeArrowheads="1"/>
          </p:cNvSpPr>
          <p:nvPr/>
        </p:nvSpPr>
        <p:spPr bwMode="auto">
          <a:xfrm>
            <a:off x="4267200" y="3276600"/>
            <a:ext cx="3886200" cy="584200"/>
          </a:xfrm>
          <a:prstGeom prst="rect">
            <a:avLst/>
          </a:prstGeom>
          <a:solidFill>
            <a:srgbClr val="CCFFCC"/>
          </a:solidFill>
          <a:ln w="57150" cmpd="thickThin">
            <a:solidFill>
              <a:srgbClr val="99CC00"/>
            </a:solidFill>
            <a:miter lim="800000"/>
            <a:headEnd/>
            <a:tailEnd/>
          </a:ln>
          <a:effectLst>
            <a:outerShdw dist="107763" dir="18900000" algn="ctr" rotWithShape="0">
              <a:schemeClr val="bg2"/>
            </a:outerShdw>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a:solidFill>
                  <a:srgbClr val="FF0000"/>
                </a:solidFill>
              </a:rPr>
              <a:t>Obviously, in </a:t>
            </a:r>
            <a:r>
              <a:rPr lang="en-US" altLang="zh-CN" sz="3200" b="1" i="1">
                <a:solidFill>
                  <a:srgbClr val="FF0000"/>
                </a:solidFill>
                <a:sym typeface="Symbol" panose="05050102010706020507" pitchFamily="18" charset="2"/>
              </a:rPr>
              <a:t></a:t>
            </a:r>
            <a:r>
              <a:rPr lang="en-US" altLang="zh-CN" sz="3200" b="1">
                <a:solidFill>
                  <a:srgbClr val="FF0000"/>
                </a:solidFill>
                <a:sym typeface="Symbol" panose="05050102010706020507" pitchFamily="18" charset="2"/>
              </a:rPr>
              <a:t>(</a:t>
            </a:r>
            <a:r>
              <a:rPr lang="en-US" altLang="zh-CN" sz="3200" b="1" i="1">
                <a:solidFill>
                  <a:srgbClr val="FF0000"/>
                </a:solidFill>
                <a:sym typeface="Symbol" panose="05050102010706020507" pitchFamily="18" charset="2"/>
              </a:rPr>
              <a:t>m</a:t>
            </a:r>
            <a:r>
              <a:rPr lang="en-US" altLang="zh-CN" sz="3200" b="1">
                <a:solidFill>
                  <a:srgbClr val="FF0000"/>
                </a:solidFill>
                <a:sym typeface="Symbol" panose="05050102010706020507" pitchFamily="18" charset="2"/>
              </a:rPr>
              <a:t>+</a:t>
            </a:r>
            <a:r>
              <a:rPr lang="en-US" altLang="zh-CN" sz="3200" b="1" i="1">
                <a:solidFill>
                  <a:srgbClr val="FF0000"/>
                </a:solidFill>
                <a:sym typeface="Symbol" panose="05050102010706020507" pitchFamily="18" charset="2"/>
              </a:rPr>
              <a:t>n</a:t>
            </a:r>
            <a:r>
              <a:rPr lang="en-US" altLang="zh-CN" sz="3200" b="1">
                <a:solidFill>
                  <a:srgbClr val="FF0000"/>
                </a:solidFill>
                <a:sym typeface="Symbol" panose="05050102010706020507" pitchFamily="18" charset="2"/>
              </a:rPr>
              <a:t>)</a:t>
            </a:r>
            <a:endParaRPr lang="en-US" altLang="zh-CN" sz="3200"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3734"/>
                                        </p:tgtEl>
                                        <p:attrNameLst>
                                          <p:attrName>style.visibility</p:attrName>
                                        </p:attrNameLst>
                                      </p:cBhvr>
                                      <p:to>
                                        <p:strVal val="visible"/>
                                      </p:to>
                                    </p:set>
                                    <p:anim calcmode="lin" valueType="num">
                                      <p:cBhvr additive="base">
                                        <p:cTn id="7" dur="500" fill="hold"/>
                                        <p:tgtEl>
                                          <p:spTgt spid="73734"/>
                                        </p:tgtEl>
                                        <p:attrNameLst>
                                          <p:attrName>ppt_x</p:attrName>
                                        </p:attrNameLst>
                                      </p:cBhvr>
                                      <p:tavLst>
                                        <p:tav tm="0">
                                          <p:val>
                                            <p:strVal val="#ppt_x"/>
                                          </p:val>
                                        </p:tav>
                                        <p:tav tm="100000">
                                          <p:val>
                                            <p:strVal val="#ppt_x"/>
                                          </p:val>
                                        </p:tav>
                                      </p:tavLst>
                                    </p:anim>
                                    <p:anim calcmode="lin" valueType="num">
                                      <p:cBhvr additive="base">
                                        <p:cTn id="8" dur="500" fill="hold"/>
                                        <p:tgtEl>
                                          <p:spTgt spid="737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4"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zh-CN"/>
              <a:t>Correctness of the Algorithm</a:t>
            </a:r>
          </a:p>
        </p:txBody>
      </p:sp>
      <p:sp>
        <p:nvSpPr>
          <p:cNvPr id="13315" name="Rectangle 3"/>
          <p:cNvSpPr>
            <a:spLocks noGrp="1" noChangeArrowheads="1"/>
          </p:cNvSpPr>
          <p:nvPr>
            <p:ph type="body" idx="1"/>
          </p:nvPr>
        </p:nvSpPr>
        <p:spPr>
          <a:xfrm>
            <a:off x="295796" y="1746503"/>
            <a:ext cx="8491537" cy="4114800"/>
          </a:xfrm>
        </p:spPr>
        <p:txBody>
          <a:bodyPr/>
          <a:lstStyle/>
          <a:p>
            <a:pPr eaLnBrk="1" hangingPunct="1">
              <a:lnSpc>
                <a:spcPct val="90000"/>
              </a:lnSpc>
            </a:pPr>
            <a:r>
              <a:rPr lang="en-US" altLang="zh-CN" sz="2400" dirty="0">
                <a:solidFill>
                  <a:srgbClr val="0000CC"/>
                </a:solidFill>
              </a:rPr>
              <a:t>If G is a DAG with </a:t>
            </a:r>
            <a:r>
              <a:rPr lang="en-US" altLang="zh-CN" sz="2400" i="1" dirty="0">
                <a:solidFill>
                  <a:srgbClr val="0000CC"/>
                </a:solidFill>
              </a:rPr>
              <a:t>n</a:t>
            </a:r>
            <a:r>
              <a:rPr lang="en-US" altLang="zh-CN" sz="2400" dirty="0">
                <a:solidFill>
                  <a:srgbClr val="0000CC"/>
                </a:solidFill>
              </a:rPr>
              <a:t> vertices, the procedure </a:t>
            </a:r>
            <a:r>
              <a:rPr lang="en-US" altLang="zh-CN" sz="2400" i="1" dirty="0">
                <a:solidFill>
                  <a:srgbClr val="0000CC"/>
                </a:solidFill>
              </a:rPr>
              <a:t>dfsTopoSweep</a:t>
            </a:r>
            <a:r>
              <a:rPr lang="en-US" altLang="zh-CN" sz="2400" dirty="0">
                <a:solidFill>
                  <a:srgbClr val="0000CC"/>
                </a:solidFill>
              </a:rPr>
              <a:t> computes a reverse topological order for G in the array </a:t>
            </a:r>
            <a:r>
              <a:rPr lang="en-US" altLang="zh-CN" sz="2400" i="1" dirty="0">
                <a:solidFill>
                  <a:srgbClr val="0000CC"/>
                </a:solidFill>
              </a:rPr>
              <a:t>topo</a:t>
            </a:r>
            <a:r>
              <a:rPr lang="en-US" altLang="zh-CN" sz="2400" dirty="0">
                <a:solidFill>
                  <a:srgbClr val="0000CC"/>
                </a:solidFill>
              </a:rPr>
              <a:t>.</a:t>
            </a:r>
          </a:p>
          <a:p>
            <a:pPr eaLnBrk="1" hangingPunct="1">
              <a:lnSpc>
                <a:spcPct val="90000"/>
              </a:lnSpc>
              <a:spcBef>
                <a:spcPct val="50000"/>
              </a:spcBef>
            </a:pPr>
            <a:r>
              <a:rPr lang="en-US" altLang="zh-CN" sz="2400" dirty="0"/>
              <a:t>Proof</a:t>
            </a:r>
          </a:p>
          <a:p>
            <a:pPr lvl="1" eaLnBrk="1" hangingPunct="1">
              <a:lnSpc>
                <a:spcPct val="90000"/>
              </a:lnSpc>
            </a:pPr>
            <a:r>
              <a:rPr lang="en-US" altLang="zh-CN" sz="2400" dirty="0"/>
              <a:t>The procedure dfsTopo is called exactly once for a vertex, so, the numbers in </a:t>
            </a:r>
            <a:r>
              <a:rPr lang="en-US" altLang="zh-CN" sz="2400" i="1" dirty="0"/>
              <a:t>topo</a:t>
            </a:r>
            <a:r>
              <a:rPr lang="en-US" altLang="zh-CN" sz="2400" dirty="0"/>
              <a:t> must be distinct in the range 1,2,…</a:t>
            </a:r>
            <a:r>
              <a:rPr lang="en-US" altLang="zh-CN" sz="2400" i="1" dirty="0"/>
              <a:t>n</a:t>
            </a:r>
            <a:r>
              <a:rPr lang="en-US" altLang="zh-CN" sz="2400" dirty="0"/>
              <a:t>.</a:t>
            </a:r>
          </a:p>
          <a:p>
            <a:pPr lvl="1" eaLnBrk="1" hangingPunct="1">
              <a:lnSpc>
                <a:spcPct val="90000"/>
              </a:lnSpc>
            </a:pPr>
            <a:r>
              <a:rPr lang="en-US" altLang="zh-CN" sz="2400" dirty="0"/>
              <a:t>For any edge vw, vw can’t be a back edge</a:t>
            </a:r>
            <a:r>
              <a:rPr lang="zh-CN" altLang="en-US" sz="2400" dirty="0"/>
              <a:t> </a:t>
            </a:r>
            <a:r>
              <a:rPr lang="en-US" altLang="zh-CN" sz="2400" dirty="0"/>
              <a:t>(otherwise, a cycle is formed). For any other edge types, we have </a:t>
            </a:r>
            <a:r>
              <a:rPr lang="en-US" altLang="zh-CN" sz="2400" i="1" dirty="0"/>
              <a:t>finishTime</a:t>
            </a:r>
            <a:r>
              <a:rPr lang="en-US" altLang="zh-CN" sz="2400" dirty="0"/>
              <a:t>(v)&gt;</a:t>
            </a:r>
            <a:r>
              <a:rPr lang="en-US" altLang="zh-CN" sz="2400" i="1" dirty="0"/>
              <a:t>finishTime</a:t>
            </a:r>
            <a:r>
              <a:rPr lang="en-US" altLang="zh-CN" sz="2400" dirty="0"/>
              <a:t>(w), so, </a:t>
            </a:r>
            <a:r>
              <a:rPr lang="en-US" altLang="zh-CN" sz="2400" i="1" dirty="0"/>
              <a:t>topo</a:t>
            </a:r>
            <a:r>
              <a:rPr lang="en-US" altLang="zh-CN" sz="2400" dirty="0"/>
              <a:t>(w) is assigned earlier than </a:t>
            </a:r>
            <a:r>
              <a:rPr lang="en-US" altLang="zh-CN" sz="2400" i="1" dirty="0"/>
              <a:t>topo</a:t>
            </a:r>
            <a:r>
              <a:rPr lang="en-US" altLang="zh-CN" sz="2400" dirty="0"/>
              <a:t>(v). Note that </a:t>
            </a:r>
            <a:r>
              <a:rPr lang="en-US" altLang="zh-CN" sz="2400" i="1" dirty="0"/>
              <a:t>topoNum</a:t>
            </a:r>
            <a:r>
              <a:rPr lang="en-US" altLang="zh-CN" sz="2400" dirty="0"/>
              <a:t> is incremented monotonically, so, </a:t>
            </a:r>
            <a:r>
              <a:rPr lang="en-US" altLang="zh-CN" sz="2400" i="1" dirty="0"/>
              <a:t>topo</a:t>
            </a:r>
            <a:r>
              <a:rPr lang="en-US" altLang="zh-CN" sz="2400" dirty="0"/>
              <a:t>(v)&gt;</a:t>
            </a:r>
            <a:r>
              <a:rPr lang="en-US" altLang="zh-CN" sz="2400" i="1" dirty="0"/>
              <a:t>topo</a:t>
            </a:r>
            <a:r>
              <a:rPr lang="en-US" altLang="zh-CN" sz="2400" dirty="0"/>
              <a:t>(w).</a:t>
            </a:r>
          </a:p>
        </p:txBody>
      </p:sp>
      <p:sp>
        <p:nvSpPr>
          <p:cNvPr id="4" name="Text Box 4"/>
          <p:cNvSpPr txBox="1">
            <a:spLocks noChangeArrowheads="1"/>
          </p:cNvSpPr>
          <p:nvPr/>
        </p:nvSpPr>
        <p:spPr bwMode="auto">
          <a:xfrm>
            <a:off x="108968" y="5461193"/>
            <a:ext cx="4608511" cy="400110"/>
          </a:xfrm>
          <a:prstGeom prst="rect">
            <a:avLst/>
          </a:prstGeom>
          <a:solidFill>
            <a:srgbClr val="FFFF99"/>
          </a:solidFill>
          <a:ln w="57150" cmpd="thickThin">
            <a:solidFill>
              <a:srgbClr val="FF9900"/>
            </a:solidFill>
            <a:miter lim="800000"/>
            <a:headEnd/>
            <a:tailEnd/>
          </a:ln>
          <a:effectLst>
            <a:outerShdw dist="107763" dir="18900000" algn="ctr" rotWithShape="0">
              <a:schemeClr val="bg2">
                <a:alpha val="50000"/>
              </a:schemeClr>
            </a:outerShdw>
          </a:effec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dirty="0"/>
              <a:t>Why not use </a:t>
            </a:r>
            <a:r>
              <a:rPr lang="en-US" altLang="zh-CN" sz="2000" i="1" dirty="0"/>
              <a:t>discoveryTime </a:t>
            </a:r>
            <a:r>
              <a:rPr lang="en-US" altLang="zh-CN" sz="2000" dirty="0"/>
              <a:t>as</a:t>
            </a:r>
            <a:r>
              <a:rPr lang="en-US" altLang="zh-CN" sz="2000" i="1" dirty="0"/>
              <a:t> topo?</a:t>
            </a:r>
          </a:p>
        </p:txBody>
      </p:sp>
      <p:sp>
        <p:nvSpPr>
          <p:cNvPr id="5" name="Text Box 4"/>
          <p:cNvSpPr txBox="1">
            <a:spLocks noChangeArrowheads="1"/>
          </p:cNvSpPr>
          <p:nvPr/>
        </p:nvSpPr>
        <p:spPr bwMode="auto">
          <a:xfrm>
            <a:off x="108968" y="5909419"/>
            <a:ext cx="8869659" cy="861774"/>
          </a:xfrm>
          <a:prstGeom prst="rect">
            <a:avLst/>
          </a:prstGeom>
          <a:solidFill>
            <a:srgbClr val="FFFF99"/>
          </a:solidFill>
          <a:ln w="57150" cmpd="thickThin">
            <a:solidFill>
              <a:srgbClr val="FF9900"/>
            </a:solidFill>
            <a:miter lim="800000"/>
            <a:headEnd/>
            <a:tailEnd/>
          </a:ln>
          <a:effectLst>
            <a:outerShdw dist="107763" dir="18900000" algn="ctr" rotWithShape="0">
              <a:schemeClr val="bg2">
                <a:alpha val="50000"/>
              </a:schemeClr>
            </a:outerShdw>
          </a:effec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dirty="0"/>
              <a:t>For TE and DE </a:t>
            </a:r>
            <a:r>
              <a:rPr lang="en-US" altLang="zh-CN" sz="2000" i="1" dirty="0"/>
              <a:t>vw</a:t>
            </a:r>
            <a:r>
              <a:rPr lang="zh-CN" altLang="en-US" sz="2000" i="1" dirty="0"/>
              <a:t>，</a:t>
            </a:r>
            <a:r>
              <a:rPr lang="en-US" altLang="zh-CN" sz="2000" i="1" dirty="0"/>
              <a:t>discoveryTime[v] &lt; discoveryTime[w], but for CE cw, we have </a:t>
            </a:r>
          </a:p>
          <a:p>
            <a:pPr eaLnBrk="1" hangingPunct="1">
              <a:spcBef>
                <a:spcPct val="50000"/>
              </a:spcBef>
            </a:pPr>
            <a:r>
              <a:rPr lang="en-US" altLang="zh-CN" sz="2000" i="1" dirty="0"/>
              <a:t>discoveryTime[v]&gt;discoeryTime[w]</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17500" y="173038"/>
            <a:ext cx="8637588" cy="1311275"/>
          </a:xfrm>
        </p:spPr>
        <p:txBody>
          <a:bodyPr/>
          <a:lstStyle/>
          <a:p>
            <a:pPr eaLnBrk="1" hangingPunct="1"/>
            <a:r>
              <a:rPr lang="en-US" altLang="zh-CN" sz="4000"/>
              <a:t>Existence of Topological Order  </a:t>
            </a:r>
            <a:br>
              <a:rPr lang="en-US" altLang="zh-CN" sz="4000"/>
            </a:br>
            <a:r>
              <a:rPr lang="en-US" altLang="zh-CN" sz="4000"/>
              <a:t>   -  A Better Result</a:t>
            </a:r>
          </a:p>
        </p:txBody>
      </p:sp>
      <p:sp>
        <p:nvSpPr>
          <p:cNvPr id="14339" name="Rectangle 3"/>
          <p:cNvSpPr>
            <a:spLocks noGrp="1" noChangeArrowheads="1"/>
          </p:cNvSpPr>
          <p:nvPr>
            <p:ph type="body" idx="1"/>
          </p:nvPr>
        </p:nvSpPr>
        <p:spPr/>
        <p:txBody>
          <a:bodyPr/>
          <a:lstStyle/>
          <a:p>
            <a:pPr eaLnBrk="1" hangingPunct="1"/>
            <a:r>
              <a:rPr lang="en-US" altLang="zh-CN"/>
              <a:t>In fact, the proof of correctness of topological ordering has proved that: DAG always has a topological order.</a:t>
            </a:r>
          </a:p>
          <a:p>
            <a:pPr eaLnBrk="1" hangingPunct="1"/>
            <a:endParaRPr lang="en-US" altLang="zh-CN"/>
          </a:p>
          <a:p>
            <a:pPr eaLnBrk="1" hangingPunct="1"/>
            <a:r>
              <a:rPr lang="en-US" altLang="zh-CN"/>
              <a:t>So, </a:t>
            </a:r>
            <a:r>
              <a:rPr lang="en-US" altLang="zh-CN" b="1">
                <a:solidFill>
                  <a:srgbClr val="FF0000"/>
                </a:solidFill>
              </a:rPr>
              <a:t>G has a topological ordering, if and only if G is a directed acyclic graph</a:t>
            </a:r>
            <a:r>
              <a:rPr lang="en-US" altLang="zh-CN"/>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CN"/>
              <a:t>Task Scheduling</a:t>
            </a:r>
          </a:p>
        </p:txBody>
      </p:sp>
      <p:sp>
        <p:nvSpPr>
          <p:cNvPr id="15363" name="Rectangle 3"/>
          <p:cNvSpPr>
            <a:spLocks noGrp="1" noChangeArrowheads="1"/>
          </p:cNvSpPr>
          <p:nvPr>
            <p:ph type="body" idx="1"/>
          </p:nvPr>
        </p:nvSpPr>
        <p:spPr>
          <a:xfrm>
            <a:off x="328613" y="1941513"/>
            <a:ext cx="8491537" cy="4114800"/>
          </a:xfrm>
        </p:spPr>
        <p:txBody>
          <a:bodyPr/>
          <a:lstStyle/>
          <a:p>
            <a:pPr eaLnBrk="1" hangingPunct="1">
              <a:lnSpc>
                <a:spcPct val="90000"/>
              </a:lnSpc>
            </a:pPr>
            <a:r>
              <a:rPr lang="en-US" altLang="zh-CN" dirty="0"/>
              <a:t>Problem: Scheduling a project consisting of a set of </a:t>
            </a:r>
            <a:r>
              <a:rPr lang="en-US" altLang="zh-CN" b="1" dirty="0">
                <a:solidFill>
                  <a:srgbClr val="0000CC"/>
                </a:solidFill>
              </a:rPr>
              <a:t>interdependent</a:t>
            </a:r>
            <a:r>
              <a:rPr lang="en-US" altLang="zh-CN" dirty="0"/>
              <a:t> tasks to be done </a:t>
            </a:r>
            <a:r>
              <a:rPr lang="en-US" altLang="zh-CN" dirty="0">
                <a:solidFill>
                  <a:srgbClr val="00B050"/>
                </a:solidFill>
              </a:rPr>
              <a:t>by one person</a:t>
            </a:r>
            <a:r>
              <a:rPr lang="en-US" altLang="zh-CN" dirty="0"/>
              <a:t>.</a:t>
            </a:r>
          </a:p>
          <a:p>
            <a:pPr eaLnBrk="1" hangingPunct="1">
              <a:lnSpc>
                <a:spcPct val="90000"/>
              </a:lnSpc>
            </a:pPr>
            <a:r>
              <a:rPr lang="en-US" altLang="zh-CN" dirty="0"/>
              <a:t>Solution:</a:t>
            </a:r>
          </a:p>
          <a:p>
            <a:pPr lvl="1" eaLnBrk="1" hangingPunct="1">
              <a:lnSpc>
                <a:spcPct val="90000"/>
              </a:lnSpc>
            </a:pPr>
            <a:r>
              <a:rPr lang="en-US" altLang="zh-CN" dirty="0"/>
              <a:t>Establishing a dependency graph, the vertices are tasks, and edge </a:t>
            </a:r>
            <a:r>
              <a:rPr lang="en-US" altLang="zh-CN" i="1" dirty="0"/>
              <a:t>vw</a:t>
            </a:r>
            <a:r>
              <a:rPr lang="en-US" altLang="zh-CN" dirty="0"/>
              <a:t> is included </a:t>
            </a:r>
            <a:r>
              <a:rPr lang="en-US" altLang="zh-CN" i="1" dirty="0"/>
              <a:t>iff</a:t>
            </a:r>
            <a:r>
              <a:rPr lang="en-US" altLang="zh-CN" dirty="0"/>
              <a:t>. the execution of </a:t>
            </a:r>
            <a:r>
              <a:rPr lang="en-US" altLang="zh-CN" i="1" dirty="0"/>
              <a:t>v</a:t>
            </a:r>
            <a:r>
              <a:rPr lang="en-US" altLang="zh-CN" dirty="0"/>
              <a:t> depends on the completion of </a:t>
            </a:r>
            <a:r>
              <a:rPr lang="en-US" altLang="zh-CN" i="1" dirty="0"/>
              <a:t>w</a:t>
            </a:r>
            <a:r>
              <a:rPr lang="en-US" altLang="zh-CN" dirty="0"/>
              <a:t>, </a:t>
            </a:r>
          </a:p>
          <a:p>
            <a:pPr lvl="1" eaLnBrk="1" hangingPunct="1">
              <a:lnSpc>
                <a:spcPct val="90000"/>
              </a:lnSpc>
            </a:pPr>
            <a:r>
              <a:rPr lang="en-US" altLang="zh-CN" dirty="0"/>
              <a:t>Making task scheduling according to the reverse topological order of the graph (if existing).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8" descr="羊皮纸"/>
          <p:cNvSpPr>
            <a:spLocks noChangeArrowheads="1"/>
          </p:cNvSpPr>
          <p:nvPr/>
        </p:nvSpPr>
        <p:spPr bwMode="auto">
          <a:xfrm>
            <a:off x="4787900" y="1628775"/>
            <a:ext cx="4105275" cy="4895850"/>
          </a:xfrm>
          <a:prstGeom prst="rect">
            <a:avLst/>
          </a:pr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prstDash val="lgDash"/>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16387" name="Rectangle 2"/>
          <p:cNvSpPr>
            <a:spLocks noGrp="1" noChangeArrowheads="1"/>
          </p:cNvSpPr>
          <p:nvPr>
            <p:ph type="title"/>
          </p:nvPr>
        </p:nvSpPr>
        <p:spPr/>
        <p:txBody>
          <a:bodyPr/>
          <a:lstStyle/>
          <a:p>
            <a:pPr eaLnBrk="1" hangingPunct="1"/>
            <a:r>
              <a:rPr lang="en-US" altLang="zh-CN"/>
              <a:t>Task Scheduling: an Example</a:t>
            </a:r>
          </a:p>
        </p:txBody>
      </p:sp>
      <p:sp>
        <p:nvSpPr>
          <p:cNvPr id="16388" name="Text Box 4"/>
          <p:cNvSpPr txBox="1">
            <a:spLocks noChangeArrowheads="1"/>
          </p:cNvSpPr>
          <p:nvPr/>
        </p:nvSpPr>
        <p:spPr bwMode="auto">
          <a:xfrm>
            <a:off x="323850" y="1844675"/>
            <a:ext cx="2879725" cy="3289300"/>
          </a:xfrm>
          <a:prstGeom prst="rect">
            <a:avLst/>
          </a:prstGeom>
          <a:solidFill>
            <a:srgbClr val="FFFF99"/>
          </a:solidFill>
          <a:ln w="57150" cmpd="thinThick">
            <a:solidFill>
              <a:srgbClr val="FF9900"/>
            </a:solidFill>
            <a:miter lim="800000"/>
            <a:headEnd/>
            <a:tailEnd/>
          </a:ln>
          <a:effectLst>
            <a:outerShdw dist="107763" dir="13500000" algn="ctr" rotWithShape="0">
              <a:schemeClr val="bg2">
                <a:alpha val="50000"/>
              </a:schemeClr>
            </a:outerShdw>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t>Tasks(No.)    Depends on</a:t>
            </a:r>
          </a:p>
          <a:p>
            <a:pPr eaLnBrk="1" hangingPunct="1">
              <a:lnSpc>
                <a:spcPct val="50000"/>
              </a:lnSpc>
            </a:pPr>
            <a:r>
              <a:rPr lang="en-US" altLang="zh-CN" sz="2000"/>
              <a:t>-------------------------------</a:t>
            </a:r>
          </a:p>
          <a:p>
            <a:pPr eaLnBrk="1" hangingPunct="1">
              <a:lnSpc>
                <a:spcPct val="80000"/>
              </a:lnSpc>
            </a:pPr>
            <a:r>
              <a:rPr lang="en-US" altLang="zh-CN" sz="2000"/>
              <a:t>choose clothes(1)   9</a:t>
            </a:r>
          </a:p>
          <a:p>
            <a:pPr eaLnBrk="1" hangingPunct="1"/>
            <a:r>
              <a:rPr lang="en-US" altLang="zh-CN" sz="2000"/>
              <a:t>dress(2)                  1,8</a:t>
            </a:r>
          </a:p>
          <a:p>
            <a:pPr eaLnBrk="1" hangingPunct="1"/>
            <a:r>
              <a:rPr lang="en-US" altLang="zh-CN" sz="2000"/>
              <a:t>eat breakfast(3)      5,6,7</a:t>
            </a:r>
          </a:p>
          <a:p>
            <a:pPr eaLnBrk="1" hangingPunct="1"/>
            <a:r>
              <a:rPr lang="en-US" altLang="zh-CN" sz="2000"/>
              <a:t>leave(4)                  2,3</a:t>
            </a:r>
          </a:p>
          <a:p>
            <a:pPr eaLnBrk="1" hangingPunct="1"/>
            <a:r>
              <a:rPr lang="en-US" altLang="zh-CN" sz="2000"/>
              <a:t>make coffee(5)       9</a:t>
            </a:r>
          </a:p>
          <a:p>
            <a:pPr eaLnBrk="1" hangingPunct="1"/>
            <a:r>
              <a:rPr lang="en-US" altLang="zh-CN" sz="2000"/>
              <a:t>make toast(6)         9</a:t>
            </a:r>
          </a:p>
          <a:p>
            <a:pPr eaLnBrk="1" hangingPunct="1"/>
            <a:r>
              <a:rPr lang="en-US" altLang="zh-CN" sz="2000"/>
              <a:t>pour juice(7)          9</a:t>
            </a:r>
          </a:p>
          <a:p>
            <a:pPr eaLnBrk="1" hangingPunct="1"/>
            <a:r>
              <a:rPr lang="en-US" altLang="zh-CN" sz="2000"/>
              <a:t>shower(8)               9</a:t>
            </a:r>
          </a:p>
          <a:p>
            <a:pPr eaLnBrk="1" hangingPunct="1"/>
            <a:r>
              <a:rPr lang="en-US" altLang="zh-CN" sz="2000"/>
              <a:t>wake up(9)             -</a:t>
            </a:r>
          </a:p>
        </p:txBody>
      </p:sp>
      <p:grpSp>
        <p:nvGrpSpPr>
          <p:cNvPr id="16389" name="Group 5"/>
          <p:cNvGrpSpPr>
            <a:grpSpLocks/>
          </p:cNvGrpSpPr>
          <p:nvPr/>
        </p:nvGrpSpPr>
        <p:grpSpPr bwMode="auto">
          <a:xfrm>
            <a:off x="6586538" y="2347913"/>
            <a:ext cx="431800" cy="457200"/>
            <a:chOff x="1020" y="1525"/>
            <a:chExt cx="272" cy="288"/>
          </a:xfrm>
        </p:grpSpPr>
        <p:sp>
          <p:nvSpPr>
            <p:cNvPr id="16439" name="Oval 6"/>
            <p:cNvSpPr>
              <a:spLocks noChangeArrowheads="1"/>
            </p:cNvSpPr>
            <p:nvPr/>
          </p:nvSpPr>
          <p:spPr bwMode="auto">
            <a:xfrm>
              <a:off x="1020" y="1525"/>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16440" name="Text Box 7"/>
            <p:cNvSpPr txBox="1">
              <a:spLocks noChangeArrowheads="1"/>
            </p:cNvSpPr>
            <p:nvPr/>
          </p:nvSpPr>
          <p:spPr bwMode="auto">
            <a:xfrm>
              <a:off x="1020" y="1525"/>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3</a:t>
              </a:r>
            </a:p>
          </p:txBody>
        </p:sp>
      </p:grpSp>
      <p:grpSp>
        <p:nvGrpSpPr>
          <p:cNvPr id="16390" name="Group 8"/>
          <p:cNvGrpSpPr>
            <a:grpSpLocks/>
          </p:cNvGrpSpPr>
          <p:nvPr/>
        </p:nvGrpSpPr>
        <p:grpSpPr bwMode="auto">
          <a:xfrm>
            <a:off x="5651500" y="2779713"/>
            <a:ext cx="431800" cy="457200"/>
            <a:chOff x="1020" y="1525"/>
            <a:chExt cx="272" cy="288"/>
          </a:xfrm>
        </p:grpSpPr>
        <p:sp>
          <p:nvSpPr>
            <p:cNvPr id="16437" name="Oval 9"/>
            <p:cNvSpPr>
              <a:spLocks noChangeArrowheads="1"/>
            </p:cNvSpPr>
            <p:nvPr/>
          </p:nvSpPr>
          <p:spPr bwMode="auto">
            <a:xfrm>
              <a:off x="1020" y="1525"/>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16438" name="Text Box 10"/>
            <p:cNvSpPr txBox="1">
              <a:spLocks noChangeArrowheads="1"/>
            </p:cNvSpPr>
            <p:nvPr/>
          </p:nvSpPr>
          <p:spPr bwMode="auto">
            <a:xfrm>
              <a:off x="1020" y="1525"/>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2</a:t>
              </a:r>
            </a:p>
          </p:txBody>
        </p:sp>
      </p:grpSp>
      <p:grpSp>
        <p:nvGrpSpPr>
          <p:cNvPr id="16391" name="Group 11"/>
          <p:cNvGrpSpPr>
            <a:grpSpLocks/>
          </p:cNvGrpSpPr>
          <p:nvPr/>
        </p:nvGrpSpPr>
        <p:grpSpPr bwMode="auto">
          <a:xfrm>
            <a:off x="7523163" y="2708275"/>
            <a:ext cx="431800" cy="457200"/>
            <a:chOff x="1020" y="1525"/>
            <a:chExt cx="272" cy="288"/>
          </a:xfrm>
        </p:grpSpPr>
        <p:sp>
          <p:nvSpPr>
            <p:cNvPr id="16435" name="Oval 12"/>
            <p:cNvSpPr>
              <a:spLocks noChangeArrowheads="1"/>
            </p:cNvSpPr>
            <p:nvPr/>
          </p:nvSpPr>
          <p:spPr bwMode="auto">
            <a:xfrm>
              <a:off x="1020" y="1525"/>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16436" name="Text Box 13"/>
            <p:cNvSpPr txBox="1">
              <a:spLocks noChangeArrowheads="1"/>
            </p:cNvSpPr>
            <p:nvPr/>
          </p:nvSpPr>
          <p:spPr bwMode="auto">
            <a:xfrm>
              <a:off x="1020" y="1525"/>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4</a:t>
              </a:r>
            </a:p>
          </p:txBody>
        </p:sp>
      </p:grpSp>
      <p:grpSp>
        <p:nvGrpSpPr>
          <p:cNvPr id="16392" name="Group 14"/>
          <p:cNvGrpSpPr>
            <a:grpSpLocks/>
          </p:cNvGrpSpPr>
          <p:nvPr/>
        </p:nvGrpSpPr>
        <p:grpSpPr bwMode="auto">
          <a:xfrm>
            <a:off x="5218113" y="3716338"/>
            <a:ext cx="431800" cy="457200"/>
            <a:chOff x="1020" y="1525"/>
            <a:chExt cx="272" cy="288"/>
          </a:xfrm>
        </p:grpSpPr>
        <p:sp>
          <p:nvSpPr>
            <p:cNvPr id="16433" name="Oval 15"/>
            <p:cNvSpPr>
              <a:spLocks noChangeArrowheads="1"/>
            </p:cNvSpPr>
            <p:nvPr/>
          </p:nvSpPr>
          <p:spPr bwMode="auto">
            <a:xfrm>
              <a:off x="1020" y="1525"/>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16434" name="Text Box 16"/>
            <p:cNvSpPr txBox="1">
              <a:spLocks noChangeArrowheads="1"/>
            </p:cNvSpPr>
            <p:nvPr/>
          </p:nvSpPr>
          <p:spPr bwMode="auto">
            <a:xfrm>
              <a:off x="1020" y="1525"/>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1</a:t>
              </a:r>
            </a:p>
          </p:txBody>
        </p:sp>
      </p:grpSp>
      <p:grpSp>
        <p:nvGrpSpPr>
          <p:cNvPr id="16393" name="Group 17"/>
          <p:cNvGrpSpPr>
            <a:grpSpLocks/>
          </p:cNvGrpSpPr>
          <p:nvPr/>
        </p:nvGrpSpPr>
        <p:grpSpPr bwMode="auto">
          <a:xfrm>
            <a:off x="5218113" y="4652963"/>
            <a:ext cx="431800" cy="457200"/>
            <a:chOff x="1020" y="1525"/>
            <a:chExt cx="272" cy="288"/>
          </a:xfrm>
        </p:grpSpPr>
        <p:sp>
          <p:nvSpPr>
            <p:cNvPr id="16431" name="Oval 18"/>
            <p:cNvSpPr>
              <a:spLocks noChangeArrowheads="1"/>
            </p:cNvSpPr>
            <p:nvPr/>
          </p:nvSpPr>
          <p:spPr bwMode="auto">
            <a:xfrm>
              <a:off x="1020" y="1525"/>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16432" name="Text Box 19"/>
            <p:cNvSpPr txBox="1">
              <a:spLocks noChangeArrowheads="1"/>
            </p:cNvSpPr>
            <p:nvPr/>
          </p:nvSpPr>
          <p:spPr bwMode="auto">
            <a:xfrm>
              <a:off x="1020" y="1525"/>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6</a:t>
              </a:r>
            </a:p>
          </p:txBody>
        </p:sp>
      </p:grpSp>
      <p:grpSp>
        <p:nvGrpSpPr>
          <p:cNvPr id="16394" name="Group 20"/>
          <p:cNvGrpSpPr>
            <a:grpSpLocks/>
          </p:cNvGrpSpPr>
          <p:nvPr/>
        </p:nvGrpSpPr>
        <p:grpSpPr bwMode="auto">
          <a:xfrm>
            <a:off x="6227763" y="5157788"/>
            <a:ext cx="431800" cy="457200"/>
            <a:chOff x="1020" y="1525"/>
            <a:chExt cx="272" cy="288"/>
          </a:xfrm>
        </p:grpSpPr>
        <p:sp>
          <p:nvSpPr>
            <p:cNvPr id="16429" name="Oval 21"/>
            <p:cNvSpPr>
              <a:spLocks noChangeArrowheads="1"/>
            </p:cNvSpPr>
            <p:nvPr/>
          </p:nvSpPr>
          <p:spPr bwMode="auto">
            <a:xfrm>
              <a:off x="1020" y="1525"/>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16430" name="Text Box 22"/>
            <p:cNvSpPr txBox="1">
              <a:spLocks noChangeArrowheads="1"/>
            </p:cNvSpPr>
            <p:nvPr/>
          </p:nvSpPr>
          <p:spPr bwMode="auto">
            <a:xfrm>
              <a:off x="1020" y="1525"/>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7</a:t>
              </a:r>
            </a:p>
          </p:txBody>
        </p:sp>
      </p:grpSp>
      <p:grpSp>
        <p:nvGrpSpPr>
          <p:cNvPr id="16395" name="Group 23"/>
          <p:cNvGrpSpPr>
            <a:grpSpLocks/>
          </p:cNvGrpSpPr>
          <p:nvPr/>
        </p:nvGrpSpPr>
        <p:grpSpPr bwMode="auto">
          <a:xfrm>
            <a:off x="7091363" y="5156200"/>
            <a:ext cx="431800" cy="457200"/>
            <a:chOff x="1020" y="1525"/>
            <a:chExt cx="272" cy="288"/>
          </a:xfrm>
        </p:grpSpPr>
        <p:sp>
          <p:nvSpPr>
            <p:cNvPr id="16427" name="Oval 24"/>
            <p:cNvSpPr>
              <a:spLocks noChangeArrowheads="1"/>
            </p:cNvSpPr>
            <p:nvPr/>
          </p:nvSpPr>
          <p:spPr bwMode="auto">
            <a:xfrm>
              <a:off x="1020" y="1525"/>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16428" name="Text Box 25"/>
            <p:cNvSpPr txBox="1">
              <a:spLocks noChangeArrowheads="1"/>
            </p:cNvSpPr>
            <p:nvPr/>
          </p:nvSpPr>
          <p:spPr bwMode="auto">
            <a:xfrm>
              <a:off x="1020" y="1525"/>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8</a:t>
              </a:r>
            </a:p>
          </p:txBody>
        </p:sp>
      </p:grpSp>
      <p:grpSp>
        <p:nvGrpSpPr>
          <p:cNvPr id="16396" name="Group 26"/>
          <p:cNvGrpSpPr>
            <a:grpSpLocks/>
          </p:cNvGrpSpPr>
          <p:nvPr/>
        </p:nvGrpSpPr>
        <p:grpSpPr bwMode="auto">
          <a:xfrm>
            <a:off x="8026400" y="3644900"/>
            <a:ext cx="431800" cy="457200"/>
            <a:chOff x="1020" y="1525"/>
            <a:chExt cx="272" cy="288"/>
          </a:xfrm>
        </p:grpSpPr>
        <p:sp>
          <p:nvSpPr>
            <p:cNvPr id="16425" name="Oval 27"/>
            <p:cNvSpPr>
              <a:spLocks noChangeArrowheads="1"/>
            </p:cNvSpPr>
            <p:nvPr/>
          </p:nvSpPr>
          <p:spPr bwMode="auto">
            <a:xfrm>
              <a:off x="1020" y="1525"/>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16426" name="Text Box 28"/>
            <p:cNvSpPr txBox="1">
              <a:spLocks noChangeArrowheads="1"/>
            </p:cNvSpPr>
            <p:nvPr/>
          </p:nvSpPr>
          <p:spPr bwMode="auto">
            <a:xfrm>
              <a:off x="1020" y="1525"/>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5</a:t>
              </a:r>
            </a:p>
          </p:txBody>
        </p:sp>
      </p:grpSp>
      <p:grpSp>
        <p:nvGrpSpPr>
          <p:cNvPr id="16397" name="Group 29"/>
          <p:cNvGrpSpPr>
            <a:grpSpLocks/>
          </p:cNvGrpSpPr>
          <p:nvPr/>
        </p:nvGrpSpPr>
        <p:grpSpPr bwMode="auto">
          <a:xfrm>
            <a:off x="8026400" y="4652963"/>
            <a:ext cx="431800" cy="457200"/>
            <a:chOff x="1020" y="1525"/>
            <a:chExt cx="272" cy="288"/>
          </a:xfrm>
        </p:grpSpPr>
        <p:sp>
          <p:nvSpPr>
            <p:cNvPr id="16423" name="Oval 30"/>
            <p:cNvSpPr>
              <a:spLocks noChangeArrowheads="1"/>
            </p:cNvSpPr>
            <p:nvPr/>
          </p:nvSpPr>
          <p:spPr bwMode="auto">
            <a:xfrm>
              <a:off x="1020" y="1525"/>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16424" name="Text Box 31"/>
            <p:cNvSpPr txBox="1">
              <a:spLocks noChangeArrowheads="1"/>
            </p:cNvSpPr>
            <p:nvPr/>
          </p:nvSpPr>
          <p:spPr bwMode="auto">
            <a:xfrm>
              <a:off x="1020" y="1525"/>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9</a:t>
              </a:r>
            </a:p>
          </p:txBody>
        </p:sp>
      </p:grpSp>
      <p:sp>
        <p:nvSpPr>
          <p:cNvPr id="16398" name="Line 32"/>
          <p:cNvSpPr>
            <a:spLocks noChangeShapeType="1"/>
          </p:cNvSpPr>
          <p:nvPr/>
        </p:nvSpPr>
        <p:spPr bwMode="auto">
          <a:xfrm>
            <a:off x="7018338" y="2563813"/>
            <a:ext cx="504825" cy="288925"/>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399" name="Line 33"/>
          <p:cNvSpPr>
            <a:spLocks noChangeShapeType="1"/>
          </p:cNvSpPr>
          <p:nvPr/>
        </p:nvSpPr>
        <p:spPr bwMode="auto">
          <a:xfrm flipV="1">
            <a:off x="5507038" y="3213100"/>
            <a:ext cx="287337" cy="50323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00" name="Line 34"/>
          <p:cNvSpPr>
            <a:spLocks noChangeShapeType="1"/>
          </p:cNvSpPr>
          <p:nvPr/>
        </p:nvSpPr>
        <p:spPr bwMode="auto">
          <a:xfrm>
            <a:off x="6154738" y="2995613"/>
            <a:ext cx="1368425"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01" name="Line 35"/>
          <p:cNvSpPr>
            <a:spLocks noChangeShapeType="1"/>
          </p:cNvSpPr>
          <p:nvPr/>
        </p:nvSpPr>
        <p:spPr bwMode="auto">
          <a:xfrm flipV="1">
            <a:off x="5507038" y="2708275"/>
            <a:ext cx="1152525" cy="1944688"/>
          </a:xfrm>
          <a:prstGeom prst="line">
            <a:avLst/>
          </a:prstGeom>
          <a:noFill/>
          <a:ln w="3175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02" name="Line 36"/>
          <p:cNvSpPr>
            <a:spLocks noChangeShapeType="1"/>
          </p:cNvSpPr>
          <p:nvPr/>
        </p:nvSpPr>
        <p:spPr bwMode="auto">
          <a:xfrm flipH="1">
            <a:off x="7523163" y="5013325"/>
            <a:ext cx="503237" cy="28733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03" name="Line 37"/>
          <p:cNvSpPr>
            <a:spLocks noChangeShapeType="1"/>
          </p:cNvSpPr>
          <p:nvPr/>
        </p:nvSpPr>
        <p:spPr bwMode="auto">
          <a:xfrm flipH="1">
            <a:off x="6659563" y="4940300"/>
            <a:ext cx="1366837" cy="360363"/>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04" name="Line 38"/>
          <p:cNvSpPr>
            <a:spLocks noChangeShapeType="1"/>
          </p:cNvSpPr>
          <p:nvPr/>
        </p:nvSpPr>
        <p:spPr bwMode="auto">
          <a:xfrm flipH="1">
            <a:off x="5651500" y="4868863"/>
            <a:ext cx="2374900" cy="0"/>
          </a:xfrm>
          <a:prstGeom prst="line">
            <a:avLst/>
          </a:prstGeom>
          <a:noFill/>
          <a:ln w="9525">
            <a:solidFill>
              <a:schemeClr val="tx1"/>
            </a:solidFill>
            <a:round/>
            <a:headEnd type="stealth" w="lg" len="lg"/>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05" name="Line 39"/>
          <p:cNvSpPr>
            <a:spLocks noChangeShapeType="1"/>
          </p:cNvSpPr>
          <p:nvPr/>
        </p:nvSpPr>
        <p:spPr bwMode="auto">
          <a:xfrm flipH="1" flipV="1">
            <a:off x="5651500" y="4005263"/>
            <a:ext cx="2374900" cy="719137"/>
          </a:xfrm>
          <a:prstGeom prst="line">
            <a:avLst/>
          </a:prstGeom>
          <a:noFill/>
          <a:ln w="3175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06" name="Line 40"/>
          <p:cNvSpPr>
            <a:spLocks noChangeShapeType="1"/>
          </p:cNvSpPr>
          <p:nvPr/>
        </p:nvSpPr>
        <p:spPr bwMode="auto">
          <a:xfrm flipV="1">
            <a:off x="8242300" y="4076700"/>
            <a:ext cx="0" cy="576263"/>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07" name="Line 41"/>
          <p:cNvSpPr>
            <a:spLocks noChangeShapeType="1"/>
          </p:cNvSpPr>
          <p:nvPr/>
        </p:nvSpPr>
        <p:spPr bwMode="auto">
          <a:xfrm flipH="1" flipV="1">
            <a:off x="6946900" y="2708275"/>
            <a:ext cx="1152525" cy="936625"/>
          </a:xfrm>
          <a:prstGeom prst="line">
            <a:avLst/>
          </a:prstGeom>
          <a:noFill/>
          <a:ln w="3175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08" name="Line 42"/>
          <p:cNvSpPr>
            <a:spLocks noChangeShapeType="1"/>
          </p:cNvSpPr>
          <p:nvPr/>
        </p:nvSpPr>
        <p:spPr bwMode="auto">
          <a:xfrm flipV="1">
            <a:off x="6370638" y="2779713"/>
            <a:ext cx="431800" cy="2376487"/>
          </a:xfrm>
          <a:prstGeom prst="line">
            <a:avLst/>
          </a:prstGeom>
          <a:noFill/>
          <a:ln w="3175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09" name="Line 43"/>
          <p:cNvSpPr>
            <a:spLocks noChangeShapeType="1"/>
          </p:cNvSpPr>
          <p:nvPr/>
        </p:nvSpPr>
        <p:spPr bwMode="auto">
          <a:xfrm flipH="1" flipV="1">
            <a:off x="6010275" y="3140075"/>
            <a:ext cx="1223963" cy="2016125"/>
          </a:xfrm>
          <a:prstGeom prst="line">
            <a:avLst/>
          </a:prstGeom>
          <a:noFill/>
          <a:ln w="3175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10" name="Text Box 45"/>
          <p:cNvSpPr txBox="1">
            <a:spLocks noChangeArrowheads="1"/>
          </p:cNvSpPr>
          <p:nvPr/>
        </p:nvSpPr>
        <p:spPr bwMode="auto">
          <a:xfrm>
            <a:off x="4643438" y="3357563"/>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009900"/>
                </a:solidFill>
              </a:rPr>
              <a:t>1/</a:t>
            </a:r>
            <a:r>
              <a:rPr lang="en-US" altLang="zh-CN" b="1">
                <a:solidFill>
                  <a:srgbClr val="FF0000"/>
                </a:solidFill>
              </a:rPr>
              <a:t>4/</a:t>
            </a:r>
            <a:r>
              <a:rPr lang="en-US" altLang="zh-CN" b="1">
                <a:solidFill>
                  <a:srgbClr val="0000CC"/>
                </a:solidFill>
              </a:rPr>
              <a:t>2</a:t>
            </a:r>
          </a:p>
        </p:txBody>
      </p:sp>
      <p:sp>
        <p:nvSpPr>
          <p:cNvPr id="16411" name="Text Box 46"/>
          <p:cNvSpPr txBox="1">
            <a:spLocks noChangeArrowheads="1"/>
          </p:cNvSpPr>
          <p:nvPr/>
        </p:nvSpPr>
        <p:spPr bwMode="auto">
          <a:xfrm>
            <a:off x="7667625" y="2349500"/>
            <a:ext cx="1152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009900"/>
                </a:solidFill>
              </a:rPr>
              <a:t>17/</a:t>
            </a:r>
            <a:r>
              <a:rPr lang="en-US" altLang="zh-CN" b="1">
                <a:solidFill>
                  <a:srgbClr val="FF0000"/>
                </a:solidFill>
              </a:rPr>
              <a:t>18/</a:t>
            </a:r>
            <a:r>
              <a:rPr lang="en-US" altLang="zh-CN" b="1">
                <a:solidFill>
                  <a:srgbClr val="0000CC"/>
                </a:solidFill>
              </a:rPr>
              <a:t>9</a:t>
            </a:r>
          </a:p>
        </p:txBody>
      </p:sp>
      <p:sp>
        <p:nvSpPr>
          <p:cNvPr id="16412" name="Text Box 47"/>
          <p:cNvSpPr txBox="1">
            <a:spLocks noChangeArrowheads="1"/>
          </p:cNvSpPr>
          <p:nvPr/>
        </p:nvSpPr>
        <p:spPr bwMode="auto">
          <a:xfrm>
            <a:off x="5003800" y="2420938"/>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009900"/>
                </a:solidFill>
              </a:rPr>
              <a:t>5/</a:t>
            </a:r>
            <a:r>
              <a:rPr lang="en-US" altLang="zh-CN" b="1">
                <a:solidFill>
                  <a:srgbClr val="FF0000"/>
                </a:solidFill>
              </a:rPr>
              <a:t>8/</a:t>
            </a:r>
            <a:r>
              <a:rPr lang="en-US" altLang="zh-CN" b="1">
                <a:solidFill>
                  <a:srgbClr val="0000CC"/>
                </a:solidFill>
              </a:rPr>
              <a:t>4</a:t>
            </a:r>
          </a:p>
        </p:txBody>
      </p:sp>
      <p:sp>
        <p:nvSpPr>
          <p:cNvPr id="16413" name="Text Box 48"/>
          <p:cNvSpPr txBox="1">
            <a:spLocks noChangeArrowheads="1"/>
          </p:cNvSpPr>
          <p:nvPr/>
        </p:nvSpPr>
        <p:spPr bwMode="auto">
          <a:xfrm>
            <a:off x="5795963" y="2060575"/>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009900"/>
                </a:solidFill>
              </a:rPr>
              <a:t>9/</a:t>
            </a:r>
            <a:r>
              <a:rPr lang="en-US" altLang="zh-CN" b="1">
                <a:solidFill>
                  <a:srgbClr val="FF0000"/>
                </a:solidFill>
              </a:rPr>
              <a:t>16/</a:t>
            </a:r>
            <a:r>
              <a:rPr lang="en-US" altLang="zh-CN" b="1">
                <a:solidFill>
                  <a:srgbClr val="0000CC"/>
                </a:solidFill>
              </a:rPr>
              <a:t>8</a:t>
            </a:r>
          </a:p>
        </p:txBody>
      </p:sp>
      <p:sp>
        <p:nvSpPr>
          <p:cNvPr id="16414" name="Text Box 49"/>
          <p:cNvSpPr txBox="1">
            <a:spLocks noChangeArrowheads="1"/>
          </p:cNvSpPr>
          <p:nvPr/>
        </p:nvSpPr>
        <p:spPr bwMode="auto">
          <a:xfrm>
            <a:off x="4859338" y="5013325"/>
            <a:ext cx="12969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009900"/>
                </a:solidFill>
              </a:rPr>
              <a:t>12/</a:t>
            </a:r>
            <a:r>
              <a:rPr lang="en-US" altLang="zh-CN" b="1">
                <a:solidFill>
                  <a:srgbClr val="FF0000"/>
                </a:solidFill>
              </a:rPr>
              <a:t>13/</a:t>
            </a:r>
            <a:r>
              <a:rPr lang="en-US" altLang="zh-CN" b="1">
                <a:solidFill>
                  <a:srgbClr val="0000CC"/>
                </a:solidFill>
              </a:rPr>
              <a:t>6</a:t>
            </a:r>
          </a:p>
        </p:txBody>
      </p:sp>
      <p:sp>
        <p:nvSpPr>
          <p:cNvPr id="16415" name="Text Box 50"/>
          <p:cNvSpPr txBox="1">
            <a:spLocks noChangeArrowheads="1"/>
          </p:cNvSpPr>
          <p:nvPr/>
        </p:nvSpPr>
        <p:spPr bwMode="auto">
          <a:xfrm>
            <a:off x="8027988" y="3284538"/>
            <a:ext cx="1116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009900"/>
                </a:solidFill>
              </a:rPr>
              <a:t>10/</a:t>
            </a:r>
            <a:r>
              <a:rPr lang="en-US" altLang="zh-CN" b="1">
                <a:solidFill>
                  <a:srgbClr val="FF0000"/>
                </a:solidFill>
              </a:rPr>
              <a:t>11/</a:t>
            </a:r>
            <a:r>
              <a:rPr lang="en-US" altLang="zh-CN" b="1">
                <a:solidFill>
                  <a:srgbClr val="0000CC"/>
                </a:solidFill>
              </a:rPr>
              <a:t>5</a:t>
            </a:r>
          </a:p>
        </p:txBody>
      </p:sp>
      <p:sp>
        <p:nvSpPr>
          <p:cNvPr id="16416" name="Text Box 51"/>
          <p:cNvSpPr txBox="1">
            <a:spLocks noChangeArrowheads="1"/>
          </p:cNvSpPr>
          <p:nvPr/>
        </p:nvSpPr>
        <p:spPr bwMode="auto">
          <a:xfrm>
            <a:off x="5795963" y="5516563"/>
            <a:ext cx="12969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009900"/>
                </a:solidFill>
              </a:rPr>
              <a:t>14/</a:t>
            </a:r>
            <a:r>
              <a:rPr lang="en-US" altLang="zh-CN" b="1">
                <a:solidFill>
                  <a:srgbClr val="FF0000"/>
                </a:solidFill>
              </a:rPr>
              <a:t>15/</a:t>
            </a:r>
            <a:r>
              <a:rPr lang="en-US" altLang="zh-CN" b="1">
                <a:solidFill>
                  <a:srgbClr val="0000CC"/>
                </a:solidFill>
              </a:rPr>
              <a:t>7</a:t>
            </a:r>
          </a:p>
        </p:txBody>
      </p:sp>
      <p:sp>
        <p:nvSpPr>
          <p:cNvPr id="16417" name="Text Box 52"/>
          <p:cNvSpPr txBox="1">
            <a:spLocks noChangeArrowheads="1"/>
          </p:cNvSpPr>
          <p:nvPr/>
        </p:nvSpPr>
        <p:spPr bwMode="auto">
          <a:xfrm>
            <a:off x="7092950" y="5589588"/>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009900"/>
                </a:solidFill>
              </a:rPr>
              <a:t>6/</a:t>
            </a:r>
            <a:r>
              <a:rPr lang="en-US" altLang="zh-CN" b="1">
                <a:solidFill>
                  <a:srgbClr val="FF0000"/>
                </a:solidFill>
              </a:rPr>
              <a:t>7/</a:t>
            </a:r>
            <a:r>
              <a:rPr lang="en-US" altLang="zh-CN" b="1">
                <a:solidFill>
                  <a:srgbClr val="0000CC"/>
                </a:solidFill>
              </a:rPr>
              <a:t>3</a:t>
            </a:r>
          </a:p>
        </p:txBody>
      </p:sp>
      <p:sp>
        <p:nvSpPr>
          <p:cNvPr id="16418" name="Text Box 53"/>
          <p:cNvSpPr txBox="1">
            <a:spLocks noChangeArrowheads="1"/>
          </p:cNvSpPr>
          <p:nvPr/>
        </p:nvSpPr>
        <p:spPr bwMode="auto">
          <a:xfrm>
            <a:off x="8027988" y="5013325"/>
            <a:ext cx="86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009900"/>
                </a:solidFill>
              </a:rPr>
              <a:t>2/</a:t>
            </a:r>
            <a:r>
              <a:rPr lang="en-US" altLang="zh-CN" b="1">
                <a:solidFill>
                  <a:srgbClr val="FF0000"/>
                </a:solidFill>
              </a:rPr>
              <a:t>3/</a:t>
            </a:r>
            <a:r>
              <a:rPr lang="en-US" altLang="zh-CN" b="1">
                <a:solidFill>
                  <a:srgbClr val="0000CC"/>
                </a:solidFill>
              </a:rPr>
              <a:t>1</a:t>
            </a:r>
          </a:p>
        </p:txBody>
      </p:sp>
      <p:sp>
        <p:nvSpPr>
          <p:cNvPr id="16419" name="AutoShape 54"/>
          <p:cNvSpPr>
            <a:spLocks noChangeArrowheads="1"/>
          </p:cNvSpPr>
          <p:nvPr/>
        </p:nvSpPr>
        <p:spPr bwMode="auto">
          <a:xfrm rot="678596">
            <a:off x="3419475" y="3141663"/>
            <a:ext cx="1368425" cy="647700"/>
          </a:xfrm>
          <a:custGeom>
            <a:avLst/>
            <a:gdLst>
              <a:gd name="T0" fmla="*/ 65020397 w 21600"/>
              <a:gd name="T1" fmla="*/ 0 h 21600"/>
              <a:gd name="T2" fmla="*/ 0 w 21600"/>
              <a:gd name="T3" fmla="*/ 9711002 h 21600"/>
              <a:gd name="T4" fmla="*/ 65020397 w 21600"/>
              <a:gd name="T5" fmla="*/ 19422004 h 21600"/>
              <a:gd name="T6" fmla="*/ 86693842 w 21600"/>
              <a:gd name="T7" fmla="*/ 9711002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headEnd/>
            <a:tailEnd/>
          </a:ln>
          <a:effectLst>
            <a:outerShdw dist="107763" dir="13500000" algn="ctr" rotWithShape="0">
              <a:schemeClr val="bg2">
                <a:alpha val="50000"/>
              </a:schemeClr>
            </a:outerShdw>
          </a:effectLst>
        </p:spPr>
        <p:txBody>
          <a:bodyPr wrap="none" anchor="ctr"/>
          <a:lstStyle/>
          <a:p>
            <a:endParaRPr lang="zh-CN" altLang="en-US"/>
          </a:p>
        </p:txBody>
      </p:sp>
      <p:sp>
        <p:nvSpPr>
          <p:cNvPr id="16420" name="Text Box 55"/>
          <p:cNvSpPr txBox="1">
            <a:spLocks noChangeArrowheads="1"/>
          </p:cNvSpPr>
          <p:nvPr/>
        </p:nvSpPr>
        <p:spPr bwMode="auto">
          <a:xfrm>
            <a:off x="1042988" y="5734050"/>
            <a:ext cx="3816350" cy="915988"/>
          </a:xfrm>
          <a:prstGeom prst="rect">
            <a:avLst/>
          </a:prstGeom>
          <a:solidFill>
            <a:srgbClr val="CCFFCC"/>
          </a:solidFill>
          <a:ln w="57150" cmpd="thinThick">
            <a:solidFill>
              <a:srgbClr val="339966"/>
            </a:solidFill>
            <a:miter lim="800000"/>
            <a:headEnd/>
            <a:tailEnd/>
          </a:ln>
          <a:effectLst>
            <a:outerShdw dist="107763" dir="8100000" algn="ctr" rotWithShape="0">
              <a:schemeClr val="bg2">
                <a:alpha val="50000"/>
              </a:schemeClr>
            </a:outerShdw>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t>A reverse  topological order</a:t>
            </a:r>
          </a:p>
          <a:p>
            <a:pPr algn="ctr" eaLnBrk="1" hangingPunct="1">
              <a:spcBef>
                <a:spcPct val="10000"/>
              </a:spcBef>
            </a:pPr>
            <a:r>
              <a:rPr lang="en-US" altLang="zh-CN" b="1">
                <a:solidFill>
                  <a:srgbClr val="663300"/>
                </a:solidFill>
              </a:rPr>
              <a:t>9, 1, 8, 2, 5, 6, 7, 3, 4</a:t>
            </a:r>
          </a:p>
        </p:txBody>
      </p:sp>
      <p:sp>
        <p:nvSpPr>
          <p:cNvPr id="16421" name="AutoShape 56"/>
          <p:cNvSpPr>
            <a:spLocks noChangeArrowheads="1"/>
          </p:cNvSpPr>
          <p:nvPr/>
        </p:nvSpPr>
        <p:spPr bwMode="auto">
          <a:xfrm rot="7829043">
            <a:off x="3960019" y="4690269"/>
            <a:ext cx="1296988" cy="647700"/>
          </a:xfrm>
          <a:custGeom>
            <a:avLst/>
            <a:gdLst>
              <a:gd name="T0" fmla="*/ 58408954 w 21600"/>
              <a:gd name="T1" fmla="*/ 0 h 21600"/>
              <a:gd name="T2" fmla="*/ 0 w 21600"/>
              <a:gd name="T3" fmla="*/ 9711002 h 21600"/>
              <a:gd name="T4" fmla="*/ 58408954 w 21600"/>
              <a:gd name="T5" fmla="*/ 19422004 h 21600"/>
              <a:gd name="T6" fmla="*/ 77878605 w 21600"/>
              <a:gd name="T7" fmla="*/ 9711002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headEnd/>
            <a:tailEnd/>
          </a:ln>
          <a:effectLst>
            <a:outerShdw dist="107763" dir="18900000" algn="ctr" rotWithShape="0">
              <a:schemeClr val="bg2">
                <a:alpha val="50000"/>
              </a:schemeClr>
            </a:outerShdw>
          </a:effectLst>
        </p:spPr>
        <p:txBody>
          <a:bodyPr wrap="none" anchor="ctr"/>
          <a:lstStyle/>
          <a:p>
            <a:endParaRPr lang="zh-CN" altLang="en-US"/>
          </a:p>
        </p:txBody>
      </p:sp>
      <p:sp>
        <p:nvSpPr>
          <p:cNvPr id="16422" name="Text Box 57"/>
          <p:cNvSpPr txBox="1">
            <a:spLocks noChangeArrowheads="1"/>
          </p:cNvSpPr>
          <p:nvPr/>
        </p:nvSpPr>
        <p:spPr bwMode="auto">
          <a:xfrm>
            <a:off x="7235825" y="1844675"/>
            <a:ext cx="1655763" cy="45720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chemeClr val="tx2"/>
                </a:solidFill>
              </a:rPr>
              <a:t>The</a:t>
            </a:r>
            <a:r>
              <a:rPr lang="en-US" altLang="zh-CN"/>
              <a:t> DAG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30"/>
          <p:cNvSpPr>
            <a:spLocks noChangeArrowheads="1"/>
          </p:cNvSpPr>
          <p:nvPr/>
        </p:nvSpPr>
        <p:spPr bwMode="auto">
          <a:xfrm>
            <a:off x="5076056" y="1844824"/>
            <a:ext cx="3673475" cy="38877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19459" name="Rectangle 4"/>
          <p:cNvSpPr>
            <a:spLocks noGrp="1" noChangeArrowheads="1"/>
          </p:cNvSpPr>
          <p:nvPr>
            <p:ph type="title"/>
          </p:nvPr>
        </p:nvSpPr>
        <p:spPr>
          <a:xfrm>
            <a:off x="317500" y="714872"/>
            <a:ext cx="8637588" cy="769441"/>
          </a:xfrm>
        </p:spPr>
        <p:txBody>
          <a:bodyPr/>
          <a:lstStyle/>
          <a:p>
            <a:pPr eaLnBrk="1" hangingPunct="1"/>
            <a:r>
              <a:rPr lang="en-US" altLang="zh-CN" dirty="0"/>
              <a:t>How to shorten the completion time?</a:t>
            </a:r>
            <a:endParaRPr lang="en-US" altLang="zh-CN" dirty="0">
              <a:solidFill>
                <a:srgbClr val="333399"/>
              </a:solidFill>
            </a:endParaRPr>
          </a:p>
        </p:txBody>
      </p:sp>
      <p:grpSp>
        <p:nvGrpSpPr>
          <p:cNvPr id="19460" name="Group 7"/>
          <p:cNvGrpSpPr>
            <a:grpSpLocks/>
          </p:cNvGrpSpPr>
          <p:nvPr/>
        </p:nvGrpSpPr>
        <p:grpSpPr bwMode="auto">
          <a:xfrm>
            <a:off x="6733406" y="1989287"/>
            <a:ext cx="431800" cy="457200"/>
            <a:chOff x="1020" y="1525"/>
            <a:chExt cx="272" cy="288"/>
          </a:xfrm>
        </p:grpSpPr>
        <p:sp>
          <p:nvSpPr>
            <p:cNvPr id="19565" name="Oval 8"/>
            <p:cNvSpPr>
              <a:spLocks noChangeArrowheads="1"/>
            </p:cNvSpPr>
            <p:nvPr/>
          </p:nvSpPr>
          <p:spPr bwMode="auto">
            <a:xfrm>
              <a:off x="1020" y="1525"/>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19566" name="Text Box 9"/>
            <p:cNvSpPr txBox="1">
              <a:spLocks noChangeArrowheads="1"/>
            </p:cNvSpPr>
            <p:nvPr/>
          </p:nvSpPr>
          <p:spPr bwMode="auto">
            <a:xfrm>
              <a:off x="1020" y="1525"/>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3</a:t>
              </a:r>
            </a:p>
          </p:txBody>
        </p:sp>
      </p:grpSp>
      <p:grpSp>
        <p:nvGrpSpPr>
          <p:cNvPr id="19461" name="Group 10"/>
          <p:cNvGrpSpPr>
            <a:grpSpLocks/>
          </p:cNvGrpSpPr>
          <p:nvPr/>
        </p:nvGrpSpPr>
        <p:grpSpPr bwMode="auto">
          <a:xfrm>
            <a:off x="5798369" y="2421087"/>
            <a:ext cx="431800" cy="457200"/>
            <a:chOff x="1020" y="1525"/>
            <a:chExt cx="272" cy="288"/>
          </a:xfrm>
        </p:grpSpPr>
        <p:sp>
          <p:nvSpPr>
            <p:cNvPr id="19563" name="Oval 11"/>
            <p:cNvSpPr>
              <a:spLocks noChangeArrowheads="1"/>
            </p:cNvSpPr>
            <p:nvPr/>
          </p:nvSpPr>
          <p:spPr bwMode="auto">
            <a:xfrm>
              <a:off x="1020" y="1525"/>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19564" name="Text Box 12"/>
            <p:cNvSpPr txBox="1">
              <a:spLocks noChangeArrowheads="1"/>
            </p:cNvSpPr>
            <p:nvPr/>
          </p:nvSpPr>
          <p:spPr bwMode="auto">
            <a:xfrm>
              <a:off x="1020" y="1525"/>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2</a:t>
              </a:r>
            </a:p>
          </p:txBody>
        </p:sp>
      </p:grpSp>
      <p:grpSp>
        <p:nvGrpSpPr>
          <p:cNvPr id="19462" name="Group 13"/>
          <p:cNvGrpSpPr>
            <a:grpSpLocks/>
          </p:cNvGrpSpPr>
          <p:nvPr/>
        </p:nvGrpSpPr>
        <p:grpSpPr bwMode="auto">
          <a:xfrm>
            <a:off x="7670031" y="2349649"/>
            <a:ext cx="431800" cy="457200"/>
            <a:chOff x="1020" y="1525"/>
            <a:chExt cx="272" cy="288"/>
          </a:xfrm>
        </p:grpSpPr>
        <p:sp>
          <p:nvSpPr>
            <p:cNvPr id="19561" name="Oval 14"/>
            <p:cNvSpPr>
              <a:spLocks noChangeArrowheads="1"/>
            </p:cNvSpPr>
            <p:nvPr/>
          </p:nvSpPr>
          <p:spPr bwMode="auto">
            <a:xfrm>
              <a:off x="1020" y="1525"/>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19562" name="Text Box 15"/>
            <p:cNvSpPr txBox="1">
              <a:spLocks noChangeArrowheads="1"/>
            </p:cNvSpPr>
            <p:nvPr/>
          </p:nvSpPr>
          <p:spPr bwMode="auto">
            <a:xfrm>
              <a:off x="1020" y="1525"/>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4</a:t>
              </a:r>
            </a:p>
          </p:txBody>
        </p:sp>
      </p:grpSp>
      <p:grpSp>
        <p:nvGrpSpPr>
          <p:cNvPr id="19463" name="Group 16"/>
          <p:cNvGrpSpPr>
            <a:grpSpLocks/>
          </p:cNvGrpSpPr>
          <p:nvPr/>
        </p:nvGrpSpPr>
        <p:grpSpPr bwMode="auto">
          <a:xfrm>
            <a:off x="5364981" y="3357712"/>
            <a:ext cx="431800" cy="457200"/>
            <a:chOff x="1020" y="1525"/>
            <a:chExt cx="272" cy="288"/>
          </a:xfrm>
        </p:grpSpPr>
        <p:sp>
          <p:nvSpPr>
            <p:cNvPr id="19559" name="Oval 17"/>
            <p:cNvSpPr>
              <a:spLocks noChangeArrowheads="1"/>
            </p:cNvSpPr>
            <p:nvPr/>
          </p:nvSpPr>
          <p:spPr bwMode="auto">
            <a:xfrm>
              <a:off x="1020" y="1525"/>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19560" name="Text Box 18"/>
            <p:cNvSpPr txBox="1">
              <a:spLocks noChangeArrowheads="1"/>
            </p:cNvSpPr>
            <p:nvPr/>
          </p:nvSpPr>
          <p:spPr bwMode="auto">
            <a:xfrm>
              <a:off x="1020" y="1525"/>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1</a:t>
              </a:r>
            </a:p>
          </p:txBody>
        </p:sp>
      </p:grpSp>
      <p:grpSp>
        <p:nvGrpSpPr>
          <p:cNvPr id="19464" name="Group 19"/>
          <p:cNvGrpSpPr>
            <a:grpSpLocks/>
          </p:cNvGrpSpPr>
          <p:nvPr/>
        </p:nvGrpSpPr>
        <p:grpSpPr bwMode="auto">
          <a:xfrm>
            <a:off x="5364981" y="4294337"/>
            <a:ext cx="431800" cy="457200"/>
            <a:chOff x="1020" y="1525"/>
            <a:chExt cx="272" cy="288"/>
          </a:xfrm>
        </p:grpSpPr>
        <p:sp>
          <p:nvSpPr>
            <p:cNvPr id="19557" name="Oval 20"/>
            <p:cNvSpPr>
              <a:spLocks noChangeArrowheads="1"/>
            </p:cNvSpPr>
            <p:nvPr/>
          </p:nvSpPr>
          <p:spPr bwMode="auto">
            <a:xfrm>
              <a:off x="1020" y="1525"/>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19558" name="Text Box 21"/>
            <p:cNvSpPr txBox="1">
              <a:spLocks noChangeArrowheads="1"/>
            </p:cNvSpPr>
            <p:nvPr/>
          </p:nvSpPr>
          <p:spPr bwMode="auto">
            <a:xfrm>
              <a:off x="1020" y="1525"/>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6</a:t>
              </a:r>
            </a:p>
          </p:txBody>
        </p:sp>
      </p:grpSp>
      <p:grpSp>
        <p:nvGrpSpPr>
          <p:cNvPr id="19465" name="Group 22"/>
          <p:cNvGrpSpPr>
            <a:grpSpLocks/>
          </p:cNvGrpSpPr>
          <p:nvPr/>
        </p:nvGrpSpPr>
        <p:grpSpPr bwMode="auto">
          <a:xfrm>
            <a:off x="6374631" y="4799162"/>
            <a:ext cx="431800" cy="457200"/>
            <a:chOff x="1020" y="1525"/>
            <a:chExt cx="272" cy="288"/>
          </a:xfrm>
        </p:grpSpPr>
        <p:sp>
          <p:nvSpPr>
            <p:cNvPr id="19555" name="Oval 23"/>
            <p:cNvSpPr>
              <a:spLocks noChangeArrowheads="1"/>
            </p:cNvSpPr>
            <p:nvPr/>
          </p:nvSpPr>
          <p:spPr bwMode="auto">
            <a:xfrm>
              <a:off x="1020" y="1525"/>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19556" name="Text Box 24"/>
            <p:cNvSpPr txBox="1">
              <a:spLocks noChangeArrowheads="1"/>
            </p:cNvSpPr>
            <p:nvPr/>
          </p:nvSpPr>
          <p:spPr bwMode="auto">
            <a:xfrm>
              <a:off x="1020" y="1525"/>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7</a:t>
              </a:r>
            </a:p>
          </p:txBody>
        </p:sp>
      </p:grpSp>
      <p:grpSp>
        <p:nvGrpSpPr>
          <p:cNvPr id="19466" name="Group 25"/>
          <p:cNvGrpSpPr>
            <a:grpSpLocks/>
          </p:cNvGrpSpPr>
          <p:nvPr/>
        </p:nvGrpSpPr>
        <p:grpSpPr bwMode="auto">
          <a:xfrm>
            <a:off x="7238231" y="4797574"/>
            <a:ext cx="431800" cy="457200"/>
            <a:chOff x="1020" y="1525"/>
            <a:chExt cx="272" cy="288"/>
          </a:xfrm>
        </p:grpSpPr>
        <p:sp>
          <p:nvSpPr>
            <p:cNvPr id="19553" name="Oval 26"/>
            <p:cNvSpPr>
              <a:spLocks noChangeArrowheads="1"/>
            </p:cNvSpPr>
            <p:nvPr/>
          </p:nvSpPr>
          <p:spPr bwMode="auto">
            <a:xfrm>
              <a:off x="1020" y="1525"/>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19554" name="Text Box 27"/>
            <p:cNvSpPr txBox="1">
              <a:spLocks noChangeArrowheads="1"/>
            </p:cNvSpPr>
            <p:nvPr/>
          </p:nvSpPr>
          <p:spPr bwMode="auto">
            <a:xfrm>
              <a:off x="1020" y="1525"/>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8</a:t>
              </a:r>
            </a:p>
          </p:txBody>
        </p:sp>
      </p:grpSp>
      <p:grpSp>
        <p:nvGrpSpPr>
          <p:cNvPr id="19467" name="Group 28"/>
          <p:cNvGrpSpPr>
            <a:grpSpLocks/>
          </p:cNvGrpSpPr>
          <p:nvPr/>
        </p:nvGrpSpPr>
        <p:grpSpPr bwMode="auto">
          <a:xfrm>
            <a:off x="8173269" y="3286274"/>
            <a:ext cx="431800" cy="457200"/>
            <a:chOff x="1020" y="1525"/>
            <a:chExt cx="272" cy="288"/>
          </a:xfrm>
        </p:grpSpPr>
        <p:sp>
          <p:nvSpPr>
            <p:cNvPr id="19551" name="Oval 29"/>
            <p:cNvSpPr>
              <a:spLocks noChangeArrowheads="1"/>
            </p:cNvSpPr>
            <p:nvPr/>
          </p:nvSpPr>
          <p:spPr bwMode="auto">
            <a:xfrm>
              <a:off x="1020" y="1525"/>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19552" name="Text Box 30"/>
            <p:cNvSpPr txBox="1">
              <a:spLocks noChangeArrowheads="1"/>
            </p:cNvSpPr>
            <p:nvPr/>
          </p:nvSpPr>
          <p:spPr bwMode="auto">
            <a:xfrm>
              <a:off x="1020" y="1525"/>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5</a:t>
              </a:r>
            </a:p>
          </p:txBody>
        </p:sp>
      </p:grpSp>
      <p:grpSp>
        <p:nvGrpSpPr>
          <p:cNvPr id="19468" name="Group 31"/>
          <p:cNvGrpSpPr>
            <a:grpSpLocks/>
          </p:cNvGrpSpPr>
          <p:nvPr/>
        </p:nvGrpSpPr>
        <p:grpSpPr bwMode="auto">
          <a:xfrm>
            <a:off x="8173269" y="4294337"/>
            <a:ext cx="431800" cy="457200"/>
            <a:chOff x="1020" y="1525"/>
            <a:chExt cx="272" cy="288"/>
          </a:xfrm>
        </p:grpSpPr>
        <p:sp>
          <p:nvSpPr>
            <p:cNvPr id="19549" name="Oval 32"/>
            <p:cNvSpPr>
              <a:spLocks noChangeArrowheads="1"/>
            </p:cNvSpPr>
            <p:nvPr/>
          </p:nvSpPr>
          <p:spPr bwMode="auto">
            <a:xfrm>
              <a:off x="1020" y="1525"/>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19550" name="Text Box 33"/>
            <p:cNvSpPr txBox="1">
              <a:spLocks noChangeArrowheads="1"/>
            </p:cNvSpPr>
            <p:nvPr/>
          </p:nvSpPr>
          <p:spPr bwMode="auto">
            <a:xfrm>
              <a:off x="1020" y="1525"/>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9</a:t>
              </a:r>
            </a:p>
          </p:txBody>
        </p:sp>
      </p:grpSp>
      <p:sp>
        <p:nvSpPr>
          <p:cNvPr id="19469" name="Line 34"/>
          <p:cNvSpPr>
            <a:spLocks noChangeShapeType="1"/>
          </p:cNvSpPr>
          <p:nvPr/>
        </p:nvSpPr>
        <p:spPr bwMode="auto">
          <a:xfrm>
            <a:off x="7165206" y="2205187"/>
            <a:ext cx="504825" cy="288925"/>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9470" name="Line 35"/>
          <p:cNvSpPr>
            <a:spLocks noChangeShapeType="1"/>
          </p:cNvSpPr>
          <p:nvPr/>
        </p:nvSpPr>
        <p:spPr bwMode="auto">
          <a:xfrm flipV="1">
            <a:off x="5653906" y="2854474"/>
            <a:ext cx="287338" cy="50323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9471" name="Line 36"/>
          <p:cNvSpPr>
            <a:spLocks noChangeShapeType="1"/>
          </p:cNvSpPr>
          <p:nvPr/>
        </p:nvSpPr>
        <p:spPr bwMode="auto">
          <a:xfrm>
            <a:off x="6301606" y="2636987"/>
            <a:ext cx="1368425"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9472" name="Line 37"/>
          <p:cNvSpPr>
            <a:spLocks noChangeShapeType="1"/>
          </p:cNvSpPr>
          <p:nvPr/>
        </p:nvSpPr>
        <p:spPr bwMode="auto">
          <a:xfrm flipV="1">
            <a:off x="5653906" y="2349649"/>
            <a:ext cx="1152525" cy="1944688"/>
          </a:xfrm>
          <a:prstGeom prst="line">
            <a:avLst/>
          </a:prstGeom>
          <a:noFill/>
          <a:ln w="12700">
            <a:solidFill>
              <a:schemeClr val="tx1">
                <a:lumMod val="50000"/>
              </a:schemeClr>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9473" name="Line 38"/>
          <p:cNvSpPr>
            <a:spLocks noChangeShapeType="1"/>
          </p:cNvSpPr>
          <p:nvPr/>
        </p:nvSpPr>
        <p:spPr bwMode="auto">
          <a:xfrm flipH="1">
            <a:off x="7670031" y="4654699"/>
            <a:ext cx="503238" cy="28733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9474" name="Line 39"/>
          <p:cNvSpPr>
            <a:spLocks noChangeShapeType="1"/>
          </p:cNvSpPr>
          <p:nvPr/>
        </p:nvSpPr>
        <p:spPr bwMode="auto">
          <a:xfrm flipH="1">
            <a:off x="6733406" y="4581674"/>
            <a:ext cx="1439863" cy="360363"/>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9475" name="Line 40"/>
          <p:cNvSpPr>
            <a:spLocks noChangeShapeType="1"/>
          </p:cNvSpPr>
          <p:nvPr/>
        </p:nvSpPr>
        <p:spPr bwMode="auto">
          <a:xfrm flipH="1">
            <a:off x="5798369" y="4510237"/>
            <a:ext cx="2374900" cy="0"/>
          </a:xfrm>
          <a:prstGeom prst="line">
            <a:avLst/>
          </a:prstGeom>
          <a:noFill/>
          <a:ln w="9525">
            <a:solidFill>
              <a:schemeClr val="tx1"/>
            </a:solidFill>
            <a:round/>
            <a:headEnd type="stealth" w="lg" len="lg"/>
            <a:tailEnd/>
          </a:ln>
          <a:extLst>
            <a:ext uri="{909E8E84-426E-40DD-AFC4-6F175D3DCCD1}">
              <a14:hiddenFill xmlns:a14="http://schemas.microsoft.com/office/drawing/2010/main">
                <a:noFill/>
              </a14:hiddenFill>
            </a:ext>
          </a:extLst>
        </p:spPr>
        <p:txBody>
          <a:bodyPr wrap="none"/>
          <a:lstStyle/>
          <a:p>
            <a:endParaRPr lang="zh-CN" altLang="en-US"/>
          </a:p>
        </p:txBody>
      </p:sp>
      <p:sp>
        <p:nvSpPr>
          <p:cNvPr id="19476" name="Line 41"/>
          <p:cNvSpPr>
            <a:spLocks noChangeShapeType="1"/>
          </p:cNvSpPr>
          <p:nvPr/>
        </p:nvSpPr>
        <p:spPr bwMode="auto">
          <a:xfrm flipH="1" flipV="1">
            <a:off x="5798369" y="3646637"/>
            <a:ext cx="2374900" cy="719137"/>
          </a:xfrm>
          <a:prstGeom prst="line">
            <a:avLst/>
          </a:prstGeom>
          <a:noFill/>
          <a:ln w="12700">
            <a:solidFill>
              <a:schemeClr val="tx1">
                <a:lumMod val="50000"/>
              </a:schemeClr>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9477" name="Line 42"/>
          <p:cNvSpPr>
            <a:spLocks noChangeShapeType="1"/>
          </p:cNvSpPr>
          <p:nvPr/>
        </p:nvSpPr>
        <p:spPr bwMode="auto">
          <a:xfrm flipV="1">
            <a:off x="8389169" y="3718074"/>
            <a:ext cx="0" cy="576263"/>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9478" name="Line 43"/>
          <p:cNvSpPr>
            <a:spLocks noChangeShapeType="1"/>
          </p:cNvSpPr>
          <p:nvPr/>
        </p:nvSpPr>
        <p:spPr bwMode="auto">
          <a:xfrm flipH="1" flipV="1">
            <a:off x="7093769" y="2349649"/>
            <a:ext cx="1152525" cy="936625"/>
          </a:xfrm>
          <a:prstGeom prst="line">
            <a:avLst/>
          </a:prstGeom>
          <a:noFill/>
          <a:ln w="12700">
            <a:solidFill>
              <a:schemeClr val="tx1">
                <a:lumMod val="50000"/>
              </a:schemeClr>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9479" name="Line 44"/>
          <p:cNvSpPr>
            <a:spLocks noChangeShapeType="1"/>
          </p:cNvSpPr>
          <p:nvPr/>
        </p:nvSpPr>
        <p:spPr bwMode="auto">
          <a:xfrm flipV="1">
            <a:off x="6517506" y="2421087"/>
            <a:ext cx="431800" cy="2376487"/>
          </a:xfrm>
          <a:prstGeom prst="line">
            <a:avLst/>
          </a:prstGeom>
          <a:noFill/>
          <a:ln w="12700">
            <a:solidFill>
              <a:schemeClr val="tx1">
                <a:lumMod val="50000"/>
              </a:schemeClr>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9480" name="Line 45"/>
          <p:cNvSpPr>
            <a:spLocks noChangeShapeType="1"/>
          </p:cNvSpPr>
          <p:nvPr/>
        </p:nvSpPr>
        <p:spPr bwMode="auto">
          <a:xfrm flipH="1" flipV="1">
            <a:off x="6157144" y="2781449"/>
            <a:ext cx="1223962" cy="2016125"/>
          </a:xfrm>
          <a:prstGeom prst="line">
            <a:avLst/>
          </a:prstGeom>
          <a:noFill/>
          <a:ln w="12700">
            <a:solidFill>
              <a:schemeClr val="tx1">
                <a:lumMod val="50000"/>
              </a:schemeClr>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9481" name="Text Box 56"/>
          <p:cNvSpPr txBox="1">
            <a:spLocks noChangeArrowheads="1"/>
          </p:cNvSpPr>
          <p:nvPr/>
        </p:nvSpPr>
        <p:spPr bwMode="auto">
          <a:xfrm>
            <a:off x="5076056" y="2132162"/>
            <a:ext cx="1368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t>dress: 6.5</a:t>
            </a:r>
          </a:p>
        </p:txBody>
      </p:sp>
      <p:sp>
        <p:nvSpPr>
          <p:cNvPr id="19482" name="Text Box 57"/>
          <p:cNvSpPr txBox="1">
            <a:spLocks noChangeArrowheads="1"/>
          </p:cNvSpPr>
          <p:nvPr/>
        </p:nvSpPr>
        <p:spPr bwMode="auto">
          <a:xfrm>
            <a:off x="7668444" y="1989287"/>
            <a:ext cx="10080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t>leave: 1</a:t>
            </a:r>
          </a:p>
        </p:txBody>
      </p:sp>
      <p:sp>
        <p:nvSpPr>
          <p:cNvPr id="19483" name="Text Box 58"/>
          <p:cNvSpPr txBox="1">
            <a:spLocks noChangeArrowheads="1"/>
          </p:cNvSpPr>
          <p:nvPr/>
        </p:nvSpPr>
        <p:spPr bwMode="auto">
          <a:xfrm>
            <a:off x="6084119" y="1773387"/>
            <a:ext cx="936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t>eat: 6</a:t>
            </a:r>
          </a:p>
        </p:txBody>
      </p:sp>
      <p:sp>
        <p:nvSpPr>
          <p:cNvPr id="19484" name="Text Box 59"/>
          <p:cNvSpPr txBox="1">
            <a:spLocks noChangeArrowheads="1"/>
          </p:cNvSpPr>
          <p:nvPr/>
        </p:nvSpPr>
        <p:spPr bwMode="auto">
          <a:xfrm>
            <a:off x="4572819" y="2924324"/>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t>choose: 3</a:t>
            </a:r>
          </a:p>
        </p:txBody>
      </p:sp>
      <p:sp>
        <p:nvSpPr>
          <p:cNvPr id="19485" name="Text Box 60"/>
          <p:cNvSpPr txBox="1">
            <a:spLocks noChangeArrowheads="1"/>
          </p:cNvSpPr>
          <p:nvPr/>
        </p:nvSpPr>
        <p:spPr bwMode="auto">
          <a:xfrm>
            <a:off x="6733406" y="5156349"/>
            <a:ext cx="1511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t>shower: 8.5</a:t>
            </a:r>
          </a:p>
        </p:txBody>
      </p:sp>
      <p:sp>
        <p:nvSpPr>
          <p:cNvPr id="19486" name="Text Box 61"/>
          <p:cNvSpPr txBox="1">
            <a:spLocks noChangeArrowheads="1"/>
          </p:cNvSpPr>
          <p:nvPr/>
        </p:nvSpPr>
        <p:spPr bwMode="auto">
          <a:xfrm>
            <a:off x="8028806" y="4653112"/>
            <a:ext cx="12239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t>wake:0</a:t>
            </a:r>
          </a:p>
        </p:txBody>
      </p:sp>
      <p:sp>
        <p:nvSpPr>
          <p:cNvPr id="19487" name="Text Box 62"/>
          <p:cNvSpPr txBox="1">
            <a:spLocks noChangeArrowheads="1"/>
          </p:cNvSpPr>
          <p:nvPr/>
        </p:nvSpPr>
        <p:spPr bwMode="auto">
          <a:xfrm>
            <a:off x="6949306" y="3284687"/>
            <a:ext cx="19431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t>coffee: 4.5</a:t>
            </a:r>
          </a:p>
        </p:txBody>
      </p:sp>
      <p:sp>
        <p:nvSpPr>
          <p:cNvPr id="19488" name="Text Box 63"/>
          <p:cNvSpPr txBox="1">
            <a:spLocks noChangeArrowheads="1"/>
          </p:cNvSpPr>
          <p:nvPr/>
        </p:nvSpPr>
        <p:spPr bwMode="auto">
          <a:xfrm>
            <a:off x="4572819" y="4005412"/>
            <a:ext cx="1873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t>toast: 2</a:t>
            </a:r>
          </a:p>
        </p:txBody>
      </p:sp>
      <p:sp>
        <p:nvSpPr>
          <p:cNvPr id="19489" name="Text Box 64"/>
          <p:cNvSpPr txBox="1">
            <a:spLocks noChangeArrowheads="1"/>
          </p:cNvSpPr>
          <p:nvPr/>
        </p:nvSpPr>
        <p:spPr bwMode="auto">
          <a:xfrm>
            <a:off x="5364981" y="4797574"/>
            <a:ext cx="1728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t>juice: 0.5</a:t>
            </a:r>
          </a:p>
        </p:txBody>
      </p:sp>
      <p:sp>
        <p:nvSpPr>
          <p:cNvPr id="111" name="Rectangle 3"/>
          <p:cNvSpPr txBox="1">
            <a:spLocks noChangeArrowheads="1"/>
          </p:cNvSpPr>
          <p:nvPr/>
        </p:nvSpPr>
        <p:spPr>
          <a:xfrm>
            <a:off x="356777" y="1989287"/>
            <a:ext cx="4143015" cy="4186283"/>
          </a:xfrm>
          <a:prstGeom prst="rect">
            <a:avLst/>
          </a:prstGeom>
        </p:spPr>
        <p:txBody>
          <a:bodyPr/>
          <a:lstStyle>
            <a:lvl1pPr marL="342900" indent="-342900" algn="l" rtl="0" eaLnBrk="0" fontAlgn="base" hangingPunct="0">
              <a:spcBef>
                <a:spcPct val="20000"/>
              </a:spcBef>
              <a:spcAft>
                <a:spcPct val="0"/>
              </a:spcAft>
              <a:buClr>
                <a:srgbClr val="CCFF33"/>
              </a:buClr>
              <a:buSzPct val="7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6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rgbClr val="0099CC"/>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hlink"/>
              </a:buClr>
              <a:buSzPct val="65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hlink"/>
              </a:buClr>
              <a:buSzPct val="65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hlink"/>
              </a:buClr>
              <a:buSzPct val="65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hlink"/>
              </a:buClr>
              <a:buSzPct val="65000"/>
              <a:buFont typeface="Wingdings" pitchFamily="2" charset="2"/>
              <a:buChar char="n"/>
              <a:defRPr kumimoji="1" sz="2000">
                <a:solidFill>
                  <a:schemeClr val="tx1"/>
                </a:solidFill>
                <a:latin typeface="+mn-lt"/>
                <a:ea typeface="+mn-ea"/>
              </a:defRPr>
            </a:lvl9pPr>
          </a:lstStyle>
          <a:p>
            <a:pPr marL="0" indent="0" eaLnBrk="1" hangingPunct="1">
              <a:lnSpc>
                <a:spcPct val="90000"/>
              </a:lnSpc>
              <a:spcBef>
                <a:spcPct val="10000"/>
              </a:spcBef>
              <a:buNone/>
            </a:pPr>
            <a:r>
              <a:rPr lang="en-US" altLang="zh-CN" sz="2800" kern="0" dirty="0"/>
              <a:t>Suppose that these tasks can be done multiple persons. If you can let only one node in the DAG decrease </a:t>
            </a:r>
            <a:r>
              <a:rPr lang="en-US" altLang="zh-CN" sz="2800" kern="0" dirty="0">
                <a:solidFill>
                  <a:srgbClr val="FF0000"/>
                </a:solidFill>
              </a:rPr>
              <a:t>its duration </a:t>
            </a:r>
            <a:r>
              <a:rPr lang="en-US" altLang="zh-CN" sz="2800" kern="0" dirty="0"/>
              <a:t>by one, which one do you select to shorten the completion time?</a:t>
            </a:r>
          </a:p>
        </p:txBody>
      </p:sp>
    </p:spTree>
    <p:extLst>
      <p:ext uri="{BB962C8B-B14F-4D97-AF65-F5344CB8AC3E}">
        <p14:creationId xmlns:p14="http://schemas.microsoft.com/office/powerpoint/2010/main" val="278757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zh-CN"/>
              <a:t>Critical Path in a Task Graph</a:t>
            </a:r>
          </a:p>
        </p:txBody>
      </p:sp>
      <p:sp>
        <p:nvSpPr>
          <p:cNvPr id="17411" name="Rectangle 3"/>
          <p:cNvSpPr>
            <a:spLocks noGrp="1" noChangeArrowheads="1"/>
          </p:cNvSpPr>
          <p:nvPr>
            <p:ph type="body" idx="1"/>
          </p:nvPr>
        </p:nvSpPr>
        <p:spPr>
          <a:xfrm>
            <a:off x="250825" y="1700213"/>
            <a:ext cx="8491538" cy="4583112"/>
          </a:xfrm>
        </p:spPr>
        <p:txBody>
          <a:bodyPr/>
          <a:lstStyle/>
          <a:p>
            <a:pPr eaLnBrk="1" hangingPunct="1">
              <a:lnSpc>
                <a:spcPct val="90000"/>
              </a:lnSpc>
              <a:spcBef>
                <a:spcPct val="10000"/>
              </a:spcBef>
            </a:pPr>
            <a:r>
              <a:rPr lang="en-US" altLang="zh-CN" sz="2400" dirty="0">
                <a:solidFill>
                  <a:srgbClr val="FF0000"/>
                </a:solidFill>
              </a:rPr>
              <a:t>Earliest start time</a:t>
            </a:r>
            <a:r>
              <a:rPr lang="en-US" altLang="zh-CN" sz="2400" dirty="0"/>
              <a:t>(est) for a task v</a:t>
            </a:r>
          </a:p>
          <a:p>
            <a:pPr lvl="1" eaLnBrk="1" hangingPunct="1">
              <a:lnSpc>
                <a:spcPct val="90000"/>
              </a:lnSpc>
              <a:spcBef>
                <a:spcPct val="10000"/>
              </a:spcBef>
            </a:pPr>
            <a:r>
              <a:rPr lang="en-US" altLang="zh-CN" sz="2400" dirty="0"/>
              <a:t>If v has no dependencies, the </a:t>
            </a:r>
            <a:r>
              <a:rPr lang="en-US" altLang="zh-CN" sz="2400" i="1" dirty="0"/>
              <a:t>est</a:t>
            </a:r>
            <a:r>
              <a:rPr lang="en-US" altLang="zh-CN" sz="2400" dirty="0"/>
              <a:t> is 0</a:t>
            </a:r>
          </a:p>
          <a:p>
            <a:pPr lvl="1" eaLnBrk="1" hangingPunct="1">
              <a:lnSpc>
                <a:spcPct val="90000"/>
              </a:lnSpc>
              <a:spcBef>
                <a:spcPct val="10000"/>
              </a:spcBef>
            </a:pPr>
            <a:r>
              <a:rPr lang="en-US" altLang="zh-CN" sz="2400" dirty="0"/>
              <a:t>If v has dependencies, the </a:t>
            </a:r>
            <a:r>
              <a:rPr lang="en-US" altLang="zh-CN" sz="2400" i="1" dirty="0"/>
              <a:t>est</a:t>
            </a:r>
            <a:r>
              <a:rPr lang="en-US" altLang="zh-CN" sz="2400" dirty="0"/>
              <a:t> is the maximum of the </a:t>
            </a:r>
            <a:r>
              <a:rPr lang="en-US" altLang="zh-CN" sz="2400" dirty="0">
                <a:solidFill>
                  <a:srgbClr val="0000CC"/>
                </a:solidFill>
              </a:rPr>
              <a:t>earliest finish time</a:t>
            </a:r>
            <a:r>
              <a:rPr lang="en-US" altLang="zh-CN" sz="2400" dirty="0"/>
              <a:t> of its dependencies.</a:t>
            </a:r>
          </a:p>
          <a:p>
            <a:pPr eaLnBrk="1" hangingPunct="1">
              <a:lnSpc>
                <a:spcPct val="90000"/>
              </a:lnSpc>
              <a:spcBef>
                <a:spcPct val="10000"/>
              </a:spcBef>
            </a:pPr>
            <a:r>
              <a:rPr lang="en-US" altLang="zh-CN" sz="2400" dirty="0">
                <a:solidFill>
                  <a:srgbClr val="FF0000"/>
                </a:solidFill>
              </a:rPr>
              <a:t>Earliest finish time</a:t>
            </a:r>
            <a:r>
              <a:rPr lang="en-US" altLang="zh-CN" sz="2400" dirty="0"/>
              <a:t>(eft) for a task v</a:t>
            </a:r>
          </a:p>
          <a:p>
            <a:pPr lvl="1" eaLnBrk="1" hangingPunct="1">
              <a:lnSpc>
                <a:spcPct val="90000"/>
              </a:lnSpc>
              <a:spcBef>
                <a:spcPct val="10000"/>
              </a:spcBef>
            </a:pPr>
            <a:r>
              <a:rPr lang="en-US" altLang="zh-CN" sz="2400" dirty="0"/>
              <a:t>For any task: </a:t>
            </a:r>
            <a:r>
              <a:rPr lang="en-US" altLang="zh-CN" sz="2400" i="1" dirty="0">
                <a:solidFill>
                  <a:srgbClr val="0000CC"/>
                </a:solidFill>
              </a:rPr>
              <a:t>eft</a:t>
            </a:r>
            <a:r>
              <a:rPr lang="en-US" altLang="zh-CN" sz="2400" dirty="0">
                <a:solidFill>
                  <a:srgbClr val="0000CC"/>
                </a:solidFill>
              </a:rPr>
              <a:t> = </a:t>
            </a:r>
            <a:r>
              <a:rPr lang="en-US" altLang="zh-CN" sz="2400" i="1" dirty="0">
                <a:solidFill>
                  <a:srgbClr val="0000CC"/>
                </a:solidFill>
              </a:rPr>
              <a:t>est </a:t>
            </a:r>
            <a:r>
              <a:rPr lang="en-US" altLang="zh-CN" sz="2400" dirty="0">
                <a:solidFill>
                  <a:srgbClr val="0000CC"/>
                </a:solidFill>
              </a:rPr>
              <a:t>+ </a:t>
            </a:r>
            <a:r>
              <a:rPr lang="en-US" altLang="zh-CN" sz="2400" i="1" dirty="0">
                <a:solidFill>
                  <a:srgbClr val="0000CC"/>
                </a:solidFill>
              </a:rPr>
              <a:t>duration</a:t>
            </a:r>
            <a:endParaRPr lang="en-US" altLang="zh-CN" sz="2400" i="1" dirty="0"/>
          </a:p>
          <a:p>
            <a:pPr eaLnBrk="1" hangingPunct="1">
              <a:lnSpc>
                <a:spcPct val="90000"/>
              </a:lnSpc>
              <a:spcBef>
                <a:spcPct val="10000"/>
              </a:spcBef>
            </a:pPr>
            <a:r>
              <a:rPr lang="en-US" altLang="zh-CN" sz="2400" dirty="0">
                <a:solidFill>
                  <a:srgbClr val="FF0000"/>
                </a:solidFill>
              </a:rPr>
              <a:t>Critical path</a:t>
            </a:r>
            <a:r>
              <a:rPr lang="en-US" altLang="zh-CN" sz="2400" dirty="0"/>
              <a:t> in a project is a sequence of tasks: v</a:t>
            </a:r>
            <a:r>
              <a:rPr lang="en-US" altLang="zh-CN" sz="2400" baseline="-25000" dirty="0"/>
              <a:t>0</a:t>
            </a:r>
            <a:r>
              <a:rPr lang="en-US" altLang="zh-CN" sz="2400" dirty="0"/>
              <a:t>, v</a:t>
            </a:r>
            <a:r>
              <a:rPr lang="en-US" altLang="zh-CN" sz="2400" baseline="-25000" dirty="0"/>
              <a:t>1</a:t>
            </a:r>
            <a:r>
              <a:rPr lang="en-US" altLang="zh-CN" sz="2400" dirty="0"/>
              <a:t>, …, v</a:t>
            </a:r>
            <a:r>
              <a:rPr lang="en-US" altLang="zh-CN" sz="2400" i="1" baseline="-25000" dirty="0"/>
              <a:t>k</a:t>
            </a:r>
            <a:r>
              <a:rPr lang="en-US" altLang="zh-CN" sz="2400" dirty="0"/>
              <a:t>, satisfying:</a:t>
            </a:r>
          </a:p>
          <a:p>
            <a:pPr lvl="1" eaLnBrk="1" hangingPunct="1">
              <a:lnSpc>
                <a:spcPct val="90000"/>
              </a:lnSpc>
              <a:spcBef>
                <a:spcPct val="10000"/>
              </a:spcBef>
            </a:pPr>
            <a:r>
              <a:rPr lang="en-US" altLang="zh-CN" sz="2400" dirty="0"/>
              <a:t>v</a:t>
            </a:r>
            <a:r>
              <a:rPr lang="en-US" altLang="zh-CN" sz="2400" baseline="-25000" dirty="0"/>
              <a:t>0</a:t>
            </a:r>
            <a:r>
              <a:rPr lang="en-US" altLang="zh-CN" sz="2400" dirty="0"/>
              <a:t> has no dependencies;</a:t>
            </a:r>
          </a:p>
          <a:p>
            <a:pPr lvl="1" eaLnBrk="1" hangingPunct="1">
              <a:lnSpc>
                <a:spcPct val="90000"/>
              </a:lnSpc>
              <a:spcBef>
                <a:spcPct val="10000"/>
              </a:spcBef>
            </a:pPr>
            <a:r>
              <a:rPr lang="en-US" altLang="zh-CN" sz="2400" dirty="0"/>
              <a:t>For any v</a:t>
            </a:r>
            <a:r>
              <a:rPr lang="en-US" altLang="zh-CN" sz="2400" baseline="-25000" dirty="0"/>
              <a:t>i</a:t>
            </a:r>
            <a:r>
              <a:rPr lang="en-US" altLang="zh-CN" sz="2400" dirty="0"/>
              <a:t>(</a:t>
            </a:r>
            <a:r>
              <a:rPr lang="en-US" altLang="zh-CN" sz="2400" i="1" dirty="0"/>
              <a:t>i</a:t>
            </a:r>
            <a:r>
              <a:rPr lang="en-US" altLang="zh-CN" sz="2400" dirty="0"/>
              <a:t>=1,2,…,</a:t>
            </a:r>
            <a:r>
              <a:rPr lang="en-US" altLang="zh-CN" sz="2400" i="1" dirty="0"/>
              <a:t>k</a:t>
            </a:r>
            <a:r>
              <a:rPr lang="en-US" altLang="zh-CN" sz="2400" dirty="0"/>
              <a:t>), v</a:t>
            </a:r>
            <a:r>
              <a:rPr lang="en-US" altLang="zh-CN" sz="2400" i="1" baseline="-25000" dirty="0"/>
              <a:t>i</a:t>
            </a:r>
            <a:r>
              <a:rPr lang="en-US" altLang="zh-CN" sz="2400" baseline="-25000" dirty="0"/>
              <a:t>-1</a:t>
            </a:r>
            <a:r>
              <a:rPr lang="en-US" altLang="zh-CN" sz="2400" dirty="0"/>
              <a:t> is a dependency of v</a:t>
            </a:r>
            <a:r>
              <a:rPr lang="en-US" altLang="zh-CN" sz="2400" i="1" baseline="-25000" dirty="0"/>
              <a:t>i</a:t>
            </a:r>
            <a:r>
              <a:rPr lang="en-US" altLang="zh-CN" sz="2400" dirty="0"/>
              <a:t>, such that </a:t>
            </a:r>
            <a:r>
              <a:rPr lang="en-US" altLang="zh-CN" sz="2400" i="1" dirty="0"/>
              <a:t>est</a:t>
            </a:r>
            <a:r>
              <a:rPr lang="en-US" altLang="zh-CN" sz="2400" dirty="0"/>
              <a:t> of v</a:t>
            </a:r>
            <a:r>
              <a:rPr lang="en-US" altLang="zh-CN" sz="2400" i="1" baseline="-25000" dirty="0"/>
              <a:t>i</a:t>
            </a:r>
            <a:r>
              <a:rPr lang="en-US" altLang="zh-CN" sz="2400" dirty="0"/>
              <a:t> equals </a:t>
            </a:r>
            <a:r>
              <a:rPr lang="en-US" altLang="zh-CN" sz="2400" i="1" dirty="0"/>
              <a:t>eft</a:t>
            </a:r>
            <a:r>
              <a:rPr lang="en-US" altLang="zh-CN" sz="2400" dirty="0"/>
              <a:t> of v</a:t>
            </a:r>
            <a:r>
              <a:rPr lang="en-US" altLang="zh-CN" sz="2400" i="1" baseline="-25000" dirty="0"/>
              <a:t>i</a:t>
            </a:r>
            <a:r>
              <a:rPr lang="en-US" altLang="zh-CN" sz="2400" baseline="-25000" dirty="0"/>
              <a:t>-1</a:t>
            </a:r>
            <a:r>
              <a:rPr lang="en-US" altLang="zh-CN" sz="2400" dirty="0"/>
              <a:t>;</a:t>
            </a:r>
          </a:p>
          <a:p>
            <a:pPr lvl="1" eaLnBrk="1" hangingPunct="1">
              <a:lnSpc>
                <a:spcPct val="90000"/>
              </a:lnSpc>
              <a:spcBef>
                <a:spcPct val="10000"/>
              </a:spcBef>
            </a:pPr>
            <a:r>
              <a:rPr lang="en-US" altLang="zh-CN" sz="2400" i="1" dirty="0"/>
              <a:t>eft</a:t>
            </a:r>
            <a:r>
              <a:rPr lang="en-US" altLang="zh-CN" sz="2400" dirty="0"/>
              <a:t> of v</a:t>
            </a:r>
            <a:r>
              <a:rPr lang="en-US" altLang="zh-CN" sz="2400" i="1" baseline="-25000" dirty="0"/>
              <a:t>k</a:t>
            </a:r>
            <a:r>
              <a:rPr lang="en-US" altLang="zh-CN" sz="2400" dirty="0"/>
              <a:t>, is the </a:t>
            </a:r>
            <a:r>
              <a:rPr lang="en-US" altLang="zh-CN" sz="2400" dirty="0">
                <a:solidFill>
                  <a:srgbClr val="FF0000"/>
                </a:solidFill>
              </a:rPr>
              <a:t>maximum</a:t>
            </a:r>
            <a:r>
              <a:rPr lang="en-US" altLang="zh-CN" sz="2400" dirty="0"/>
              <a:t> of all </a:t>
            </a:r>
            <a:r>
              <a:rPr lang="en-US" altLang="zh-CN" sz="2400" i="1" dirty="0"/>
              <a:t>eft</a:t>
            </a:r>
            <a:r>
              <a:rPr lang="en-US" altLang="zh-CN" sz="2400" dirty="0"/>
              <a:t>’s of all tasks in the project.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zh-CN" dirty="0"/>
              <a:t>Why Critical Path Matters?</a:t>
            </a:r>
          </a:p>
        </p:txBody>
      </p:sp>
      <p:sp>
        <p:nvSpPr>
          <p:cNvPr id="17411" name="Rectangle 3"/>
          <p:cNvSpPr>
            <a:spLocks noGrp="1" noChangeArrowheads="1"/>
          </p:cNvSpPr>
          <p:nvPr>
            <p:ph type="body" idx="1"/>
          </p:nvPr>
        </p:nvSpPr>
        <p:spPr>
          <a:xfrm>
            <a:off x="250825" y="1700213"/>
            <a:ext cx="8491538" cy="4583112"/>
          </a:xfrm>
        </p:spPr>
        <p:txBody>
          <a:bodyPr/>
          <a:lstStyle/>
          <a:p>
            <a:pPr eaLnBrk="1" hangingPunct="1">
              <a:lnSpc>
                <a:spcPct val="90000"/>
              </a:lnSpc>
              <a:spcBef>
                <a:spcPct val="10000"/>
              </a:spcBef>
            </a:pPr>
            <a:r>
              <a:rPr lang="en-US" altLang="zh-CN" sz="2800" dirty="0"/>
              <a:t>Taking a different point of view, suppose we are seeking a way to speed up completion of the entire set of tasks by finding a faster way to perform one of them. It is clear that reducing the time for one task doesnot help to reduce the total time required if the task is not on a critical path.</a:t>
            </a:r>
          </a:p>
        </p:txBody>
      </p:sp>
    </p:spTree>
    <p:extLst>
      <p:ext uri="{BB962C8B-B14F-4D97-AF65-F5344CB8AC3E}">
        <p14:creationId xmlns:p14="http://schemas.microsoft.com/office/powerpoint/2010/main" val="3801332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descr="蓝色砂纸"/>
          <p:cNvSpPr>
            <a:spLocks noChangeArrowheads="1"/>
          </p:cNvSpPr>
          <p:nvPr/>
        </p:nvSpPr>
        <p:spPr bwMode="auto">
          <a:xfrm>
            <a:off x="228600" y="2438400"/>
            <a:ext cx="8534400" cy="411480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18435" name="Rectangle 2"/>
          <p:cNvSpPr>
            <a:spLocks noGrp="1" noChangeArrowheads="1"/>
          </p:cNvSpPr>
          <p:nvPr>
            <p:ph type="title"/>
          </p:nvPr>
        </p:nvSpPr>
        <p:spPr/>
        <p:txBody>
          <a:bodyPr/>
          <a:lstStyle/>
          <a:p>
            <a:pPr eaLnBrk="1" hangingPunct="1"/>
            <a:r>
              <a:rPr lang="en-US" altLang="zh-CN"/>
              <a:t>Project Optimization Problem</a:t>
            </a:r>
          </a:p>
        </p:txBody>
      </p:sp>
      <p:sp>
        <p:nvSpPr>
          <p:cNvPr id="18436" name="Rectangle 3"/>
          <p:cNvSpPr>
            <a:spLocks noGrp="1" noChangeArrowheads="1"/>
          </p:cNvSpPr>
          <p:nvPr>
            <p:ph type="body" idx="1"/>
          </p:nvPr>
        </p:nvSpPr>
        <p:spPr>
          <a:xfrm>
            <a:off x="328613" y="1700213"/>
            <a:ext cx="8491537" cy="4752975"/>
          </a:xfrm>
        </p:spPr>
        <p:txBody>
          <a:bodyPr/>
          <a:lstStyle/>
          <a:p>
            <a:pPr eaLnBrk="1" hangingPunct="1">
              <a:lnSpc>
                <a:spcPct val="80000"/>
              </a:lnSpc>
              <a:buFont typeface="Wingdings" panose="05000000000000000000" pitchFamily="2" charset="2"/>
              <a:buNone/>
            </a:pPr>
            <a:r>
              <a:rPr lang="en-US" altLang="zh-CN" sz="2800">
                <a:solidFill>
                  <a:srgbClr val="0000CC"/>
                </a:solidFill>
              </a:rPr>
              <a:t>    </a:t>
            </a:r>
            <a:r>
              <a:rPr lang="en-US" altLang="zh-CN" sz="2400">
                <a:solidFill>
                  <a:srgbClr val="0000CC"/>
                </a:solidFill>
              </a:rPr>
              <a:t>Assuming that parallel executions of tasks are possible except for prohibited by interdependency.</a:t>
            </a:r>
          </a:p>
          <a:p>
            <a:pPr eaLnBrk="1" hangingPunct="1">
              <a:lnSpc>
                <a:spcPct val="80000"/>
              </a:lnSpc>
              <a:spcBef>
                <a:spcPct val="50000"/>
              </a:spcBef>
            </a:pPr>
            <a:r>
              <a:rPr lang="en-US" altLang="zh-CN" sz="2800"/>
              <a:t>Observation</a:t>
            </a:r>
          </a:p>
          <a:p>
            <a:pPr lvl="1" eaLnBrk="1" hangingPunct="1">
              <a:lnSpc>
                <a:spcPct val="90000"/>
              </a:lnSpc>
            </a:pPr>
            <a:r>
              <a:rPr lang="en-US" altLang="zh-CN" sz="2400"/>
              <a:t>In a critical path, v</a:t>
            </a:r>
            <a:r>
              <a:rPr lang="en-US" altLang="zh-CN" sz="2400" i="1" baseline="-25000"/>
              <a:t>i</a:t>
            </a:r>
            <a:r>
              <a:rPr lang="en-US" altLang="zh-CN" sz="2400" baseline="-25000"/>
              <a:t>-1</a:t>
            </a:r>
            <a:r>
              <a:rPr lang="en-US" altLang="zh-CN" sz="2400"/>
              <a:t>, is a critical dependency of v</a:t>
            </a:r>
            <a:r>
              <a:rPr lang="en-US" altLang="zh-CN" sz="2400" i="1" baseline="-25000"/>
              <a:t>i</a:t>
            </a:r>
            <a:r>
              <a:rPr lang="en-US" altLang="zh-CN" sz="2400"/>
              <a:t>, i.e. any delay in v</a:t>
            </a:r>
            <a:r>
              <a:rPr lang="en-US" altLang="zh-CN" sz="2400" i="1" baseline="-25000"/>
              <a:t>i</a:t>
            </a:r>
            <a:r>
              <a:rPr lang="en-US" altLang="zh-CN" sz="2400" baseline="-25000"/>
              <a:t>-1</a:t>
            </a:r>
            <a:r>
              <a:rPr lang="en-US" altLang="zh-CN" sz="2400"/>
              <a:t>will result in delay in v</a:t>
            </a:r>
            <a:r>
              <a:rPr lang="en-US" altLang="zh-CN" sz="2400" i="1" baseline="-25000"/>
              <a:t>i</a:t>
            </a:r>
            <a:r>
              <a:rPr lang="en-US" altLang="zh-CN" sz="2400"/>
              <a:t>.</a:t>
            </a:r>
          </a:p>
          <a:p>
            <a:pPr lvl="1" eaLnBrk="1" hangingPunct="1">
              <a:lnSpc>
                <a:spcPct val="90000"/>
              </a:lnSpc>
            </a:pPr>
            <a:r>
              <a:rPr lang="en-US" altLang="zh-CN" sz="2400"/>
              <a:t>The time for entire project depends on the time for the critical path.</a:t>
            </a:r>
          </a:p>
          <a:p>
            <a:pPr lvl="1" eaLnBrk="1" hangingPunct="1">
              <a:lnSpc>
                <a:spcPct val="90000"/>
              </a:lnSpc>
            </a:pPr>
            <a:r>
              <a:rPr lang="en-US" altLang="zh-CN" sz="2400"/>
              <a:t>Reducing the time of a off-critical-path task is no help for reducing the total time for the project.</a:t>
            </a:r>
          </a:p>
          <a:p>
            <a:pPr eaLnBrk="1" hangingPunct="1">
              <a:lnSpc>
                <a:spcPct val="90000"/>
              </a:lnSpc>
            </a:pPr>
            <a:r>
              <a:rPr lang="en-US" altLang="zh-CN" sz="2800"/>
              <a:t>The problems</a:t>
            </a:r>
          </a:p>
          <a:p>
            <a:pPr lvl="1" eaLnBrk="1" hangingPunct="1">
              <a:lnSpc>
                <a:spcPct val="90000"/>
              </a:lnSpc>
            </a:pPr>
            <a:r>
              <a:rPr lang="en-US" altLang="zh-CN" sz="2400">
                <a:solidFill>
                  <a:srgbClr val="FF0000"/>
                </a:solidFill>
              </a:rPr>
              <a:t>Find the critical path in a</a:t>
            </a:r>
            <a:r>
              <a:rPr lang="en-US" altLang="zh-CN" sz="2400" b="1">
                <a:solidFill>
                  <a:srgbClr val="FF0000"/>
                </a:solidFill>
              </a:rPr>
              <a:t> DAG</a:t>
            </a:r>
          </a:p>
          <a:p>
            <a:pPr lvl="1" eaLnBrk="1" hangingPunct="1">
              <a:lnSpc>
                <a:spcPct val="90000"/>
              </a:lnSpc>
            </a:pPr>
            <a:r>
              <a:rPr lang="en-US" altLang="zh-CN" sz="2400">
                <a:solidFill>
                  <a:srgbClr val="0000CC"/>
                </a:solidFill>
              </a:rPr>
              <a:t>(And try to reduce the time for the critical path)</a:t>
            </a:r>
          </a:p>
        </p:txBody>
      </p:sp>
      <p:sp>
        <p:nvSpPr>
          <p:cNvPr id="18437" name="Text Box 4"/>
          <p:cNvSpPr txBox="1">
            <a:spLocks noChangeArrowheads="1"/>
          </p:cNvSpPr>
          <p:nvPr/>
        </p:nvSpPr>
        <p:spPr bwMode="auto">
          <a:xfrm>
            <a:off x="5795963" y="5229225"/>
            <a:ext cx="3024187" cy="514350"/>
          </a:xfrm>
          <a:prstGeom prst="rect">
            <a:avLst/>
          </a:prstGeom>
          <a:solidFill>
            <a:srgbClr val="FFFF99"/>
          </a:solidFill>
          <a:ln w="57150" cmpd="thinThick">
            <a:solidFill>
              <a:srgbClr val="FFCC00"/>
            </a:solidFill>
            <a:miter lim="800000"/>
            <a:headEnd/>
            <a:tailEnd/>
          </a:ln>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This is a precondition.</a:t>
            </a:r>
          </a:p>
        </p:txBody>
      </p:sp>
      <p:sp>
        <p:nvSpPr>
          <p:cNvPr id="18438" name="Line 5"/>
          <p:cNvSpPr>
            <a:spLocks noChangeShapeType="1"/>
          </p:cNvSpPr>
          <p:nvPr/>
        </p:nvSpPr>
        <p:spPr bwMode="auto">
          <a:xfrm flipH="1">
            <a:off x="5076825" y="5445125"/>
            <a:ext cx="647700" cy="288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30"/>
          <p:cNvSpPr>
            <a:spLocks noChangeArrowheads="1"/>
          </p:cNvSpPr>
          <p:nvPr/>
        </p:nvSpPr>
        <p:spPr bwMode="auto">
          <a:xfrm>
            <a:off x="5219700" y="1412875"/>
            <a:ext cx="3673475" cy="38877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19459" name="Rectangle 4"/>
          <p:cNvSpPr>
            <a:spLocks noGrp="1" noChangeArrowheads="1"/>
          </p:cNvSpPr>
          <p:nvPr>
            <p:ph type="title"/>
          </p:nvPr>
        </p:nvSpPr>
        <p:spPr>
          <a:xfrm>
            <a:off x="317500" y="283984"/>
            <a:ext cx="8637588" cy="1200329"/>
          </a:xfrm>
        </p:spPr>
        <p:txBody>
          <a:bodyPr/>
          <a:lstStyle/>
          <a:p>
            <a:pPr eaLnBrk="1" hangingPunct="1"/>
            <a:r>
              <a:rPr lang="en-US" altLang="zh-CN" dirty="0"/>
              <a:t>Weighted DAG with </a:t>
            </a:r>
            <a:r>
              <a:rPr lang="en-US" altLang="zh-CN" i="1" dirty="0">
                <a:solidFill>
                  <a:srgbClr val="333399"/>
                </a:solidFill>
              </a:rPr>
              <a:t>done</a:t>
            </a:r>
            <a:r>
              <a:rPr lang="en-US" altLang="zh-CN" dirty="0"/>
              <a:t> Vertex</a:t>
            </a:r>
            <a:br>
              <a:rPr lang="en-US" altLang="zh-CN" dirty="0"/>
            </a:br>
            <a:r>
              <a:rPr lang="en-US" altLang="zh-CN" sz="2800" dirty="0">
                <a:solidFill>
                  <a:srgbClr val="333399"/>
                </a:solidFill>
              </a:rPr>
              <a:t>--- critial path as the longest path</a:t>
            </a:r>
            <a:endParaRPr lang="en-US" altLang="zh-CN" dirty="0">
              <a:solidFill>
                <a:srgbClr val="333399"/>
              </a:solidFill>
            </a:endParaRPr>
          </a:p>
        </p:txBody>
      </p:sp>
      <p:grpSp>
        <p:nvGrpSpPr>
          <p:cNvPr id="19460" name="Group 7"/>
          <p:cNvGrpSpPr>
            <a:grpSpLocks/>
          </p:cNvGrpSpPr>
          <p:nvPr/>
        </p:nvGrpSpPr>
        <p:grpSpPr bwMode="auto">
          <a:xfrm>
            <a:off x="6877050" y="1557338"/>
            <a:ext cx="431800" cy="457200"/>
            <a:chOff x="1020" y="1525"/>
            <a:chExt cx="272" cy="288"/>
          </a:xfrm>
        </p:grpSpPr>
        <p:sp>
          <p:nvSpPr>
            <p:cNvPr id="19565" name="Oval 8"/>
            <p:cNvSpPr>
              <a:spLocks noChangeArrowheads="1"/>
            </p:cNvSpPr>
            <p:nvPr/>
          </p:nvSpPr>
          <p:spPr bwMode="auto">
            <a:xfrm>
              <a:off x="1020" y="1525"/>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19566" name="Text Box 9"/>
            <p:cNvSpPr txBox="1">
              <a:spLocks noChangeArrowheads="1"/>
            </p:cNvSpPr>
            <p:nvPr/>
          </p:nvSpPr>
          <p:spPr bwMode="auto">
            <a:xfrm>
              <a:off x="1020" y="1525"/>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3</a:t>
              </a:r>
            </a:p>
          </p:txBody>
        </p:sp>
      </p:grpSp>
      <p:grpSp>
        <p:nvGrpSpPr>
          <p:cNvPr id="19461" name="Group 10"/>
          <p:cNvGrpSpPr>
            <a:grpSpLocks/>
          </p:cNvGrpSpPr>
          <p:nvPr/>
        </p:nvGrpSpPr>
        <p:grpSpPr bwMode="auto">
          <a:xfrm>
            <a:off x="5942013" y="1989138"/>
            <a:ext cx="431800" cy="457200"/>
            <a:chOff x="1020" y="1525"/>
            <a:chExt cx="272" cy="288"/>
          </a:xfrm>
        </p:grpSpPr>
        <p:sp>
          <p:nvSpPr>
            <p:cNvPr id="19563" name="Oval 11"/>
            <p:cNvSpPr>
              <a:spLocks noChangeArrowheads="1"/>
            </p:cNvSpPr>
            <p:nvPr/>
          </p:nvSpPr>
          <p:spPr bwMode="auto">
            <a:xfrm>
              <a:off x="1020" y="1525"/>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19564" name="Text Box 12"/>
            <p:cNvSpPr txBox="1">
              <a:spLocks noChangeArrowheads="1"/>
            </p:cNvSpPr>
            <p:nvPr/>
          </p:nvSpPr>
          <p:spPr bwMode="auto">
            <a:xfrm>
              <a:off x="1020" y="1525"/>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2</a:t>
              </a:r>
            </a:p>
          </p:txBody>
        </p:sp>
      </p:grpSp>
      <p:grpSp>
        <p:nvGrpSpPr>
          <p:cNvPr id="19462" name="Group 13"/>
          <p:cNvGrpSpPr>
            <a:grpSpLocks/>
          </p:cNvGrpSpPr>
          <p:nvPr/>
        </p:nvGrpSpPr>
        <p:grpSpPr bwMode="auto">
          <a:xfrm>
            <a:off x="7813675" y="1917700"/>
            <a:ext cx="431800" cy="457200"/>
            <a:chOff x="1020" y="1525"/>
            <a:chExt cx="272" cy="288"/>
          </a:xfrm>
        </p:grpSpPr>
        <p:sp>
          <p:nvSpPr>
            <p:cNvPr id="19561" name="Oval 14"/>
            <p:cNvSpPr>
              <a:spLocks noChangeArrowheads="1"/>
            </p:cNvSpPr>
            <p:nvPr/>
          </p:nvSpPr>
          <p:spPr bwMode="auto">
            <a:xfrm>
              <a:off x="1020" y="1525"/>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19562" name="Text Box 15"/>
            <p:cNvSpPr txBox="1">
              <a:spLocks noChangeArrowheads="1"/>
            </p:cNvSpPr>
            <p:nvPr/>
          </p:nvSpPr>
          <p:spPr bwMode="auto">
            <a:xfrm>
              <a:off x="1020" y="1525"/>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4</a:t>
              </a:r>
            </a:p>
          </p:txBody>
        </p:sp>
      </p:grpSp>
      <p:grpSp>
        <p:nvGrpSpPr>
          <p:cNvPr id="19463" name="Group 16"/>
          <p:cNvGrpSpPr>
            <a:grpSpLocks/>
          </p:cNvGrpSpPr>
          <p:nvPr/>
        </p:nvGrpSpPr>
        <p:grpSpPr bwMode="auto">
          <a:xfrm>
            <a:off x="5508625" y="2925763"/>
            <a:ext cx="431800" cy="457200"/>
            <a:chOff x="1020" y="1525"/>
            <a:chExt cx="272" cy="288"/>
          </a:xfrm>
        </p:grpSpPr>
        <p:sp>
          <p:nvSpPr>
            <p:cNvPr id="19559" name="Oval 17"/>
            <p:cNvSpPr>
              <a:spLocks noChangeArrowheads="1"/>
            </p:cNvSpPr>
            <p:nvPr/>
          </p:nvSpPr>
          <p:spPr bwMode="auto">
            <a:xfrm>
              <a:off x="1020" y="1525"/>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19560" name="Text Box 18"/>
            <p:cNvSpPr txBox="1">
              <a:spLocks noChangeArrowheads="1"/>
            </p:cNvSpPr>
            <p:nvPr/>
          </p:nvSpPr>
          <p:spPr bwMode="auto">
            <a:xfrm>
              <a:off x="1020" y="1525"/>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1</a:t>
              </a:r>
            </a:p>
          </p:txBody>
        </p:sp>
      </p:grpSp>
      <p:grpSp>
        <p:nvGrpSpPr>
          <p:cNvPr id="19464" name="Group 19"/>
          <p:cNvGrpSpPr>
            <a:grpSpLocks/>
          </p:cNvGrpSpPr>
          <p:nvPr/>
        </p:nvGrpSpPr>
        <p:grpSpPr bwMode="auto">
          <a:xfrm>
            <a:off x="5508625" y="3862388"/>
            <a:ext cx="431800" cy="457200"/>
            <a:chOff x="1020" y="1525"/>
            <a:chExt cx="272" cy="288"/>
          </a:xfrm>
        </p:grpSpPr>
        <p:sp>
          <p:nvSpPr>
            <p:cNvPr id="19557" name="Oval 20"/>
            <p:cNvSpPr>
              <a:spLocks noChangeArrowheads="1"/>
            </p:cNvSpPr>
            <p:nvPr/>
          </p:nvSpPr>
          <p:spPr bwMode="auto">
            <a:xfrm>
              <a:off x="1020" y="1525"/>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19558" name="Text Box 21"/>
            <p:cNvSpPr txBox="1">
              <a:spLocks noChangeArrowheads="1"/>
            </p:cNvSpPr>
            <p:nvPr/>
          </p:nvSpPr>
          <p:spPr bwMode="auto">
            <a:xfrm>
              <a:off x="1020" y="1525"/>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6</a:t>
              </a:r>
            </a:p>
          </p:txBody>
        </p:sp>
      </p:grpSp>
      <p:grpSp>
        <p:nvGrpSpPr>
          <p:cNvPr id="19465" name="Group 22"/>
          <p:cNvGrpSpPr>
            <a:grpSpLocks/>
          </p:cNvGrpSpPr>
          <p:nvPr/>
        </p:nvGrpSpPr>
        <p:grpSpPr bwMode="auto">
          <a:xfrm>
            <a:off x="6518275" y="4367213"/>
            <a:ext cx="431800" cy="457200"/>
            <a:chOff x="1020" y="1525"/>
            <a:chExt cx="272" cy="288"/>
          </a:xfrm>
        </p:grpSpPr>
        <p:sp>
          <p:nvSpPr>
            <p:cNvPr id="19555" name="Oval 23"/>
            <p:cNvSpPr>
              <a:spLocks noChangeArrowheads="1"/>
            </p:cNvSpPr>
            <p:nvPr/>
          </p:nvSpPr>
          <p:spPr bwMode="auto">
            <a:xfrm>
              <a:off x="1020" y="1525"/>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19556" name="Text Box 24"/>
            <p:cNvSpPr txBox="1">
              <a:spLocks noChangeArrowheads="1"/>
            </p:cNvSpPr>
            <p:nvPr/>
          </p:nvSpPr>
          <p:spPr bwMode="auto">
            <a:xfrm>
              <a:off x="1020" y="1525"/>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7</a:t>
              </a:r>
            </a:p>
          </p:txBody>
        </p:sp>
      </p:grpSp>
      <p:grpSp>
        <p:nvGrpSpPr>
          <p:cNvPr id="19466" name="Group 25"/>
          <p:cNvGrpSpPr>
            <a:grpSpLocks/>
          </p:cNvGrpSpPr>
          <p:nvPr/>
        </p:nvGrpSpPr>
        <p:grpSpPr bwMode="auto">
          <a:xfrm>
            <a:off x="7381875" y="4365625"/>
            <a:ext cx="431800" cy="457200"/>
            <a:chOff x="1020" y="1525"/>
            <a:chExt cx="272" cy="288"/>
          </a:xfrm>
        </p:grpSpPr>
        <p:sp>
          <p:nvSpPr>
            <p:cNvPr id="19553" name="Oval 26"/>
            <p:cNvSpPr>
              <a:spLocks noChangeArrowheads="1"/>
            </p:cNvSpPr>
            <p:nvPr/>
          </p:nvSpPr>
          <p:spPr bwMode="auto">
            <a:xfrm>
              <a:off x="1020" y="1525"/>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19554" name="Text Box 27"/>
            <p:cNvSpPr txBox="1">
              <a:spLocks noChangeArrowheads="1"/>
            </p:cNvSpPr>
            <p:nvPr/>
          </p:nvSpPr>
          <p:spPr bwMode="auto">
            <a:xfrm>
              <a:off x="1020" y="1525"/>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8</a:t>
              </a:r>
            </a:p>
          </p:txBody>
        </p:sp>
      </p:grpSp>
      <p:grpSp>
        <p:nvGrpSpPr>
          <p:cNvPr id="19467" name="Group 28"/>
          <p:cNvGrpSpPr>
            <a:grpSpLocks/>
          </p:cNvGrpSpPr>
          <p:nvPr/>
        </p:nvGrpSpPr>
        <p:grpSpPr bwMode="auto">
          <a:xfrm>
            <a:off x="8316913" y="2854325"/>
            <a:ext cx="431800" cy="457200"/>
            <a:chOff x="1020" y="1525"/>
            <a:chExt cx="272" cy="288"/>
          </a:xfrm>
        </p:grpSpPr>
        <p:sp>
          <p:nvSpPr>
            <p:cNvPr id="19551" name="Oval 29"/>
            <p:cNvSpPr>
              <a:spLocks noChangeArrowheads="1"/>
            </p:cNvSpPr>
            <p:nvPr/>
          </p:nvSpPr>
          <p:spPr bwMode="auto">
            <a:xfrm>
              <a:off x="1020" y="1525"/>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19552" name="Text Box 30"/>
            <p:cNvSpPr txBox="1">
              <a:spLocks noChangeArrowheads="1"/>
            </p:cNvSpPr>
            <p:nvPr/>
          </p:nvSpPr>
          <p:spPr bwMode="auto">
            <a:xfrm>
              <a:off x="1020" y="1525"/>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5</a:t>
              </a:r>
            </a:p>
          </p:txBody>
        </p:sp>
      </p:grpSp>
      <p:grpSp>
        <p:nvGrpSpPr>
          <p:cNvPr id="19468" name="Group 31"/>
          <p:cNvGrpSpPr>
            <a:grpSpLocks/>
          </p:cNvGrpSpPr>
          <p:nvPr/>
        </p:nvGrpSpPr>
        <p:grpSpPr bwMode="auto">
          <a:xfrm>
            <a:off x="8316913" y="3862388"/>
            <a:ext cx="431800" cy="457200"/>
            <a:chOff x="1020" y="1525"/>
            <a:chExt cx="272" cy="288"/>
          </a:xfrm>
        </p:grpSpPr>
        <p:sp>
          <p:nvSpPr>
            <p:cNvPr id="19549" name="Oval 32"/>
            <p:cNvSpPr>
              <a:spLocks noChangeArrowheads="1"/>
            </p:cNvSpPr>
            <p:nvPr/>
          </p:nvSpPr>
          <p:spPr bwMode="auto">
            <a:xfrm>
              <a:off x="1020" y="1525"/>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19550" name="Text Box 33"/>
            <p:cNvSpPr txBox="1">
              <a:spLocks noChangeArrowheads="1"/>
            </p:cNvSpPr>
            <p:nvPr/>
          </p:nvSpPr>
          <p:spPr bwMode="auto">
            <a:xfrm>
              <a:off x="1020" y="1525"/>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9</a:t>
              </a:r>
            </a:p>
          </p:txBody>
        </p:sp>
      </p:grpSp>
      <p:sp>
        <p:nvSpPr>
          <p:cNvPr id="19469" name="Line 34"/>
          <p:cNvSpPr>
            <a:spLocks noChangeShapeType="1"/>
          </p:cNvSpPr>
          <p:nvPr/>
        </p:nvSpPr>
        <p:spPr bwMode="auto">
          <a:xfrm>
            <a:off x="7308850" y="1773238"/>
            <a:ext cx="504825" cy="288925"/>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9470" name="Line 35"/>
          <p:cNvSpPr>
            <a:spLocks noChangeShapeType="1"/>
          </p:cNvSpPr>
          <p:nvPr/>
        </p:nvSpPr>
        <p:spPr bwMode="auto">
          <a:xfrm flipV="1">
            <a:off x="5797550" y="2422525"/>
            <a:ext cx="287338" cy="50323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9471" name="Line 36"/>
          <p:cNvSpPr>
            <a:spLocks noChangeShapeType="1"/>
          </p:cNvSpPr>
          <p:nvPr/>
        </p:nvSpPr>
        <p:spPr bwMode="auto">
          <a:xfrm>
            <a:off x="6445250" y="2205038"/>
            <a:ext cx="1368425"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9472" name="Line 37"/>
          <p:cNvSpPr>
            <a:spLocks noChangeShapeType="1"/>
          </p:cNvSpPr>
          <p:nvPr/>
        </p:nvSpPr>
        <p:spPr bwMode="auto">
          <a:xfrm flipV="1">
            <a:off x="5797550" y="1917700"/>
            <a:ext cx="1152525" cy="1944688"/>
          </a:xfrm>
          <a:prstGeom prst="line">
            <a:avLst/>
          </a:prstGeom>
          <a:noFill/>
          <a:ln w="12700">
            <a:solidFill>
              <a:schemeClr val="tx1">
                <a:lumMod val="50000"/>
              </a:schemeClr>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9473" name="Line 38"/>
          <p:cNvSpPr>
            <a:spLocks noChangeShapeType="1"/>
          </p:cNvSpPr>
          <p:nvPr/>
        </p:nvSpPr>
        <p:spPr bwMode="auto">
          <a:xfrm flipH="1">
            <a:off x="7813675" y="4222750"/>
            <a:ext cx="503238" cy="287338"/>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9474" name="Line 39"/>
          <p:cNvSpPr>
            <a:spLocks noChangeShapeType="1"/>
          </p:cNvSpPr>
          <p:nvPr/>
        </p:nvSpPr>
        <p:spPr bwMode="auto">
          <a:xfrm flipH="1">
            <a:off x="6877050" y="4149725"/>
            <a:ext cx="1439863" cy="360363"/>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9475" name="Line 40"/>
          <p:cNvSpPr>
            <a:spLocks noChangeShapeType="1"/>
          </p:cNvSpPr>
          <p:nvPr/>
        </p:nvSpPr>
        <p:spPr bwMode="auto">
          <a:xfrm flipH="1">
            <a:off x="5942013" y="4078288"/>
            <a:ext cx="2374900" cy="0"/>
          </a:xfrm>
          <a:prstGeom prst="line">
            <a:avLst/>
          </a:prstGeom>
          <a:noFill/>
          <a:ln w="9525">
            <a:solidFill>
              <a:schemeClr val="tx1"/>
            </a:solidFill>
            <a:round/>
            <a:headEnd type="stealth" w="lg" len="lg"/>
            <a:tailEnd/>
          </a:ln>
          <a:extLst>
            <a:ext uri="{909E8E84-426E-40DD-AFC4-6F175D3DCCD1}">
              <a14:hiddenFill xmlns:a14="http://schemas.microsoft.com/office/drawing/2010/main">
                <a:noFill/>
              </a14:hiddenFill>
            </a:ext>
          </a:extLst>
        </p:spPr>
        <p:txBody>
          <a:bodyPr wrap="none"/>
          <a:lstStyle/>
          <a:p>
            <a:endParaRPr lang="zh-CN" altLang="en-US"/>
          </a:p>
        </p:txBody>
      </p:sp>
      <p:sp>
        <p:nvSpPr>
          <p:cNvPr id="19476" name="Line 41"/>
          <p:cNvSpPr>
            <a:spLocks noChangeShapeType="1"/>
          </p:cNvSpPr>
          <p:nvPr/>
        </p:nvSpPr>
        <p:spPr bwMode="auto">
          <a:xfrm flipH="1" flipV="1">
            <a:off x="5942013" y="3214688"/>
            <a:ext cx="2374900" cy="719137"/>
          </a:xfrm>
          <a:prstGeom prst="line">
            <a:avLst/>
          </a:prstGeom>
          <a:noFill/>
          <a:ln w="12700">
            <a:solidFill>
              <a:schemeClr val="tx1">
                <a:lumMod val="50000"/>
              </a:schemeClr>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9477" name="Line 42"/>
          <p:cNvSpPr>
            <a:spLocks noChangeShapeType="1"/>
          </p:cNvSpPr>
          <p:nvPr/>
        </p:nvSpPr>
        <p:spPr bwMode="auto">
          <a:xfrm flipV="1">
            <a:off x="8532813" y="3286125"/>
            <a:ext cx="0" cy="576263"/>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9478" name="Line 43"/>
          <p:cNvSpPr>
            <a:spLocks noChangeShapeType="1"/>
          </p:cNvSpPr>
          <p:nvPr/>
        </p:nvSpPr>
        <p:spPr bwMode="auto">
          <a:xfrm flipH="1" flipV="1">
            <a:off x="7237413" y="1917700"/>
            <a:ext cx="1152525" cy="936625"/>
          </a:xfrm>
          <a:prstGeom prst="line">
            <a:avLst/>
          </a:prstGeom>
          <a:noFill/>
          <a:ln w="12700">
            <a:solidFill>
              <a:schemeClr val="tx1">
                <a:lumMod val="50000"/>
              </a:schemeClr>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9479" name="Line 44"/>
          <p:cNvSpPr>
            <a:spLocks noChangeShapeType="1"/>
          </p:cNvSpPr>
          <p:nvPr/>
        </p:nvSpPr>
        <p:spPr bwMode="auto">
          <a:xfrm flipV="1">
            <a:off x="6661150" y="1989138"/>
            <a:ext cx="431800" cy="2376487"/>
          </a:xfrm>
          <a:prstGeom prst="line">
            <a:avLst/>
          </a:prstGeom>
          <a:noFill/>
          <a:ln w="12700">
            <a:solidFill>
              <a:schemeClr val="tx1">
                <a:lumMod val="50000"/>
              </a:schemeClr>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9480" name="Line 45"/>
          <p:cNvSpPr>
            <a:spLocks noChangeShapeType="1"/>
          </p:cNvSpPr>
          <p:nvPr/>
        </p:nvSpPr>
        <p:spPr bwMode="auto">
          <a:xfrm flipH="1" flipV="1">
            <a:off x="6300788" y="2349500"/>
            <a:ext cx="1223962" cy="2016125"/>
          </a:xfrm>
          <a:prstGeom prst="line">
            <a:avLst/>
          </a:prstGeom>
          <a:noFill/>
          <a:ln w="12700">
            <a:solidFill>
              <a:schemeClr val="tx1">
                <a:lumMod val="50000"/>
              </a:schemeClr>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9481" name="Text Box 56"/>
          <p:cNvSpPr txBox="1">
            <a:spLocks noChangeArrowheads="1"/>
          </p:cNvSpPr>
          <p:nvPr/>
        </p:nvSpPr>
        <p:spPr bwMode="auto">
          <a:xfrm>
            <a:off x="5219700" y="1700213"/>
            <a:ext cx="1368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t>dress: 6.5</a:t>
            </a:r>
          </a:p>
        </p:txBody>
      </p:sp>
      <p:sp>
        <p:nvSpPr>
          <p:cNvPr id="19482" name="Text Box 57"/>
          <p:cNvSpPr txBox="1">
            <a:spLocks noChangeArrowheads="1"/>
          </p:cNvSpPr>
          <p:nvPr/>
        </p:nvSpPr>
        <p:spPr bwMode="auto">
          <a:xfrm>
            <a:off x="7812088" y="1557338"/>
            <a:ext cx="10080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t>leave: 1</a:t>
            </a:r>
          </a:p>
        </p:txBody>
      </p:sp>
      <p:sp>
        <p:nvSpPr>
          <p:cNvPr id="19483" name="Text Box 58"/>
          <p:cNvSpPr txBox="1">
            <a:spLocks noChangeArrowheads="1"/>
          </p:cNvSpPr>
          <p:nvPr/>
        </p:nvSpPr>
        <p:spPr bwMode="auto">
          <a:xfrm>
            <a:off x="6227763" y="1341438"/>
            <a:ext cx="936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t>eat: 6</a:t>
            </a:r>
          </a:p>
        </p:txBody>
      </p:sp>
      <p:sp>
        <p:nvSpPr>
          <p:cNvPr id="19484" name="Text Box 59"/>
          <p:cNvSpPr txBox="1">
            <a:spLocks noChangeArrowheads="1"/>
          </p:cNvSpPr>
          <p:nvPr/>
        </p:nvSpPr>
        <p:spPr bwMode="auto">
          <a:xfrm>
            <a:off x="4716463" y="2492375"/>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t>choose: 3</a:t>
            </a:r>
          </a:p>
        </p:txBody>
      </p:sp>
      <p:sp>
        <p:nvSpPr>
          <p:cNvPr id="19485" name="Text Box 60"/>
          <p:cNvSpPr txBox="1">
            <a:spLocks noChangeArrowheads="1"/>
          </p:cNvSpPr>
          <p:nvPr/>
        </p:nvSpPr>
        <p:spPr bwMode="auto">
          <a:xfrm>
            <a:off x="6877050" y="4724400"/>
            <a:ext cx="1511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t>shower: 8.5</a:t>
            </a:r>
          </a:p>
        </p:txBody>
      </p:sp>
      <p:sp>
        <p:nvSpPr>
          <p:cNvPr id="19486" name="Text Box 61"/>
          <p:cNvSpPr txBox="1">
            <a:spLocks noChangeArrowheads="1"/>
          </p:cNvSpPr>
          <p:nvPr/>
        </p:nvSpPr>
        <p:spPr bwMode="auto">
          <a:xfrm>
            <a:off x="8172450" y="4221163"/>
            <a:ext cx="12239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t>wake:0</a:t>
            </a:r>
          </a:p>
        </p:txBody>
      </p:sp>
      <p:sp>
        <p:nvSpPr>
          <p:cNvPr id="19487" name="Text Box 62"/>
          <p:cNvSpPr txBox="1">
            <a:spLocks noChangeArrowheads="1"/>
          </p:cNvSpPr>
          <p:nvPr/>
        </p:nvSpPr>
        <p:spPr bwMode="auto">
          <a:xfrm>
            <a:off x="7092950" y="2852738"/>
            <a:ext cx="19431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t>coffee: 4.5</a:t>
            </a:r>
          </a:p>
        </p:txBody>
      </p:sp>
      <p:sp>
        <p:nvSpPr>
          <p:cNvPr id="19488" name="Text Box 63"/>
          <p:cNvSpPr txBox="1">
            <a:spLocks noChangeArrowheads="1"/>
          </p:cNvSpPr>
          <p:nvPr/>
        </p:nvSpPr>
        <p:spPr bwMode="auto">
          <a:xfrm>
            <a:off x="4716463" y="3573463"/>
            <a:ext cx="1873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t>toast: 2</a:t>
            </a:r>
          </a:p>
        </p:txBody>
      </p:sp>
      <p:sp>
        <p:nvSpPr>
          <p:cNvPr id="19489" name="Text Box 64"/>
          <p:cNvSpPr txBox="1">
            <a:spLocks noChangeArrowheads="1"/>
          </p:cNvSpPr>
          <p:nvPr/>
        </p:nvSpPr>
        <p:spPr bwMode="auto">
          <a:xfrm>
            <a:off x="5508625" y="4365625"/>
            <a:ext cx="1728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t>juice: 0.5</a:t>
            </a:r>
          </a:p>
        </p:txBody>
      </p:sp>
      <p:grpSp>
        <p:nvGrpSpPr>
          <p:cNvPr id="19490" name="Group 65"/>
          <p:cNvGrpSpPr>
            <a:grpSpLocks/>
          </p:cNvGrpSpPr>
          <p:nvPr/>
        </p:nvGrpSpPr>
        <p:grpSpPr bwMode="auto">
          <a:xfrm>
            <a:off x="323850" y="5084763"/>
            <a:ext cx="431800" cy="457200"/>
            <a:chOff x="1020" y="1525"/>
            <a:chExt cx="272" cy="288"/>
          </a:xfrm>
        </p:grpSpPr>
        <p:sp>
          <p:nvSpPr>
            <p:cNvPr id="19547" name="Oval 66"/>
            <p:cNvSpPr>
              <a:spLocks noChangeArrowheads="1"/>
            </p:cNvSpPr>
            <p:nvPr/>
          </p:nvSpPr>
          <p:spPr bwMode="auto">
            <a:xfrm>
              <a:off x="1020" y="1525"/>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19548" name="Text Box 67"/>
            <p:cNvSpPr txBox="1">
              <a:spLocks noChangeArrowheads="1"/>
            </p:cNvSpPr>
            <p:nvPr/>
          </p:nvSpPr>
          <p:spPr bwMode="auto">
            <a:xfrm>
              <a:off x="1020" y="1525"/>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9</a:t>
              </a:r>
            </a:p>
          </p:txBody>
        </p:sp>
      </p:grpSp>
      <p:grpSp>
        <p:nvGrpSpPr>
          <p:cNvPr id="19491" name="Group 68"/>
          <p:cNvGrpSpPr>
            <a:grpSpLocks/>
          </p:cNvGrpSpPr>
          <p:nvPr/>
        </p:nvGrpSpPr>
        <p:grpSpPr bwMode="auto">
          <a:xfrm>
            <a:off x="1476375" y="6092825"/>
            <a:ext cx="431800" cy="457200"/>
            <a:chOff x="1020" y="1525"/>
            <a:chExt cx="272" cy="288"/>
          </a:xfrm>
        </p:grpSpPr>
        <p:sp>
          <p:nvSpPr>
            <p:cNvPr id="19545" name="Oval 69"/>
            <p:cNvSpPr>
              <a:spLocks noChangeArrowheads="1"/>
            </p:cNvSpPr>
            <p:nvPr/>
          </p:nvSpPr>
          <p:spPr bwMode="auto">
            <a:xfrm>
              <a:off x="1020" y="1525"/>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19546" name="Text Box 70"/>
            <p:cNvSpPr txBox="1">
              <a:spLocks noChangeArrowheads="1"/>
            </p:cNvSpPr>
            <p:nvPr/>
          </p:nvSpPr>
          <p:spPr bwMode="auto">
            <a:xfrm>
              <a:off x="1020" y="1525"/>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7</a:t>
              </a:r>
            </a:p>
          </p:txBody>
        </p:sp>
      </p:grpSp>
      <p:grpSp>
        <p:nvGrpSpPr>
          <p:cNvPr id="19492" name="Group 71"/>
          <p:cNvGrpSpPr>
            <a:grpSpLocks/>
          </p:cNvGrpSpPr>
          <p:nvPr/>
        </p:nvGrpSpPr>
        <p:grpSpPr bwMode="auto">
          <a:xfrm>
            <a:off x="1476375" y="5300663"/>
            <a:ext cx="431800" cy="457200"/>
            <a:chOff x="1020" y="1525"/>
            <a:chExt cx="272" cy="288"/>
          </a:xfrm>
        </p:grpSpPr>
        <p:sp>
          <p:nvSpPr>
            <p:cNvPr id="19543" name="Oval 72"/>
            <p:cNvSpPr>
              <a:spLocks noChangeArrowheads="1"/>
            </p:cNvSpPr>
            <p:nvPr/>
          </p:nvSpPr>
          <p:spPr bwMode="auto">
            <a:xfrm>
              <a:off x="1020" y="1525"/>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19544" name="Text Box 73"/>
            <p:cNvSpPr txBox="1">
              <a:spLocks noChangeArrowheads="1"/>
            </p:cNvSpPr>
            <p:nvPr/>
          </p:nvSpPr>
          <p:spPr bwMode="auto">
            <a:xfrm>
              <a:off x="1020" y="1525"/>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6</a:t>
              </a:r>
            </a:p>
          </p:txBody>
        </p:sp>
      </p:grpSp>
      <p:grpSp>
        <p:nvGrpSpPr>
          <p:cNvPr id="19493" name="Group 74"/>
          <p:cNvGrpSpPr>
            <a:grpSpLocks/>
          </p:cNvGrpSpPr>
          <p:nvPr/>
        </p:nvGrpSpPr>
        <p:grpSpPr bwMode="auto">
          <a:xfrm>
            <a:off x="1476375" y="4508500"/>
            <a:ext cx="431800" cy="457200"/>
            <a:chOff x="1020" y="1525"/>
            <a:chExt cx="272" cy="288"/>
          </a:xfrm>
        </p:grpSpPr>
        <p:sp>
          <p:nvSpPr>
            <p:cNvPr id="19541" name="Oval 75"/>
            <p:cNvSpPr>
              <a:spLocks noChangeArrowheads="1"/>
            </p:cNvSpPr>
            <p:nvPr/>
          </p:nvSpPr>
          <p:spPr bwMode="auto">
            <a:xfrm>
              <a:off x="1020" y="1525"/>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19542" name="Text Box 76"/>
            <p:cNvSpPr txBox="1">
              <a:spLocks noChangeArrowheads="1"/>
            </p:cNvSpPr>
            <p:nvPr/>
          </p:nvSpPr>
          <p:spPr bwMode="auto">
            <a:xfrm>
              <a:off x="1020" y="1525"/>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5</a:t>
              </a:r>
            </a:p>
          </p:txBody>
        </p:sp>
      </p:grpSp>
      <p:grpSp>
        <p:nvGrpSpPr>
          <p:cNvPr id="19494" name="Group 77"/>
          <p:cNvGrpSpPr>
            <a:grpSpLocks/>
          </p:cNvGrpSpPr>
          <p:nvPr/>
        </p:nvGrpSpPr>
        <p:grpSpPr bwMode="auto">
          <a:xfrm>
            <a:off x="1476375" y="3716338"/>
            <a:ext cx="431800" cy="457200"/>
            <a:chOff x="1020" y="1525"/>
            <a:chExt cx="272" cy="288"/>
          </a:xfrm>
        </p:grpSpPr>
        <p:sp>
          <p:nvSpPr>
            <p:cNvPr id="19539" name="Oval 78"/>
            <p:cNvSpPr>
              <a:spLocks noChangeArrowheads="1"/>
            </p:cNvSpPr>
            <p:nvPr/>
          </p:nvSpPr>
          <p:spPr bwMode="auto">
            <a:xfrm>
              <a:off x="1020" y="1525"/>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19540" name="Text Box 79"/>
            <p:cNvSpPr txBox="1">
              <a:spLocks noChangeArrowheads="1"/>
            </p:cNvSpPr>
            <p:nvPr/>
          </p:nvSpPr>
          <p:spPr bwMode="auto">
            <a:xfrm>
              <a:off x="1020" y="1525"/>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dirty="0"/>
                <a:t>8</a:t>
              </a:r>
            </a:p>
          </p:txBody>
        </p:sp>
      </p:grpSp>
      <p:grpSp>
        <p:nvGrpSpPr>
          <p:cNvPr id="19495" name="Group 80"/>
          <p:cNvGrpSpPr>
            <a:grpSpLocks/>
          </p:cNvGrpSpPr>
          <p:nvPr/>
        </p:nvGrpSpPr>
        <p:grpSpPr bwMode="auto">
          <a:xfrm>
            <a:off x="1476375" y="2924175"/>
            <a:ext cx="431800" cy="457200"/>
            <a:chOff x="1020" y="1525"/>
            <a:chExt cx="272" cy="288"/>
          </a:xfrm>
        </p:grpSpPr>
        <p:sp>
          <p:nvSpPr>
            <p:cNvPr id="19537" name="Oval 81"/>
            <p:cNvSpPr>
              <a:spLocks noChangeArrowheads="1"/>
            </p:cNvSpPr>
            <p:nvPr/>
          </p:nvSpPr>
          <p:spPr bwMode="auto">
            <a:xfrm>
              <a:off x="1020" y="1525"/>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19538" name="Text Box 82"/>
            <p:cNvSpPr txBox="1">
              <a:spLocks noChangeArrowheads="1"/>
            </p:cNvSpPr>
            <p:nvPr/>
          </p:nvSpPr>
          <p:spPr bwMode="auto">
            <a:xfrm>
              <a:off x="1020" y="1525"/>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1</a:t>
              </a:r>
            </a:p>
          </p:txBody>
        </p:sp>
      </p:grpSp>
      <p:grpSp>
        <p:nvGrpSpPr>
          <p:cNvPr id="19496" name="Group 83"/>
          <p:cNvGrpSpPr>
            <a:grpSpLocks/>
          </p:cNvGrpSpPr>
          <p:nvPr/>
        </p:nvGrpSpPr>
        <p:grpSpPr bwMode="auto">
          <a:xfrm>
            <a:off x="2843213" y="5805488"/>
            <a:ext cx="431800" cy="457200"/>
            <a:chOff x="1020" y="1525"/>
            <a:chExt cx="272" cy="288"/>
          </a:xfrm>
        </p:grpSpPr>
        <p:sp>
          <p:nvSpPr>
            <p:cNvPr id="19535" name="Oval 84"/>
            <p:cNvSpPr>
              <a:spLocks noChangeArrowheads="1"/>
            </p:cNvSpPr>
            <p:nvPr/>
          </p:nvSpPr>
          <p:spPr bwMode="auto">
            <a:xfrm>
              <a:off x="1020" y="1525"/>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19536" name="Text Box 85"/>
            <p:cNvSpPr txBox="1">
              <a:spLocks noChangeArrowheads="1"/>
            </p:cNvSpPr>
            <p:nvPr/>
          </p:nvSpPr>
          <p:spPr bwMode="auto">
            <a:xfrm>
              <a:off x="1020" y="1525"/>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3</a:t>
              </a:r>
            </a:p>
          </p:txBody>
        </p:sp>
      </p:grpSp>
      <p:grpSp>
        <p:nvGrpSpPr>
          <p:cNvPr id="19497" name="Group 86"/>
          <p:cNvGrpSpPr>
            <a:grpSpLocks/>
          </p:cNvGrpSpPr>
          <p:nvPr/>
        </p:nvGrpSpPr>
        <p:grpSpPr bwMode="auto">
          <a:xfrm>
            <a:off x="2843213" y="3933825"/>
            <a:ext cx="431800" cy="457200"/>
            <a:chOff x="1020" y="1525"/>
            <a:chExt cx="272" cy="288"/>
          </a:xfrm>
        </p:grpSpPr>
        <p:sp>
          <p:nvSpPr>
            <p:cNvPr id="19533" name="Oval 87"/>
            <p:cNvSpPr>
              <a:spLocks noChangeArrowheads="1"/>
            </p:cNvSpPr>
            <p:nvPr/>
          </p:nvSpPr>
          <p:spPr bwMode="auto">
            <a:xfrm>
              <a:off x="1020" y="1525"/>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19534" name="Text Box 88"/>
            <p:cNvSpPr txBox="1">
              <a:spLocks noChangeArrowheads="1"/>
            </p:cNvSpPr>
            <p:nvPr/>
          </p:nvSpPr>
          <p:spPr bwMode="auto">
            <a:xfrm>
              <a:off x="1020" y="1525"/>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dirty="0"/>
                <a:t>2</a:t>
              </a:r>
            </a:p>
          </p:txBody>
        </p:sp>
      </p:grpSp>
      <p:grpSp>
        <p:nvGrpSpPr>
          <p:cNvPr id="19498" name="Group 89"/>
          <p:cNvGrpSpPr>
            <a:grpSpLocks/>
          </p:cNvGrpSpPr>
          <p:nvPr/>
        </p:nvGrpSpPr>
        <p:grpSpPr bwMode="auto">
          <a:xfrm>
            <a:off x="4284663" y="5229225"/>
            <a:ext cx="431800" cy="457200"/>
            <a:chOff x="1020" y="1525"/>
            <a:chExt cx="272" cy="288"/>
          </a:xfrm>
        </p:grpSpPr>
        <p:sp>
          <p:nvSpPr>
            <p:cNvPr id="19531" name="Oval 90"/>
            <p:cNvSpPr>
              <a:spLocks noChangeArrowheads="1"/>
            </p:cNvSpPr>
            <p:nvPr/>
          </p:nvSpPr>
          <p:spPr bwMode="auto">
            <a:xfrm>
              <a:off x="1020" y="1525"/>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19532" name="Text Box 91"/>
            <p:cNvSpPr txBox="1">
              <a:spLocks noChangeArrowheads="1"/>
            </p:cNvSpPr>
            <p:nvPr/>
          </p:nvSpPr>
          <p:spPr bwMode="auto">
            <a:xfrm>
              <a:off x="1020" y="1525"/>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4</a:t>
              </a:r>
            </a:p>
          </p:txBody>
        </p:sp>
      </p:grpSp>
      <p:sp>
        <p:nvSpPr>
          <p:cNvPr id="19499" name="Line 92"/>
          <p:cNvSpPr>
            <a:spLocks noChangeShapeType="1"/>
          </p:cNvSpPr>
          <p:nvPr/>
        </p:nvSpPr>
        <p:spPr bwMode="auto">
          <a:xfrm flipH="1">
            <a:off x="611188" y="3284538"/>
            <a:ext cx="865187" cy="1800225"/>
          </a:xfrm>
          <a:prstGeom prst="line">
            <a:avLst/>
          </a:prstGeom>
          <a:noFill/>
          <a:ln w="38100">
            <a:solidFill>
              <a:srgbClr val="339966"/>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19500" name="Line 93"/>
          <p:cNvSpPr>
            <a:spLocks noChangeShapeType="1"/>
          </p:cNvSpPr>
          <p:nvPr/>
        </p:nvSpPr>
        <p:spPr bwMode="auto">
          <a:xfrm flipH="1">
            <a:off x="684213" y="4076700"/>
            <a:ext cx="863600" cy="1008063"/>
          </a:xfrm>
          <a:prstGeom prst="line">
            <a:avLst/>
          </a:prstGeom>
          <a:noFill/>
          <a:ln w="38100">
            <a:solidFill>
              <a:srgbClr val="FF0000"/>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19501" name="Line 94"/>
          <p:cNvSpPr>
            <a:spLocks noChangeShapeType="1"/>
          </p:cNvSpPr>
          <p:nvPr/>
        </p:nvSpPr>
        <p:spPr bwMode="auto">
          <a:xfrm flipH="1">
            <a:off x="684213" y="4868863"/>
            <a:ext cx="792162" cy="360362"/>
          </a:xfrm>
          <a:prstGeom prst="line">
            <a:avLst/>
          </a:prstGeom>
          <a:noFill/>
          <a:ln w="38100">
            <a:solidFill>
              <a:srgbClr val="339966"/>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19502" name="Line 95"/>
          <p:cNvSpPr>
            <a:spLocks noChangeShapeType="1"/>
          </p:cNvSpPr>
          <p:nvPr/>
        </p:nvSpPr>
        <p:spPr bwMode="auto">
          <a:xfrm flipH="1" flipV="1">
            <a:off x="755650" y="5373688"/>
            <a:ext cx="720725" cy="142875"/>
          </a:xfrm>
          <a:prstGeom prst="line">
            <a:avLst/>
          </a:prstGeom>
          <a:noFill/>
          <a:ln w="38100">
            <a:solidFill>
              <a:srgbClr val="339966"/>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19503" name="Line 96"/>
          <p:cNvSpPr>
            <a:spLocks noChangeShapeType="1"/>
          </p:cNvSpPr>
          <p:nvPr/>
        </p:nvSpPr>
        <p:spPr bwMode="auto">
          <a:xfrm flipH="1" flipV="1">
            <a:off x="684213" y="5445125"/>
            <a:ext cx="792162" cy="792163"/>
          </a:xfrm>
          <a:prstGeom prst="line">
            <a:avLst/>
          </a:prstGeom>
          <a:noFill/>
          <a:ln w="38100">
            <a:solidFill>
              <a:srgbClr val="339966"/>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19504" name="Line 97"/>
          <p:cNvSpPr>
            <a:spLocks noChangeShapeType="1"/>
          </p:cNvSpPr>
          <p:nvPr/>
        </p:nvSpPr>
        <p:spPr bwMode="auto">
          <a:xfrm flipH="1" flipV="1">
            <a:off x="1835150" y="3213100"/>
            <a:ext cx="1008063" cy="7921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505" name="Line 98"/>
          <p:cNvSpPr>
            <a:spLocks noChangeShapeType="1"/>
          </p:cNvSpPr>
          <p:nvPr/>
        </p:nvSpPr>
        <p:spPr bwMode="auto">
          <a:xfrm flipH="1" flipV="1">
            <a:off x="1917700" y="3960813"/>
            <a:ext cx="925513" cy="188912"/>
          </a:xfrm>
          <a:prstGeom prst="line">
            <a:avLst/>
          </a:prstGeom>
          <a:noFill/>
          <a:ln w="38100">
            <a:solidFill>
              <a:srgbClr val="FF0000"/>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19506" name="Line 99"/>
          <p:cNvSpPr>
            <a:spLocks noChangeShapeType="1"/>
          </p:cNvSpPr>
          <p:nvPr/>
        </p:nvSpPr>
        <p:spPr bwMode="auto">
          <a:xfrm flipH="1" flipV="1">
            <a:off x="1835150" y="4797425"/>
            <a:ext cx="1008063" cy="1079500"/>
          </a:xfrm>
          <a:prstGeom prst="line">
            <a:avLst/>
          </a:prstGeom>
          <a:noFill/>
          <a:ln w="38100">
            <a:solidFill>
              <a:srgbClr val="339966"/>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19507" name="Line 101"/>
          <p:cNvSpPr>
            <a:spLocks noChangeShapeType="1"/>
          </p:cNvSpPr>
          <p:nvPr/>
        </p:nvSpPr>
        <p:spPr bwMode="auto">
          <a:xfrm flipH="1">
            <a:off x="1908175" y="6092825"/>
            <a:ext cx="935038"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508" name="Line 102"/>
          <p:cNvSpPr>
            <a:spLocks noChangeShapeType="1"/>
          </p:cNvSpPr>
          <p:nvPr/>
        </p:nvSpPr>
        <p:spPr bwMode="auto">
          <a:xfrm flipH="1" flipV="1">
            <a:off x="1835150" y="5589588"/>
            <a:ext cx="1008063"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509" name="Line 103"/>
          <p:cNvSpPr>
            <a:spLocks noChangeShapeType="1"/>
          </p:cNvSpPr>
          <p:nvPr/>
        </p:nvSpPr>
        <p:spPr bwMode="auto">
          <a:xfrm flipH="1" flipV="1">
            <a:off x="3203575" y="4292600"/>
            <a:ext cx="1081088" cy="1008063"/>
          </a:xfrm>
          <a:prstGeom prst="line">
            <a:avLst/>
          </a:prstGeom>
          <a:noFill/>
          <a:ln w="38100">
            <a:solidFill>
              <a:srgbClr val="FF0000"/>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19510" name="Line 105"/>
          <p:cNvSpPr>
            <a:spLocks noChangeShapeType="1"/>
          </p:cNvSpPr>
          <p:nvPr/>
        </p:nvSpPr>
        <p:spPr bwMode="auto">
          <a:xfrm flipH="1">
            <a:off x="3276600" y="5516563"/>
            <a:ext cx="1008063" cy="4333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511" name="Text Box 109"/>
          <p:cNvSpPr txBox="1">
            <a:spLocks noChangeArrowheads="1"/>
          </p:cNvSpPr>
          <p:nvPr/>
        </p:nvSpPr>
        <p:spPr bwMode="auto">
          <a:xfrm>
            <a:off x="5435600" y="5157788"/>
            <a:ext cx="863600" cy="514350"/>
          </a:xfrm>
          <a:prstGeom prst="rect">
            <a:avLst/>
          </a:prstGeom>
          <a:noFill/>
          <a:ln w="57150" cmpd="thinThick">
            <a:solidFill>
              <a:srgbClr val="FFCC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i="1">
                <a:solidFill>
                  <a:srgbClr val="FF0000"/>
                </a:solidFill>
              </a:rPr>
              <a:t>done</a:t>
            </a:r>
          </a:p>
        </p:txBody>
      </p:sp>
      <p:sp>
        <p:nvSpPr>
          <p:cNvPr id="19512" name="Line 111"/>
          <p:cNvSpPr>
            <a:spLocks noChangeShapeType="1"/>
          </p:cNvSpPr>
          <p:nvPr/>
        </p:nvSpPr>
        <p:spPr bwMode="auto">
          <a:xfrm flipH="1">
            <a:off x="4716463" y="5445125"/>
            <a:ext cx="647700" cy="0"/>
          </a:xfrm>
          <a:prstGeom prst="line">
            <a:avLst/>
          </a:prstGeom>
          <a:noFill/>
          <a:ln w="38100">
            <a:solidFill>
              <a:srgbClr val="FF0000"/>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19513" name="Text Box 112"/>
          <p:cNvSpPr txBox="1">
            <a:spLocks noChangeArrowheads="1"/>
          </p:cNvSpPr>
          <p:nvPr/>
        </p:nvSpPr>
        <p:spPr bwMode="auto">
          <a:xfrm>
            <a:off x="827088" y="5805488"/>
            <a:ext cx="647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0000CC"/>
                </a:solidFill>
              </a:rPr>
              <a:t>0</a:t>
            </a:r>
          </a:p>
        </p:txBody>
      </p:sp>
      <p:sp>
        <p:nvSpPr>
          <p:cNvPr id="19514" name="Text Box 113"/>
          <p:cNvSpPr txBox="1">
            <a:spLocks noChangeArrowheads="1"/>
          </p:cNvSpPr>
          <p:nvPr/>
        </p:nvSpPr>
        <p:spPr bwMode="auto">
          <a:xfrm>
            <a:off x="900113" y="5373688"/>
            <a:ext cx="647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0000CC"/>
                </a:solidFill>
              </a:rPr>
              <a:t>0</a:t>
            </a:r>
          </a:p>
        </p:txBody>
      </p:sp>
      <p:sp>
        <p:nvSpPr>
          <p:cNvPr id="19515" name="Text Box 114"/>
          <p:cNvSpPr txBox="1">
            <a:spLocks noChangeArrowheads="1"/>
          </p:cNvSpPr>
          <p:nvPr/>
        </p:nvSpPr>
        <p:spPr bwMode="auto">
          <a:xfrm>
            <a:off x="2124075" y="4005263"/>
            <a:ext cx="647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dirty="0">
                <a:solidFill>
                  <a:srgbClr val="0000CC"/>
                </a:solidFill>
              </a:rPr>
              <a:t>8.5</a:t>
            </a:r>
          </a:p>
        </p:txBody>
      </p:sp>
      <p:sp>
        <p:nvSpPr>
          <p:cNvPr id="19516" name="Text Box 115"/>
          <p:cNvSpPr txBox="1">
            <a:spLocks noChangeArrowheads="1"/>
          </p:cNvSpPr>
          <p:nvPr/>
        </p:nvSpPr>
        <p:spPr bwMode="auto">
          <a:xfrm>
            <a:off x="2268538" y="6165850"/>
            <a:ext cx="647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0000CC"/>
                </a:solidFill>
              </a:rPr>
              <a:t>0.5</a:t>
            </a:r>
          </a:p>
        </p:txBody>
      </p:sp>
      <p:sp>
        <p:nvSpPr>
          <p:cNvPr id="19517" name="Text Box 116"/>
          <p:cNvSpPr txBox="1">
            <a:spLocks noChangeArrowheads="1"/>
          </p:cNvSpPr>
          <p:nvPr/>
        </p:nvSpPr>
        <p:spPr bwMode="auto">
          <a:xfrm>
            <a:off x="2195513" y="4941888"/>
            <a:ext cx="647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0000CC"/>
                </a:solidFill>
              </a:rPr>
              <a:t>4.5</a:t>
            </a:r>
          </a:p>
        </p:txBody>
      </p:sp>
      <p:sp>
        <p:nvSpPr>
          <p:cNvPr id="19518" name="Text Box 117"/>
          <p:cNvSpPr txBox="1">
            <a:spLocks noChangeArrowheads="1"/>
          </p:cNvSpPr>
          <p:nvPr/>
        </p:nvSpPr>
        <p:spPr bwMode="auto">
          <a:xfrm>
            <a:off x="3635375" y="5734050"/>
            <a:ext cx="647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0000CC"/>
                </a:solidFill>
              </a:rPr>
              <a:t>6.0</a:t>
            </a:r>
          </a:p>
        </p:txBody>
      </p:sp>
      <p:sp>
        <p:nvSpPr>
          <p:cNvPr id="19519" name="Text Box 118"/>
          <p:cNvSpPr txBox="1">
            <a:spLocks noChangeArrowheads="1"/>
          </p:cNvSpPr>
          <p:nvPr/>
        </p:nvSpPr>
        <p:spPr bwMode="auto">
          <a:xfrm>
            <a:off x="3635375" y="4365625"/>
            <a:ext cx="647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0000CC"/>
                </a:solidFill>
              </a:rPr>
              <a:t>6.5</a:t>
            </a:r>
          </a:p>
        </p:txBody>
      </p:sp>
      <p:sp>
        <p:nvSpPr>
          <p:cNvPr id="19520" name="Text Box 119"/>
          <p:cNvSpPr txBox="1">
            <a:spLocks noChangeArrowheads="1"/>
          </p:cNvSpPr>
          <p:nvPr/>
        </p:nvSpPr>
        <p:spPr bwMode="auto">
          <a:xfrm>
            <a:off x="2411413" y="3284538"/>
            <a:ext cx="647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0000CC"/>
                </a:solidFill>
              </a:rPr>
              <a:t>3</a:t>
            </a:r>
          </a:p>
        </p:txBody>
      </p:sp>
      <p:sp>
        <p:nvSpPr>
          <p:cNvPr id="19521" name="Text Box 120"/>
          <p:cNvSpPr txBox="1">
            <a:spLocks noChangeArrowheads="1"/>
          </p:cNvSpPr>
          <p:nvPr/>
        </p:nvSpPr>
        <p:spPr bwMode="auto">
          <a:xfrm>
            <a:off x="4859338" y="5084763"/>
            <a:ext cx="647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0000CC"/>
                </a:solidFill>
              </a:rPr>
              <a:t>1</a:t>
            </a:r>
          </a:p>
        </p:txBody>
      </p:sp>
      <p:sp>
        <p:nvSpPr>
          <p:cNvPr id="19522" name="Text Box 121"/>
          <p:cNvSpPr txBox="1">
            <a:spLocks noChangeArrowheads="1"/>
          </p:cNvSpPr>
          <p:nvPr/>
        </p:nvSpPr>
        <p:spPr bwMode="auto">
          <a:xfrm>
            <a:off x="971550" y="4941888"/>
            <a:ext cx="647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0000CC"/>
                </a:solidFill>
              </a:rPr>
              <a:t>0</a:t>
            </a:r>
          </a:p>
        </p:txBody>
      </p:sp>
      <p:sp>
        <p:nvSpPr>
          <p:cNvPr id="19523" name="Text Box 122"/>
          <p:cNvSpPr txBox="1">
            <a:spLocks noChangeArrowheads="1"/>
          </p:cNvSpPr>
          <p:nvPr/>
        </p:nvSpPr>
        <p:spPr bwMode="auto">
          <a:xfrm>
            <a:off x="1042988" y="4076700"/>
            <a:ext cx="647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0000CC"/>
                </a:solidFill>
              </a:rPr>
              <a:t>0</a:t>
            </a:r>
          </a:p>
        </p:txBody>
      </p:sp>
      <p:sp>
        <p:nvSpPr>
          <p:cNvPr id="19524" name="Text Box 123"/>
          <p:cNvSpPr txBox="1">
            <a:spLocks noChangeArrowheads="1"/>
          </p:cNvSpPr>
          <p:nvPr/>
        </p:nvSpPr>
        <p:spPr bwMode="auto">
          <a:xfrm>
            <a:off x="900113" y="3429000"/>
            <a:ext cx="647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0000CC"/>
                </a:solidFill>
              </a:rPr>
              <a:t>0</a:t>
            </a:r>
          </a:p>
        </p:txBody>
      </p:sp>
      <p:sp>
        <p:nvSpPr>
          <p:cNvPr id="19525" name="Text Box 124"/>
          <p:cNvSpPr txBox="1">
            <a:spLocks noChangeArrowheads="1"/>
          </p:cNvSpPr>
          <p:nvPr/>
        </p:nvSpPr>
        <p:spPr bwMode="auto">
          <a:xfrm>
            <a:off x="1908175" y="5661025"/>
            <a:ext cx="647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0000CC"/>
                </a:solidFill>
              </a:rPr>
              <a:t>2</a:t>
            </a:r>
          </a:p>
        </p:txBody>
      </p:sp>
      <p:sp>
        <p:nvSpPr>
          <p:cNvPr id="19526" name="Line 125"/>
          <p:cNvSpPr>
            <a:spLocks noChangeShapeType="1"/>
          </p:cNvSpPr>
          <p:nvPr/>
        </p:nvSpPr>
        <p:spPr bwMode="auto">
          <a:xfrm flipH="1">
            <a:off x="539750" y="1989138"/>
            <a:ext cx="1368425" cy="0"/>
          </a:xfrm>
          <a:prstGeom prst="line">
            <a:avLst/>
          </a:prstGeom>
          <a:noFill/>
          <a:ln w="38100">
            <a:solidFill>
              <a:srgbClr val="FF0000"/>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19527" name="Text Box 126"/>
          <p:cNvSpPr txBox="1">
            <a:spLocks noChangeArrowheads="1"/>
          </p:cNvSpPr>
          <p:nvPr/>
        </p:nvSpPr>
        <p:spPr bwMode="auto">
          <a:xfrm>
            <a:off x="2124075" y="1773238"/>
            <a:ext cx="2232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Critical Path</a:t>
            </a:r>
          </a:p>
        </p:txBody>
      </p:sp>
      <p:sp>
        <p:nvSpPr>
          <p:cNvPr id="19528" name="Line 127"/>
          <p:cNvSpPr>
            <a:spLocks noChangeShapeType="1"/>
          </p:cNvSpPr>
          <p:nvPr/>
        </p:nvSpPr>
        <p:spPr bwMode="auto">
          <a:xfrm flipH="1">
            <a:off x="539750" y="2420938"/>
            <a:ext cx="1295400" cy="0"/>
          </a:xfrm>
          <a:prstGeom prst="line">
            <a:avLst/>
          </a:prstGeom>
          <a:noFill/>
          <a:ln w="38100">
            <a:solidFill>
              <a:srgbClr val="339966"/>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19529" name="Text Box 128"/>
          <p:cNvSpPr txBox="1">
            <a:spLocks noChangeArrowheads="1"/>
          </p:cNvSpPr>
          <p:nvPr/>
        </p:nvSpPr>
        <p:spPr bwMode="auto">
          <a:xfrm>
            <a:off x="2051050" y="2133600"/>
            <a:ext cx="2233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Critical Subpath</a:t>
            </a:r>
          </a:p>
        </p:txBody>
      </p:sp>
      <p:sp>
        <p:nvSpPr>
          <p:cNvPr id="82049" name="AutoShape 129"/>
          <p:cNvSpPr>
            <a:spLocks noChangeArrowheads="1"/>
          </p:cNvSpPr>
          <p:nvPr/>
        </p:nvSpPr>
        <p:spPr bwMode="auto">
          <a:xfrm rot="8769280">
            <a:off x="3614738" y="3217863"/>
            <a:ext cx="1368425" cy="57626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miter lim="800000"/>
            <a:headEnd/>
            <a:tailEnd/>
          </a:ln>
          <a:effectLst>
            <a:outerShdw dist="107763" dir="18900000" algn="ctr" rotWithShape="0">
              <a:schemeClr val="bg2">
                <a:alpha val="50000"/>
              </a:schemeClr>
            </a:outerShdw>
          </a:effectLst>
        </p:spPr>
        <p:txBody>
          <a:bodyPr wrap="none" anchor="ctr"/>
          <a:lstStyle/>
          <a:p>
            <a:pPr>
              <a:defRPr/>
            </a:pP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26"/>
          <p:cNvSpPr>
            <a:spLocks noGrp="1" noChangeArrowheads="1"/>
          </p:cNvSpPr>
          <p:nvPr>
            <p:ph type="title"/>
          </p:nvPr>
        </p:nvSpPr>
        <p:spPr/>
        <p:txBody>
          <a:bodyPr/>
          <a:lstStyle/>
          <a:p>
            <a:pPr eaLnBrk="1" hangingPunct="1"/>
            <a:r>
              <a:rPr lang="en-US" altLang="zh-CN"/>
              <a:t>In the last class…</a:t>
            </a:r>
          </a:p>
        </p:txBody>
      </p:sp>
      <p:sp>
        <p:nvSpPr>
          <p:cNvPr id="4099" name="Rectangle 1027"/>
          <p:cNvSpPr>
            <a:spLocks noGrp="1" noChangeArrowheads="1"/>
          </p:cNvSpPr>
          <p:nvPr>
            <p:ph type="body" idx="1"/>
          </p:nvPr>
        </p:nvSpPr>
        <p:spPr/>
        <p:txBody>
          <a:bodyPr/>
          <a:lstStyle/>
          <a:p>
            <a:pPr eaLnBrk="1" hangingPunct="1"/>
            <a:r>
              <a:rPr lang="en-US" altLang="zh-CN"/>
              <a:t>Depth-First and Breadth-First Search</a:t>
            </a:r>
          </a:p>
          <a:p>
            <a:pPr eaLnBrk="1" hangingPunct="1"/>
            <a:r>
              <a:rPr lang="en-US" altLang="zh-CN"/>
              <a:t>Finding Connected Components</a:t>
            </a:r>
          </a:p>
          <a:p>
            <a:pPr eaLnBrk="1" hangingPunct="1"/>
            <a:r>
              <a:rPr lang="en-US" altLang="zh-CN"/>
              <a:t>General Depth-First Search Skeleton</a:t>
            </a:r>
          </a:p>
          <a:p>
            <a:pPr eaLnBrk="1" hangingPunct="1"/>
            <a:r>
              <a:rPr lang="en-US" altLang="zh-CN"/>
              <a:t>Depth-First Search Trace</a:t>
            </a:r>
          </a:p>
          <a:p>
            <a:pPr eaLnBrk="1" hangingPunct="1"/>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AutoShape 13"/>
          <p:cNvSpPr>
            <a:spLocks noChangeArrowheads="1"/>
          </p:cNvSpPr>
          <p:nvPr/>
        </p:nvSpPr>
        <p:spPr bwMode="auto">
          <a:xfrm>
            <a:off x="6318250" y="4237038"/>
            <a:ext cx="935038" cy="1296987"/>
          </a:xfrm>
          <a:prstGeom prst="triangle">
            <a:avLst>
              <a:gd name="adj"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21507" name="Rectangle 2"/>
          <p:cNvSpPr>
            <a:spLocks noGrp="1" noChangeArrowheads="1"/>
          </p:cNvSpPr>
          <p:nvPr>
            <p:ph type="title"/>
          </p:nvPr>
        </p:nvSpPr>
        <p:spPr/>
        <p:txBody>
          <a:bodyPr/>
          <a:lstStyle/>
          <a:p>
            <a:pPr eaLnBrk="1" hangingPunct="1"/>
            <a:r>
              <a:rPr lang="en-US" altLang="zh-CN"/>
              <a:t>Build the Critical Path – Case 1</a:t>
            </a:r>
          </a:p>
        </p:txBody>
      </p:sp>
      <p:sp>
        <p:nvSpPr>
          <p:cNvPr id="21508" name="Oval 4"/>
          <p:cNvSpPr>
            <a:spLocks noChangeArrowheads="1"/>
          </p:cNvSpPr>
          <p:nvPr/>
        </p:nvSpPr>
        <p:spPr bwMode="auto">
          <a:xfrm>
            <a:off x="4068763" y="2781300"/>
            <a:ext cx="647700" cy="647700"/>
          </a:xfrm>
          <a:prstGeom prst="ellipse">
            <a:avLst/>
          </a:prstGeom>
          <a:solidFill>
            <a:srgbClr val="C0C0C0"/>
          </a:solidFill>
          <a:ln w="9525" algn="ctr">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21509" name="Text Box 5"/>
          <p:cNvSpPr txBox="1">
            <a:spLocks noChangeArrowheads="1"/>
          </p:cNvSpPr>
          <p:nvPr/>
        </p:nvSpPr>
        <p:spPr bwMode="auto">
          <a:xfrm>
            <a:off x="4206875" y="2825750"/>
            <a:ext cx="1079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t>v</a:t>
            </a:r>
          </a:p>
        </p:txBody>
      </p:sp>
      <p:sp>
        <p:nvSpPr>
          <p:cNvPr id="21510" name="Oval 7"/>
          <p:cNvSpPr>
            <a:spLocks noChangeArrowheads="1"/>
          </p:cNvSpPr>
          <p:nvPr/>
        </p:nvSpPr>
        <p:spPr bwMode="auto">
          <a:xfrm>
            <a:off x="6450013" y="3817938"/>
            <a:ext cx="647700" cy="647700"/>
          </a:xfrm>
          <a:prstGeom prst="ellipse">
            <a:avLst/>
          </a:prstGeom>
          <a:solidFill>
            <a:srgbClr val="C0C0C0"/>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21511" name="Text Box 8"/>
          <p:cNvSpPr txBox="1">
            <a:spLocks noChangeArrowheads="1"/>
          </p:cNvSpPr>
          <p:nvPr/>
        </p:nvSpPr>
        <p:spPr bwMode="auto">
          <a:xfrm>
            <a:off x="6588125" y="3862388"/>
            <a:ext cx="1079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t>w</a:t>
            </a:r>
          </a:p>
        </p:txBody>
      </p:sp>
      <p:sp>
        <p:nvSpPr>
          <p:cNvPr id="21512" name="Line 9"/>
          <p:cNvSpPr>
            <a:spLocks noChangeShapeType="1"/>
          </p:cNvSpPr>
          <p:nvPr/>
        </p:nvSpPr>
        <p:spPr bwMode="auto">
          <a:xfrm>
            <a:off x="4427538" y="3429000"/>
            <a:ext cx="504825" cy="1368425"/>
          </a:xfrm>
          <a:prstGeom prst="line">
            <a:avLst/>
          </a:prstGeom>
          <a:noFill/>
          <a:ln w="9525">
            <a:solidFill>
              <a:schemeClr val="tx1"/>
            </a:solidFill>
            <a:prstDash val="lgDash"/>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513" name="Line 10"/>
          <p:cNvSpPr>
            <a:spLocks noChangeShapeType="1"/>
          </p:cNvSpPr>
          <p:nvPr/>
        </p:nvSpPr>
        <p:spPr bwMode="auto">
          <a:xfrm>
            <a:off x="4716463" y="3213100"/>
            <a:ext cx="1728787" cy="79216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514" name="Line 11"/>
          <p:cNvSpPr>
            <a:spLocks noChangeShapeType="1"/>
          </p:cNvSpPr>
          <p:nvPr/>
        </p:nvSpPr>
        <p:spPr bwMode="auto">
          <a:xfrm>
            <a:off x="3276600" y="2205038"/>
            <a:ext cx="863600" cy="720725"/>
          </a:xfrm>
          <a:prstGeom prst="line">
            <a:avLst/>
          </a:prstGeom>
          <a:noFill/>
          <a:ln w="9525">
            <a:solidFill>
              <a:schemeClr val="tx1"/>
            </a:solidFill>
            <a:prstDash val="lgDash"/>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515" name="Text Box 14"/>
          <p:cNvSpPr txBox="1">
            <a:spLocks noChangeArrowheads="1"/>
          </p:cNvSpPr>
          <p:nvPr/>
        </p:nvSpPr>
        <p:spPr bwMode="auto">
          <a:xfrm>
            <a:off x="7115175" y="3954463"/>
            <a:ext cx="13684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just finished</a:t>
            </a:r>
          </a:p>
        </p:txBody>
      </p:sp>
      <p:sp>
        <p:nvSpPr>
          <p:cNvPr id="21516" name="Text Box 15"/>
          <p:cNvSpPr txBox="1">
            <a:spLocks noChangeArrowheads="1"/>
          </p:cNvSpPr>
          <p:nvPr/>
        </p:nvSpPr>
        <p:spPr bwMode="auto">
          <a:xfrm>
            <a:off x="6335713" y="3429000"/>
            <a:ext cx="2808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eft(</a:t>
            </a:r>
            <a:r>
              <a:rPr lang="en-US" altLang="zh-CN" i="1"/>
              <a:t>w</a:t>
            </a:r>
            <a:r>
              <a:rPr lang="en-US" altLang="zh-CN"/>
              <a:t>) known</a:t>
            </a:r>
          </a:p>
        </p:txBody>
      </p:sp>
      <p:sp>
        <p:nvSpPr>
          <p:cNvPr id="21517" name="Text Box 16"/>
          <p:cNvSpPr txBox="1">
            <a:spLocks noChangeArrowheads="1"/>
          </p:cNvSpPr>
          <p:nvPr/>
        </p:nvSpPr>
        <p:spPr bwMode="auto">
          <a:xfrm>
            <a:off x="4500563" y="2420938"/>
            <a:ext cx="3600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est(</a:t>
            </a:r>
            <a:r>
              <a:rPr lang="en-US" altLang="zh-CN" i="1"/>
              <a:t>v</a:t>
            </a:r>
            <a:r>
              <a:rPr lang="en-US" altLang="zh-CN"/>
              <a:t>) to be updated </a:t>
            </a:r>
          </a:p>
        </p:txBody>
      </p:sp>
      <p:sp>
        <p:nvSpPr>
          <p:cNvPr id="21518" name="Text Box 17"/>
          <p:cNvSpPr txBox="1">
            <a:spLocks noChangeArrowheads="1"/>
          </p:cNvSpPr>
          <p:nvPr/>
        </p:nvSpPr>
        <p:spPr bwMode="auto">
          <a:xfrm>
            <a:off x="323850" y="2997200"/>
            <a:ext cx="3743325" cy="326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6700" indent="-2667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chemeClr val="tx2"/>
                </a:solidFill>
              </a:rPr>
              <a:t>Upon backtracking</a:t>
            </a:r>
            <a:r>
              <a:rPr lang="en-US" altLang="zh-CN"/>
              <a:t> from </a:t>
            </a:r>
            <a:r>
              <a:rPr lang="en-US" altLang="zh-CN" i="1"/>
              <a:t>w</a:t>
            </a:r>
            <a:r>
              <a:rPr lang="en-US" altLang="zh-CN"/>
              <a:t>:</a:t>
            </a:r>
          </a:p>
          <a:p>
            <a:pPr eaLnBrk="1" hangingPunct="1">
              <a:spcBef>
                <a:spcPct val="20000"/>
              </a:spcBef>
              <a:buFontTx/>
              <a:buChar char="•"/>
            </a:pPr>
            <a:r>
              <a:rPr lang="en-US" altLang="zh-CN"/>
              <a:t>est(</a:t>
            </a:r>
            <a:r>
              <a:rPr lang="en-US" altLang="zh-CN" i="1"/>
              <a:t>v</a:t>
            </a:r>
            <a:r>
              <a:rPr lang="en-US" altLang="zh-CN"/>
              <a:t>) is updated if eft(</a:t>
            </a:r>
            <a:r>
              <a:rPr lang="en-US" altLang="zh-CN" i="1"/>
              <a:t>w</a:t>
            </a:r>
            <a:r>
              <a:rPr lang="en-US" altLang="zh-CN"/>
              <a:t>) is larger than est(</a:t>
            </a:r>
            <a:r>
              <a:rPr lang="en-US" altLang="zh-CN" i="1"/>
              <a:t>v</a:t>
            </a:r>
            <a:r>
              <a:rPr lang="en-US" altLang="zh-CN"/>
              <a:t>) </a:t>
            </a:r>
          </a:p>
          <a:p>
            <a:pPr eaLnBrk="1" hangingPunct="1">
              <a:spcBef>
                <a:spcPct val="20000"/>
              </a:spcBef>
              <a:buFontTx/>
              <a:buChar char="•"/>
            </a:pPr>
            <a:r>
              <a:rPr lang="en-US" altLang="zh-CN"/>
              <a:t>and the path including edge </a:t>
            </a:r>
            <a:r>
              <a:rPr lang="en-US" altLang="zh-CN" i="1"/>
              <a:t>vw</a:t>
            </a:r>
            <a:r>
              <a:rPr lang="en-US" altLang="zh-CN"/>
              <a:t> is recognized as the critical path for task </a:t>
            </a:r>
            <a:r>
              <a:rPr lang="en-US" altLang="zh-CN" i="1"/>
              <a:t>v</a:t>
            </a:r>
            <a:endParaRPr lang="en-US" altLang="zh-CN"/>
          </a:p>
          <a:p>
            <a:pPr eaLnBrk="1" hangingPunct="1">
              <a:spcBef>
                <a:spcPct val="20000"/>
              </a:spcBef>
              <a:buFontTx/>
              <a:buChar char="•"/>
            </a:pPr>
            <a:r>
              <a:rPr lang="en-US" altLang="zh-CN"/>
              <a:t>and the eft(</a:t>
            </a:r>
            <a:r>
              <a:rPr lang="en-US" altLang="zh-CN" i="1"/>
              <a:t>v</a:t>
            </a:r>
            <a:r>
              <a:rPr lang="en-US" altLang="zh-CN"/>
              <a:t>) is updated accordingly</a:t>
            </a:r>
          </a:p>
        </p:txBody>
      </p:sp>
      <p:sp>
        <p:nvSpPr>
          <p:cNvPr id="21519" name="Line 18"/>
          <p:cNvSpPr>
            <a:spLocks noChangeShapeType="1"/>
          </p:cNvSpPr>
          <p:nvPr/>
        </p:nvSpPr>
        <p:spPr bwMode="auto">
          <a:xfrm flipH="1" flipV="1">
            <a:off x="4705350" y="3441700"/>
            <a:ext cx="1612900" cy="698500"/>
          </a:xfrm>
          <a:prstGeom prst="line">
            <a:avLst/>
          </a:prstGeom>
          <a:noFill/>
          <a:ln w="9525">
            <a:solidFill>
              <a:srgbClr val="0000FF"/>
            </a:solidFill>
            <a:prstDash val="lgDash"/>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520" name="Text Box 19"/>
          <p:cNvSpPr txBox="1">
            <a:spLocks noChangeArrowheads="1"/>
          </p:cNvSpPr>
          <p:nvPr/>
        </p:nvSpPr>
        <p:spPr bwMode="auto">
          <a:xfrm rot="1419766">
            <a:off x="4832350" y="3827463"/>
            <a:ext cx="18002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t>backtraking</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AutoShape 2"/>
          <p:cNvSpPr>
            <a:spLocks noChangeArrowheads="1"/>
          </p:cNvSpPr>
          <p:nvPr/>
        </p:nvSpPr>
        <p:spPr bwMode="auto">
          <a:xfrm>
            <a:off x="6318250" y="4237038"/>
            <a:ext cx="935038" cy="1296987"/>
          </a:xfrm>
          <a:prstGeom prst="triangle">
            <a:avLst>
              <a:gd name="adj"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22531" name="Rectangle 3"/>
          <p:cNvSpPr>
            <a:spLocks noGrp="1" noChangeArrowheads="1"/>
          </p:cNvSpPr>
          <p:nvPr>
            <p:ph type="title"/>
          </p:nvPr>
        </p:nvSpPr>
        <p:spPr/>
        <p:txBody>
          <a:bodyPr/>
          <a:lstStyle/>
          <a:p>
            <a:pPr eaLnBrk="1" hangingPunct="1"/>
            <a:r>
              <a:rPr lang="en-US" altLang="zh-CN"/>
              <a:t>Build the Critical Path – Case 2</a:t>
            </a:r>
          </a:p>
        </p:txBody>
      </p:sp>
      <p:sp>
        <p:nvSpPr>
          <p:cNvPr id="22532" name="Oval 4"/>
          <p:cNvSpPr>
            <a:spLocks noChangeArrowheads="1"/>
          </p:cNvSpPr>
          <p:nvPr/>
        </p:nvSpPr>
        <p:spPr bwMode="auto">
          <a:xfrm>
            <a:off x="4067175" y="2781300"/>
            <a:ext cx="647700" cy="6477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22533" name="Text Box 5"/>
          <p:cNvSpPr txBox="1">
            <a:spLocks noChangeArrowheads="1"/>
          </p:cNvSpPr>
          <p:nvPr/>
        </p:nvSpPr>
        <p:spPr bwMode="auto">
          <a:xfrm>
            <a:off x="4206875" y="2825750"/>
            <a:ext cx="1079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t>c</a:t>
            </a:r>
          </a:p>
        </p:txBody>
      </p:sp>
      <p:sp>
        <p:nvSpPr>
          <p:cNvPr id="22534" name="Oval 6"/>
          <p:cNvSpPr>
            <a:spLocks noChangeArrowheads="1"/>
          </p:cNvSpPr>
          <p:nvPr/>
        </p:nvSpPr>
        <p:spPr bwMode="auto">
          <a:xfrm>
            <a:off x="6450013" y="3817938"/>
            <a:ext cx="647700" cy="647700"/>
          </a:xfrm>
          <a:prstGeom prst="ellipse">
            <a:avLst/>
          </a:prstGeom>
          <a:solidFill>
            <a:srgbClr val="C0C0C0"/>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22535" name="Text Box 7"/>
          <p:cNvSpPr txBox="1">
            <a:spLocks noChangeArrowheads="1"/>
          </p:cNvSpPr>
          <p:nvPr/>
        </p:nvSpPr>
        <p:spPr bwMode="auto">
          <a:xfrm>
            <a:off x="6588125" y="3862388"/>
            <a:ext cx="1079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t>w</a:t>
            </a:r>
          </a:p>
        </p:txBody>
      </p:sp>
      <p:sp>
        <p:nvSpPr>
          <p:cNvPr id="22536" name="Line 8"/>
          <p:cNvSpPr>
            <a:spLocks noChangeShapeType="1"/>
          </p:cNvSpPr>
          <p:nvPr/>
        </p:nvSpPr>
        <p:spPr bwMode="auto">
          <a:xfrm>
            <a:off x="4427538" y="3429000"/>
            <a:ext cx="504825" cy="1368425"/>
          </a:xfrm>
          <a:prstGeom prst="line">
            <a:avLst/>
          </a:prstGeom>
          <a:noFill/>
          <a:ln w="9525">
            <a:solidFill>
              <a:schemeClr val="tx1"/>
            </a:solidFill>
            <a:prstDash val="lgDash"/>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2537" name="Line 9"/>
          <p:cNvSpPr>
            <a:spLocks noChangeShapeType="1"/>
          </p:cNvSpPr>
          <p:nvPr/>
        </p:nvSpPr>
        <p:spPr bwMode="auto">
          <a:xfrm>
            <a:off x="4716463" y="3213100"/>
            <a:ext cx="1728787" cy="792163"/>
          </a:xfrm>
          <a:prstGeom prst="line">
            <a:avLst/>
          </a:prstGeom>
          <a:noFill/>
          <a:ln w="9525">
            <a:solidFill>
              <a:schemeClr val="tx1"/>
            </a:solidFill>
            <a:prstDash val="lgDash"/>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2538" name="Line 10"/>
          <p:cNvSpPr>
            <a:spLocks noChangeShapeType="1"/>
          </p:cNvSpPr>
          <p:nvPr/>
        </p:nvSpPr>
        <p:spPr bwMode="auto">
          <a:xfrm>
            <a:off x="3276600" y="2205038"/>
            <a:ext cx="863600" cy="720725"/>
          </a:xfrm>
          <a:prstGeom prst="line">
            <a:avLst/>
          </a:prstGeom>
          <a:noFill/>
          <a:ln w="9525">
            <a:solidFill>
              <a:schemeClr val="tx1"/>
            </a:solidFill>
            <a:prstDash val="lgDash"/>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2539" name="Text Box 11"/>
          <p:cNvSpPr txBox="1">
            <a:spLocks noChangeArrowheads="1"/>
          </p:cNvSpPr>
          <p:nvPr/>
        </p:nvSpPr>
        <p:spPr bwMode="auto">
          <a:xfrm>
            <a:off x="7115175" y="3954463"/>
            <a:ext cx="1368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finished</a:t>
            </a:r>
          </a:p>
        </p:txBody>
      </p:sp>
      <p:sp>
        <p:nvSpPr>
          <p:cNvPr id="22540" name="Text Box 12"/>
          <p:cNvSpPr txBox="1">
            <a:spLocks noChangeArrowheads="1"/>
          </p:cNvSpPr>
          <p:nvPr/>
        </p:nvSpPr>
        <p:spPr bwMode="auto">
          <a:xfrm>
            <a:off x="6335713" y="3429000"/>
            <a:ext cx="2808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eft(</a:t>
            </a:r>
            <a:r>
              <a:rPr lang="en-US" altLang="zh-CN" i="1"/>
              <a:t>w</a:t>
            </a:r>
            <a:r>
              <a:rPr lang="en-US" altLang="zh-CN"/>
              <a:t>) known</a:t>
            </a:r>
          </a:p>
        </p:txBody>
      </p:sp>
      <p:sp>
        <p:nvSpPr>
          <p:cNvPr id="22541" name="Text Box 13"/>
          <p:cNvSpPr txBox="1">
            <a:spLocks noChangeArrowheads="1"/>
          </p:cNvSpPr>
          <p:nvPr/>
        </p:nvSpPr>
        <p:spPr bwMode="auto">
          <a:xfrm>
            <a:off x="3851275" y="5373688"/>
            <a:ext cx="3600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est(</a:t>
            </a:r>
            <a:r>
              <a:rPr lang="en-US" altLang="zh-CN" i="1"/>
              <a:t>v</a:t>
            </a:r>
            <a:r>
              <a:rPr lang="en-US" altLang="zh-CN"/>
              <a:t>) to be updated </a:t>
            </a:r>
          </a:p>
        </p:txBody>
      </p:sp>
      <p:sp>
        <p:nvSpPr>
          <p:cNvPr id="22542" name="Text Box 14"/>
          <p:cNvSpPr txBox="1">
            <a:spLocks noChangeArrowheads="1"/>
          </p:cNvSpPr>
          <p:nvPr/>
        </p:nvSpPr>
        <p:spPr bwMode="auto">
          <a:xfrm>
            <a:off x="323850" y="2997200"/>
            <a:ext cx="3743325" cy="326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6700" indent="-2667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chemeClr val="tx2"/>
                </a:solidFill>
              </a:rPr>
              <a:t>Checking</a:t>
            </a:r>
            <a:r>
              <a:rPr lang="en-US" altLang="zh-CN"/>
              <a:t> </a:t>
            </a:r>
            <a:r>
              <a:rPr lang="en-US" altLang="zh-CN" i="1"/>
              <a:t>w</a:t>
            </a:r>
            <a:r>
              <a:rPr lang="en-US" altLang="zh-CN"/>
              <a:t>:</a:t>
            </a:r>
          </a:p>
          <a:p>
            <a:pPr eaLnBrk="1" hangingPunct="1">
              <a:spcBef>
                <a:spcPct val="20000"/>
              </a:spcBef>
              <a:buFontTx/>
              <a:buChar char="•"/>
            </a:pPr>
            <a:r>
              <a:rPr lang="en-US" altLang="zh-CN"/>
              <a:t>est(</a:t>
            </a:r>
            <a:r>
              <a:rPr lang="en-US" altLang="zh-CN" i="1"/>
              <a:t>v</a:t>
            </a:r>
            <a:r>
              <a:rPr lang="en-US" altLang="zh-CN"/>
              <a:t>) is updated if eft(</a:t>
            </a:r>
            <a:r>
              <a:rPr lang="en-US" altLang="zh-CN" i="1"/>
              <a:t>w</a:t>
            </a:r>
            <a:r>
              <a:rPr lang="en-US" altLang="zh-CN"/>
              <a:t>) is larger than est(</a:t>
            </a:r>
            <a:r>
              <a:rPr lang="en-US" altLang="zh-CN" i="1"/>
              <a:t>v</a:t>
            </a:r>
            <a:r>
              <a:rPr lang="en-US" altLang="zh-CN"/>
              <a:t>) </a:t>
            </a:r>
          </a:p>
          <a:p>
            <a:pPr eaLnBrk="1" hangingPunct="1">
              <a:spcBef>
                <a:spcPct val="20000"/>
              </a:spcBef>
              <a:buFontTx/>
              <a:buChar char="•"/>
            </a:pPr>
            <a:r>
              <a:rPr lang="en-US" altLang="zh-CN"/>
              <a:t>and the path including edge </a:t>
            </a:r>
            <a:r>
              <a:rPr lang="en-US" altLang="zh-CN" i="1"/>
              <a:t>vw</a:t>
            </a:r>
            <a:r>
              <a:rPr lang="en-US" altLang="zh-CN"/>
              <a:t> is recognized as the critical path for task </a:t>
            </a:r>
            <a:r>
              <a:rPr lang="en-US" altLang="zh-CN" i="1"/>
              <a:t>v</a:t>
            </a:r>
            <a:endParaRPr lang="en-US" altLang="zh-CN"/>
          </a:p>
          <a:p>
            <a:pPr eaLnBrk="1" hangingPunct="1">
              <a:spcBef>
                <a:spcPct val="20000"/>
              </a:spcBef>
              <a:buFontTx/>
              <a:buChar char="•"/>
            </a:pPr>
            <a:r>
              <a:rPr lang="en-US" altLang="zh-CN"/>
              <a:t>and the eft(</a:t>
            </a:r>
            <a:r>
              <a:rPr lang="en-US" altLang="zh-CN" i="1"/>
              <a:t>v</a:t>
            </a:r>
            <a:r>
              <a:rPr lang="en-US" altLang="zh-CN"/>
              <a:t>) is updated accordingly</a:t>
            </a:r>
          </a:p>
        </p:txBody>
      </p:sp>
      <p:sp>
        <p:nvSpPr>
          <p:cNvPr id="22543" name="Oval 17"/>
          <p:cNvSpPr>
            <a:spLocks noChangeArrowheads="1"/>
          </p:cNvSpPr>
          <p:nvPr/>
        </p:nvSpPr>
        <p:spPr bwMode="auto">
          <a:xfrm>
            <a:off x="4687888" y="4814888"/>
            <a:ext cx="647700" cy="647700"/>
          </a:xfrm>
          <a:prstGeom prst="ellipse">
            <a:avLst/>
          </a:prstGeom>
          <a:solidFill>
            <a:srgbClr val="C0C0C0"/>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22544" name="Text Box 18"/>
          <p:cNvSpPr txBox="1">
            <a:spLocks noChangeArrowheads="1"/>
          </p:cNvSpPr>
          <p:nvPr/>
        </p:nvSpPr>
        <p:spPr bwMode="auto">
          <a:xfrm>
            <a:off x="4826000" y="4859338"/>
            <a:ext cx="1079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t>v</a:t>
            </a:r>
          </a:p>
        </p:txBody>
      </p:sp>
      <p:sp>
        <p:nvSpPr>
          <p:cNvPr id="22545" name="Line 19"/>
          <p:cNvSpPr>
            <a:spLocks noChangeShapeType="1"/>
          </p:cNvSpPr>
          <p:nvPr/>
        </p:nvSpPr>
        <p:spPr bwMode="auto">
          <a:xfrm flipV="1">
            <a:off x="5292725" y="4305300"/>
            <a:ext cx="1190625" cy="636588"/>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2546" name="Line 20"/>
          <p:cNvSpPr>
            <a:spLocks noChangeShapeType="1"/>
          </p:cNvSpPr>
          <p:nvPr/>
        </p:nvSpPr>
        <p:spPr bwMode="auto">
          <a:xfrm>
            <a:off x="5003800" y="5445125"/>
            <a:ext cx="0" cy="706438"/>
          </a:xfrm>
          <a:prstGeom prst="line">
            <a:avLst/>
          </a:prstGeom>
          <a:noFill/>
          <a:ln w="9525">
            <a:solidFill>
              <a:schemeClr val="tx1"/>
            </a:solidFill>
            <a:prstDash val="lgDash"/>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2547" name="Text Box 21"/>
          <p:cNvSpPr txBox="1">
            <a:spLocks noChangeArrowheads="1"/>
          </p:cNvSpPr>
          <p:nvPr/>
        </p:nvSpPr>
        <p:spPr bwMode="auto">
          <a:xfrm rot="-1560239">
            <a:off x="5353050" y="4333875"/>
            <a:ext cx="2016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t>checking</a:t>
            </a:r>
          </a:p>
        </p:txBody>
      </p:sp>
      <p:sp>
        <p:nvSpPr>
          <p:cNvPr id="22548" name="Text Box 22"/>
          <p:cNvSpPr txBox="1">
            <a:spLocks noChangeArrowheads="1"/>
          </p:cNvSpPr>
          <p:nvPr/>
        </p:nvSpPr>
        <p:spPr bwMode="auto">
          <a:xfrm>
            <a:off x="7346950" y="4225925"/>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(Why?)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17500" y="52388"/>
            <a:ext cx="8637588" cy="1431925"/>
          </a:xfrm>
        </p:spPr>
        <p:txBody>
          <a:bodyPr/>
          <a:lstStyle/>
          <a:p>
            <a:pPr eaLnBrk="1" hangingPunct="1"/>
            <a:r>
              <a:rPr lang="en-US" altLang="zh-CN"/>
              <a:t>Critical Path Finding </a:t>
            </a:r>
            <a:br>
              <a:rPr lang="en-US" altLang="zh-CN"/>
            </a:br>
            <a:r>
              <a:rPr lang="en-US" altLang="zh-CN"/>
              <a:t>using DFS - Parameters</a:t>
            </a:r>
          </a:p>
        </p:txBody>
      </p:sp>
      <p:sp>
        <p:nvSpPr>
          <p:cNvPr id="20483" name="Rectangle 3"/>
          <p:cNvSpPr>
            <a:spLocks noGrp="1" noChangeArrowheads="1"/>
          </p:cNvSpPr>
          <p:nvPr>
            <p:ph type="body" idx="1"/>
          </p:nvPr>
        </p:nvSpPr>
        <p:spPr>
          <a:xfrm>
            <a:off x="381000" y="1752600"/>
            <a:ext cx="8491538" cy="4648200"/>
          </a:xfrm>
        </p:spPr>
        <p:txBody>
          <a:bodyPr/>
          <a:lstStyle/>
          <a:p>
            <a:pPr eaLnBrk="1" hangingPunct="1">
              <a:lnSpc>
                <a:spcPct val="90000"/>
              </a:lnSpc>
            </a:pPr>
            <a:r>
              <a:rPr lang="en-US" altLang="zh-CN" sz="2800" dirty="0"/>
              <a:t>Specialized parameters</a:t>
            </a:r>
          </a:p>
          <a:p>
            <a:pPr lvl="1" eaLnBrk="1" hangingPunct="1">
              <a:lnSpc>
                <a:spcPct val="90000"/>
              </a:lnSpc>
            </a:pPr>
            <a:r>
              <a:rPr lang="en-US" altLang="zh-CN" dirty="0"/>
              <a:t>Array </a:t>
            </a:r>
            <a:r>
              <a:rPr lang="en-US" altLang="zh-CN" i="1" dirty="0">
                <a:solidFill>
                  <a:srgbClr val="FF0000"/>
                </a:solidFill>
              </a:rPr>
              <a:t>duration</a:t>
            </a:r>
            <a:r>
              <a:rPr lang="en-US" altLang="zh-CN" dirty="0"/>
              <a:t>, keeps the execution time of each vertex.</a:t>
            </a:r>
          </a:p>
          <a:p>
            <a:pPr lvl="1" eaLnBrk="1" hangingPunct="1">
              <a:lnSpc>
                <a:spcPct val="90000"/>
              </a:lnSpc>
            </a:pPr>
            <a:r>
              <a:rPr lang="en-US" altLang="zh-CN" dirty="0"/>
              <a:t>Array </a:t>
            </a:r>
            <a:r>
              <a:rPr lang="en-US" altLang="zh-CN" i="1" dirty="0" err="1">
                <a:solidFill>
                  <a:srgbClr val="FF0000"/>
                </a:solidFill>
              </a:rPr>
              <a:t>critDep</a:t>
            </a:r>
            <a:r>
              <a:rPr lang="en-US" altLang="zh-CN" dirty="0"/>
              <a:t>, keeps the critical dependency of each vertex.</a:t>
            </a:r>
          </a:p>
          <a:p>
            <a:pPr lvl="1" eaLnBrk="1" hangingPunct="1">
              <a:lnSpc>
                <a:spcPct val="90000"/>
              </a:lnSpc>
            </a:pPr>
            <a:r>
              <a:rPr lang="en-US" altLang="zh-CN" dirty="0"/>
              <a:t>Array </a:t>
            </a:r>
            <a:r>
              <a:rPr lang="en-US" altLang="zh-CN" i="1" dirty="0">
                <a:solidFill>
                  <a:srgbClr val="FF0000"/>
                </a:solidFill>
              </a:rPr>
              <a:t>eft</a:t>
            </a:r>
            <a:r>
              <a:rPr lang="en-US" altLang="zh-CN" dirty="0"/>
              <a:t>, keeps the earliest finished time of each vertex.</a:t>
            </a:r>
          </a:p>
          <a:p>
            <a:pPr eaLnBrk="1" hangingPunct="1">
              <a:lnSpc>
                <a:spcPct val="90000"/>
              </a:lnSpc>
            </a:pPr>
            <a:r>
              <a:rPr lang="en-US" altLang="zh-CN" sz="2800" dirty="0"/>
              <a:t>Output</a:t>
            </a:r>
          </a:p>
          <a:p>
            <a:pPr lvl="1" eaLnBrk="1" hangingPunct="1">
              <a:lnSpc>
                <a:spcPct val="90000"/>
              </a:lnSpc>
            </a:pPr>
            <a:r>
              <a:rPr lang="en-US" altLang="zh-CN" dirty="0"/>
              <a:t>Array </a:t>
            </a:r>
            <a:r>
              <a:rPr lang="en-US" altLang="zh-CN" i="1" dirty="0" err="1">
                <a:solidFill>
                  <a:srgbClr val="FF0000"/>
                </a:solidFill>
              </a:rPr>
              <a:t>critDep</a:t>
            </a:r>
            <a:r>
              <a:rPr lang="en-US" altLang="zh-CN" dirty="0"/>
              <a:t>, </a:t>
            </a:r>
            <a:r>
              <a:rPr lang="en-US" altLang="zh-CN" i="1" dirty="0">
                <a:solidFill>
                  <a:srgbClr val="FF0000"/>
                </a:solidFill>
              </a:rPr>
              <a:t>eft</a:t>
            </a:r>
            <a:r>
              <a:rPr lang="en-US" altLang="zh-CN" dirty="0">
                <a:solidFill>
                  <a:srgbClr val="FF0000"/>
                </a:solidFill>
              </a:rPr>
              <a:t> </a:t>
            </a:r>
            <a:r>
              <a:rPr lang="en-US" altLang="zh-CN" dirty="0"/>
              <a:t>as filled.</a:t>
            </a:r>
          </a:p>
          <a:p>
            <a:pPr eaLnBrk="1" hangingPunct="1">
              <a:lnSpc>
                <a:spcPct val="90000"/>
              </a:lnSpc>
            </a:pPr>
            <a:r>
              <a:rPr lang="en-US" altLang="zh-CN" sz="2800" dirty="0"/>
              <a:t>Critical path is built by tracing the output </a:t>
            </a:r>
            <a:r>
              <a:rPr lang="en-US" altLang="zh-CN" sz="2800" i="1" dirty="0" err="1"/>
              <a:t>critDep</a:t>
            </a:r>
            <a:r>
              <a:rPr lang="en-US" altLang="zh-CN" sz="2800" dirty="0"/>
              <a:t>.</a:t>
            </a:r>
          </a:p>
        </p:txBody>
      </p:sp>
    </p:spTree>
    <p:extLst>
      <p:ext uri="{BB962C8B-B14F-4D97-AF65-F5344CB8AC3E}">
        <p14:creationId xmlns:p14="http://schemas.microsoft.com/office/powerpoint/2010/main" val="2478898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body" idx="1"/>
          </p:nvPr>
        </p:nvSpPr>
        <p:spPr>
          <a:xfrm>
            <a:off x="250825" y="1941513"/>
            <a:ext cx="8424863" cy="4114800"/>
          </a:xfrm>
        </p:spPr>
        <p:txBody>
          <a:bodyPr/>
          <a:lstStyle/>
          <a:p>
            <a:pPr eaLnBrk="1" hangingPunct="1">
              <a:lnSpc>
                <a:spcPct val="90000"/>
              </a:lnSpc>
              <a:spcBef>
                <a:spcPct val="50000"/>
              </a:spcBef>
            </a:pPr>
            <a:r>
              <a:rPr lang="en-US" altLang="zh-CN" sz="2800" b="1"/>
              <a:t>void</a:t>
            </a:r>
            <a:r>
              <a:rPr lang="en-US" altLang="zh-CN" sz="2800"/>
              <a:t> dfsCritSweep(IntList[ ] </a:t>
            </a:r>
            <a:r>
              <a:rPr lang="en-US" altLang="zh-CN" sz="2800" i="1"/>
              <a:t>adjVertices</a:t>
            </a:r>
            <a:r>
              <a:rPr lang="en-US" altLang="zh-CN" sz="2800"/>
              <a:t>,</a:t>
            </a:r>
            <a:r>
              <a:rPr lang="en-US" altLang="zh-CN" sz="2800" b="1"/>
              <a:t>int </a:t>
            </a:r>
            <a:r>
              <a:rPr lang="en-US" altLang="zh-CN" sz="2800"/>
              <a:t>n, </a:t>
            </a:r>
            <a:r>
              <a:rPr lang="en-US" altLang="zh-CN" sz="2800" b="1">
                <a:solidFill>
                  <a:srgbClr val="009900"/>
                </a:solidFill>
              </a:rPr>
              <a:t>int</a:t>
            </a:r>
            <a:r>
              <a:rPr lang="en-US" altLang="zh-CN" sz="2800">
                <a:solidFill>
                  <a:srgbClr val="009900"/>
                </a:solidFill>
              </a:rPr>
              <a:t>[ ] </a:t>
            </a:r>
            <a:r>
              <a:rPr lang="en-US" altLang="zh-CN" sz="2800" i="1">
                <a:solidFill>
                  <a:srgbClr val="009900"/>
                </a:solidFill>
              </a:rPr>
              <a:t>duration</a:t>
            </a:r>
            <a:r>
              <a:rPr lang="en-US" altLang="zh-CN" sz="2800">
                <a:solidFill>
                  <a:srgbClr val="009900"/>
                </a:solidFill>
              </a:rPr>
              <a:t>, </a:t>
            </a:r>
            <a:r>
              <a:rPr lang="en-US" altLang="zh-CN" sz="2800" b="1">
                <a:solidFill>
                  <a:srgbClr val="009900"/>
                </a:solidFill>
              </a:rPr>
              <a:t>int</a:t>
            </a:r>
            <a:r>
              <a:rPr lang="en-US" altLang="zh-CN" sz="2800">
                <a:solidFill>
                  <a:srgbClr val="009900"/>
                </a:solidFill>
              </a:rPr>
              <a:t>[ ] c</a:t>
            </a:r>
            <a:r>
              <a:rPr lang="en-US" altLang="zh-CN" sz="2800" i="1">
                <a:solidFill>
                  <a:srgbClr val="009900"/>
                </a:solidFill>
              </a:rPr>
              <a:t>ritDep</a:t>
            </a:r>
            <a:r>
              <a:rPr lang="en-US" altLang="zh-CN" sz="2800">
                <a:solidFill>
                  <a:srgbClr val="009900"/>
                </a:solidFill>
              </a:rPr>
              <a:t>, </a:t>
            </a:r>
            <a:r>
              <a:rPr lang="en-US" altLang="zh-CN" sz="2800" b="1">
                <a:solidFill>
                  <a:srgbClr val="009900"/>
                </a:solidFill>
              </a:rPr>
              <a:t>int</a:t>
            </a:r>
            <a:r>
              <a:rPr lang="en-US" altLang="zh-CN" sz="2800">
                <a:solidFill>
                  <a:srgbClr val="009900"/>
                </a:solidFill>
              </a:rPr>
              <a:t>[ ] </a:t>
            </a:r>
            <a:r>
              <a:rPr lang="en-US" altLang="zh-CN" sz="2800" i="1">
                <a:solidFill>
                  <a:srgbClr val="009900"/>
                </a:solidFill>
              </a:rPr>
              <a:t>eft</a:t>
            </a:r>
            <a:r>
              <a:rPr lang="en-US" altLang="zh-CN" sz="2800"/>
              <a:t>)</a:t>
            </a:r>
            <a:endParaRPr lang="en-US" altLang="zh-CN" sz="2800">
              <a:solidFill>
                <a:srgbClr val="009900"/>
              </a:solidFill>
            </a:endParaRPr>
          </a:p>
          <a:p>
            <a:pPr eaLnBrk="1" hangingPunct="1">
              <a:lnSpc>
                <a:spcPct val="90000"/>
              </a:lnSpc>
            </a:pPr>
            <a:r>
              <a:rPr lang="en-US" altLang="zh-CN" sz="2800"/>
              <a:t>    </a:t>
            </a:r>
            <a:r>
              <a:rPr lang="en-US" altLang="zh-CN" sz="2800">
                <a:solidFill>
                  <a:srgbClr val="0000CC"/>
                </a:solidFill>
              </a:rPr>
              <a:t>&lt;Allocate color array and initialize to white&gt;</a:t>
            </a:r>
          </a:p>
          <a:p>
            <a:pPr eaLnBrk="1" hangingPunct="1">
              <a:lnSpc>
                <a:spcPct val="90000"/>
              </a:lnSpc>
            </a:pPr>
            <a:r>
              <a:rPr lang="en-US" altLang="zh-CN" sz="2800"/>
              <a:t>    For each vertex </a:t>
            </a:r>
            <a:r>
              <a:rPr lang="en-US" altLang="zh-CN" sz="2800" i="1"/>
              <a:t>v</a:t>
            </a:r>
            <a:r>
              <a:rPr lang="en-US" altLang="zh-CN" sz="2800"/>
              <a:t> of G, in some order</a:t>
            </a:r>
          </a:p>
          <a:p>
            <a:pPr eaLnBrk="1" hangingPunct="1">
              <a:lnSpc>
                <a:spcPct val="90000"/>
              </a:lnSpc>
            </a:pPr>
            <a:r>
              <a:rPr lang="en-US" altLang="zh-CN" sz="2800" b="1"/>
              <a:t>        if </a:t>
            </a:r>
            <a:r>
              <a:rPr lang="en-US" altLang="zh-CN" sz="2800"/>
              <a:t> (color[v]==white)</a:t>
            </a:r>
          </a:p>
          <a:p>
            <a:pPr eaLnBrk="1" hangingPunct="1">
              <a:lnSpc>
                <a:spcPct val="90000"/>
              </a:lnSpc>
            </a:pPr>
            <a:r>
              <a:rPr lang="en-US" altLang="zh-CN" sz="2800" b="1"/>
              <a:t>            </a:t>
            </a:r>
            <a:r>
              <a:rPr lang="en-US" altLang="zh-CN" sz="2800" b="1">
                <a:solidFill>
                  <a:srgbClr val="FF0000"/>
                </a:solidFill>
              </a:rPr>
              <a:t>dfsCrit(</a:t>
            </a:r>
            <a:r>
              <a:rPr lang="en-US" altLang="zh-CN" sz="2800" b="1" i="1">
                <a:solidFill>
                  <a:srgbClr val="FF0000"/>
                </a:solidFill>
              </a:rPr>
              <a:t>adjVertices</a:t>
            </a:r>
            <a:r>
              <a:rPr lang="en-US" altLang="zh-CN" sz="2800" b="1">
                <a:solidFill>
                  <a:srgbClr val="FF0000"/>
                </a:solidFill>
              </a:rPr>
              <a:t>, color, v, </a:t>
            </a:r>
            <a:r>
              <a:rPr lang="en-US" altLang="zh-CN" sz="2800" b="1">
                <a:solidFill>
                  <a:srgbClr val="009900"/>
                </a:solidFill>
              </a:rPr>
              <a:t>duration, critDep, eft</a:t>
            </a:r>
            <a:r>
              <a:rPr lang="en-US" altLang="zh-CN" sz="2800" b="1">
                <a:solidFill>
                  <a:srgbClr val="FF0000"/>
                </a:solidFill>
              </a:rPr>
              <a:t>)</a:t>
            </a:r>
            <a:r>
              <a:rPr lang="en-US" altLang="zh-CN" sz="2800" b="1"/>
              <a:t>;</a:t>
            </a:r>
            <a:endParaRPr lang="en-US" altLang="zh-CN" sz="2800">
              <a:solidFill>
                <a:srgbClr val="0000CC"/>
              </a:solidFill>
            </a:endParaRPr>
          </a:p>
          <a:p>
            <a:pPr eaLnBrk="1" hangingPunct="1">
              <a:lnSpc>
                <a:spcPct val="90000"/>
              </a:lnSpc>
            </a:pPr>
            <a:r>
              <a:rPr lang="en-US" altLang="zh-CN" sz="2800"/>
              <a:t>        // </a:t>
            </a:r>
            <a:r>
              <a:rPr lang="en-US" altLang="zh-CN" sz="2800" i="1">
                <a:solidFill>
                  <a:srgbClr val="996600"/>
                </a:solidFill>
              </a:rPr>
              <a:t>Continue loop</a:t>
            </a:r>
          </a:p>
          <a:p>
            <a:pPr eaLnBrk="1" hangingPunct="1">
              <a:lnSpc>
                <a:spcPct val="90000"/>
              </a:lnSpc>
            </a:pPr>
            <a:r>
              <a:rPr lang="en-US" altLang="zh-CN" sz="2800" b="1"/>
              <a:t>    return</a:t>
            </a:r>
            <a:r>
              <a:rPr lang="en-US" altLang="zh-CN" sz="2800"/>
              <a:t>;</a:t>
            </a:r>
            <a:endParaRPr lang="en-US" altLang="zh-CN" sz="2800" b="1"/>
          </a:p>
          <a:p>
            <a:pPr eaLnBrk="1" hangingPunct="1">
              <a:lnSpc>
                <a:spcPct val="90000"/>
              </a:lnSpc>
            </a:pPr>
            <a:endParaRPr lang="zh-CN" altLang="en-US" sz="2800"/>
          </a:p>
        </p:txBody>
      </p:sp>
      <p:sp>
        <p:nvSpPr>
          <p:cNvPr id="23555" name="Rectangle 3"/>
          <p:cNvSpPr>
            <a:spLocks noGrp="1" noChangeArrowheads="1"/>
          </p:cNvSpPr>
          <p:nvPr>
            <p:ph type="title"/>
          </p:nvPr>
        </p:nvSpPr>
        <p:spPr>
          <a:xfrm>
            <a:off x="506413" y="196850"/>
            <a:ext cx="8637587" cy="1431925"/>
          </a:xfrm>
        </p:spPr>
        <p:txBody>
          <a:bodyPr/>
          <a:lstStyle/>
          <a:p>
            <a:pPr eaLnBrk="1" hangingPunct="1"/>
            <a:r>
              <a:rPr lang="en-US" altLang="zh-CN"/>
              <a:t>Critical Path Finding </a:t>
            </a:r>
            <a:br>
              <a:rPr lang="en-US" altLang="zh-CN"/>
            </a:br>
            <a:r>
              <a:rPr lang="en-US" altLang="zh-CN"/>
              <a:t>using DFS - Wrapper</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body" idx="1"/>
          </p:nvPr>
        </p:nvSpPr>
        <p:spPr>
          <a:xfrm>
            <a:off x="304800" y="1773238"/>
            <a:ext cx="8534400" cy="4895850"/>
          </a:xfrm>
        </p:spPr>
        <p:txBody>
          <a:bodyPr/>
          <a:lstStyle/>
          <a:p>
            <a:pPr eaLnBrk="1" hangingPunct="1">
              <a:lnSpc>
                <a:spcPct val="85000"/>
              </a:lnSpc>
            </a:pPr>
            <a:r>
              <a:rPr lang="en-US" altLang="zh-CN" sz="2000" b="1" dirty="0"/>
              <a:t>void</a:t>
            </a:r>
            <a:r>
              <a:rPr lang="en-US" altLang="zh-CN" sz="2000" dirty="0"/>
              <a:t> </a:t>
            </a:r>
            <a:r>
              <a:rPr lang="en-US" altLang="zh-CN" sz="2000" b="1" dirty="0">
                <a:solidFill>
                  <a:srgbClr val="FF0000"/>
                </a:solidFill>
              </a:rPr>
              <a:t>dfsCrit</a:t>
            </a:r>
            <a:r>
              <a:rPr lang="en-US" altLang="zh-CN" sz="2000" dirty="0"/>
              <a:t>(.. </a:t>
            </a:r>
            <a:r>
              <a:rPr lang="en-US" altLang="zh-CN" sz="2000" i="1" dirty="0"/>
              <a:t>adjVertices</a:t>
            </a:r>
            <a:r>
              <a:rPr lang="en-US" altLang="zh-CN" sz="2000" dirty="0"/>
              <a:t>,  .. color, ..</a:t>
            </a:r>
            <a:r>
              <a:rPr lang="en-US" altLang="zh-CN" sz="2000" b="1" dirty="0"/>
              <a:t> </a:t>
            </a:r>
            <a:r>
              <a:rPr lang="en-US" altLang="zh-CN" sz="2000" dirty="0"/>
              <a:t>v, </a:t>
            </a:r>
            <a:r>
              <a:rPr lang="en-US" altLang="zh-CN" sz="2000" b="1" dirty="0"/>
              <a:t>int</a:t>
            </a:r>
            <a:r>
              <a:rPr lang="en-US" altLang="zh-CN" sz="2000" dirty="0"/>
              <a:t>[ ] </a:t>
            </a:r>
            <a:r>
              <a:rPr lang="en-US" altLang="zh-CN" sz="2000" i="1" dirty="0"/>
              <a:t>duration</a:t>
            </a:r>
            <a:r>
              <a:rPr lang="en-US" altLang="zh-CN" sz="2000" dirty="0"/>
              <a:t>, </a:t>
            </a:r>
            <a:r>
              <a:rPr lang="en-US" altLang="zh-CN" sz="2000" b="1" dirty="0"/>
              <a:t>int</a:t>
            </a:r>
            <a:r>
              <a:rPr lang="en-US" altLang="zh-CN" sz="2000" dirty="0"/>
              <a:t>[ ] </a:t>
            </a:r>
            <a:r>
              <a:rPr lang="en-US" altLang="zh-CN" sz="2000" i="1" dirty="0"/>
              <a:t>critDep</a:t>
            </a:r>
            <a:r>
              <a:rPr lang="en-US" altLang="zh-CN" sz="2000" dirty="0"/>
              <a:t>, </a:t>
            </a:r>
            <a:r>
              <a:rPr lang="en-US" altLang="zh-CN" sz="2000" b="1" dirty="0"/>
              <a:t>int</a:t>
            </a:r>
            <a:r>
              <a:rPr lang="en-US" altLang="zh-CN" sz="2000" dirty="0"/>
              <a:t>[ ] </a:t>
            </a:r>
            <a:r>
              <a:rPr lang="en-US" altLang="zh-CN" sz="2000" i="1" dirty="0"/>
              <a:t>eft</a:t>
            </a:r>
            <a:r>
              <a:rPr lang="en-US" altLang="zh-CN" sz="2000" dirty="0"/>
              <a:t>)</a:t>
            </a:r>
          </a:p>
          <a:p>
            <a:pPr eaLnBrk="1" hangingPunct="1">
              <a:lnSpc>
                <a:spcPct val="85000"/>
              </a:lnSpc>
            </a:pPr>
            <a:r>
              <a:rPr lang="en-US" altLang="zh-CN" sz="2000" dirty="0"/>
              <a:t>    </a:t>
            </a:r>
            <a:r>
              <a:rPr lang="en-US" altLang="zh-CN" sz="2000" b="1" dirty="0"/>
              <a:t>int </a:t>
            </a:r>
            <a:r>
              <a:rPr lang="en-US" altLang="zh-CN" sz="2000" dirty="0"/>
              <a:t>w; IntList remAdj; </a:t>
            </a:r>
            <a:r>
              <a:rPr lang="en-US" altLang="zh-CN" sz="2000" b="1" dirty="0">
                <a:solidFill>
                  <a:srgbClr val="009900"/>
                </a:solidFill>
              </a:rPr>
              <a:t>int est=0;</a:t>
            </a:r>
          </a:p>
          <a:p>
            <a:pPr eaLnBrk="1" hangingPunct="1">
              <a:lnSpc>
                <a:spcPct val="85000"/>
              </a:lnSpc>
            </a:pPr>
            <a:r>
              <a:rPr lang="en-US" altLang="zh-CN" sz="2000" b="1" dirty="0">
                <a:solidFill>
                  <a:srgbClr val="009900"/>
                </a:solidFill>
              </a:rPr>
              <a:t>    </a:t>
            </a:r>
            <a:r>
              <a:rPr lang="en-US" altLang="zh-CN" sz="2000" dirty="0"/>
              <a:t>color[v]=gray; </a:t>
            </a:r>
            <a:r>
              <a:rPr lang="en-US" altLang="zh-CN" sz="2000" b="1" dirty="0">
                <a:solidFill>
                  <a:srgbClr val="009900"/>
                </a:solidFill>
              </a:rPr>
              <a:t>critDep[v]=-1; </a:t>
            </a:r>
            <a:r>
              <a:rPr lang="en-US" altLang="zh-CN" sz="2000" dirty="0"/>
              <a:t>remAdj=</a:t>
            </a:r>
            <a:r>
              <a:rPr lang="en-US" altLang="zh-CN" sz="2000" i="1" dirty="0"/>
              <a:t>adjVertices</a:t>
            </a:r>
            <a:r>
              <a:rPr lang="en-US" altLang="zh-CN" sz="2000" dirty="0"/>
              <a:t>[v];</a:t>
            </a:r>
          </a:p>
          <a:p>
            <a:pPr eaLnBrk="1" hangingPunct="1">
              <a:lnSpc>
                <a:spcPct val="85000"/>
              </a:lnSpc>
            </a:pPr>
            <a:r>
              <a:rPr lang="en-US" altLang="zh-CN" sz="2000" dirty="0"/>
              <a:t>    </a:t>
            </a:r>
            <a:r>
              <a:rPr lang="en-US" altLang="zh-CN" sz="2000" b="1" dirty="0"/>
              <a:t>while</a:t>
            </a:r>
            <a:r>
              <a:rPr lang="en-US" altLang="zh-CN" sz="2000" dirty="0"/>
              <a:t> (remAdj</a:t>
            </a:r>
            <a:r>
              <a:rPr lang="en-US" altLang="zh-CN" sz="2000" dirty="0">
                <a:sym typeface="Symbol" panose="05050102010706020507" pitchFamily="18" charset="2"/>
              </a:rPr>
              <a:t>nil) w=first(remAdj);</a:t>
            </a:r>
          </a:p>
          <a:p>
            <a:pPr eaLnBrk="1" hangingPunct="1">
              <a:lnSpc>
                <a:spcPct val="85000"/>
              </a:lnSpc>
            </a:pPr>
            <a:r>
              <a:rPr lang="en-US" altLang="zh-CN" sz="2000" b="1" dirty="0">
                <a:sym typeface="Symbol" panose="05050102010706020507" pitchFamily="18" charset="2"/>
              </a:rPr>
              <a:t>        if</a:t>
            </a:r>
            <a:r>
              <a:rPr lang="en-US" altLang="zh-CN" sz="2000" dirty="0">
                <a:sym typeface="Symbol" panose="05050102010706020507" pitchFamily="18" charset="2"/>
              </a:rPr>
              <a:t> (color[w]==white)</a:t>
            </a:r>
            <a:endParaRPr lang="en-US" altLang="zh-CN" sz="2000" b="1" dirty="0">
              <a:solidFill>
                <a:srgbClr val="0000CC"/>
              </a:solidFill>
              <a:sym typeface="Symbol" panose="05050102010706020507" pitchFamily="18" charset="2"/>
            </a:endParaRPr>
          </a:p>
          <a:p>
            <a:pPr eaLnBrk="1" hangingPunct="1">
              <a:lnSpc>
                <a:spcPct val="85000"/>
              </a:lnSpc>
            </a:pPr>
            <a:r>
              <a:rPr lang="en-US" altLang="zh-CN" sz="2000" dirty="0">
                <a:sym typeface="Symbol" panose="05050102010706020507" pitchFamily="18" charset="2"/>
              </a:rPr>
              <a:t>            </a:t>
            </a:r>
            <a:r>
              <a:rPr lang="en-US" altLang="zh-CN" sz="2000" b="1" dirty="0">
                <a:solidFill>
                  <a:srgbClr val="FF0000"/>
                </a:solidFill>
                <a:sym typeface="Symbol" panose="05050102010706020507" pitchFamily="18" charset="2"/>
              </a:rPr>
              <a:t>dfsCrit(</a:t>
            </a:r>
            <a:r>
              <a:rPr lang="en-US" altLang="zh-CN" sz="2000" b="1" i="1" dirty="0">
                <a:solidFill>
                  <a:srgbClr val="FF0000"/>
                </a:solidFill>
                <a:sym typeface="Symbol" panose="05050102010706020507" pitchFamily="18" charset="2"/>
              </a:rPr>
              <a:t>adjVertices</a:t>
            </a:r>
            <a:r>
              <a:rPr lang="en-US" altLang="zh-CN" sz="2000" b="1" dirty="0">
                <a:solidFill>
                  <a:srgbClr val="FF0000"/>
                </a:solidFill>
                <a:sym typeface="Symbol" panose="05050102010706020507" pitchFamily="18" charset="2"/>
              </a:rPr>
              <a:t>, color, w,</a:t>
            </a:r>
            <a:r>
              <a:rPr lang="en-US" altLang="zh-CN" sz="2000" b="1" dirty="0">
                <a:solidFill>
                  <a:srgbClr val="009900"/>
                </a:solidFill>
                <a:sym typeface="Symbol" panose="05050102010706020507" pitchFamily="18" charset="2"/>
              </a:rPr>
              <a:t> duration, critDep, eft</a:t>
            </a:r>
            <a:r>
              <a:rPr lang="en-US" altLang="zh-CN" sz="2000" b="1" dirty="0">
                <a:solidFill>
                  <a:srgbClr val="FF0000"/>
                </a:solidFill>
                <a:sym typeface="Symbol" panose="05050102010706020507" pitchFamily="18" charset="2"/>
              </a:rPr>
              <a:t>);</a:t>
            </a:r>
          </a:p>
          <a:p>
            <a:pPr eaLnBrk="1" hangingPunct="1">
              <a:lnSpc>
                <a:spcPct val="85000"/>
              </a:lnSpc>
            </a:pPr>
            <a:r>
              <a:rPr lang="en-US" altLang="zh-CN" sz="2000" b="1" dirty="0">
                <a:solidFill>
                  <a:srgbClr val="FF0000"/>
                </a:solidFill>
                <a:sym typeface="Symbol" panose="05050102010706020507" pitchFamily="18" charset="2"/>
              </a:rPr>
              <a:t>            </a:t>
            </a:r>
            <a:r>
              <a:rPr lang="en-US" altLang="zh-CN" sz="2000" dirty="0">
                <a:solidFill>
                  <a:srgbClr val="009900"/>
                </a:solidFill>
                <a:sym typeface="Symbol" panose="05050102010706020507" pitchFamily="18" charset="2"/>
              </a:rPr>
              <a:t>if (eft[w]est) est=eft[w]; critDep[v]=w</a:t>
            </a:r>
          </a:p>
          <a:p>
            <a:pPr eaLnBrk="1" hangingPunct="1">
              <a:lnSpc>
                <a:spcPct val="85000"/>
              </a:lnSpc>
            </a:pPr>
            <a:r>
              <a:rPr lang="en-US" altLang="zh-CN" sz="2000" dirty="0">
                <a:sym typeface="Symbol" panose="05050102010706020507" pitchFamily="18" charset="2"/>
              </a:rPr>
              <a:t>        </a:t>
            </a:r>
            <a:r>
              <a:rPr lang="en-US" altLang="zh-CN" sz="2000" b="1" dirty="0">
                <a:sym typeface="Symbol" panose="05050102010706020507" pitchFamily="18" charset="2"/>
              </a:rPr>
              <a:t>else</a:t>
            </a:r>
            <a:r>
              <a:rPr lang="en-US" altLang="zh-CN" sz="2000" dirty="0">
                <a:solidFill>
                  <a:schemeClr val="tx2"/>
                </a:solidFill>
                <a:sym typeface="Symbol" panose="05050102010706020507" pitchFamily="18" charset="2"/>
              </a:rPr>
              <a:t>//checking for nontree edge</a:t>
            </a:r>
          </a:p>
          <a:p>
            <a:pPr eaLnBrk="1" hangingPunct="1">
              <a:lnSpc>
                <a:spcPct val="85000"/>
              </a:lnSpc>
            </a:pPr>
            <a:r>
              <a:rPr lang="en-US" altLang="zh-CN" sz="2000" dirty="0">
                <a:solidFill>
                  <a:schemeClr val="tx2"/>
                </a:solidFill>
                <a:sym typeface="Symbol" panose="05050102010706020507" pitchFamily="18" charset="2"/>
              </a:rPr>
              <a:t>            </a:t>
            </a:r>
            <a:r>
              <a:rPr lang="en-US" altLang="zh-CN" sz="2000" dirty="0">
                <a:solidFill>
                  <a:srgbClr val="009900"/>
                </a:solidFill>
                <a:sym typeface="Symbol" panose="05050102010706020507" pitchFamily="18" charset="2"/>
              </a:rPr>
              <a:t>if (eft[w]est) est=eft[w]; critDep[v]=w</a:t>
            </a:r>
            <a:endParaRPr lang="en-US" altLang="zh-CN" sz="2000" dirty="0">
              <a:solidFill>
                <a:schemeClr val="tx2"/>
              </a:solidFill>
              <a:sym typeface="Symbol" panose="05050102010706020507" pitchFamily="18" charset="2"/>
            </a:endParaRPr>
          </a:p>
          <a:p>
            <a:pPr eaLnBrk="1" hangingPunct="1">
              <a:lnSpc>
                <a:spcPct val="85000"/>
              </a:lnSpc>
            </a:pPr>
            <a:r>
              <a:rPr lang="en-US" altLang="zh-CN" sz="2000" dirty="0">
                <a:sym typeface="Symbol" panose="05050102010706020507" pitchFamily="18" charset="2"/>
              </a:rPr>
              <a:t>        remAdj=rest(remAdj);</a:t>
            </a:r>
          </a:p>
          <a:p>
            <a:pPr eaLnBrk="1" hangingPunct="1">
              <a:lnSpc>
                <a:spcPct val="85000"/>
              </a:lnSpc>
            </a:pPr>
            <a:r>
              <a:rPr lang="en-US" altLang="zh-CN" sz="2000" dirty="0">
                <a:sym typeface="Symbol" panose="05050102010706020507" pitchFamily="18" charset="2"/>
              </a:rPr>
              <a:t>    </a:t>
            </a:r>
            <a:r>
              <a:rPr lang="en-US" altLang="zh-CN" sz="2000" b="1" dirty="0">
                <a:solidFill>
                  <a:srgbClr val="009900"/>
                </a:solidFill>
                <a:sym typeface="Symbol" panose="05050102010706020507" pitchFamily="18" charset="2"/>
              </a:rPr>
              <a:t>eft[v]=est+duration[v]; </a:t>
            </a:r>
            <a:r>
              <a:rPr lang="en-US" altLang="zh-CN" sz="2000" dirty="0">
                <a:sym typeface="Symbol" panose="05050102010706020507" pitchFamily="18" charset="2"/>
              </a:rPr>
              <a:t>color[v]=black;</a:t>
            </a:r>
          </a:p>
          <a:p>
            <a:pPr eaLnBrk="1" hangingPunct="1">
              <a:lnSpc>
                <a:spcPct val="85000"/>
              </a:lnSpc>
            </a:pPr>
            <a:r>
              <a:rPr lang="en-US" altLang="zh-CN" sz="2000" dirty="0">
                <a:sym typeface="Symbol" panose="05050102010706020507" pitchFamily="18" charset="2"/>
              </a:rPr>
              <a:t>    </a:t>
            </a:r>
            <a:r>
              <a:rPr lang="en-US" altLang="zh-CN" sz="2000" b="1" dirty="0">
                <a:sym typeface="Symbol" panose="05050102010706020507" pitchFamily="18" charset="2"/>
              </a:rPr>
              <a:t>return</a:t>
            </a:r>
            <a:r>
              <a:rPr lang="en-US" altLang="zh-CN" sz="2000" dirty="0">
                <a:sym typeface="Symbol" panose="05050102010706020507" pitchFamily="18" charset="2"/>
              </a:rPr>
              <a:t>;</a:t>
            </a:r>
          </a:p>
          <a:p>
            <a:pPr eaLnBrk="1" hangingPunct="1">
              <a:lnSpc>
                <a:spcPct val="85000"/>
              </a:lnSpc>
            </a:pPr>
            <a:endParaRPr lang="zh-CN" altLang="en-US" sz="2000" dirty="0"/>
          </a:p>
        </p:txBody>
      </p:sp>
      <p:sp>
        <p:nvSpPr>
          <p:cNvPr id="86023" name="Line 7"/>
          <p:cNvSpPr>
            <a:spLocks noChangeShapeType="1"/>
          </p:cNvSpPr>
          <p:nvPr/>
        </p:nvSpPr>
        <p:spPr bwMode="auto">
          <a:xfrm flipH="1" flipV="1">
            <a:off x="2133599" y="4267200"/>
            <a:ext cx="3736975" cy="822326"/>
          </a:xfrm>
          <a:prstGeom prst="line">
            <a:avLst/>
          </a:prstGeom>
          <a:noFill/>
          <a:ln w="9525">
            <a:solidFill>
              <a:schemeClr val="tx1"/>
            </a:solidFill>
            <a:prstDash val="lgDash"/>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4580" name="Rectangle 3"/>
          <p:cNvSpPr>
            <a:spLocks noGrp="1" noChangeArrowheads="1"/>
          </p:cNvSpPr>
          <p:nvPr>
            <p:ph type="title"/>
          </p:nvPr>
        </p:nvSpPr>
        <p:spPr>
          <a:xfrm>
            <a:off x="381000" y="196850"/>
            <a:ext cx="8497888" cy="1431925"/>
          </a:xfrm>
        </p:spPr>
        <p:txBody>
          <a:bodyPr/>
          <a:lstStyle/>
          <a:p>
            <a:pPr eaLnBrk="1" hangingPunct="1"/>
            <a:r>
              <a:rPr lang="en-US" altLang="zh-CN"/>
              <a:t>Critical Path Finding</a:t>
            </a:r>
            <a:br>
              <a:rPr lang="en-US" altLang="zh-CN"/>
            </a:br>
            <a:r>
              <a:rPr lang="en-US" altLang="zh-CN"/>
              <a:t>using DFS - Recursion</a:t>
            </a:r>
            <a:endParaRPr lang="zh-CN" altLang="en-US"/>
          </a:p>
        </p:txBody>
      </p:sp>
      <p:sp>
        <p:nvSpPr>
          <p:cNvPr id="86022" name="Text Box 6"/>
          <p:cNvSpPr txBox="1">
            <a:spLocks noChangeArrowheads="1"/>
          </p:cNvSpPr>
          <p:nvPr/>
        </p:nvSpPr>
        <p:spPr bwMode="auto">
          <a:xfrm>
            <a:off x="6022181" y="4767263"/>
            <a:ext cx="26654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i="1" dirty="0">
                <a:solidFill>
                  <a:schemeClr val="tx2"/>
                </a:solidFill>
              </a:rPr>
              <a:t>When is the eft[w] initialized?</a:t>
            </a:r>
          </a:p>
        </p:txBody>
      </p:sp>
      <p:sp>
        <p:nvSpPr>
          <p:cNvPr id="86024" name="Line 8"/>
          <p:cNvSpPr>
            <a:spLocks noChangeShapeType="1"/>
          </p:cNvSpPr>
          <p:nvPr/>
        </p:nvSpPr>
        <p:spPr bwMode="auto">
          <a:xfrm flipH="1" flipV="1">
            <a:off x="2285999" y="4876799"/>
            <a:ext cx="3599535" cy="357189"/>
          </a:xfrm>
          <a:prstGeom prst="line">
            <a:avLst/>
          </a:prstGeom>
          <a:noFill/>
          <a:ln w="9525">
            <a:solidFill>
              <a:schemeClr val="tx1"/>
            </a:solidFill>
            <a:prstDash val="lgDash"/>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6025" name="Text Box 9"/>
          <p:cNvSpPr txBox="1">
            <a:spLocks noChangeArrowheads="1"/>
          </p:cNvSpPr>
          <p:nvPr/>
        </p:nvSpPr>
        <p:spPr bwMode="auto">
          <a:xfrm>
            <a:off x="6007220" y="5589588"/>
            <a:ext cx="2447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dirty="0"/>
              <a:t>Only black vertex</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6022"/>
                                        </p:tgtEl>
                                        <p:attrNameLst>
                                          <p:attrName>style.visibility</p:attrName>
                                        </p:attrNameLst>
                                      </p:cBhvr>
                                      <p:to>
                                        <p:strVal val="visible"/>
                                      </p:to>
                                    </p:set>
                                    <p:anim calcmode="lin" valueType="num">
                                      <p:cBhvr additive="base">
                                        <p:cTn id="7" dur="500" fill="hold"/>
                                        <p:tgtEl>
                                          <p:spTgt spid="86022"/>
                                        </p:tgtEl>
                                        <p:attrNameLst>
                                          <p:attrName>ppt_x</p:attrName>
                                        </p:attrNameLst>
                                      </p:cBhvr>
                                      <p:tavLst>
                                        <p:tav tm="0">
                                          <p:val>
                                            <p:strVal val="#ppt_x"/>
                                          </p:val>
                                        </p:tav>
                                        <p:tav tm="100000">
                                          <p:val>
                                            <p:strVal val="#ppt_x"/>
                                          </p:val>
                                        </p:tav>
                                      </p:tavLst>
                                    </p:anim>
                                    <p:anim calcmode="lin" valueType="num">
                                      <p:cBhvr additive="base">
                                        <p:cTn id="8" dur="500" fill="hold"/>
                                        <p:tgtEl>
                                          <p:spTgt spid="8602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6023"/>
                                        </p:tgtEl>
                                        <p:attrNameLst>
                                          <p:attrName>style.visibility</p:attrName>
                                        </p:attrNameLst>
                                      </p:cBhvr>
                                      <p:to>
                                        <p:strVal val="visible"/>
                                      </p:to>
                                    </p:set>
                                    <p:anim calcmode="lin" valueType="num">
                                      <p:cBhvr additive="base">
                                        <p:cTn id="13" dur="500" fill="hold"/>
                                        <p:tgtEl>
                                          <p:spTgt spid="86023"/>
                                        </p:tgtEl>
                                        <p:attrNameLst>
                                          <p:attrName>ppt_x</p:attrName>
                                        </p:attrNameLst>
                                      </p:cBhvr>
                                      <p:tavLst>
                                        <p:tav tm="0">
                                          <p:val>
                                            <p:strVal val="#ppt_x"/>
                                          </p:val>
                                        </p:tav>
                                        <p:tav tm="100000">
                                          <p:val>
                                            <p:strVal val="#ppt_x"/>
                                          </p:val>
                                        </p:tav>
                                      </p:tavLst>
                                    </p:anim>
                                    <p:anim calcmode="lin" valueType="num">
                                      <p:cBhvr additive="base">
                                        <p:cTn id="14" dur="500" fill="hold"/>
                                        <p:tgtEl>
                                          <p:spTgt spid="8602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6024"/>
                                        </p:tgtEl>
                                        <p:attrNameLst>
                                          <p:attrName>style.visibility</p:attrName>
                                        </p:attrNameLst>
                                      </p:cBhvr>
                                      <p:to>
                                        <p:strVal val="visible"/>
                                      </p:to>
                                    </p:set>
                                    <p:anim calcmode="lin" valueType="num">
                                      <p:cBhvr additive="base">
                                        <p:cTn id="19" dur="500" fill="hold"/>
                                        <p:tgtEl>
                                          <p:spTgt spid="86024"/>
                                        </p:tgtEl>
                                        <p:attrNameLst>
                                          <p:attrName>ppt_x</p:attrName>
                                        </p:attrNameLst>
                                      </p:cBhvr>
                                      <p:tavLst>
                                        <p:tav tm="0">
                                          <p:val>
                                            <p:strVal val="#ppt_x"/>
                                          </p:val>
                                        </p:tav>
                                        <p:tav tm="100000">
                                          <p:val>
                                            <p:strVal val="#ppt_x"/>
                                          </p:val>
                                        </p:tav>
                                      </p:tavLst>
                                    </p:anim>
                                    <p:anim calcmode="lin" valueType="num">
                                      <p:cBhvr additive="base">
                                        <p:cTn id="20" dur="500" fill="hold"/>
                                        <p:tgtEl>
                                          <p:spTgt spid="8602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6025"/>
                                        </p:tgtEl>
                                        <p:attrNameLst>
                                          <p:attrName>style.visibility</p:attrName>
                                        </p:attrNameLst>
                                      </p:cBhvr>
                                      <p:to>
                                        <p:strVal val="visible"/>
                                      </p:to>
                                    </p:set>
                                    <p:anim calcmode="lin" valueType="num">
                                      <p:cBhvr additive="base">
                                        <p:cTn id="25" dur="500" fill="hold"/>
                                        <p:tgtEl>
                                          <p:spTgt spid="86025"/>
                                        </p:tgtEl>
                                        <p:attrNameLst>
                                          <p:attrName>ppt_x</p:attrName>
                                        </p:attrNameLst>
                                      </p:cBhvr>
                                      <p:tavLst>
                                        <p:tav tm="0">
                                          <p:val>
                                            <p:strVal val="#ppt_x"/>
                                          </p:val>
                                        </p:tav>
                                        <p:tav tm="100000">
                                          <p:val>
                                            <p:strVal val="#ppt_x"/>
                                          </p:val>
                                        </p:tav>
                                      </p:tavLst>
                                    </p:anim>
                                    <p:anim calcmode="lin" valueType="num">
                                      <p:cBhvr additive="base">
                                        <p:cTn id="26" dur="500" fill="hold"/>
                                        <p:tgtEl>
                                          <p:spTgt spid="860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3" grpId="0" animBg="1"/>
      <p:bldP spid="86022" grpId="0"/>
      <p:bldP spid="86024" grpId="0" animBg="1"/>
      <p:bldP spid="8602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CN"/>
              <a:t>Analysis of Critical Path Algorithm</a:t>
            </a:r>
          </a:p>
        </p:txBody>
      </p:sp>
      <p:sp>
        <p:nvSpPr>
          <p:cNvPr id="25603" name="Rectangle 3"/>
          <p:cNvSpPr>
            <a:spLocks noGrp="1" noChangeArrowheads="1"/>
          </p:cNvSpPr>
          <p:nvPr>
            <p:ph type="body" idx="1"/>
          </p:nvPr>
        </p:nvSpPr>
        <p:spPr>
          <a:xfrm>
            <a:off x="328613" y="1941513"/>
            <a:ext cx="8564562" cy="4114800"/>
          </a:xfrm>
        </p:spPr>
        <p:txBody>
          <a:bodyPr/>
          <a:lstStyle/>
          <a:p>
            <a:pPr eaLnBrk="1" hangingPunct="1">
              <a:lnSpc>
                <a:spcPct val="90000"/>
              </a:lnSpc>
            </a:pPr>
            <a:r>
              <a:rPr lang="en-US" altLang="zh-CN" dirty="0"/>
              <a:t>Correctness:</a:t>
            </a:r>
          </a:p>
          <a:p>
            <a:pPr lvl="1" eaLnBrk="1" hangingPunct="1">
              <a:lnSpc>
                <a:spcPct val="90000"/>
              </a:lnSpc>
            </a:pPr>
            <a:r>
              <a:rPr lang="en-US" altLang="zh-CN" dirty="0"/>
              <a:t>When </a:t>
            </a:r>
            <a:r>
              <a:rPr lang="en-US" altLang="zh-CN" i="1" dirty="0"/>
              <a:t>eft</a:t>
            </a:r>
            <a:r>
              <a:rPr lang="en-US" altLang="zh-CN" dirty="0"/>
              <a:t>[</a:t>
            </a:r>
            <a:r>
              <a:rPr lang="en-US" altLang="zh-CN" i="1" dirty="0"/>
              <a:t>w</a:t>
            </a:r>
            <a:r>
              <a:rPr lang="en-US" altLang="zh-CN" dirty="0"/>
              <a:t>] is accessed in the while-loop, w must not be gray (otherwise, there is a cycle), so, it must be black and its </a:t>
            </a:r>
            <a:r>
              <a:rPr lang="en-US" altLang="zh-CN" i="1" dirty="0"/>
              <a:t>eft</a:t>
            </a:r>
            <a:r>
              <a:rPr lang="en-US" altLang="zh-CN" dirty="0"/>
              <a:t> is known. </a:t>
            </a:r>
          </a:p>
          <a:p>
            <a:pPr lvl="1" eaLnBrk="1" hangingPunct="1">
              <a:lnSpc>
                <a:spcPct val="90000"/>
              </a:lnSpc>
            </a:pPr>
            <a:r>
              <a:rPr lang="en-US" altLang="zh-CN" dirty="0"/>
              <a:t>According to DFS, each entry in the </a:t>
            </a:r>
            <a:r>
              <a:rPr lang="en-US" altLang="zh-CN" i="1" dirty="0"/>
              <a:t>eft</a:t>
            </a:r>
            <a:r>
              <a:rPr lang="en-US" altLang="zh-CN" dirty="0"/>
              <a:t> array is assigned a value </a:t>
            </a:r>
            <a:r>
              <a:rPr lang="en-US" altLang="zh-CN" dirty="0">
                <a:solidFill>
                  <a:srgbClr val="FF0000"/>
                </a:solidFill>
              </a:rPr>
              <a:t>exactly once</a:t>
            </a:r>
            <a:r>
              <a:rPr lang="en-US" altLang="zh-CN" dirty="0"/>
              <a:t>. The value satisfies the definition of </a:t>
            </a:r>
            <a:r>
              <a:rPr lang="en-US" altLang="zh-CN" i="1" dirty="0"/>
              <a:t>eft</a:t>
            </a:r>
            <a:r>
              <a:rPr lang="en-US" altLang="zh-CN" dirty="0"/>
              <a:t>.</a:t>
            </a:r>
          </a:p>
          <a:p>
            <a:pPr eaLnBrk="1" hangingPunct="1">
              <a:lnSpc>
                <a:spcPct val="90000"/>
              </a:lnSpc>
            </a:pPr>
            <a:r>
              <a:rPr lang="en-US" altLang="zh-CN" dirty="0"/>
              <a:t>Complexity</a:t>
            </a:r>
          </a:p>
          <a:p>
            <a:pPr lvl="1" eaLnBrk="1" hangingPunct="1">
              <a:lnSpc>
                <a:spcPct val="90000"/>
              </a:lnSpc>
            </a:pPr>
            <a:r>
              <a:rPr lang="en-US" altLang="zh-CN" dirty="0"/>
              <a:t>Simply same as DFS, that is </a:t>
            </a:r>
            <a:r>
              <a:rPr lang="en-US" altLang="zh-CN" i="1" dirty="0">
                <a:solidFill>
                  <a:srgbClr val="FF0000"/>
                </a:solidFill>
                <a:sym typeface="Symbol" panose="05050102010706020507" pitchFamily="18" charset="2"/>
              </a:rPr>
              <a:t>(</a:t>
            </a:r>
            <a:r>
              <a:rPr lang="en-US" altLang="zh-CN" i="1" dirty="0" err="1">
                <a:solidFill>
                  <a:srgbClr val="FF0000"/>
                </a:solidFill>
                <a:sym typeface="Symbol" panose="05050102010706020507" pitchFamily="18" charset="2"/>
              </a:rPr>
              <a:t>n+m</a:t>
            </a:r>
            <a:r>
              <a:rPr lang="en-US" altLang="zh-CN" i="1" dirty="0">
                <a:solidFill>
                  <a:srgbClr val="FF0000"/>
                </a:solidFill>
                <a:sym typeface="Symbol" panose="05050102010706020507" pitchFamily="18" charset="2"/>
              </a:rPr>
              <a:t>)</a:t>
            </a:r>
            <a:r>
              <a:rPr lang="en-US" altLang="zh-CN" dirty="0">
                <a:sym typeface="Symbol" panose="05050102010706020507" pitchFamily="18" charset="2"/>
              </a:rP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Oval 36"/>
          <p:cNvSpPr>
            <a:spLocks noChangeArrowheads="1"/>
          </p:cNvSpPr>
          <p:nvPr/>
        </p:nvSpPr>
        <p:spPr bwMode="auto">
          <a:xfrm rot="-3050608">
            <a:off x="2914650" y="3213100"/>
            <a:ext cx="1944688" cy="935038"/>
          </a:xfrm>
          <a:prstGeom prst="ellipse">
            <a:avLst/>
          </a:prstGeom>
          <a:solidFill>
            <a:srgbClr val="FF99CC"/>
          </a:solidFill>
          <a:ln w="9525">
            <a:solidFill>
              <a:srgbClr val="FF0000"/>
            </a:solidFill>
            <a:prstDash val="lgDash"/>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26627" name="Oval 35"/>
          <p:cNvSpPr>
            <a:spLocks noChangeArrowheads="1"/>
          </p:cNvSpPr>
          <p:nvPr/>
        </p:nvSpPr>
        <p:spPr bwMode="auto">
          <a:xfrm>
            <a:off x="1692275" y="3716338"/>
            <a:ext cx="1152525" cy="936625"/>
          </a:xfrm>
          <a:prstGeom prst="ellipse">
            <a:avLst/>
          </a:prstGeom>
          <a:solidFill>
            <a:srgbClr val="FFFF99"/>
          </a:solidFill>
          <a:ln w="9525">
            <a:solidFill>
              <a:srgbClr val="FF9900"/>
            </a:solidFill>
            <a:prstDash val="lgDash"/>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26628" name="Freeform 34"/>
          <p:cNvSpPr>
            <a:spLocks/>
          </p:cNvSpPr>
          <p:nvPr/>
        </p:nvSpPr>
        <p:spPr bwMode="auto">
          <a:xfrm>
            <a:off x="130175" y="1855788"/>
            <a:ext cx="3830638" cy="2736850"/>
          </a:xfrm>
          <a:custGeom>
            <a:avLst/>
            <a:gdLst>
              <a:gd name="T0" fmla="*/ 2147483647 w 2413"/>
              <a:gd name="T1" fmla="*/ 2147483647 h 1724"/>
              <a:gd name="T2" fmla="*/ 2147483647 w 2413"/>
              <a:gd name="T3" fmla="*/ 2147483647 h 1724"/>
              <a:gd name="T4" fmla="*/ 2147483647 w 2413"/>
              <a:gd name="T5" fmla="*/ 2147483647 h 1724"/>
              <a:gd name="T6" fmla="*/ 2147483647 w 2413"/>
              <a:gd name="T7" fmla="*/ 2147483647 h 1724"/>
              <a:gd name="T8" fmla="*/ 2147483647 w 2413"/>
              <a:gd name="T9" fmla="*/ 2147483647 h 1724"/>
              <a:gd name="T10" fmla="*/ 2147483647 w 2413"/>
              <a:gd name="T11" fmla="*/ 2147483647 h 1724"/>
              <a:gd name="T12" fmla="*/ 2147483647 w 2413"/>
              <a:gd name="T13" fmla="*/ 2147483647 h 1724"/>
              <a:gd name="T14" fmla="*/ 2147483647 w 2413"/>
              <a:gd name="T15" fmla="*/ 2147483647 h 1724"/>
              <a:gd name="T16" fmla="*/ 2147483647 w 2413"/>
              <a:gd name="T17" fmla="*/ 2147483647 h 1724"/>
              <a:gd name="T18" fmla="*/ 2147483647 w 2413"/>
              <a:gd name="T19" fmla="*/ 2147483647 h 1724"/>
              <a:gd name="T20" fmla="*/ 2147483647 w 2413"/>
              <a:gd name="T21" fmla="*/ 2147483647 h 1724"/>
              <a:gd name="T22" fmla="*/ 2147483647 w 2413"/>
              <a:gd name="T23" fmla="*/ 2147483647 h 1724"/>
              <a:gd name="T24" fmla="*/ 2147483647 w 2413"/>
              <a:gd name="T25" fmla="*/ 2147483647 h 1724"/>
              <a:gd name="T26" fmla="*/ 2147483647 w 2413"/>
              <a:gd name="T27" fmla="*/ 2147483647 h 1724"/>
              <a:gd name="T28" fmla="*/ 2147483647 w 2413"/>
              <a:gd name="T29" fmla="*/ 2147483647 h 1724"/>
              <a:gd name="T30" fmla="*/ 2147483647 w 2413"/>
              <a:gd name="T31" fmla="*/ 2147483647 h 1724"/>
              <a:gd name="T32" fmla="*/ 2147483647 w 2413"/>
              <a:gd name="T33" fmla="*/ 2147483647 h 17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13"/>
              <a:gd name="T52" fmla="*/ 0 h 1724"/>
              <a:gd name="T53" fmla="*/ 2413 w 2413"/>
              <a:gd name="T54" fmla="*/ 1724 h 17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13" h="1724">
                <a:moveTo>
                  <a:pt x="394" y="1671"/>
                </a:moveTo>
                <a:cubicBezTo>
                  <a:pt x="462" y="1724"/>
                  <a:pt x="518" y="1722"/>
                  <a:pt x="575" y="1717"/>
                </a:cubicBezTo>
                <a:cubicBezTo>
                  <a:pt x="632" y="1712"/>
                  <a:pt x="686" y="1693"/>
                  <a:pt x="736" y="1642"/>
                </a:cubicBezTo>
                <a:cubicBezTo>
                  <a:pt x="786" y="1591"/>
                  <a:pt x="833" y="1489"/>
                  <a:pt x="874" y="1411"/>
                </a:cubicBezTo>
                <a:cubicBezTo>
                  <a:pt x="915" y="1333"/>
                  <a:pt x="896" y="1229"/>
                  <a:pt x="984" y="1172"/>
                </a:cubicBezTo>
                <a:cubicBezTo>
                  <a:pt x="1072" y="1115"/>
                  <a:pt x="1276" y="1111"/>
                  <a:pt x="1404" y="1066"/>
                </a:cubicBezTo>
                <a:cubicBezTo>
                  <a:pt x="1532" y="1021"/>
                  <a:pt x="1609" y="981"/>
                  <a:pt x="1755" y="900"/>
                </a:cubicBezTo>
                <a:cubicBezTo>
                  <a:pt x="1901" y="819"/>
                  <a:pt x="2173" y="669"/>
                  <a:pt x="2280" y="582"/>
                </a:cubicBezTo>
                <a:cubicBezTo>
                  <a:pt x="2387" y="495"/>
                  <a:pt x="2377" y="420"/>
                  <a:pt x="2395" y="375"/>
                </a:cubicBezTo>
                <a:cubicBezTo>
                  <a:pt x="2413" y="330"/>
                  <a:pt x="2413" y="353"/>
                  <a:pt x="2390" y="311"/>
                </a:cubicBezTo>
                <a:cubicBezTo>
                  <a:pt x="2367" y="269"/>
                  <a:pt x="2279" y="153"/>
                  <a:pt x="2257" y="121"/>
                </a:cubicBezTo>
                <a:cubicBezTo>
                  <a:pt x="2235" y="89"/>
                  <a:pt x="2288" y="127"/>
                  <a:pt x="2257" y="121"/>
                </a:cubicBezTo>
                <a:cubicBezTo>
                  <a:pt x="2226" y="115"/>
                  <a:pt x="2345" y="88"/>
                  <a:pt x="2072" y="84"/>
                </a:cubicBezTo>
                <a:cubicBezTo>
                  <a:pt x="1799" y="80"/>
                  <a:pt x="954" y="0"/>
                  <a:pt x="621" y="98"/>
                </a:cubicBezTo>
                <a:cubicBezTo>
                  <a:pt x="288" y="196"/>
                  <a:pt x="152" y="456"/>
                  <a:pt x="76" y="673"/>
                </a:cubicBezTo>
                <a:cubicBezTo>
                  <a:pt x="0" y="890"/>
                  <a:pt x="122" y="1240"/>
                  <a:pt x="167" y="1399"/>
                </a:cubicBezTo>
                <a:cubicBezTo>
                  <a:pt x="212" y="1558"/>
                  <a:pt x="326" y="1618"/>
                  <a:pt x="394" y="1671"/>
                </a:cubicBezTo>
                <a:close/>
              </a:path>
            </a:pathLst>
          </a:custGeom>
          <a:solidFill>
            <a:srgbClr val="CCFFCC"/>
          </a:solidFill>
          <a:ln w="9525" cap="flat">
            <a:solidFill>
              <a:srgbClr val="3366FF"/>
            </a:solidFill>
            <a:prstDash val="lgDash"/>
            <a:round/>
            <a:headEnd/>
            <a:tailEnd/>
          </a:ln>
        </p:spPr>
        <p:txBody>
          <a:bodyPr wrap="none"/>
          <a:lstStyle/>
          <a:p>
            <a:endParaRPr lang="zh-CN" altLang="en-US"/>
          </a:p>
        </p:txBody>
      </p:sp>
      <p:sp>
        <p:nvSpPr>
          <p:cNvPr id="26629" name="Rectangle 2"/>
          <p:cNvSpPr>
            <a:spLocks noGrp="1" noChangeArrowheads="1"/>
          </p:cNvSpPr>
          <p:nvPr>
            <p:ph type="title"/>
          </p:nvPr>
        </p:nvSpPr>
        <p:spPr>
          <a:xfrm>
            <a:off x="188913" y="765175"/>
            <a:ext cx="8955087" cy="701675"/>
          </a:xfrm>
        </p:spPr>
        <p:txBody>
          <a:bodyPr/>
          <a:lstStyle/>
          <a:p>
            <a:pPr eaLnBrk="1" hangingPunct="1"/>
            <a:r>
              <a:rPr lang="en-US" altLang="zh-CN" sz="4000" dirty="0"/>
              <a:t>Strongly Connected</a:t>
            </a:r>
          </a:p>
        </p:txBody>
      </p:sp>
      <p:sp>
        <p:nvSpPr>
          <p:cNvPr id="26630" name="Text Box 24"/>
          <p:cNvSpPr txBox="1">
            <a:spLocks noChangeArrowheads="1"/>
          </p:cNvSpPr>
          <p:nvPr/>
        </p:nvSpPr>
        <p:spPr bwMode="auto">
          <a:xfrm>
            <a:off x="3941763" y="3024188"/>
            <a:ext cx="58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G</a:t>
            </a:r>
          </a:p>
        </p:txBody>
      </p:sp>
      <p:grpSp>
        <p:nvGrpSpPr>
          <p:cNvPr id="26631" name="Group 51"/>
          <p:cNvGrpSpPr>
            <a:grpSpLocks/>
          </p:cNvGrpSpPr>
          <p:nvPr/>
        </p:nvGrpSpPr>
        <p:grpSpPr bwMode="auto">
          <a:xfrm>
            <a:off x="565150" y="2205038"/>
            <a:ext cx="3790950" cy="2176462"/>
            <a:chOff x="356" y="1389"/>
            <a:chExt cx="2388" cy="1371"/>
          </a:xfrm>
        </p:grpSpPr>
        <p:sp>
          <p:nvSpPr>
            <p:cNvPr id="26644" name="Oval 5"/>
            <p:cNvSpPr>
              <a:spLocks noChangeArrowheads="1"/>
            </p:cNvSpPr>
            <p:nvPr/>
          </p:nvSpPr>
          <p:spPr bwMode="auto">
            <a:xfrm>
              <a:off x="476" y="1434"/>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26645" name="Oval 6"/>
            <p:cNvSpPr>
              <a:spLocks noChangeArrowheads="1"/>
            </p:cNvSpPr>
            <p:nvPr/>
          </p:nvSpPr>
          <p:spPr bwMode="auto">
            <a:xfrm>
              <a:off x="2109" y="1389"/>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26646" name="Oval 7"/>
            <p:cNvSpPr>
              <a:spLocks noChangeArrowheads="1"/>
            </p:cNvSpPr>
            <p:nvPr/>
          </p:nvSpPr>
          <p:spPr bwMode="auto">
            <a:xfrm>
              <a:off x="2472" y="1933"/>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26647" name="Oval 8"/>
            <p:cNvSpPr>
              <a:spLocks noChangeArrowheads="1"/>
            </p:cNvSpPr>
            <p:nvPr/>
          </p:nvSpPr>
          <p:spPr bwMode="auto">
            <a:xfrm>
              <a:off x="2109" y="2478"/>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26648" name="Oval 9"/>
            <p:cNvSpPr>
              <a:spLocks noChangeArrowheads="1"/>
            </p:cNvSpPr>
            <p:nvPr/>
          </p:nvSpPr>
          <p:spPr bwMode="auto">
            <a:xfrm>
              <a:off x="1292" y="1888"/>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26649" name="Oval 10"/>
            <p:cNvSpPr>
              <a:spLocks noChangeArrowheads="1"/>
            </p:cNvSpPr>
            <p:nvPr/>
          </p:nvSpPr>
          <p:spPr bwMode="auto">
            <a:xfrm>
              <a:off x="1292" y="2478"/>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26650" name="Oval 11"/>
            <p:cNvSpPr>
              <a:spLocks noChangeArrowheads="1"/>
            </p:cNvSpPr>
            <p:nvPr/>
          </p:nvSpPr>
          <p:spPr bwMode="auto">
            <a:xfrm>
              <a:off x="476" y="2478"/>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26651" name="Line 12"/>
            <p:cNvSpPr>
              <a:spLocks noChangeShapeType="1"/>
            </p:cNvSpPr>
            <p:nvPr/>
          </p:nvSpPr>
          <p:spPr bwMode="auto">
            <a:xfrm flipH="1">
              <a:off x="754" y="1536"/>
              <a:ext cx="1332" cy="0"/>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6652" name="Line 13"/>
            <p:cNvSpPr>
              <a:spLocks noChangeShapeType="1"/>
            </p:cNvSpPr>
            <p:nvPr/>
          </p:nvSpPr>
          <p:spPr bwMode="auto">
            <a:xfrm>
              <a:off x="725" y="1650"/>
              <a:ext cx="567" cy="340"/>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6653" name="Line 14"/>
            <p:cNvSpPr>
              <a:spLocks noChangeShapeType="1"/>
            </p:cNvSpPr>
            <p:nvPr/>
          </p:nvSpPr>
          <p:spPr bwMode="auto">
            <a:xfrm flipV="1">
              <a:off x="1548" y="1621"/>
              <a:ext cx="595" cy="341"/>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6654" name="Line 15"/>
            <p:cNvSpPr>
              <a:spLocks noChangeShapeType="1"/>
            </p:cNvSpPr>
            <p:nvPr/>
          </p:nvSpPr>
          <p:spPr bwMode="auto">
            <a:xfrm>
              <a:off x="1434" y="2160"/>
              <a:ext cx="0" cy="340"/>
            </a:xfrm>
            <a:prstGeom prst="line">
              <a:avLst/>
            </a:prstGeom>
            <a:noFill/>
            <a:ln w="9525">
              <a:solidFill>
                <a:srgbClr val="808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6655" name="Line 16"/>
            <p:cNvSpPr>
              <a:spLocks noChangeShapeType="1"/>
            </p:cNvSpPr>
            <p:nvPr/>
          </p:nvSpPr>
          <p:spPr bwMode="auto">
            <a:xfrm flipH="1">
              <a:off x="1519" y="1650"/>
              <a:ext cx="652" cy="879"/>
            </a:xfrm>
            <a:prstGeom prst="line">
              <a:avLst/>
            </a:prstGeom>
            <a:noFill/>
            <a:ln w="9525">
              <a:solidFill>
                <a:srgbClr val="808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6656" name="Line 17"/>
            <p:cNvSpPr>
              <a:spLocks noChangeShapeType="1"/>
            </p:cNvSpPr>
            <p:nvPr/>
          </p:nvSpPr>
          <p:spPr bwMode="auto">
            <a:xfrm>
              <a:off x="754" y="2614"/>
              <a:ext cx="538" cy="0"/>
            </a:xfrm>
            <a:prstGeom prst="line">
              <a:avLst/>
            </a:prstGeom>
            <a:noFill/>
            <a:ln w="9525">
              <a:solidFill>
                <a:srgbClr val="808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6657" name="Line 18"/>
            <p:cNvSpPr>
              <a:spLocks noChangeShapeType="1"/>
            </p:cNvSpPr>
            <p:nvPr/>
          </p:nvSpPr>
          <p:spPr bwMode="auto">
            <a:xfrm flipH="1">
              <a:off x="1548" y="2614"/>
              <a:ext cx="538" cy="0"/>
            </a:xfrm>
            <a:prstGeom prst="line">
              <a:avLst/>
            </a:prstGeom>
            <a:noFill/>
            <a:ln w="9525">
              <a:solidFill>
                <a:srgbClr val="808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6658" name="Line 19"/>
            <p:cNvSpPr>
              <a:spLocks noChangeShapeType="1"/>
            </p:cNvSpPr>
            <p:nvPr/>
          </p:nvSpPr>
          <p:spPr bwMode="auto">
            <a:xfrm flipH="1" flipV="1">
              <a:off x="2313" y="1621"/>
              <a:ext cx="227" cy="312"/>
            </a:xfrm>
            <a:prstGeom prst="line">
              <a:avLst/>
            </a:prstGeom>
            <a:noFill/>
            <a:ln w="9525">
              <a:solidFill>
                <a:srgbClr val="808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6659" name="Freeform 20"/>
            <p:cNvSpPr>
              <a:spLocks/>
            </p:cNvSpPr>
            <p:nvPr/>
          </p:nvSpPr>
          <p:spPr bwMode="auto">
            <a:xfrm flipV="1">
              <a:off x="356" y="1678"/>
              <a:ext cx="171" cy="822"/>
            </a:xfrm>
            <a:custGeom>
              <a:avLst/>
              <a:gdLst>
                <a:gd name="T0" fmla="*/ 171 w 171"/>
                <a:gd name="T1" fmla="*/ 0 h 822"/>
                <a:gd name="T2" fmla="*/ 24 w 171"/>
                <a:gd name="T3" fmla="*/ 267 h 822"/>
                <a:gd name="T4" fmla="*/ 24 w 171"/>
                <a:gd name="T5" fmla="*/ 550 h 822"/>
                <a:gd name="T6" fmla="*/ 143 w 171"/>
                <a:gd name="T7" fmla="*/ 822 h 822"/>
                <a:gd name="T8" fmla="*/ 0 60000 65536"/>
                <a:gd name="T9" fmla="*/ 0 60000 65536"/>
                <a:gd name="T10" fmla="*/ 0 60000 65536"/>
                <a:gd name="T11" fmla="*/ 0 60000 65536"/>
                <a:gd name="T12" fmla="*/ 0 w 171"/>
                <a:gd name="T13" fmla="*/ 0 h 822"/>
                <a:gd name="T14" fmla="*/ 171 w 171"/>
                <a:gd name="T15" fmla="*/ 822 h 822"/>
              </a:gdLst>
              <a:ahLst/>
              <a:cxnLst>
                <a:cxn ang="T8">
                  <a:pos x="T0" y="T1"/>
                </a:cxn>
                <a:cxn ang="T9">
                  <a:pos x="T2" y="T3"/>
                </a:cxn>
                <a:cxn ang="T10">
                  <a:pos x="T4" y="T5"/>
                </a:cxn>
                <a:cxn ang="T11">
                  <a:pos x="T6" y="T7"/>
                </a:cxn>
              </a:cxnLst>
              <a:rect l="T12" t="T13" r="T14" b="T15"/>
              <a:pathLst>
                <a:path w="171" h="822">
                  <a:moveTo>
                    <a:pt x="171" y="0"/>
                  </a:moveTo>
                  <a:cubicBezTo>
                    <a:pt x="147" y="44"/>
                    <a:pt x="48" y="175"/>
                    <a:pt x="24" y="267"/>
                  </a:cubicBezTo>
                  <a:cubicBezTo>
                    <a:pt x="0" y="359"/>
                    <a:pt x="4" y="458"/>
                    <a:pt x="24" y="550"/>
                  </a:cubicBezTo>
                  <a:cubicBezTo>
                    <a:pt x="44" y="642"/>
                    <a:pt x="118" y="765"/>
                    <a:pt x="143" y="822"/>
                  </a:cubicBezTo>
                </a:path>
              </a:pathLst>
            </a:custGeom>
            <a:noFill/>
            <a:ln w="3175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6660" name="Freeform 21"/>
            <p:cNvSpPr>
              <a:spLocks/>
            </p:cNvSpPr>
            <p:nvPr/>
          </p:nvSpPr>
          <p:spPr bwMode="auto">
            <a:xfrm flipH="1">
              <a:off x="697" y="1706"/>
              <a:ext cx="171" cy="822"/>
            </a:xfrm>
            <a:custGeom>
              <a:avLst/>
              <a:gdLst>
                <a:gd name="T0" fmla="*/ 171 w 171"/>
                <a:gd name="T1" fmla="*/ 0 h 822"/>
                <a:gd name="T2" fmla="*/ 24 w 171"/>
                <a:gd name="T3" fmla="*/ 267 h 822"/>
                <a:gd name="T4" fmla="*/ 24 w 171"/>
                <a:gd name="T5" fmla="*/ 550 h 822"/>
                <a:gd name="T6" fmla="*/ 143 w 171"/>
                <a:gd name="T7" fmla="*/ 822 h 822"/>
                <a:gd name="T8" fmla="*/ 0 60000 65536"/>
                <a:gd name="T9" fmla="*/ 0 60000 65536"/>
                <a:gd name="T10" fmla="*/ 0 60000 65536"/>
                <a:gd name="T11" fmla="*/ 0 60000 65536"/>
                <a:gd name="T12" fmla="*/ 0 w 171"/>
                <a:gd name="T13" fmla="*/ 0 h 822"/>
                <a:gd name="T14" fmla="*/ 171 w 171"/>
                <a:gd name="T15" fmla="*/ 822 h 822"/>
              </a:gdLst>
              <a:ahLst/>
              <a:cxnLst>
                <a:cxn ang="T8">
                  <a:pos x="T0" y="T1"/>
                </a:cxn>
                <a:cxn ang="T9">
                  <a:pos x="T2" y="T3"/>
                </a:cxn>
                <a:cxn ang="T10">
                  <a:pos x="T4" y="T5"/>
                </a:cxn>
                <a:cxn ang="T11">
                  <a:pos x="T6" y="T7"/>
                </a:cxn>
              </a:cxnLst>
              <a:rect l="T12" t="T13" r="T14" b="T15"/>
              <a:pathLst>
                <a:path w="171" h="822">
                  <a:moveTo>
                    <a:pt x="171" y="0"/>
                  </a:moveTo>
                  <a:cubicBezTo>
                    <a:pt x="147" y="44"/>
                    <a:pt x="48" y="175"/>
                    <a:pt x="24" y="267"/>
                  </a:cubicBezTo>
                  <a:cubicBezTo>
                    <a:pt x="0" y="359"/>
                    <a:pt x="4" y="458"/>
                    <a:pt x="24" y="550"/>
                  </a:cubicBezTo>
                  <a:cubicBezTo>
                    <a:pt x="44" y="642"/>
                    <a:pt x="118" y="765"/>
                    <a:pt x="143" y="822"/>
                  </a:cubicBezTo>
                </a:path>
              </a:pathLst>
            </a:custGeom>
            <a:noFill/>
            <a:ln w="3175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6661" name="Freeform 22"/>
            <p:cNvSpPr>
              <a:spLocks/>
            </p:cNvSpPr>
            <p:nvPr/>
          </p:nvSpPr>
          <p:spPr bwMode="auto">
            <a:xfrm>
              <a:off x="2285" y="2160"/>
              <a:ext cx="198" cy="340"/>
            </a:xfrm>
            <a:custGeom>
              <a:avLst/>
              <a:gdLst>
                <a:gd name="T0" fmla="*/ 198 w 198"/>
                <a:gd name="T1" fmla="*/ 0 h 340"/>
                <a:gd name="T2" fmla="*/ 85 w 198"/>
                <a:gd name="T3" fmla="*/ 85 h 340"/>
                <a:gd name="T4" fmla="*/ 28 w 198"/>
                <a:gd name="T5" fmla="*/ 198 h 340"/>
                <a:gd name="T6" fmla="*/ 0 w 198"/>
                <a:gd name="T7" fmla="*/ 340 h 340"/>
                <a:gd name="T8" fmla="*/ 0 60000 65536"/>
                <a:gd name="T9" fmla="*/ 0 60000 65536"/>
                <a:gd name="T10" fmla="*/ 0 60000 65536"/>
                <a:gd name="T11" fmla="*/ 0 60000 65536"/>
                <a:gd name="T12" fmla="*/ 0 w 198"/>
                <a:gd name="T13" fmla="*/ 0 h 340"/>
                <a:gd name="T14" fmla="*/ 198 w 198"/>
                <a:gd name="T15" fmla="*/ 340 h 340"/>
              </a:gdLst>
              <a:ahLst/>
              <a:cxnLst>
                <a:cxn ang="T8">
                  <a:pos x="T0" y="T1"/>
                </a:cxn>
                <a:cxn ang="T9">
                  <a:pos x="T2" y="T3"/>
                </a:cxn>
                <a:cxn ang="T10">
                  <a:pos x="T4" y="T5"/>
                </a:cxn>
                <a:cxn ang="T11">
                  <a:pos x="T6" y="T7"/>
                </a:cxn>
              </a:cxnLst>
              <a:rect l="T12" t="T13" r="T14" b="T15"/>
              <a:pathLst>
                <a:path w="198" h="340">
                  <a:moveTo>
                    <a:pt x="198" y="0"/>
                  </a:moveTo>
                  <a:cubicBezTo>
                    <a:pt x="155" y="26"/>
                    <a:pt x="113" y="52"/>
                    <a:pt x="85" y="85"/>
                  </a:cubicBezTo>
                  <a:cubicBezTo>
                    <a:pt x="57" y="118"/>
                    <a:pt x="42" y="156"/>
                    <a:pt x="28" y="198"/>
                  </a:cubicBezTo>
                  <a:cubicBezTo>
                    <a:pt x="14" y="240"/>
                    <a:pt x="7" y="290"/>
                    <a:pt x="0" y="340"/>
                  </a:cubicBezTo>
                </a:path>
              </a:pathLst>
            </a:custGeom>
            <a:noFill/>
            <a:ln w="3175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6662" name="Freeform 23"/>
            <p:cNvSpPr>
              <a:spLocks/>
            </p:cNvSpPr>
            <p:nvPr/>
          </p:nvSpPr>
          <p:spPr bwMode="auto">
            <a:xfrm rot="10800000">
              <a:off x="2370" y="2188"/>
              <a:ext cx="198" cy="369"/>
            </a:xfrm>
            <a:custGeom>
              <a:avLst/>
              <a:gdLst>
                <a:gd name="T0" fmla="*/ 198 w 198"/>
                <a:gd name="T1" fmla="*/ 0 h 340"/>
                <a:gd name="T2" fmla="*/ 85 w 198"/>
                <a:gd name="T3" fmla="*/ 109 h 340"/>
                <a:gd name="T4" fmla="*/ 28 w 198"/>
                <a:gd name="T5" fmla="*/ 253 h 340"/>
                <a:gd name="T6" fmla="*/ 0 w 198"/>
                <a:gd name="T7" fmla="*/ 434 h 340"/>
                <a:gd name="T8" fmla="*/ 0 60000 65536"/>
                <a:gd name="T9" fmla="*/ 0 60000 65536"/>
                <a:gd name="T10" fmla="*/ 0 60000 65536"/>
                <a:gd name="T11" fmla="*/ 0 60000 65536"/>
                <a:gd name="T12" fmla="*/ 0 w 198"/>
                <a:gd name="T13" fmla="*/ 0 h 340"/>
                <a:gd name="T14" fmla="*/ 198 w 198"/>
                <a:gd name="T15" fmla="*/ 340 h 340"/>
              </a:gdLst>
              <a:ahLst/>
              <a:cxnLst>
                <a:cxn ang="T8">
                  <a:pos x="T0" y="T1"/>
                </a:cxn>
                <a:cxn ang="T9">
                  <a:pos x="T2" y="T3"/>
                </a:cxn>
                <a:cxn ang="T10">
                  <a:pos x="T4" y="T5"/>
                </a:cxn>
                <a:cxn ang="T11">
                  <a:pos x="T6" y="T7"/>
                </a:cxn>
              </a:cxnLst>
              <a:rect l="T12" t="T13" r="T14" b="T15"/>
              <a:pathLst>
                <a:path w="198" h="340">
                  <a:moveTo>
                    <a:pt x="198" y="0"/>
                  </a:moveTo>
                  <a:cubicBezTo>
                    <a:pt x="155" y="26"/>
                    <a:pt x="113" y="52"/>
                    <a:pt x="85" y="85"/>
                  </a:cubicBezTo>
                  <a:cubicBezTo>
                    <a:pt x="57" y="118"/>
                    <a:pt x="42" y="156"/>
                    <a:pt x="28" y="198"/>
                  </a:cubicBezTo>
                  <a:cubicBezTo>
                    <a:pt x="14" y="240"/>
                    <a:pt x="7" y="290"/>
                    <a:pt x="0" y="340"/>
                  </a:cubicBezTo>
                </a:path>
              </a:pathLst>
            </a:custGeom>
            <a:noFill/>
            <a:ln w="3175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6663" name="Text Box 25"/>
            <p:cNvSpPr txBox="1">
              <a:spLocks noChangeArrowheads="1"/>
            </p:cNvSpPr>
            <p:nvPr/>
          </p:nvSpPr>
          <p:spPr bwMode="auto">
            <a:xfrm>
              <a:off x="470" y="2472"/>
              <a:ext cx="3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F</a:t>
              </a:r>
            </a:p>
          </p:txBody>
        </p:sp>
        <p:sp>
          <p:nvSpPr>
            <p:cNvPr id="26664" name="Text Box 26"/>
            <p:cNvSpPr txBox="1">
              <a:spLocks noChangeArrowheads="1"/>
            </p:cNvSpPr>
            <p:nvPr/>
          </p:nvSpPr>
          <p:spPr bwMode="auto">
            <a:xfrm>
              <a:off x="2115" y="2472"/>
              <a:ext cx="3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E</a:t>
              </a:r>
            </a:p>
          </p:txBody>
        </p:sp>
        <p:sp>
          <p:nvSpPr>
            <p:cNvPr id="26665" name="Text Box 27"/>
            <p:cNvSpPr txBox="1">
              <a:spLocks noChangeArrowheads="1"/>
            </p:cNvSpPr>
            <p:nvPr/>
          </p:nvSpPr>
          <p:spPr bwMode="auto">
            <a:xfrm>
              <a:off x="2143" y="1395"/>
              <a:ext cx="3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D</a:t>
              </a:r>
            </a:p>
          </p:txBody>
        </p:sp>
        <p:sp>
          <p:nvSpPr>
            <p:cNvPr id="26666" name="Text Box 28"/>
            <p:cNvSpPr txBox="1">
              <a:spLocks noChangeArrowheads="1"/>
            </p:cNvSpPr>
            <p:nvPr/>
          </p:nvSpPr>
          <p:spPr bwMode="auto">
            <a:xfrm>
              <a:off x="1292" y="2472"/>
              <a:ext cx="3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C</a:t>
              </a:r>
            </a:p>
          </p:txBody>
        </p:sp>
        <p:sp>
          <p:nvSpPr>
            <p:cNvPr id="26667" name="Text Box 29"/>
            <p:cNvSpPr txBox="1">
              <a:spLocks noChangeArrowheads="1"/>
            </p:cNvSpPr>
            <p:nvPr/>
          </p:nvSpPr>
          <p:spPr bwMode="auto">
            <a:xfrm>
              <a:off x="1321" y="1877"/>
              <a:ext cx="3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B</a:t>
              </a:r>
            </a:p>
          </p:txBody>
        </p:sp>
        <p:sp>
          <p:nvSpPr>
            <p:cNvPr id="26668" name="Text Box 30"/>
            <p:cNvSpPr txBox="1">
              <a:spLocks noChangeArrowheads="1"/>
            </p:cNvSpPr>
            <p:nvPr/>
          </p:nvSpPr>
          <p:spPr bwMode="auto">
            <a:xfrm>
              <a:off x="499" y="1423"/>
              <a:ext cx="3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A</a:t>
              </a:r>
            </a:p>
          </p:txBody>
        </p:sp>
        <p:sp>
          <p:nvSpPr>
            <p:cNvPr id="26669" name="Line 32"/>
            <p:cNvSpPr>
              <a:spLocks noChangeShapeType="1"/>
            </p:cNvSpPr>
            <p:nvPr/>
          </p:nvSpPr>
          <p:spPr bwMode="auto">
            <a:xfrm>
              <a:off x="697" y="1678"/>
              <a:ext cx="652" cy="822"/>
            </a:xfrm>
            <a:prstGeom prst="line">
              <a:avLst/>
            </a:prstGeom>
            <a:noFill/>
            <a:ln w="9525">
              <a:solidFill>
                <a:srgbClr val="808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26632" name="Text Box 37"/>
          <p:cNvSpPr txBox="1">
            <a:spLocks noChangeArrowheads="1"/>
          </p:cNvSpPr>
          <p:nvPr/>
        </p:nvSpPr>
        <p:spPr bwMode="auto">
          <a:xfrm>
            <a:off x="250825" y="4797425"/>
            <a:ext cx="47529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dirty="0"/>
              <a:t>Graph G </a:t>
            </a:r>
          </a:p>
          <a:p>
            <a:pPr eaLnBrk="1" hangingPunct="1"/>
            <a:r>
              <a:rPr lang="en-US" altLang="zh-CN" b="1" dirty="0"/>
              <a:t>3 Strongly Connected Components</a:t>
            </a:r>
          </a:p>
        </p:txBody>
      </p:sp>
      <p:sp>
        <p:nvSpPr>
          <p:cNvPr id="46" name="Text Box 49"/>
          <p:cNvSpPr txBox="1">
            <a:spLocks noChangeArrowheads="1"/>
          </p:cNvSpPr>
          <p:nvPr/>
        </p:nvSpPr>
        <p:spPr bwMode="auto">
          <a:xfrm>
            <a:off x="4769296" y="1700808"/>
            <a:ext cx="4267200" cy="1200329"/>
          </a:xfrm>
          <a:prstGeom prst="rect">
            <a:avLst/>
          </a:prstGeom>
          <a:solidFill>
            <a:srgbClr val="FFFF99"/>
          </a:solidFill>
          <a:ln w="57150" cmpd="thinThick">
            <a:solidFill>
              <a:srgbClr val="FFCC00"/>
            </a:solidFill>
            <a:miter lim="800000"/>
            <a:headEnd/>
            <a:tailEnd/>
          </a:ln>
          <a:effectLst>
            <a:outerShdw dist="107763" dir="8100000" algn="ctr" rotWithShape="0">
              <a:schemeClr val="bg2"/>
            </a:outerShdw>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dirty="0"/>
              <a:t>Strongly connected: for each pair of vertices v and w, there is a path from v to w</a:t>
            </a:r>
          </a:p>
        </p:txBody>
      </p:sp>
      <p:sp>
        <p:nvSpPr>
          <p:cNvPr id="47" name="Text Box 49"/>
          <p:cNvSpPr txBox="1">
            <a:spLocks noChangeArrowheads="1"/>
          </p:cNvSpPr>
          <p:nvPr/>
        </p:nvSpPr>
        <p:spPr bwMode="auto">
          <a:xfrm>
            <a:off x="4756596" y="3263326"/>
            <a:ext cx="4267200" cy="1938992"/>
          </a:xfrm>
          <a:prstGeom prst="rect">
            <a:avLst/>
          </a:prstGeom>
          <a:solidFill>
            <a:schemeClr val="accent6">
              <a:lumMod val="40000"/>
              <a:lumOff val="60000"/>
            </a:schemeClr>
          </a:solidFill>
          <a:ln w="57150" cmpd="thinThick">
            <a:solidFill>
              <a:srgbClr val="FFCC00"/>
            </a:solidFill>
            <a:miter lim="800000"/>
            <a:headEnd/>
            <a:tailEnd/>
          </a:ln>
          <a:effectLst>
            <a:outerShdw dist="107763" dir="8100000" algn="ctr" rotWithShape="0">
              <a:schemeClr val="bg2"/>
            </a:outerShdw>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dirty="0"/>
              <a:t>Weakly connected: after making all edges undirected and consolidating any duplicate edges, the resulting undirected graph is connected.</a:t>
            </a:r>
          </a:p>
        </p:txBody>
      </p:sp>
      <p:sp>
        <p:nvSpPr>
          <p:cNvPr id="48" name="Text Box 49"/>
          <p:cNvSpPr txBox="1">
            <a:spLocks noChangeArrowheads="1"/>
          </p:cNvSpPr>
          <p:nvPr/>
        </p:nvSpPr>
        <p:spPr bwMode="auto">
          <a:xfrm>
            <a:off x="349250" y="5753100"/>
            <a:ext cx="8674546" cy="830997"/>
          </a:xfrm>
          <a:prstGeom prst="rect">
            <a:avLst/>
          </a:prstGeom>
          <a:solidFill>
            <a:srgbClr val="FFFF99"/>
          </a:solidFill>
          <a:ln w="57150" cmpd="thinThick">
            <a:solidFill>
              <a:srgbClr val="FFCC00"/>
            </a:solidFill>
            <a:miter lim="800000"/>
            <a:headEnd/>
            <a:tailEnd/>
          </a:ln>
          <a:effectLst>
            <a:outerShdw dist="107763" dir="8100000" algn="ctr" rotWithShape="0">
              <a:schemeClr val="bg2"/>
            </a:outerShdw>
          </a:effec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dirty="0"/>
              <a:t>Strongly connected component of a digraph G: a </a:t>
            </a:r>
            <a:r>
              <a:rPr lang="en-US" altLang="zh-CN" dirty="0">
                <a:solidFill>
                  <a:srgbClr val="FF0000"/>
                </a:solidFill>
              </a:rPr>
              <a:t>maximal</a:t>
            </a:r>
            <a:r>
              <a:rPr lang="en-US" altLang="zh-CN" dirty="0"/>
              <a:t> strongly connected subgraph of G.</a:t>
            </a:r>
          </a:p>
        </p:txBody>
      </p:sp>
    </p:spTree>
    <p:extLst>
      <p:ext uri="{BB962C8B-B14F-4D97-AF65-F5344CB8AC3E}">
        <p14:creationId xmlns:p14="http://schemas.microsoft.com/office/powerpoint/2010/main" val="16953687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Oval 36"/>
          <p:cNvSpPr>
            <a:spLocks noChangeArrowheads="1"/>
          </p:cNvSpPr>
          <p:nvPr/>
        </p:nvSpPr>
        <p:spPr bwMode="auto">
          <a:xfrm rot="-3050608">
            <a:off x="2914650" y="3213100"/>
            <a:ext cx="1944688" cy="935038"/>
          </a:xfrm>
          <a:prstGeom prst="ellipse">
            <a:avLst/>
          </a:prstGeom>
          <a:solidFill>
            <a:srgbClr val="FF99CC"/>
          </a:solidFill>
          <a:ln w="9525">
            <a:solidFill>
              <a:srgbClr val="FF0000"/>
            </a:solidFill>
            <a:prstDash val="lgDash"/>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26627" name="Oval 35"/>
          <p:cNvSpPr>
            <a:spLocks noChangeArrowheads="1"/>
          </p:cNvSpPr>
          <p:nvPr/>
        </p:nvSpPr>
        <p:spPr bwMode="auto">
          <a:xfrm>
            <a:off x="1692275" y="3716338"/>
            <a:ext cx="1152525" cy="936625"/>
          </a:xfrm>
          <a:prstGeom prst="ellipse">
            <a:avLst/>
          </a:prstGeom>
          <a:solidFill>
            <a:srgbClr val="FFFF99"/>
          </a:solidFill>
          <a:ln w="9525">
            <a:solidFill>
              <a:srgbClr val="FF9900"/>
            </a:solidFill>
            <a:prstDash val="lgDash"/>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26628" name="Freeform 34"/>
          <p:cNvSpPr>
            <a:spLocks/>
          </p:cNvSpPr>
          <p:nvPr/>
        </p:nvSpPr>
        <p:spPr bwMode="auto">
          <a:xfrm>
            <a:off x="130175" y="1855788"/>
            <a:ext cx="3830638" cy="2736850"/>
          </a:xfrm>
          <a:custGeom>
            <a:avLst/>
            <a:gdLst>
              <a:gd name="T0" fmla="*/ 2147483647 w 2413"/>
              <a:gd name="T1" fmla="*/ 2147483647 h 1724"/>
              <a:gd name="T2" fmla="*/ 2147483647 w 2413"/>
              <a:gd name="T3" fmla="*/ 2147483647 h 1724"/>
              <a:gd name="T4" fmla="*/ 2147483647 w 2413"/>
              <a:gd name="T5" fmla="*/ 2147483647 h 1724"/>
              <a:gd name="T6" fmla="*/ 2147483647 w 2413"/>
              <a:gd name="T7" fmla="*/ 2147483647 h 1724"/>
              <a:gd name="T8" fmla="*/ 2147483647 w 2413"/>
              <a:gd name="T9" fmla="*/ 2147483647 h 1724"/>
              <a:gd name="T10" fmla="*/ 2147483647 w 2413"/>
              <a:gd name="T11" fmla="*/ 2147483647 h 1724"/>
              <a:gd name="T12" fmla="*/ 2147483647 w 2413"/>
              <a:gd name="T13" fmla="*/ 2147483647 h 1724"/>
              <a:gd name="T14" fmla="*/ 2147483647 w 2413"/>
              <a:gd name="T15" fmla="*/ 2147483647 h 1724"/>
              <a:gd name="T16" fmla="*/ 2147483647 w 2413"/>
              <a:gd name="T17" fmla="*/ 2147483647 h 1724"/>
              <a:gd name="T18" fmla="*/ 2147483647 w 2413"/>
              <a:gd name="T19" fmla="*/ 2147483647 h 1724"/>
              <a:gd name="T20" fmla="*/ 2147483647 w 2413"/>
              <a:gd name="T21" fmla="*/ 2147483647 h 1724"/>
              <a:gd name="T22" fmla="*/ 2147483647 w 2413"/>
              <a:gd name="T23" fmla="*/ 2147483647 h 1724"/>
              <a:gd name="T24" fmla="*/ 2147483647 w 2413"/>
              <a:gd name="T25" fmla="*/ 2147483647 h 1724"/>
              <a:gd name="T26" fmla="*/ 2147483647 w 2413"/>
              <a:gd name="T27" fmla="*/ 2147483647 h 1724"/>
              <a:gd name="T28" fmla="*/ 2147483647 w 2413"/>
              <a:gd name="T29" fmla="*/ 2147483647 h 1724"/>
              <a:gd name="T30" fmla="*/ 2147483647 w 2413"/>
              <a:gd name="T31" fmla="*/ 2147483647 h 1724"/>
              <a:gd name="T32" fmla="*/ 2147483647 w 2413"/>
              <a:gd name="T33" fmla="*/ 2147483647 h 17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13"/>
              <a:gd name="T52" fmla="*/ 0 h 1724"/>
              <a:gd name="T53" fmla="*/ 2413 w 2413"/>
              <a:gd name="T54" fmla="*/ 1724 h 17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13" h="1724">
                <a:moveTo>
                  <a:pt x="394" y="1671"/>
                </a:moveTo>
                <a:cubicBezTo>
                  <a:pt x="462" y="1724"/>
                  <a:pt x="518" y="1722"/>
                  <a:pt x="575" y="1717"/>
                </a:cubicBezTo>
                <a:cubicBezTo>
                  <a:pt x="632" y="1712"/>
                  <a:pt x="686" y="1693"/>
                  <a:pt x="736" y="1642"/>
                </a:cubicBezTo>
                <a:cubicBezTo>
                  <a:pt x="786" y="1591"/>
                  <a:pt x="833" y="1489"/>
                  <a:pt x="874" y="1411"/>
                </a:cubicBezTo>
                <a:cubicBezTo>
                  <a:pt x="915" y="1333"/>
                  <a:pt x="896" y="1229"/>
                  <a:pt x="984" y="1172"/>
                </a:cubicBezTo>
                <a:cubicBezTo>
                  <a:pt x="1072" y="1115"/>
                  <a:pt x="1276" y="1111"/>
                  <a:pt x="1404" y="1066"/>
                </a:cubicBezTo>
                <a:cubicBezTo>
                  <a:pt x="1532" y="1021"/>
                  <a:pt x="1609" y="981"/>
                  <a:pt x="1755" y="900"/>
                </a:cubicBezTo>
                <a:cubicBezTo>
                  <a:pt x="1901" y="819"/>
                  <a:pt x="2173" y="669"/>
                  <a:pt x="2280" y="582"/>
                </a:cubicBezTo>
                <a:cubicBezTo>
                  <a:pt x="2387" y="495"/>
                  <a:pt x="2377" y="420"/>
                  <a:pt x="2395" y="375"/>
                </a:cubicBezTo>
                <a:cubicBezTo>
                  <a:pt x="2413" y="330"/>
                  <a:pt x="2413" y="353"/>
                  <a:pt x="2390" y="311"/>
                </a:cubicBezTo>
                <a:cubicBezTo>
                  <a:pt x="2367" y="269"/>
                  <a:pt x="2279" y="153"/>
                  <a:pt x="2257" y="121"/>
                </a:cubicBezTo>
                <a:cubicBezTo>
                  <a:pt x="2235" y="89"/>
                  <a:pt x="2288" y="127"/>
                  <a:pt x="2257" y="121"/>
                </a:cubicBezTo>
                <a:cubicBezTo>
                  <a:pt x="2226" y="115"/>
                  <a:pt x="2345" y="88"/>
                  <a:pt x="2072" y="84"/>
                </a:cubicBezTo>
                <a:cubicBezTo>
                  <a:pt x="1799" y="80"/>
                  <a:pt x="954" y="0"/>
                  <a:pt x="621" y="98"/>
                </a:cubicBezTo>
                <a:cubicBezTo>
                  <a:pt x="288" y="196"/>
                  <a:pt x="152" y="456"/>
                  <a:pt x="76" y="673"/>
                </a:cubicBezTo>
                <a:cubicBezTo>
                  <a:pt x="0" y="890"/>
                  <a:pt x="122" y="1240"/>
                  <a:pt x="167" y="1399"/>
                </a:cubicBezTo>
                <a:cubicBezTo>
                  <a:pt x="212" y="1558"/>
                  <a:pt x="326" y="1618"/>
                  <a:pt x="394" y="1671"/>
                </a:cubicBezTo>
                <a:close/>
              </a:path>
            </a:pathLst>
          </a:custGeom>
          <a:solidFill>
            <a:srgbClr val="CCFFCC"/>
          </a:solidFill>
          <a:ln w="9525" cap="flat">
            <a:solidFill>
              <a:srgbClr val="3366FF"/>
            </a:solidFill>
            <a:prstDash val="lgDash"/>
            <a:round/>
            <a:headEnd/>
            <a:tailEnd/>
          </a:ln>
        </p:spPr>
        <p:txBody>
          <a:bodyPr wrap="none"/>
          <a:lstStyle/>
          <a:p>
            <a:endParaRPr lang="zh-CN" altLang="en-US"/>
          </a:p>
        </p:txBody>
      </p:sp>
      <p:sp>
        <p:nvSpPr>
          <p:cNvPr id="26629" name="Rectangle 2"/>
          <p:cNvSpPr>
            <a:spLocks noGrp="1" noChangeArrowheads="1"/>
          </p:cNvSpPr>
          <p:nvPr>
            <p:ph type="title"/>
          </p:nvPr>
        </p:nvSpPr>
        <p:spPr>
          <a:xfrm>
            <a:off x="188913" y="758964"/>
            <a:ext cx="8955087" cy="707886"/>
          </a:xfrm>
        </p:spPr>
        <p:txBody>
          <a:bodyPr/>
          <a:lstStyle/>
          <a:p>
            <a:pPr eaLnBrk="1" hangingPunct="1"/>
            <a:r>
              <a:rPr lang="en-US" altLang="zh-CN" sz="4000" dirty="0"/>
              <a:t>Condensation Graph (meta-graph)</a:t>
            </a:r>
            <a:r>
              <a:rPr lang="en-US" altLang="zh-CN" sz="2000" dirty="0"/>
              <a:t>(</a:t>
            </a:r>
            <a:r>
              <a:rPr lang="zh-CN" altLang="en-US" sz="2000" dirty="0"/>
              <a:t>收缩图</a:t>
            </a:r>
            <a:r>
              <a:rPr lang="en-US" altLang="zh-CN" sz="2000" dirty="0"/>
              <a:t>)</a:t>
            </a:r>
            <a:endParaRPr lang="en-US" altLang="zh-CN" sz="4000" dirty="0"/>
          </a:p>
        </p:txBody>
      </p:sp>
      <p:sp>
        <p:nvSpPr>
          <p:cNvPr id="26630" name="Text Box 24"/>
          <p:cNvSpPr txBox="1">
            <a:spLocks noChangeArrowheads="1"/>
          </p:cNvSpPr>
          <p:nvPr/>
        </p:nvSpPr>
        <p:spPr bwMode="auto">
          <a:xfrm>
            <a:off x="3941763" y="3024188"/>
            <a:ext cx="58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G</a:t>
            </a:r>
          </a:p>
        </p:txBody>
      </p:sp>
      <p:grpSp>
        <p:nvGrpSpPr>
          <p:cNvPr id="26631" name="Group 51"/>
          <p:cNvGrpSpPr>
            <a:grpSpLocks/>
          </p:cNvGrpSpPr>
          <p:nvPr/>
        </p:nvGrpSpPr>
        <p:grpSpPr bwMode="auto">
          <a:xfrm>
            <a:off x="565150" y="2205038"/>
            <a:ext cx="3790950" cy="2176462"/>
            <a:chOff x="356" y="1389"/>
            <a:chExt cx="2388" cy="1371"/>
          </a:xfrm>
        </p:grpSpPr>
        <p:sp>
          <p:nvSpPr>
            <p:cNvPr id="26644" name="Oval 5"/>
            <p:cNvSpPr>
              <a:spLocks noChangeArrowheads="1"/>
            </p:cNvSpPr>
            <p:nvPr/>
          </p:nvSpPr>
          <p:spPr bwMode="auto">
            <a:xfrm>
              <a:off x="476" y="1434"/>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26645" name="Oval 6"/>
            <p:cNvSpPr>
              <a:spLocks noChangeArrowheads="1"/>
            </p:cNvSpPr>
            <p:nvPr/>
          </p:nvSpPr>
          <p:spPr bwMode="auto">
            <a:xfrm>
              <a:off x="2109" y="1389"/>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26646" name="Oval 7"/>
            <p:cNvSpPr>
              <a:spLocks noChangeArrowheads="1"/>
            </p:cNvSpPr>
            <p:nvPr/>
          </p:nvSpPr>
          <p:spPr bwMode="auto">
            <a:xfrm>
              <a:off x="2472" y="1933"/>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26647" name="Oval 8"/>
            <p:cNvSpPr>
              <a:spLocks noChangeArrowheads="1"/>
            </p:cNvSpPr>
            <p:nvPr/>
          </p:nvSpPr>
          <p:spPr bwMode="auto">
            <a:xfrm>
              <a:off x="2109" y="2478"/>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26648" name="Oval 9"/>
            <p:cNvSpPr>
              <a:spLocks noChangeArrowheads="1"/>
            </p:cNvSpPr>
            <p:nvPr/>
          </p:nvSpPr>
          <p:spPr bwMode="auto">
            <a:xfrm>
              <a:off x="1292" y="1888"/>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26649" name="Oval 10"/>
            <p:cNvSpPr>
              <a:spLocks noChangeArrowheads="1"/>
            </p:cNvSpPr>
            <p:nvPr/>
          </p:nvSpPr>
          <p:spPr bwMode="auto">
            <a:xfrm>
              <a:off x="1292" y="2478"/>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26650" name="Oval 11"/>
            <p:cNvSpPr>
              <a:spLocks noChangeArrowheads="1"/>
            </p:cNvSpPr>
            <p:nvPr/>
          </p:nvSpPr>
          <p:spPr bwMode="auto">
            <a:xfrm>
              <a:off x="476" y="2478"/>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26651" name="Line 12"/>
            <p:cNvSpPr>
              <a:spLocks noChangeShapeType="1"/>
            </p:cNvSpPr>
            <p:nvPr/>
          </p:nvSpPr>
          <p:spPr bwMode="auto">
            <a:xfrm flipH="1">
              <a:off x="754" y="1536"/>
              <a:ext cx="1332" cy="0"/>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6652" name="Line 13"/>
            <p:cNvSpPr>
              <a:spLocks noChangeShapeType="1"/>
            </p:cNvSpPr>
            <p:nvPr/>
          </p:nvSpPr>
          <p:spPr bwMode="auto">
            <a:xfrm>
              <a:off x="725" y="1650"/>
              <a:ext cx="567" cy="340"/>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6653" name="Line 14"/>
            <p:cNvSpPr>
              <a:spLocks noChangeShapeType="1"/>
            </p:cNvSpPr>
            <p:nvPr/>
          </p:nvSpPr>
          <p:spPr bwMode="auto">
            <a:xfrm flipV="1">
              <a:off x="1548" y="1621"/>
              <a:ext cx="595" cy="341"/>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6654" name="Line 15"/>
            <p:cNvSpPr>
              <a:spLocks noChangeShapeType="1"/>
            </p:cNvSpPr>
            <p:nvPr/>
          </p:nvSpPr>
          <p:spPr bwMode="auto">
            <a:xfrm>
              <a:off x="1434" y="2160"/>
              <a:ext cx="0" cy="340"/>
            </a:xfrm>
            <a:prstGeom prst="line">
              <a:avLst/>
            </a:prstGeom>
            <a:noFill/>
            <a:ln w="9525">
              <a:solidFill>
                <a:srgbClr val="808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6655" name="Line 16"/>
            <p:cNvSpPr>
              <a:spLocks noChangeShapeType="1"/>
            </p:cNvSpPr>
            <p:nvPr/>
          </p:nvSpPr>
          <p:spPr bwMode="auto">
            <a:xfrm flipH="1">
              <a:off x="1519" y="1650"/>
              <a:ext cx="652" cy="879"/>
            </a:xfrm>
            <a:prstGeom prst="line">
              <a:avLst/>
            </a:prstGeom>
            <a:noFill/>
            <a:ln w="9525">
              <a:solidFill>
                <a:srgbClr val="808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6656" name="Line 17"/>
            <p:cNvSpPr>
              <a:spLocks noChangeShapeType="1"/>
            </p:cNvSpPr>
            <p:nvPr/>
          </p:nvSpPr>
          <p:spPr bwMode="auto">
            <a:xfrm>
              <a:off x="754" y="2614"/>
              <a:ext cx="538" cy="0"/>
            </a:xfrm>
            <a:prstGeom prst="line">
              <a:avLst/>
            </a:prstGeom>
            <a:noFill/>
            <a:ln w="9525">
              <a:solidFill>
                <a:srgbClr val="808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6657" name="Line 18"/>
            <p:cNvSpPr>
              <a:spLocks noChangeShapeType="1"/>
            </p:cNvSpPr>
            <p:nvPr/>
          </p:nvSpPr>
          <p:spPr bwMode="auto">
            <a:xfrm flipH="1">
              <a:off x="1548" y="2614"/>
              <a:ext cx="538" cy="0"/>
            </a:xfrm>
            <a:prstGeom prst="line">
              <a:avLst/>
            </a:prstGeom>
            <a:noFill/>
            <a:ln w="9525">
              <a:solidFill>
                <a:srgbClr val="808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6658" name="Line 19"/>
            <p:cNvSpPr>
              <a:spLocks noChangeShapeType="1"/>
            </p:cNvSpPr>
            <p:nvPr/>
          </p:nvSpPr>
          <p:spPr bwMode="auto">
            <a:xfrm flipH="1" flipV="1">
              <a:off x="2313" y="1621"/>
              <a:ext cx="227" cy="312"/>
            </a:xfrm>
            <a:prstGeom prst="line">
              <a:avLst/>
            </a:prstGeom>
            <a:noFill/>
            <a:ln w="9525">
              <a:solidFill>
                <a:srgbClr val="808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6659" name="Freeform 20"/>
            <p:cNvSpPr>
              <a:spLocks/>
            </p:cNvSpPr>
            <p:nvPr/>
          </p:nvSpPr>
          <p:spPr bwMode="auto">
            <a:xfrm flipV="1">
              <a:off x="356" y="1678"/>
              <a:ext cx="171" cy="822"/>
            </a:xfrm>
            <a:custGeom>
              <a:avLst/>
              <a:gdLst>
                <a:gd name="T0" fmla="*/ 171 w 171"/>
                <a:gd name="T1" fmla="*/ 0 h 822"/>
                <a:gd name="T2" fmla="*/ 24 w 171"/>
                <a:gd name="T3" fmla="*/ 267 h 822"/>
                <a:gd name="T4" fmla="*/ 24 w 171"/>
                <a:gd name="T5" fmla="*/ 550 h 822"/>
                <a:gd name="T6" fmla="*/ 143 w 171"/>
                <a:gd name="T7" fmla="*/ 822 h 822"/>
                <a:gd name="T8" fmla="*/ 0 60000 65536"/>
                <a:gd name="T9" fmla="*/ 0 60000 65536"/>
                <a:gd name="T10" fmla="*/ 0 60000 65536"/>
                <a:gd name="T11" fmla="*/ 0 60000 65536"/>
                <a:gd name="T12" fmla="*/ 0 w 171"/>
                <a:gd name="T13" fmla="*/ 0 h 822"/>
                <a:gd name="T14" fmla="*/ 171 w 171"/>
                <a:gd name="T15" fmla="*/ 822 h 822"/>
              </a:gdLst>
              <a:ahLst/>
              <a:cxnLst>
                <a:cxn ang="T8">
                  <a:pos x="T0" y="T1"/>
                </a:cxn>
                <a:cxn ang="T9">
                  <a:pos x="T2" y="T3"/>
                </a:cxn>
                <a:cxn ang="T10">
                  <a:pos x="T4" y="T5"/>
                </a:cxn>
                <a:cxn ang="T11">
                  <a:pos x="T6" y="T7"/>
                </a:cxn>
              </a:cxnLst>
              <a:rect l="T12" t="T13" r="T14" b="T15"/>
              <a:pathLst>
                <a:path w="171" h="822">
                  <a:moveTo>
                    <a:pt x="171" y="0"/>
                  </a:moveTo>
                  <a:cubicBezTo>
                    <a:pt x="147" y="44"/>
                    <a:pt x="48" y="175"/>
                    <a:pt x="24" y="267"/>
                  </a:cubicBezTo>
                  <a:cubicBezTo>
                    <a:pt x="0" y="359"/>
                    <a:pt x="4" y="458"/>
                    <a:pt x="24" y="550"/>
                  </a:cubicBezTo>
                  <a:cubicBezTo>
                    <a:pt x="44" y="642"/>
                    <a:pt x="118" y="765"/>
                    <a:pt x="143" y="822"/>
                  </a:cubicBezTo>
                </a:path>
              </a:pathLst>
            </a:custGeom>
            <a:noFill/>
            <a:ln w="3175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6660" name="Freeform 21"/>
            <p:cNvSpPr>
              <a:spLocks/>
            </p:cNvSpPr>
            <p:nvPr/>
          </p:nvSpPr>
          <p:spPr bwMode="auto">
            <a:xfrm flipH="1">
              <a:off x="697" y="1706"/>
              <a:ext cx="171" cy="822"/>
            </a:xfrm>
            <a:custGeom>
              <a:avLst/>
              <a:gdLst>
                <a:gd name="T0" fmla="*/ 171 w 171"/>
                <a:gd name="T1" fmla="*/ 0 h 822"/>
                <a:gd name="T2" fmla="*/ 24 w 171"/>
                <a:gd name="T3" fmla="*/ 267 h 822"/>
                <a:gd name="T4" fmla="*/ 24 w 171"/>
                <a:gd name="T5" fmla="*/ 550 h 822"/>
                <a:gd name="T6" fmla="*/ 143 w 171"/>
                <a:gd name="T7" fmla="*/ 822 h 822"/>
                <a:gd name="T8" fmla="*/ 0 60000 65536"/>
                <a:gd name="T9" fmla="*/ 0 60000 65536"/>
                <a:gd name="T10" fmla="*/ 0 60000 65536"/>
                <a:gd name="T11" fmla="*/ 0 60000 65536"/>
                <a:gd name="T12" fmla="*/ 0 w 171"/>
                <a:gd name="T13" fmla="*/ 0 h 822"/>
                <a:gd name="T14" fmla="*/ 171 w 171"/>
                <a:gd name="T15" fmla="*/ 822 h 822"/>
              </a:gdLst>
              <a:ahLst/>
              <a:cxnLst>
                <a:cxn ang="T8">
                  <a:pos x="T0" y="T1"/>
                </a:cxn>
                <a:cxn ang="T9">
                  <a:pos x="T2" y="T3"/>
                </a:cxn>
                <a:cxn ang="T10">
                  <a:pos x="T4" y="T5"/>
                </a:cxn>
                <a:cxn ang="T11">
                  <a:pos x="T6" y="T7"/>
                </a:cxn>
              </a:cxnLst>
              <a:rect l="T12" t="T13" r="T14" b="T15"/>
              <a:pathLst>
                <a:path w="171" h="822">
                  <a:moveTo>
                    <a:pt x="171" y="0"/>
                  </a:moveTo>
                  <a:cubicBezTo>
                    <a:pt x="147" y="44"/>
                    <a:pt x="48" y="175"/>
                    <a:pt x="24" y="267"/>
                  </a:cubicBezTo>
                  <a:cubicBezTo>
                    <a:pt x="0" y="359"/>
                    <a:pt x="4" y="458"/>
                    <a:pt x="24" y="550"/>
                  </a:cubicBezTo>
                  <a:cubicBezTo>
                    <a:pt x="44" y="642"/>
                    <a:pt x="118" y="765"/>
                    <a:pt x="143" y="822"/>
                  </a:cubicBezTo>
                </a:path>
              </a:pathLst>
            </a:custGeom>
            <a:noFill/>
            <a:ln w="3175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6661" name="Freeform 22"/>
            <p:cNvSpPr>
              <a:spLocks/>
            </p:cNvSpPr>
            <p:nvPr/>
          </p:nvSpPr>
          <p:spPr bwMode="auto">
            <a:xfrm>
              <a:off x="2285" y="2160"/>
              <a:ext cx="198" cy="340"/>
            </a:xfrm>
            <a:custGeom>
              <a:avLst/>
              <a:gdLst>
                <a:gd name="T0" fmla="*/ 198 w 198"/>
                <a:gd name="T1" fmla="*/ 0 h 340"/>
                <a:gd name="T2" fmla="*/ 85 w 198"/>
                <a:gd name="T3" fmla="*/ 85 h 340"/>
                <a:gd name="T4" fmla="*/ 28 w 198"/>
                <a:gd name="T5" fmla="*/ 198 h 340"/>
                <a:gd name="T6" fmla="*/ 0 w 198"/>
                <a:gd name="T7" fmla="*/ 340 h 340"/>
                <a:gd name="T8" fmla="*/ 0 60000 65536"/>
                <a:gd name="T9" fmla="*/ 0 60000 65536"/>
                <a:gd name="T10" fmla="*/ 0 60000 65536"/>
                <a:gd name="T11" fmla="*/ 0 60000 65536"/>
                <a:gd name="T12" fmla="*/ 0 w 198"/>
                <a:gd name="T13" fmla="*/ 0 h 340"/>
                <a:gd name="T14" fmla="*/ 198 w 198"/>
                <a:gd name="T15" fmla="*/ 340 h 340"/>
              </a:gdLst>
              <a:ahLst/>
              <a:cxnLst>
                <a:cxn ang="T8">
                  <a:pos x="T0" y="T1"/>
                </a:cxn>
                <a:cxn ang="T9">
                  <a:pos x="T2" y="T3"/>
                </a:cxn>
                <a:cxn ang="T10">
                  <a:pos x="T4" y="T5"/>
                </a:cxn>
                <a:cxn ang="T11">
                  <a:pos x="T6" y="T7"/>
                </a:cxn>
              </a:cxnLst>
              <a:rect l="T12" t="T13" r="T14" b="T15"/>
              <a:pathLst>
                <a:path w="198" h="340">
                  <a:moveTo>
                    <a:pt x="198" y="0"/>
                  </a:moveTo>
                  <a:cubicBezTo>
                    <a:pt x="155" y="26"/>
                    <a:pt x="113" y="52"/>
                    <a:pt x="85" y="85"/>
                  </a:cubicBezTo>
                  <a:cubicBezTo>
                    <a:pt x="57" y="118"/>
                    <a:pt x="42" y="156"/>
                    <a:pt x="28" y="198"/>
                  </a:cubicBezTo>
                  <a:cubicBezTo>
                    <a:pt x="14" y="240"/>
                    <a:pt x="7" y="290"/>
                    <a:pt x="0" y="340"/>
                  </a:cubicBezTo>
                </a:path>
              </a:pathLst>
            </a:custGeom>
            <a:noFill/>
            <a:ln w="3175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6662" name="Freeform 23"/>
            <p:cNvSpPr>
              <a:spLocks/>
            </p:cNvSpPr>
            <p:nvPr/>
          </p:nvSpPr>
          <p:spPr bwMode="auto">
            <a:xfrm rot="10800000">
              <a:off x="2370" y="2188"/>
              <a:ext cx="198" cy="369"/>
            </a:xfrm>
            <a:custGeom>
              <a:avLst/>
              <a:gdLst>
                <a:gd name="T0" fmla="*/ 198 w 198"/>
                <a:gd name="T1" fmla="*/ 0 h 340"/>
                <a:gd name="T2" fmla="*/ 85 w 198"/>
                <a:gd name="T3" fmla="*/ 109 h 340"/>
                <a:gd name="T4" fmla="*/ 28 w 198"/>
                <a:gd name="T5" fmla="*/ 253 h 340"/>
                <a:gd name="T6" fmla="*/ 0 w 198"/>
                <a:gd name="T7" fmla="*/ 434 h 340"/>
                <a:gd name="T8" fmla="*/ 0 60000 65536"/>
                <a:gd name="T9" fmla="*/ 0 60000 65536"/>
                <a:gd name="T10" fmla="*/ 0 60000 65536"/>
                <a:gd name="T11" fmla="*/ 0 60000 65536"/>
                <a:gd name="T12" fmla="*/ 0 w 198"/>
                <a:gd name="T13" fmla="*/ 0 h 340"/>
                <a:gd name="T14" fmla="*/ 198 w 198"/>
                <a:gd name="T15" fmla="*/ 340 h 340"/>
              </a:gdLst>
              <a:ahLst/>
              <a:cxnLst>
                <a:cxn ang="T8">
                  <a:pos x="T0" y="T1"/>
                </a:cxn>
                <a:cxn ang="T9">
                  <a:pos x="T2" y="T3"/>
                </a:cxn>
                <a:cxn ang="T10">
                  <a:pos x="T4" y="T5"/>
                </a:cxn>
                <a:cxn ang="T11">
                  <a:pos x="T6" y="T7"/>
                </a:cxn>
              </a:cxnLst>
              <a:rect l="T12" t="T13" r="T14" b="T15"/>
              <a:pathLst>
                <a:path w="198" h="340">
                  <a:moveTo>
                    <a:pt x="198" y="0"/>
                  </a:moveTo>
                  <a:cubicBezTo>
                    <a:pt x="155" y="26"/>
                    <a:pt x="113" y="52"/>
                    <a:pt x="85" y="85"/>
                  </a:cubicBezTo>
                  <a:cubicBezTo>
                    <a:pt x="57" y="118"/>
                    <a:pt x="42" y="156"/>
                    <a:pt x="28" y="198"/>
                  </a:cubicBezTo>
                  <a:cubicBezTo>
                    <a:pt x="14" y="240"/>
                    <a:pt x="7" y="290"/>
                    <a:pt x="0" y="340"/>
                  </a:cubicBezTo>
                </a:path>
              </a:pathLst>
            </a:custGeom>
            <a:noFill/>
            <a:ln w="3175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6663" name="Text Box 25"/>
            <p:cNvSpPr txBox="1">
              <a:spLocks noChangeArrowheads="1"/>
            </p:cNvSpPr>
            <p:nvPr/>
          </p:nvSpPr>
          <p:spPr bwMode="auto">
            <a:xfrm>
              <a:off x="470" y="2472"/>
              <a:ext cx="3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F</a:t>
              </a:r>
            </a:p>
          </p:txBody>
        </p:sp>
        <p:sp>
          <p:nvSpPr>
            <p:cNvPr id="26664" name="Text Box 26"/>
            <p:cNvSpPr txBox="1">
              <a:spLocks noChangeArrowheads="1"/>
            </p:cNvSpPr>
            <p:nvPr/>
          </p:nvSpPr>
          <p:spPr bwMode="auto">
            <a:xfrm>
              <a:off x="2115" y="2472"/>
              <a:ext cx="3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E</a:t>
              </a:r>
            </a:p>
          </p:txBody>
        </p:sp>
        <p:sp>
          <p:nvSpPr>
            <p:cNvPr id="26665" name="Text Box 27"/>
            <p:cNvSpPr txBox="1">
              <a:spLocks noChangeArrowheads="1"/>
            </p:cNvSpPr>
            <p:nvPr/>
          </p:nvSpPr>
          <p:spPr bwMode="auto">
            <a:xfrm>
              <a:off x="2143" y="1395"/>
              <a:ext cx="3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D</a:t>
              </a:r>
            </a:p>
          </p:txBody>
        </p:sp>
        <p:sp>
          <p:nvSpPr>
            <p:cNvPr id="26666" name="Text Box 28"/>
            <p:cNvSpPr txBox="1">
              <a:spLocks noChangeArrowheads="1"/>
            </p:cNvSpPr>
            <p:nvPr/>
          </p:nvSpPr>
          <p:spPr bwMode="auto">
            <a:xfrm>
              <a:off x="1292" y="2472"/>
              <a:ext cx="3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C</a:t>
              </a:r>
            </a:p>
          </p:txBody>
        </p:sp>
        <p:sp>
          <p:nvSpPr>
            <p:cNvPr id="26667" name="Text Box 29"/>
            <p:cNvSpPr txBox="1">
              <a:spLocks noChangeArrowheads="1"/>
            </p:cNvSpPr>
            <p:nvPr/>
          </p:nvSpPr>
          <p:spPr bwMode="auto">
            <a:xfrm>
              <a:off x="1321" y="1877"/>
              <a:ext cx="3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B</a:t>
              </a:r>
            </a:p>
          </p:txBody>
        </p:sp>
        <p:sp>
          <p:nvSpPr>
            <p:cNvPr id="26668" name="Text Box 30"/>
            <p:cNvSpPr txBox="1">
              <a:spLocks noChangeArrowheads="1"/>
            </p:cNvSpPr>
            <p:nvPr/>
          </p:nvSpPr>
          <p:spPr bwMode="auto">
            <a:xfrm>
              <a:off x="499" y="1423"/>
              <a:ext cx="3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A</a:t>
              </a:r>
            </a:p>
          </p:txBody>
        </p:sp>
        <p:sp>
          <p:nvSpPr>
            <p:cNvPr id="26669" name="Line 32"/>
            <p:cNvSpPr>
              <a:spLocks noChangeShapeType="1"/>
            </p:cNvSpPr>
            <p:nvPr/>
          </p:nvSpPr>
          <p:spPr bwMode="auto">
            <a:xfrm>
              <a:off x="697" y="1678"/>
              <a:ext cx="652" cy="822"/>
            </a:xfrm>
            <a:prstGeom prst="line">
              <a:avLst/>
            </a:prstGeom>
            <a:noFill/>
            <a:ln w="9525">
              <a:solidFill>
                <a:srgbClr val="808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26632" name="Text Box 37"/>
          <p:cNvSpPr txBox="1">
            <a:spLocks noChangeArrowheads="1"/>
          </p:cNvSpPr>
          <p:nvPr/>
        </p:nvSpPr>
        <p:spPr bwMode="auto">
          <a:xfrm>
            <a:off x="250825" y="4797425"/>
            <a:ext cx="47529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a:t>Graph G </a:t>
            </a:r>
          </a:p>
          <a:p>
            <a:pPr eaLnBrk="1" hangingPunct="1"/>
            <a:r>
              <a:rPr lang="en-US" altLang="zh-CN" b="1"/>
              <a:t>3 Strongly Connected Components</a:t>
            </a:r>
          </a:p>
        </p:txBody>
      </p:sp>
      <p:sp>
        <p:nvSpPr>
          <p:cNvPr id="26633" name="Text Box 39"/>
          <p:cNvSpPr txBox="1">
            <a:spLocks noChangeArrowheads="1"/>
          </p:cNvSpPr>
          <p:nvPr/>
        </p:nvSpPr>
        <p:spPr bwMode="auto">
          <a:xfrm>
            <a:off x="5580063" y="3141663"/>
            <a:ext cx="1223962" cy="476250"/>
          </a:xfrm>
          <a:prstGeom prst="rect">
            <a:avLst/>
          </a:prstGeom>
          <a:solidFill>
            <a:srgbClr val="C0C0C0"/>
          </a:solidFill>
          <a:ln w="19050">
            <a:solidFill>
              <a:srgbClr val="339966"/>
            </a:solidFill>
            <a:miter lim="800000"/>
            <a:headEnd/>
            <a:tailEnd/>
          </a:ln>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t>ABDF</a:t>
            </a:r>
          </a:p>
        </p:txBody>
      </p:sp>
      <p:sp>
        <p:nvSpPr>
          <p:cNvPr id="26634" name="Text Box 41"/>
          <p:cNvSpPr txBox="1">
            <a:spLocks noChangeArrowheads="1"/>
          </p:cNvSpPr>
          <p:nvPr/>
        </p:nvSpPr>
        <p:spPr bwMode="auto">
          <a:xfrm>
            <a:off x="6732588" y="4581525"/>
            <a:ext cx="863600" cy="476250"/>
          </a:xfrm>
          <a:prstGeom prst="rect">
            <a:avLst/>
          </a:prstGeom>
          <a:solidFill>
            <a:srgbClr val="C0C0C0"/>
          </a:solidFill>
          <a:ln w="19050" algn="ctr">
            <a:solidFill>
              <a:srgbClr val="339966"/>
            </a:solidFill>
            <a:miter lim="800000"/>
            <a:headEnd/>
            <a:tailEnd/>
          </a:ln>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t>C</a:t>
            </a:r>
          </a:p>
        </p:txBody>
      </p:sp>
      <p:sp>
        <p:nvSpPr>
          <p:cNvPr id="26635" name="Text Box 42"/>
          <p:cNvSpPr txBox="1">
            <a:spLocks noChangeArrowheads="1"/>
          </p:cNvSpPr>
          <p:nvPr/>
        </p:nvSpPr>
        <p:spPr bwMode="auto">
          <a:xfrm>
            <a:off x="7667625" y="3573463"/>
            <a:ext cx="1008063" cy="476250"/>
          </a:xfrm>
          <a:prstGeom prst="rect">
            <a:avLst/>
          </a:prstGeom>
          <a:solidFill>
            <a:srgbClr val="C0C0C0"/>
          </a:solidFill>
          <a:ln w="19050" algn="ctr">
            <a:solidFill>
              <a:srgbClr val="339966"/>
            </a:solidFill>
            <a:miter lim="800000"/>
            <a:headEnd/>
            <a:tailEnd/>
          </a:ln>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t>EG</a:t>
            </a:r>
          </a:p>
        </p:txBody>
      </p:sp>
      <p:sp>
        <p:nvSpPr>
          <p:cNvPr id="26636" name="Line 43"/>
          <p:cNvSpPr>
            <a:spLocks noChangeShapeType="1"/>
          </p:cNvSpPr>
          <p:nvPr/>
        </p:nvSpPr>
        <p:spPr bwMode="auto">
          <a:xfrm flipH="1" flipV="1">
            <a:off x="6804025" y="3357563"/>
            <a:ext cx="863600" cy="431800"/>
          </a:xfrm>
          <a:prstGeom prst="line">
            <a:avLst/>
          </a:prstGeom>
          <a:noFill/>
          <a:ln w="25400">
            <a:solidFill>
              <a:srgbClr val="339966"/>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26637" name="Line 44"/>
          <p:cNvSpPr>
            <a:spLocks noChangeShapeType="1"/>
          </p:cNvSpPr>
          <p:nvPr/>
        </p:nvSpPr>
        <p:spPr bwMode="auto">
          <a:xfrm>
            <a:off x="6227763" y="3644900"/>
            <a:ext cx="936625" cy="936625"/>
          </a:xfrm>
          <a:prstGeom prst="line">
            <a:avLst/>
          </a:prstGeom>
          <a:noFill/>
          <a:ln w="25400">
            <a:solidFill>
              <a:srgbClr val="339966"/>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26638" name="Line 45"/>
          <p:cNvSpPr>
            <a:spLocks noChangeShapeType="1"/>
          </p:cNvSpPr>
          <p:nvPr/>
        </p:nvSpPr>
        <p:spPr bwMode="auto">
          <a:xfrm flipH="1">
            <a:off x="7380288" y="4076700"/>
            <a:ext cx="720725" cy="504825"/>
          </a:xfrm>
          <a:prstGeom prst="line">
            <a:avLst/>
          </a:prstGeom>
          <a:noFill/>
          <a:ln w="25400">
            <a:solidFill>
              <a:srgbClr val="339966"/>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26639" name="Text Box 46"/>
          <p:cNvSpPr txBox="1">
            <a:spLocks noChangeArrowheads="1"/>
          </p:cNvSpPr>
          <p:nvPr/>
        </p:nvSpPr>
        <p:spPr bwMode="auto">
          <a:xfrm>
            <a:off x="5435600" y="2349500"/>
            <a:ext cx="370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t>Condensation Graph G</a:t>
            </a:r>
            <a:r>
              <a:rPr lang="en-US" altLang="zh-CN" b="1">
                <a:sym typeface="Symbol" panose="05050102010706020507" pitchFamily="18" charset="2"/>
              </a:rPr>
              <a:t></a:t>
            </a:r>
          </a:p>
        </p:txBody>
      </p:sp>
      <p:sp>
        <p:nvSpPr>
          <p:cNvPr id="26640" name="Text Box 47"/>
          <p:cNvSpPr txBox="1">
            <a:spLocks noChangeArrowheads="1"/>
          </p:cNvSpPr>
          <p:nvPr/>
        </p:nvSpPr>
        <p:spPr bwMode="auto">
          <a:xfrm>
            <a:off x="6191250" y="5373688"/>
            <a:ext cx="295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It’s acyclic, </a:t>
            </a:r>
            <a:r>
              <a:rPr lang="en-US" altLang="zh-CN" b="1" i="1">
                <a:solidFill>
                  <a:srgbClr val="FF0000"/>
                </a:solidFill>
              </a:rPr>
              <a:t>Why?</a:t>
            </a:r>
          </a:p>
        </p:txBody>
      </p:sp>
      <p:sp>
        <p:nvSpPr>
          <p:cNvPr id="26641" name="Oval 48"/>
          <p:cNvSpPr>
            <a:spLocks noChangeArrowheads="1"/>
          </p:cNvSpPr>
          <p:nvPr/>
        </p:nvSpPr>
        <p:spPr bwMode="auto">
          <a:xfrm rot="-2197881">
            <a:off x="5562600" y="2667000"/>
            <a:ext cx="1905000" cy="2895600"/>
          </a:xfrm>
          <a:prstGeom prst="ellipse">
            <a:avLst/>
          </a:prstGeom>
          <a:noFill/>
          <a:ln w="28575">
            <a:solidFill>
              <a:srgbClr val="FF9900"/>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Tree>
    <p:extLst>
      <p:ext uri="{BB962C8B-B14F-4D97-AF65-F5344CB8AC3E}">
        <p14:creationId xmlns:p14="http://schemas.microsoft.com/office/powerpoint/2010/main" val="2097216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5"/>
          <p:cNvSpPr>
            <a:spLocks noGrp="1" noChangeArrowheads="1"/>
          </p:cNvSpPr>
          <p:nvPr>
            <p:ph type="title"/>
          </p:nvPr>
        </p:nvSpPr>
        <p:spPr>
          <a:xfrm>
            <a:off x="188913" y="765175"/>
            <a:ext cx="8955087" cy="701675"/>
          </a:xfrm>
        </p:spPr>
        <p:txBody>
          <a:bodyPr/>
          <a:lstStyle/>
          <a:p>
            <a:pPr eaLnBrk="1" hangingPunct="1"/>
            <a:r>
              <a:rPr lang="en-US" altLang="zh-CN" sz="4000" dirty="0"/>
              <a:t>Property 1</a:t>
            </a:r>
          </a:p>
        </p:txBody>
      </p:sp>
      <p:sp>
        <p:nvSpPr>
          <p:cNvPr id="57" name="内容占位符 2"/>
          <p:cNvSpPr txBox="1">
            <a:spLocks/>
          </p:cNvSpPr>
          <p:nvPr/>
        </p:nvSpPr>
        <p:spPr>
          <a:xfrm>
            <a:off x="208757" y="1916832"/>
            <a:ext cx="8208962" cy="4114800"/>
          </a:xfrm>
          <a:prstGeom prst="rect">
            <a:avLst/>
          </a:prstGeom>
        </p:spPr>
        <p:txBody>
          <a:bodyPr/>
          <a:lstStyle>
            <a:lvl1pPr marL="342900" indent="-342900" algn="l" rtl="0" eaLnBrk="0" fontAlgn="base" hangingPunct="0">
              <a:spcBef>
                <a:spcPct val="20000"/>
              </a:spcBef>
              <a:spcAft>
                <a:spcPct val="0"/>
              </a:spcAft>
              <a:buClr>
                <a:srgbClr val="CCFF33"/>
              </a:buClr>
              <a:buSzPct val="7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6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rgbClr val="0099CC"/>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hlink"/>
              </a:buClr>
              <a:buSzPct val="65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hlink"/>
              </a:buClr>
              <a:buSzPct val="65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hlink"/>
              </a:buClr>
              <a:buSzPct val="65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hlink"/>
              </a:buClr>
              <a:buSzPct val="65000"/>
              <a:buFont typeface="Wingdings" pitchFamily="2" charset="2"/>
              <a:buChar char="n"/>
              <a:defRPr kumimoji="1" sz="2000">
                <a:solidFill>
                  <a:schemeClr val="tx1"/>
                </a:solidFill>
                <a:latin typeface="+mn-lt"/>
                <a:ea typeface="+mn-ea"/>
              </a:defRPr>
            </a:lvl9pPr>
          </a:lstStyle>
          <a:p>
            <a:r>
              <a:rPr lang="en-US" altLang="zh-CN" kern="0" dirty="0"/>
              <a:t>If a DFS starts at node v, then it will terminate precisely when all nodes reachable from v have been visited.</a:t>
            </a:r>
          </a:p>
        </p:txBody>
      </p:sp>
      <p:sp>
        <p:nvSpPr>
          <p:cNvPr id="58" name="Oval 36"/>
          <p:cNvSpPr>
            <a:spLocks noChangeArrowheads="1"/>
          </p:cNvSpPr>
          <p:nvPr/>
        </p:nvSpPr>
        <p:spPr bwMode="auto">
          <a:xfrm rot="-3050608">
            <a:off x="2888506" y="4786312"/>
            <a:ext cx="1944688" cy="935038"/>
          </a:xfrm>
          <a:prstGeom prst="ellipse">
            <a:avLst/>
          </a:prstGeom>
          <a:solidFill>
            <a:srgbClr val="FF99CC"/>
          </a:solidFill>
          <a:ln w="9525">
            <a:solidFill>
              <a:srgbClr val="FF0000"/>
            </a:solidFill>
            <a:prstDash val="lgDash"/>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59" name="Oval 35"/>
          <p:cNvSpPr>
            <a:spLocks noChangeArrowheads="1"/>
          </p:cNvSpPr>
          <p:nvPr/>
        </p:nvSpPr>
        <p:spPr bwMode="auto">
          <a:xfrm>
            <a:off x="1666131" y="5289550"/>
            <a:ext cx="1152525" cy="936625"/>
          </a:xfrm>
          <a:prstGeom prst="ellipse">
            <a:avLst/>
          </a:prstGeom>
          <a:solidFill>
            <a:srgbClr val="FFFF99"/>
          </a:solidFill>
          <a:ln w="9525">
            <a:solidFill>
              <a:srgbClr val="FF9900"/>
            </a:solidFill>
            <a:prstDash val="lgDash"/>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60" name="Freeform 34"/>
          <p:cNvSpPr>
            <a:spLocks/>
          </p:cNvSpPr>
          <p:nvPr/>
        </p:nvSpPr>
        <p:spPr bwMode="auto">
          <a:xfrm>
            <a:off x="104031" y="3429000"/>
            <a:ext cx="3830638" cy="2736850"/>
          </a:xfrm>
          <a:custGeom>
            <a:avLst/>
            <a:gdLst>
              <a:gd name="T0" fmla="*/ 2147483647 w 2413"/>
              <a:gd name="T1" fmla="*/ 2147483647 h 1724"/>
              <a:gd name="T2" fmla="*/ 2147483647 w 2413"/>
              <a:gd name="T3" fmla="*/ 2147483647 h 1724"/>
              <a:gd name="T4" fmla="*/ 2147483647 w 2413"/>
              <a:gd name="T5" fmla="*/ 2147483647 h 1724"/>
              <a:gd name="T6" fmla="*/ 2147483647 w 2413"/>
              <a:gd name="T7" fmla="*/ 2147483647 h 1724"/>
              <a:gd name="T8" fmla="*/ 2147483647 w 2413"/>
              <a:gd name="T9" fmla="*/ 2147483647 h 1724"/>
              <a:gd name="T10" fmla="*/ 2147483647 w 2413"/>
              <a:gd name="T11" fmla="*/ 2147483647 h 1724"/>
              <a:gd name="T12" fmla="*/ 2147483647 w 2413"/>
              <a:gd name="T13" fmla="*/ 2147483647 h 1724"/>
              <a:gd name="T14" fmla="*/ 2147483647 w 2413"/>
              <a:gd name="T15" fmla="*/ 2147483647 h 1724"/>
              <a:gd name="T16" fmla="*/ 2147483647 w 2413"/>
              <a:gd name="T17" fmla="*/ 2147483647 h 1724"/>
              <a:gd name="T18" fmla="*/ 2147483647 w 2413"/>
              <a:gd name="T19" fmla="*/ 2147483647 h 1724"/>
              <a:gd name="T20" fmla="*/ 2147483647 w 2413"/>
              <a:gd name="T21" fmla="*/ 2147483647 h 1724"/>
              <a:gd name="T22" fmla="*/ 2147483647 w 2413"/>
              <a:gd name="T23" fmla="*/ 2147483647 h 1724"/>
              <a:gd name="T24" fmla="*/ 2147483647 w 2413"/>
              <a:gd name="T25" fmla="*/ 2147483647 h 1724"/>
              <a:gd name="T26" fmla="*/ 2147483647 w 2413"/>
              <a:gd name="T27" fmla="*/ 2147483647 h 1724"/>
              <a:gd name="T28" fmla="*/ 2147483647 w 2413"/>
              <a:gd name="T29" fmla="*/ 2147483647 h 1724"/>
              <a:gd name="T30" fmla="*/ 2147483647 w 2413"/>
              <a:gd name="T31" fmla="*/ 2147483647 h 1724"/>
              <a:gd name="T32" fmla="*/ 2147483647 w 2413"/>
              <a:gd name="T33" fmla="*/ 2147483647 h 17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13"/>
              <a:gd name="T52" fmla="*/ 0 h 1724"/>
              <a:gd name="T53" fmla="*/ 2413 w 2413"/>
              <a:gd name="T54" fmla="*/ 1724 h 17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13" h="1724">
                <a:moveTo>
                  <a:pt x="394" y="1671"/>
                </a:moveTo>
                <a:cubicBezTo>
                  <a:pt x="462" y="1724"/>
                  <a:pt x="518" y="1722"/>
                  <a:pt x="575" y="1717"/>
                </a:cubicBezTo>
                <a:cubicBezTo>
                  <a:pt x="632" y="1712"/>
                  <a:pt x="686" y="1693"/>
                  <a:pt x="736" y="1642"/>
                </a:cubicBezTo>
                <a:cubicBezTo>
                  <a:pt x="786" y="1591"/>
                  <a:pt x="833" y="1489"/>
                  <a:pt x="874" y="1411"/>
                </a:cubicBezTo>
                <a:cubicBezTo>
                  <a:pt x="915" y="1333"/>
                  <a:pt x="896" y="1229"/>
                  <a:pt x="984" y="1172"/>
                </a:cubicBezTo>
                <a:cubicBezTo>
                  <a:pt x="1072" y="1115"/>
                  <a:pt x="1276" y="1111"/>
                  <a:pt x="1404" y="1066"/>
                </a:cubicBezTo>
                <a:cubicBezTo>
                  <a:pt x="1532" y="1021"/>
                  <a:pt x="1609" y="981"/>
                  <a:pt x="1755" y="900"/>
                </a:cubicBezTo>
                <a:cubicBezTo>
                  <a:pt x="1901" y="819"/>
                  <a:pt x="2173" y="669"/>
                  <a:pt x="2280" y="582"/>
                </a:cubicBezTo>
                <a:cubicBezTo>
                  <a:pt x="2387" y="495"/>
                  <a:pt x="2377" y="420"/>
                  <a:pt x="2395" y="375"/>
                </a:cubicBezTo>
                <a:cubicBezTo>
                  <a:pt x="2413" y="330"/>
                  <a:pt x="2413" y="353"/>
                  <a:pt x="2390" y="311"/>
                </a:cubicBezTo>
                <a:cubicBezTo>
                  <a:pt x="2367" y="269"/>
                  <a:pt x="2279" y="153"/>
                  <a:pt x="2257" y="121"/>
                </a:cubicBezTo>
                <a:cubicBezTo>
                  <a:pt x="2235" y="89"/>
                  <a:pt x="2288" y="127"/>
                  <a:pt x="2257" y="121"/>
                </a:cubicBezTo>
                <a:cubicBezTo>
                  <a:pt x="2226" y="115"/>
                  <a:pt x="2345" y="88"/>
                  <a:pt x="2072" y="84"/>
                </a:cubicBezTo>
                <a:cubicBezTo>
                  <a:pt x="1799" y="80"/>
                  <a:pt x="954" y="0"/>
                  <a:pt x="621" y="98"/>
                </a:cubicBezTo>
                <a:cubicBezTo>
                  <a:pt x="288" y="196"/>
                  <a:pt x="152" y="456"/>
                  <a:pt x="76" y="673"/>
                </a:cubicBezTo>
                <a:cubicBezTo>
                  <a:pt x="0" y="890"/>
                  <a:pt x="122" y="1240"/>
                  <a:pt x="167" y="1399"/>
                </a:cubicBezTo>
                <a:cubicBezTo>
                  <a:pt x="212" y="1558"/>
                  <a:pt x="326" y="1618"/>
                  <a:pt x="394" y="1671"/>
                </a:cubicBezTo>
                <a:close/>
              </a:path>
            </a:pathLst>
          </a:custGeom>
          <a:solidFill>
            <a:srgbClr val="CCFFCC"/>
          </a:solidFill>
          <a:ln w="9525" cap="flat">
            <a:solidFill>
              <a:srgbClr val="3366FF"/>
            </a:solidFill>
            <a:prstDash val="lgDash"/>
            <a:round/>
            <a:headEnd/>
            <a:tailEnd/>
          </a:ln>
        </p:spPr>
        <p:txBody>
          <a:bodyPr wrap="none"/>
          <a:lstStyle/>
          <a:p>
            <a:endParaRPr lang="zh-CN" altLang="en-US"/>
          </a:p>
        </p:txBody>
      </p:sp>
      <p:sp>
        <p:nvSpPr>
          <p:cNvPr id="61" name="Text Box 24"/>
          <p:cNvSpPr txBox="1">
            <a:spLocks noChangeArrowheads="1"/>
          </p:cNvSpPr>
          <p:nvPr/>
        </p:nvSpPr>
        <p:spPr bwMode="auto">
          <a:xfrm>
            <a:off x="3915619" y="4597400"/>
            <a:ext cx="58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G</a:t>
            </a:r>
          </a:p>
        </p:txBody>
      </p:sp>
      <p:grpSp>
        <p:nvGrpSpPr>
          <p:cNvPr id="62" name="Group 51"/>
          <p:cNvGrpSpPr>
            <a:grpSpLocks/>
          </p:cNvGrpSpPr>
          <p:nvPr/>
        </p:nvGrpSpPr>
        <p:grpSpPr bwMode="auto">
          <a:xfrm>
            <a:off x="539006" y="3778250"/>
            <a:ext cx="3790950" cy="2176462"/>
            <a:chOff x="356" y="1389"/>
            <a:chExt cx="2388" cy="1371"/>
          </a:xfrm>
        </p:grpSpPr>
        <p:sp>
          <p:nvSpPr>
            <p:cNvPr id="63" name="Oval 5"/>
            <p:cNvSpPr>
              <a:spLocks noChangeArrowheads="1"/>
            </p:cNvSpPr>
            <p:nvPr/>
          </p:nvSpPr>
          <p:spPr bwMode="auto">
            <a:xfrm>
              <a:off x="476" y="1434"/>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64" name="Oval 6"/>
            <p:cNvSpPr>
              <a:spLocks noChangeArrowheads="1"/>
            </p:cNvSpPr>
            <p:nvPr/>
          </p:nvSpPr>
          <p:spPr bwMode="auto">
            <a:xfrm>
              <a:off x="2109" y="1389"/>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65" name="Oval 7"/>
            <p:cNvSpPr>
              <a:spLocks noChangeArrowheads="1"/>
            </p:cNvSpPr>
            <p:nvPr/>
          </p:nvSpPr>
          <p:spPr bwMode="auto">
            <a:xfrm>
              <a:off x="2472" y="1933"/>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66" name="Oval 8"/>
            <p:cNvSpPr>
              <a:spLocks noChangeArrowheads="1"/>
            </p:cNvSpPr>
            <p:nvPr/>
          </p:nvSpPr>
          <p:spPr bwMode="auto">
            <a:xfrm>
              <a:off x="2109" y="2478"/>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67" name="Oval 9"/>
            <p:cNvSpPr>
              <a:spLocks noChangeArrowheads="1"/>
            </p:cNvSpPr>
            <p:nvPr/>
          </p:nvSpPr>
          <p:spPr bwMode="auto">
            <a:xfrm>
              <a:off x="1292" y="1888"/>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68" name="Oval 10"/>
            <p:cNvSpPr>
              <a:spLocks noChangeArrowheads="1"/>
            </p:cNvSpPr>
            <p:nvPr/>
          </p:nvSpPr>
          <p:spPr bwMode="auto">
            <a:xfrm>
              <a:off x="1292" y="2478"/>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69" name="Oval 11"/>
            <p:cNvSpPr>
              <a:spLocks noChangeArrowheads="1"/>
            </p:cNvSpPr>
            <p:nvPr/>
          </p:nvSpPr>
          <p:spPr bwMode="auto">
            <a:xfrm>
              <a:off x="476" y="2478"/>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70" name="Line 12"/>
            <p:cNvSpPr>
              <a:spLocks noChangeShapeType="1"/>
            </p:cNvSpPr>
            <p:nvPr/>
          </p:nvSpPr>
          <p:spPr bwMode="auto">
            <a:xfrm flipH="1">
              <a:off x="754" y="1536"/>
              <a:ext cx="1332" cy="0"/>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 name="Line 13"/>
            <p:cNvSpPr>
              <a:spLocks noChangeShapeType="1"/>
            </p:cNvSpPr>
            <p:nvPr/>
          </p:nvSpPr>
          <p:spPr bwMode="auto">
            <a:xfrm>
              <a:off x="725" y="1650"/>
              <a:ext cx="567" cy="340"/>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2" name="Line 14"/>
            <p:cNvSpPr>
              <a:spLocks noChangeShapeType="1"/>
            </p:cNvSpPr>
            <p:nvPr/>
          </p:nvSpPr>
          <p:spPr bwMode="auto">
            <a:xfrm flipV="1">
              <a:off x="1548" y="1621"/>
              <a:ext cx="595" cy="341"/>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 name="Line 15"/>
            <p:cNvSpPr>
              <a:spLocks noChangeShapeType="1"/>
            </p:cNvSpPr>
            <p:nvPr/>
          </p:nvSpPr>
          <p:spPr bwMode="auto">
            <a:xfrm>
              <a:off x="1434" y="2160"/>
              <a:ext cx="0" cy="340"/>
            </a:xfrm>
            <a:prstGeom prst="line">
              <a:avLst/>
            </a:prstGeom>
            <a:noFill/>
            <a:ln w="9525">
              <a:solidFill>
                <a:srgbClr val="808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 name="Line 16"/>
            <p:cNvSpPr>
              <a:spLocks noChangeShapeType="1"/>
            </p:cNvSpPr>
            <p:nvPr/>
          </p:nvSpPr>
          <p:spPr bwMode="auto">
            <a:xfrm flipH="1">
              <a:off x="1519" y="1650"/>
              <a:ext cx="652" cy="879"/>
            </a:xfrm>
            <a:prstGeom prst="line">
              <a:avLst/>
            </a:prstGeom>
            <a:noFill/>
            <a:ln w="9525">
              <a:solidFill>
                <a:srgbClr val="808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5" name="Line 17"/>
            <p:cNvSpPr>
              <a:spLocks noChangeShapeType="1"/>
            </p:cNvSpPr>
            <p:nvPr/>
          </p:nvSpPr>
          <p:spPr bwMode="auto">
            <a:xfrm>
              <a:off x="754" y="2614"/>
              <a:ext cx="538" cy="0"/>
            </a:xfrm>
            <a:prstGeom prst="line">
              <a:avLst/>
            </a:prstGeom>
            <a:noFill/>
            <a:ln w="9525">
              <a:solidFill>
                <a:srgbClr val="808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 name="Line 18"/>
            <p:cNvSpPr>
              <a:spLocks noChangeShapeType="1"/>
            </p:cNvSpPr>
            <p:nvPr/>
          </p:nvSpPr>
          <p:spPr bwMode="auto">
            <a:xfrm flipH="1">
              <a:off x="1548" y="2614"/>
              <a:ext cx="538" cy="0"/>
            </a:xfrm>
            <a:prstGeom prst="line">
              <a:avLst/>
            </a:prstGeom>
            <a:noFill/>
            <a:ln w="9525">
              <a:solidFill>
                <a:srgbClr val="808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 name="Line 19"/>
            <p:cNvSpPr>
              <a:spLocks noChangeShapeType="1"/>
            </p:cNvSpPr>
            <p:nvPr/>
          </p:nvSpPr>
          <p:spPr bwMode="auto">
            <a:xfrm flipH="1" flipV="1">
              <a:off x="2313" y="1621"/>
              <a:ext cx="227" cy="312"/>
            </a:xfrm>
            <a:prstGeom prst="line">
              <a:avLst/>
            </a:prstGeom>
            <a:noFill/>
            <a:ln w="9525">
              <a:solidFill>
                <a:srgbClr val="808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 name="Freeform 20"/>
            <p:cNvSpPr>
              <a:spLocks/>
            </p:cNvSpPr>
            <p:nvPr/>
          </p:nvSpPr>
          <p:spPr bwMode="auto">
            <a:xfrm flipV="1">
              <a:off x="356" y="1678"/>
              <a:ext cx="171" cy="822"/>
            </a:xfrm>
            <a:custGeom>
              <a:avLst/>
              <a:gdLst>
                <a:gd name="T0" fmla="*/ 171 w 171"/>
                <a:gd name="T1" fmla="*/ 0 h 822"/>
                <a:gd name="T2" fmla="*/ 24 w 171"/>
                <a:gd name="T3" fmla="*/ 267 h 822"/>
                <a:gd name="T4" fmla="*/ 24 w 171"/>
                <a:gd name="T5" fmla="*/ 550 h 822"/>
                <a:gd name="T6" fmla="*/ 143 w 171"/>
                <a:gd name="T7" fmla="*/ 822 h 822"/>
                <a:gd name="T8" fmla="*/ 0 60000 65536"/>
                <a:gd name="T9" fmla="*/ 0 60000 65536"/>
                <a:gd name="T10" fmla="*/ 0 60000 65536"/>
                <a:gd name="T11" fmla="*/ 0 60000 65536"/>
                <a:gd name="T12" fmla="*/ 0 w 171"/>
                <a:gd name="T13" fmla="*/ 0 h 822"/>
                <a:gd name="T14" fmla="*/ 171 w 171"/>
                <a:gd name="T15" fmla="*/ 822 h 822"/>
              </a:gdLst>
              <a:ahLst/>
              <a:cxnLst>
                <a:cxn ang="T8">
                  <a:pos x="T0" y="T1"/>
                </a:cxn>
                <a:cxn ang="T9">
                  <a:pos x="T2" y="T3"/>
                </a:cxn>
                <a:cxn ang="T10">
                  <a:pos x="T4" y="T5"/>
                </a:cxn>
                <a:cxn ang="T11">
                  <a:pos x="T6" y="T7"/>
                </a:cxn>
              </a:cxnLst>
              <a:rect l="T12" t="T13" r="T14" b="T15"/>
              <a:pathLst>
                <a:path w="171" h="822">
                  <a:moveTo>
                    <a:pt x="171" y="0"/>
                  </a:moveTo>
                  <a:cubicBezTo>
                    <a:pt x="147" y="44"/>
                    <a:pt x="48" y="175"/>
                    <a:pt x="24" y="267"/>
                  </a:cubicBezTo>
                  <a:cubicBezTo>
                    <a:pt x="0" y="359"/>
                    <a:pt x="4" y="458"/>
                    <a:pt x="24" y="550"/>
                  </a:cubicBezTo>
                  <a:cubicBezTo>
                    <a:pt x="44" y="642"/>
                    <a:pt x="118" y="765"/>
                    <a:pt x="143" y="822"/>
                  </a:cubicBezTo>
                </a:path>
              </a:pathLst>
            </a:custGeom>
            <a:noFill/>
            <a:ln w="3175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79" name="Freeform 21"/>
            <p:cNvSpPr>
              <a:spLocks/>
            </p:cNvSpPr>
            <p:nvPr/>
          </p:nvSpPr>
          <p:spPr bwMode="auto">
            <a:xfrm flipH="1">
              <a:off x="697" y="1706"/>
              <a:ext cx="171" cy="822"/>
            </a:xfrm>
            <a:custGeom>
              <a:avLst/>
              <a:gdLst>
                <a:gd name="T0" fmla="*/ 171 w 171"/>
                <a:gd name="T1" fmla="*/ 0 h 822"/>
                <a:gd name="T2" fmla="*/ 24 w 171"/>
                <a:gd name="T3" fmla="*/ 267 h 822"/>
                <a:gd name="T4" fmla="*/ 24 w 171"/>
                <a:gd name="T5" fmla="*/ 550 h 822"/>
                <a:gd name="T6" fmla="*/ 143 w 171"/>
                <a:gd name="T7" fmla="*/ 822 h 822"/>
                <a:gd name="T8" fmla="*/ 0 60000 65536"/>
                <a:gd name="T9" fmla="*/ 0 60000 65536"/>
                <a:gd name="T10" fmla="*/ 0 60000 65536"/>
                <a:gd name="T11" fmla="*/ 0 60000 65536"/>
                <a:gd name="T12" fmla="*/ 0 w 171"/>
                <a:gd name="T13" fmla="*/ 0 h 822"/>
                <a:gd name="T14" fmla="*/ 171 w 171"/>
                <a:gd name="T15" fmla="*/ 822 h 822"/>
              </a:gdLst>
              <a:ahLst/>
              <a:cxnLst>
                <a:cxn ang="T8">
                  <a:pos x="T0" y="T1"/>
                </a:cxn>
                <a:cxn ang="T9">
                  <a:pos x="T2" y="T3"/>
                </a:cxn>
                <a:cxn ang="T10">
                  <a:pos x="T4" y="T5"/>
                </a:cxn>
                <a:cxn ang="T11">
                  <a:pos x="T6" y="T7"/>
                </a:cxn>
              </a:cxnLst>
              <a:rect l="T12" t="T13" r="T14" b="T15"/>
              <a:pathLst>
                <a:path w="171" h="822">
                  <a:moveTo>
                    <a:pt x="171" y="0"/>
                  </a:moveTo>
                  <a:cubicBezTo>
                    <a:pt x="147" y="44"/>
                    <a:pt x="48" y="175"/>
                    <a:pt x="24" y="267"/>
                  </a:cubicBezTo>
                  <a:cubicBezTo>
                    <a:pt x="0" y="359"/>
                    <a:pt x="4" y="458"/>
                    <a:pt x="24" y="550"/>
                  </a:cubicBezTo>
                  <a:cubicBezTo>
                    <a:pt x="44" y="642"/>
                    <a:pt x="118" y="765"/>
                    <a:pt x="143" y="822"/>
                  </a:cubicBezTo>
                </a:path>
              </a:pathLst>
            </a:custGeom>
            <a:noFill/>
            <a:ln w="3175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80" name="Freeform 22"/>
            <p:cNvSpPr>
              <a:spLocks/>
            </p:cNvSpPr>
            <p:nvPr/>
          </p:nvSpPr>
          <p:spPr bwMode="auto">
            <a:xfrm>
              <a:off x="2285" y="2160"/>
              <a:ext cx="198" cy="340"/>
            </a:xfrm>
            <a:custGeom>
              <a:avLst/>
              <a:gdLst>
                <a:gd name="T0" fmla="*/ 198 w 198"/>
                <a:gd name="T1" fmla="*/ 0 h 340"/>
                <a:gd name="T2" fmla="*/ 85 w 198"/>
                <a:gd name="T3" fmla="*/ 85 h 340"/>
                <a:gd name="T4" fmla="*/ 28 w 198"/>
                <a:gd name="T5" fmla="*/ 198 h 340"/>
                <a:gd name="T6" fmla="*/ 0 w 198"/>
                <a:gd name="T7" fmla="*/ 340 h 340"/>
                <a:gd name="T8" fmla="*/ 0 60000 65536"/>
                <a:gd name="T9" fmla="*/ 0 60000 65536"/>
                <a:gd name="T10" fmla="*/ 0 60000 65536"/>
                <a:gd name="T11" fmla="*/ 0 60000 65536"/>
                <a:gd name="T12" fmla="*/ 0 w 198"/>
                <a:gd name="T13" fmla="*/ 0 h 340"/>
                <a:gd name="T14" fmla="*/ 198 w 198"/>
                <a:gd name="T15" fmla="*/ 340 h 340"/>
              </a:gdLst>
              <a:ahLst/>
              <a:cxnLst>
                <a:cxn ang="T8">
                  <a:pos x="T0" y="T1"/>
                </a:cxn>
                <a:cxn ang="T9">
                  <a:pos x="T2" y="T3"/>
                </a:cxn>
                <a:cxn ang="T10">
                  <a:pos x="T4" y="T5"/>
                </a:cxn>
                <a:cxn ang="T11">
                  <a:pos x="T6" y="T7"/>
                </a:cxn>
              </a:cxnLst>
              <a:rect l="T12" t="T13" r="T14" b="T15"/>
              <a:pathLst>
                <a:path w="198" h="340">
                  <a:moveTo>
                    <a:pt x="198" y="0"/>
                  </a:moveTo>
                  <a:cubicBezTo>
                    <a:pt x="155" y="26"/>
                    <a:pt x="113" y="52"/>
                    <a:pt x="85" y="85"/>
                  </a:cubicBezTo>
                  <a:cubicBezTo>
                    <a:pt x="57" y="118"/>
                    <a:pt x="42" y="156"/>
                    <a:pt x="28" y="198"/>
                  </a:cubicBezTo>
                  <a:cubicBezTo>
                    <a:pt x="14" y="240"/>
                    <a:pt x="7" y="290"/>
                    <a:pt x="0" y="340"/>
                  </a:cubicBezTo>
                </a:path>
              </a:pathLst>
            </a:custGeom>
            <a:noFill/>
            <a:ln w="3175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81" name="Freeform 23"/>
            <p:cNvSpPr>
              <a:spLocks/>
            </p:cNvSpPr>
            <p:nvPr/>
          </p:nvSpPr>
          <p:spPr bwMode="auto">
            <a:xfrm rot="10800000">
              <a:off x="2370" y="2188"/>
              <a:ext cx="198" cy="369"/>
            </a:xfrm>
            <a:custGeom>
              <a:avLst/>
              <a:gdLst>
                <a:gd name="T0" fmla="*/ 198 w 198"/>
                <a:gd name="T1" fmla="*/ 0 h 340"/>
                <a:gd name="T2" fmla="*/ 85 w 198"/>
                <a:gd name="T3" fmla="*/ 109 h 340"/>
                <a:gd name="T4" fmla="*/ 28 w 198"/>
                <a:gd name="T5" fmla="*/ 253 h 340"/>
                <a:gd name="T6" fmla="*/ 0 w 198"/>
                <a:gd name="T7" fmla="*/ 434 h 340"/>
                <a:gd name="T8" fmla="*/ 0 60000 65536"/>
                <a:gd name="T9" fmla="*/ 0 60000 65536"/>
                <a:gd name="T10" fmla="*/ 0 60000 65536"/>
                <a:gd name="T11" fmla="*/ 0 60000 65536"/>
                <a:gd name="T12" fmla="*/ 0 w 198"/>
                <a:gd name="T13" fmla="*/ 0 h 340"/>
                <a:gd name="T14" fmla="*/ 198 w 198"/>
                <a:gd name="T15" fmla="*/ 340 h 340"/>
              </a:gdLst>
              <a:ahLst/>
              <a:cxnLst>
                <a:cxn ang="T8">
                  <a:pos x="T0" y="T1"/>
                </a:cxn>
                <a:cxn ang="T9">
                  <a:pos x="T2" y="T3"/>
                </a:cxn>
                <a:cxn ang="T10">
                  <a:pos x="T4" y="T5"/>
                </a:cxn>
                <a:cxn ang="T11">
                  <a:pos x="T6" y="T7"/>
                </a:cxn>
              </a:cxnLst>
              <a:rect l="T12" t="T13" r="T14" b="T15"/>
              <a:pathLst>
                <a:path w="198" h="340">
                  <a:moveTo>
                    <a:pt x="198" y="0"/>
                  </a:moveTo>
                  <a:cubicBezTo>
                    <a:pt x="155" y="26"/>
                    <a:pt x="113" y="52"/>
                    <a:pt x="85" y="85"/>
                  </a:cubicBezTo>
                  <a:cubicBezTo>
                    <a:pt x="57" y="118"/>
                    <a:pt x="42" y="156"/>
                    <a:pt x="28" y="198"/>
                  </a:cubicBezTo>
                  <a:cubicBezTo>
                    <a:pt x="14" y="240"/>
                    <a:pt x="7" y="290"/>
                    <a:pt x="0" y="340"/>
                  </a:cubicBezTo>
                </a:path>
              </a:pathLst>
            </a:custGeom>
            <a:noFill/>
            <a:ln w="3175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82" name="Text Box 25"/>
            <p:cNvSpPr txBox="1">
              <a:spLocks noChangeArrowheads="1"/>
            </p:cNvSpPr>
            <p:nvPr/>
          </p:nvSpPr>
          <p:spPr bwMode="auto">
            <a:xfrm>
              <a:off x="470" y="2472"/>
              <a:ext cx="3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F</a:t>
              </a:r>
            </a:p>
          </p:txBody>
        </p:sp>
        <p:sp>
          <p:nvSpPr>
            <p:cNvPr id="83" name="Text Box 26"/>
            <p:cNvSpPr txBox="1">
              <a:spLocks noChangeArrowheads="1"/>
            </p:cNvSpPr>
            <p:nvPr/>
          </p:nvSpPr>
          <p:spPr bwMode="auto">
            <a:xfrm>
              <a:off x="2115" y="2472"/>
              <a:ext cx="3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E</a:t>
              </a:r>
            </a:p>
          </p:txBody>
        </p:sp>
        <p:sp>
          <p:nvSpPr>
            <p:cNvPr id="84" name="Text Box 27"/>
            <p:cNvSpPr txBox="1">
              <a:spLocks noChangeArrowheads="1"/>
            </p:cNvSpPr>
            <p:nvPr/>
          </p:nvSpPr>
          <p:spPr bwMode="auto">
            <a:xfrm>
              <a:off x="2143" y="1395"/>
              <a:ext cx="3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D</a:t>
              </a:r>
            </a:p>
          </p:txBody>
        </p:sp>
        <p:sp>
          <p:nvSpPr>
            <p:cNvPr id="85" name="Text Box 28"/>
            <p:cNvSpPr txBox="1">
              <a:spLocks noChangeArrowheads="1"/>
            </p:cNvSpPr>
            <p:nvPr/>
          </p:nvSpPr>
          <p:spPr bwMode="auto">
            <a:xfrm>
              <a:off x="1292" y="2472"/>
              <a:ext cx="3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C</a:t>
              </a:r>
            </a:p>
          </p:txBody>
        </p:sp>
        <p:sp>
          <p:nvSpPr>
            <p:cNvPr id="86" name="Text Box 29"/>
            <p:cNvSpPr txBox="1">
              <a:spLocks noChangeArrowheads="1"/>
            </p:cNvSpPr>
            <p:nvPr/>
          </p:nvSpPr>
          <p:spPr bwMode="auto">
            <a:xfrm>
              <a:off x="1321" y="1877"/>
              <a:ext cx="3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B</a:t>
              </a:r>
            </a:p>
          </p:txBody>
        </p:sp>
        <p:sp>
          <p:nvSpPr>
            <p:cNvPr id="87" name="Text Box 30"/>
            <p:cNvSpPr txBox="1">
              <a:spLocks noChangeArrowheads="1"/>
            </p:cNvSpPr>
            <p:nvPr/>
          </p:nvSpPr>
          <p:spPr bwMode="auto">
            <a:xfrm>
              <a:off x="499" y="1423"/>
              <a:ext cx="3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A</a:t>
              </a:r>
            </a:p>
          </p:txBody>
        </p:sp>
        <p:sp>
          <p:nvSpPr>
            <p:cNvPr id="88" name="Line 32"/>
            <p:cNvSpPr>
              <a:spLocks noChangeShapeType="1"/>
            </p:cNvSpPr>
            <p:nvPr/>
          </p:nvSpPr>
          <p:spPr bwMode="auto">
            <a:xfrm>
              <a:off x="697" y="1678"/>
              <a:ext cx="652" cy="822"/>
            </a:xfrm>
            <a:prstGeom prst="line">
              <a:avLst/>
            </a:prstGeom>
            <a:noFill/>
            <a:ln w="9525">
              <a:solidFill>
                <a:srgbClr val="808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89" name="Text Box 39"/>
          <p:cNvSpPr txBox="1">
            <a:spLocks noChangeArrowheads="1"/>
          </p:cNvSpPr>
          <p:nvPr/>
        </p:nvSpPr>
        <p:spPr bwMode="auto">
          <a:xfrm>
            <a:off x="5220072" y="3933056"/>
            <a:ext cx="1223962" cy="476250"/>
          </a:xfrm>
          <a:prstGeom prst="rect">
            <a:avLst/>
          </a:prstGeom>
          <a:solidFill>
            <a:srgbClr val="C0C0C0"/>
          </a:solidFill>
          <a:ln w="19050">
            <a:solidFill>
              <a:srgbClr val="339966"/>
            </a:solidFill>
            <a:miter lim="800000"/>
            <a:headEnd/>
            <a:tailEnd/>
          </a:ln>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dirty="0"/>
              <a:t>ABDF</a:t>
            </a:r>
          </a:p>
        </p:txBody>
      </p:sp>
      <p:sp>
        <p:nvSpPr>
          <p:cNvPr id="90" name="Text Box 41"/>
          <p:cNvSpPr txBox="1">
            <a:spLocks noChangeArrowheads="1"/>
          </p:cNvSpPr>
          <p:nvPr/>
        </p:nvSpPr>
        <p:spPr bwMode="auto">
          <a:xfrm>
            <a:off x="6372597" y="5372918"/>
            <a:ext cx="863600" cy="476250"/>
          </a:xfrm>
          <a:prstGeom prst="rect">
            <a:avLst/>
          </a:prstGeom>
          <a:solidFill>
            <a:srgbClr val="C0C0C0"/>
          </a:solidFill>
          <a:ln w="19050" algn="ctr">
            <a:solidFill>
              <a:srgbClr val="339966"/>
            </a:solidFill>
            <a:miter lim="800000"/>
            <a:headEnd/>
            <a:tailEnd/>
          </a:ln>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t>C</a:t>
            </a:r>
          </a:p>
        </p:txBody>
      </p:sp>
      <p:sp>
        <p:nvSpPr>
          <p:cNvPr id="91" name="Text Box 42"/>
          <p:cNvSpPr txBox="1">
            <a:spLocks noChangeArrowheads="1"/>
          </p:cNvSpPr>
          <p:nvPr/>
        </p:nvSpPr>
        <p:spPr bwMode="auto">
          <a:xfrm>
            <a:off x="7307634" y="4364856"/>
            <a:ext cx="1008063" cy="476250"/>
          </a:xfrm>
          <a:prstGeom prst="rect">
            <a:avLst/>
          </a:prstGeom>
          <a:solidFill>
            <a:srgbClr val="C0C0C0"/>
          </a:solidFill>
          <a:ln w="19050" algn="ctr">
            <a:solidFill>
              <a:srgbClr val="339966"/>
            </a:solidFill>
            <a:miter lim="800000"/>
            <a:headEnd/>
            <a:tailEnd/>
          </a:ln>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t>EG</a:t>
            </a:r>
          </a:p>
        </p:txBody>
      </p:sp>
      <p:sp>
        <p:nvSpPr>
          <p:cNvPr id="92" name="Line 43"/>
          <p:cNvSpPr>
            <a:spLocks noChangeShapeType="1"/>
          </p:cNvSpPr>
          <p:nvPr/>
        </p:nvSpPr>
        <p:spPr bwMode="auto">
          <a:xfrm flipH="1" flipV="1">
            <a:off x="6444034" y="4148956"/>
            <a:ext cx="863600" cy="431800"/>
          </a:xfrm>
          <a:prstGeom prst="line">
            <a:avLst/>
          </a:prstGeom>
          <a:noFill/>
          <a:ln w="25400">
            <a:solidFill>
              <a:srgbClr val="339966"/>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93" name="Line 44"/>
          <p:cNvSpPr>
            <a:spLocks noChangeShapeType="1"/>
          </p:cNvSpPr>
          <p:nvPr/>
        </p:nvSpPr>
        <p:spPr bwMode="auto">
          <a:xfrm>
            <a:off x="5867772" y="4436293"/>
            <a:ext cx="936625" cy="936625"/>
          </a:xfrm>
          <a:prstGeom prst="line">
            <a:avLst/>
          </a:prstGeom>
          <a:noFill/>
          <a:ln w="25400">
            <a:solidFill>
              <a:srgbClr val="339966"/>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94" name="Line 45"/>
          <p:cNvSpPr>
            <a:spLocks noChangeShapeType="1"/>
          </p:cNvSpPr>
          <p:nvPr/>
        </p:nvSpPr>
        <p:spPr bwMode="auto">
          <a:xfrm flipH="1">
            <a:off x="7020297" y="4868093"/>
            <a:ext cx="720725" cy="504825"/>
          </a:xfrm>
          <a:prstGeom prst="line">
            <a:avLst/>
          </a:prstGeom>
          <a:noFill/>
          <a:ln w="25400">
            <a:solidFill>
              <a:srgbClr val="339966"/>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Tree>
    <p:extLst>
      <p:ext uri="{BB962C8B-B14F-4D97-AF65-F5344CB8AC3E}">
        <p14:creationId xmlns:p14="http://schemas.microsoft.com/office/powerpoint/2010/main" val="37057356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内容占位符 2"/>
          <p:cNvSpPr txBox="1">
            <a:spLocks/>
          </p:cNvSpPr>
          <p:nvPr/>
        </p:nvSpPr>
        <p:spPr>
          <a:xfrm>
            <a:off x="225475" y="0"/>
            <a:ext cx="8208962" cy="1528043"/>
          </a:xfrm>
          <a:prstGeom prst="rect">
            <a:avLst/>
          </a:prstGeom>
        </p:spPr>
        <p:txBody>
          <a:bodyPr/>
          <a:lstStyle>
            <a:lvl1pPr marL="342900" indent="-342900" algn="l" rtl="0" eaLnBrk="0" fontAlgn="base" hangingPunct="0">
              <a:spcBef>
                <a:spcPct val="20000"/>
              </a:spcBef>
              <a:spcAft>
                <a:spcPct val="0"/>
              </a:spcAft>
              <a:buClr>
                <a:srgbClr val="CCFF33"/>
              </a:buClr>
              <a:buSzPct val="7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6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rgbClr val="0099CC"/>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hlink"/>
              </a:buClr>
              <a:buSzPct val="65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hlink"/>
              </a:buClr>
              <a:buSzPct val="65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hlink"/>
              </a:buClr>
              <a:buSzPct val="65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hlink"/>
              </a:buClr>
              <a:buSzPct val="65000"/>
              <a:buFont typeface="Wingdings" pitchFamily="2" charset="2"/>
              <a:buChar char="n"/>
              <a:defRPr kumimoji="1" sz="2000">
                <a:solidFill>
                  <a:schemeClr val="tx1"/>
                </a:solidFill>
                <a:latin typeface="+mn-lt"/>
                <a:ea typeface="+mn-ea"/>
              </a:defRPr>
            </a:lvl9pPr>
          </a:lstStyle>
          <a:p>
            <a:pPr marL="0" indent="0">
              <a:buNone/>
            </a:pPr>
            <a:r>
              <a:rPr lang="en-US" altLang="zh-CN" kern="0" dirty="0"/>
              <a:t>Property 1</a:t>
            </a:r>
            <a:r>
              <a:rPr lang="zh-CN" altLang="en-US" kern="0" dirty="0"/>
              <a:t>：</a:t>
            </a:r>
            <a:r>
              <a:rPr lang="en-US" altLang="zh-CN" kern="0" dirty="0"/>
              <a:t>If a DFS starts at node v, then it will terminate precisely when all nodes reachable from v have been visited.</a:t>
            </a:r>
          </a:p>
        </p:txBody>
      </p:sp>
      <p:sp>
        <p:nvSpPr>
          <p:cNvPr id="58" name="Oval 36"/>
          <p:cNvSpPr>
            <a:spLocks noChangeArrowheads="1"/>
          </p:cNvSpPr>
          <p:nvPr/>
        </p:nvSpPr>
        <p:spPr bwMode="auto">
          <a:xfrm rot="-3050608">
            <a:off x="2888506" y="4786312"/>
            <a:ext cx="1944688" cy="935038"/>
          </a:xfrm>
          <a:prstGeom prst="ellipse">
            <a:avLst/>
          </a:prstGeom>
          <a:solidFill>
            <a:srgbClr val="FF99CC"/>
          </a:solidFill>
          <a:ln w="9525">
            <a:solidFill>
              <a:srgbClr val="FF0000"/>
            </a:solidFill>
            <a:prstDash val="lgDash"/>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59" name="Oval 35"/>
          <p:cNvSpPr>
            <a:spLocks noChangeArrowheads="1"/>
          </p:cNvSpPr>
          <p:nvPr/>
        </p:nvSpPr>
        <p:spPr bwMode="auto">
          <a:xfrm>
            <a:off x="1666131" y="5289550"/>
            <a:ext cx="1152525" cy="936625"/>
          </a:xfrm>
          <a:prstGeom prst="ellipse">
            <a:avLst/>
          </a:prstGeom>
          <a:solidFill>
            <a:srgbClr val="FFFF99"/>
          </a:solidFill>
          <a:ln w="9525">
            <a:solidFill>
              <a:srgbClr val="FF9900"/>
            </a:solidFill>
            <a:prstDash val="lgDash"/>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60" name="Freeform 34"/>
          <p:cNvSpPr>
            <a:spLocks/>
          </p:cNvSpPr>
          <p:nvPr/>
        </p:nvSpPr>
        <p:spPr bwMode="auto">
          <a:xfrm>
            <a:off x="104031" y="3429000"/>
            <a:ext cx="3830638" cy="2736850"/>
          </a:xfrm>
          <a:custGeom>
            <a:avLst/>
            <a:gdLst>
              <a:gd name="T0" fmla="*/ 2147483647 w 2413"/>
              <a:gd name="T1" fmla="*/ 2147483647 h 1724"/>
              <a:gd name="T2" fmla="*/ 2147483647 w 2413"/>
              <a:gd name="T3" fmla="*/ 2147483647 h 1724"/>
              <a:gd name="T4" fmla="*/ 2147483647 w 2413"/>
              <a:gd name="T5" fmla="*/ 2147483647 h 1724"/>
              <a:gd name="T6" fmla="*/ 2147483647 w 2413"/>
              <a:gd name="T7" fmla="*/ 2147483647 h 1724"/>
              <a:gd name="T8" fmla="*/ 2147483647 w 2413"/>
              <a:gd name="T9" fmla="*/ 2147483647 h 1724"/>
              <a:gd name="T10" fmla="*/ 2147483647 w 2413"/>
              <a:gd name="T11" fmla="*/ 2147483647 h 1724"/>
              <a:gd name="T12" fmla="*/ 2147483647 w 2413"/>
              <a:gd name="T13" fmla="*/ 2147483647 h 1724"/>
              <a:gd name="T14" fmla="*/ 2147483647 w 2413"/>
              <a:gd name="T15" fmla="*/ 2147483647 h 1724"/>
              <a:gd name="T16" fmla="*/ 2147483647 w 2413"/>
              <a:gd name="T17" fmla="*/ 2147483647 h 1724"/>
              <a:gd name="T18" fmla="*/ 2147483647 w 2413"/>
              <a:gd name="T19" fmla="*/ 2147483647 h 1724"/>
              <a:gd name="T20" fmla="*/ 2147483647 w 2413"/>
              <a:gd name="T21" fmla="*/ 2147483647 h 1724"/>
              <a:gd name="T22" fmla="*/ 2147483647 w 2413"/>
              <a:gd name="T23" fmla="*/ 2147483647 h 1724"/>
              <a:gd name="T24" fmla="*/ 2147483647 w 2413"/>
              <a:gd name="T25" fmla="*/ 2147483647 h 1724"/>
              <a:gd name="T26" fmla="*/ 2147483647 w 2413"/>
              <a:gd name="T27" fmla="*/ 2147483647 h 1724"/>
              <a:gd name="T28" fmla="*/ 2147483647 w 2413"/>
              <a:gd name="T29" fmla="*/ 2147483647 h 1724"/>
              <a:gd name="T30" fmla="*/ 2147483647 w 2413"/>
              <a:gd name="T31" fmla="*/ 2147483647 h 1724"/>
              <a:gd name="T32" fmla="*/ 2147483647 w 2413"/>
              <a:gd name="T33" fmla="*/ 2147483647 h 17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13"/>
              <a:gd name="T52" fmla="*/ 0 h 1724"/>
              <a:gd name="T53" fmla="*/ 2413 w 2413"/>
              <a:gd name="T54" fmla="*/ 1724 h 17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13" h="1724">
                <a:moveTo>
                  <a:pt x="394" y="1671"/>
                </a:moveTo>
                <a:cubicBezTo>
                  <a:pt x="462" y="1724"/>
                  <a:pt x="518" y="1722"/>
                  <a:pt x="575" y="1717"/>
                </a:cubicBezTo>
                <a:cubicBezTo>
                  <a:pt x="632" y="1712"/>
                  <a:pt x="686" y="1693"/>
                  <a:pt x="736" y="1642"/>
                </a:cubicBezTo>
                <a:cubicBezTo>
                  <a:pt x="786" y="1591"/>
                  <a:pt x="833" y="1489"/>
                  <a:pt x="874" y="1411"/>
                </a:cubicBezTo>
                <a:cubicBezTo>
                  <a:pt x="915" y="1333"/>
                  <a:pt x="896" y="1229"/>
                  <a:pt x="984" y="1172"/>
                </a:cubicBezTo>
                <a:cubicBezTo>
                  <a:pt x="1072" y="1115"/>
                  <a:pt x="1276" y="1111"/>
                  <a:pt x="1404" y="1066"/>
                </a:cubicBezTo>
                <a:cubicBezTo>
                  <a:pt x="1532" y="1021"/>
                  <a:pt x="1609" y="981"/>
                  <a:pt x="1755" y="900"/>
                </a:cubicBezTo>
                <a:cubicBezTo>
                  <a:pt x="1901" y="819"/>
                  <a:pt x="2173" y="669"/>
                  <a:pt x="2280" y="582"/>
                </a:cubicBezTo>
                <a:cubicBezTo>
                  <a:pt x="2387" y="495"/>
                  <a:pt x="2377" y="420"/>
                  <a:pt x="2395" y="375"/>
                </a:cubicBezTo>
                <a:cubicBezTo>
                  <a:pt x="2413" y="330"/>
                  <a:pt x="2413" y="353"/>
                  <a:pt x="2390" y="311"/>
                </a:cubicBezTo>
                <a:cubicBezTo>
                  <a:pt x="2367" y="269"/>
                  <a:pt x="2279" y="153"/>
                  <a:pt x="2257" y="121"/>
                </a:cubicBezTo>
                <a:cubicBezTo>
                  <a:pt x="2235" y="89"/>
                  <a:pt x="2288" y="127"/>
                  <a:pt x="2257" y="121"/>
                </a:cubicBezTo>
                <a:cubicBezTo>
                  <a:pt x="2226" y="115"/>
                  <a:pt x="2345" y="88"/>
                  <a:pt x="2072" y="84"/>
                </a:cubicBezTo>
                <a:cubicBezTo>
                  <a:pt x="1799" y="80"/>
                  <a:pt x="954" y="0"/>
                  <a:pt x="621" y="98"/>
                </a:cubicBezTo>
                <a:cubicBezTo>
                  <a:pt x="288" y="196"/>
                  <a:pt x="152" y="456"/>
                  <a:pt x="76" y="673"/>
                </a:cubicBezTo>
                <a:cubicBezTo>
                  <a:pt x="0" y="890"/>
                  <a:pt x="122" y="1240"/>
                  <a:pt x="167" y="1399"/>
                </a:cubicBezTo>
                <a:cubicBezTo>
                  <a:pt x="212" y="1558"/>
                  <a:pt x="326" y="1618"/>
                  <a:pt x="394" y="1671"/>
                </a:cubicBezTo>
                <a:close/>
              </a:path>
            </a:pathLst>
          </a:custGeom>
          <a:solidFill>
            <a:srgbClr val="CCFFCC"/>
          </a:solidFill>
          <a:ln w="9525" cap="flat">
            <a:solidFill>
              <a:srgbClr val="3366FF"/>
            </a:solidFill>
            <a:prstDash val="lgDash"/>
            <a:round/>
            <a:headEnd/>
            <a:tailEnd/>
          </a:ln>
        </p:spPr>
        <p:txBody>
          <a:bodyPr wrap="none"/>
          <a:lstStyle/>
          <a:p>
            <a:endParaRPr lang="zh-CN" altLang="en-US"/>
          </a:p>
        </p:txBody>
      </p:sp>
      <p:sp>
        <p:nvSpPr>
          <p:cNvPr id="61" name="Text Box 24"/>
          <p:cNvSpPr txBox="1">
            <a:spLocks noChangeArrowheads="1"/>
          </p:cNvSpPr>
          <p:nvPr/>
        </p:nvSpPr>
        <p:spPr bwMode="auto">
          <a:xfrm>
            <a:off x="3915619" y="4597400"/>
            <a:ext cx="58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G</a:t>
            </a:r>
          </a:p>
        </p:txBody>
      </p:sp>
      <p:grpSp>
        <p:nvGrpSpPr>
          <p:cNvPr id="62" name="Group 51"/>
          <p:cNvGrpSpPr>
            <a:grpSpLocks/>
          </p:cNvGrpSpPr>
          <p:nvPr/>
        </p:nvGrpSpPr>
        <p:grpSpPr bwMode="auto">
          <a:xfrm>
            <a:off x="539006" y="3778250"/>
            <a:ext cx="3790950" cy="2176462"/>
            <a:chOff x="356" y="1389"/>
            <a:chExt cx="2388" cy="1371"/>
          </a:xfrm>
        </p:grpSpPr>
        <p:sp>
          <p:nvSpPr>
            <p:cNvPr id="63" name="Oval 5"/>
            <p:cNvSpPr>
              <a:spLocks noChangeArrowheads="1"/>
            </p:cNvSpPr>
            <p:nvPr/>
          </p:nvSpPr>
          <p:spPr bwMode="auto">
            <a:xfrm>
              <a:off x="476" y="1434"/>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64" name="Oval 6"/>
            <p:cNvSpPr>
              <a:spLocks noChangeArrowheads="1"/>
            </p:cNvSpPr>
            <p:nvPr/>
          </p:nvSpPr>
          <p:spPr bwMode="auto">
            <a:xfrm>
              <a:off x="2109" y="1389"/>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65" name="Oval 7"/>
            <p:cNvSpPr>
              <a:spLocks noChangeArrowheads="1"/>
            </p:cNvSpPr>
            <p:nvPr/>
          </p:nvSpPr>
          <p:spPr bwMode="auto">
            <a:xfrm>
              <a:off x="2472" y="1933"/>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66" name="Oval 8"/>
            <p:cNvSpPr>
              <a:spLocks noChangeArrowheads="1"/>
            </p:cNvSpPr>
            <p:nvPr/>
          </p:nvSpPr>
          <p:spPr bwMode="auto">
            <a:xfrm>
              <a:off x="2109" y="2478"/>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67" name="Oval 9"/>
            <p:cNvSpPr>
              <a:spLocks noChangeArrowheads="1"/>
            </p:cNvSpPr>
            <p:nvPr/>
          </p:nvSpPr>
          <p:spPr bwMode="auto">
            <a:xfrm>
              <a:off x="1292" y="1888"/>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68" name="Oval 10"/>
            <p:cNvSpPr>
              <a:spLocks noChangeArrowheads="1"/>
            </p:cNvSpPr>
            <p:nvPr/>
          </p:nvSpPr>
          <p:spPr bwMode="auto">
            <a:xfrm>
              <a:off x="1292" y="2478"/>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69" name="Oval 11"/>
            <p:cNvSpPr>
              <a:spLocks noChangeArrowheads="1"/>
            </p:cNvSpPr>
            <p:nvPr/>
          </p:nvSpPr>
          <p:spPr bwMode="auto">
            <a:xfrm>
              <a:off x="476" y="2478"/>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70" name="Line 12"/>
            <p:cNvSpPr>
              <a:spLocks noChangeShapeType="1"/>
            </p:cNvSpPr>
            <p:nvPr/>
          </p:nvSpPr>
          <p:spPr bwMode="auto">
            <a:xfrm flipH="1">
              <a:off x="754" y="1536"/>
              <a:ext cx="1332" cy="0"/>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 name="Line 13"/>
            <p:cNvSpPr>
              <a:spLocks noChangeShapeType="1"/>
            </p:cNvSpPr>
            <p:nvPr/>
          </p:nvSpPr>
          <p:spPr bwMode="auto">
            <a:xfrm>
              <a:off x="725" y="1650"/>
              <a:ext cx="567" cy="340"/>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2" name="Line 14"/>
            <p:cNvSpPr>
              <a:spLocks noChangeShapeType="1"/>
            </p:cNvSpPr>
            <p:nvPr/>
          </p:nvSpPr>
          <p:spPr bwMode="auto">
            <a:xfrm flipV="1">
              <a:off x="1548" y="1621"/>
              <a:ext cx="595" cy="341"/>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 name="Line 15"/>
            <p:cNvSpPr>
              <a:spLocks noChangeShapeType="1"/>
            </p:cNvSpPr>
            <p:nvPr/>
          </p:nvSpPr>
          <p:spPr bwMode="auto">
            <a:xfrm>
              <a:off x="1434" y="2160"/>
              <a:ext cx="0" cy="340"/>
            </a:xfrm>
            <a:prstGeom prst="line">
              <a:avLst/>
            </a:prstGeom>
            <a:noFill/>
            <a:ln w="9525">
              <a:solidFill>
                <a:srgbClr val="808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 name="Line 16"/>
            <p:cNvSpPr>
              <a:spLocks noChangeShapeType="1"/>
            </p:cNvSpPr>
            <p:nvPr/>
          </p:nvSpPr>
          <p:spPr bwMode="auto">
            <a:xfrm flipH="1">
              <a:off x="1519" y="1650"/>
              <a:ext cx="652" cy="879"/>
            </a:xfrm>
            <a:prstGeom prst="line">
              <a:avLst/>
            </a:prstGeom>
            <a:noFill/>
            <a:ln w="9525">
              <a:solidFill>
                <a:srgbClr val="808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5" name="Line 17"/>
            <p:cNvSpPr>
              <a:spLocks noChangeShapeType="1"/>
            </p:cNvSpPr>
            <p:nvPr/>
          </p:nvSpPr>
          <p:spPr bwMode="auto">
            <a:xfrm>
              <a:off x="754" y="2614"/>
              <a:ext cx="538" cy="0"/>
            </a:xfrm>
            <a:prstGeom prst="line">
              <a:avLst/>
            </a:prstGeom>
            <a:noFill/>
            <a:ln w="9525">
              <a:solidFill>
                <a:srgbClr val="808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 name="Line 18"/>
            <p:cNvSpPr>
              <a:spLocks noChangeShapeType="1"/>
            </p:cNvSpPr>
            <p:nvPr/>
          </p:nvSpPr>
          <p:spPr bwMode="auto">
            <a:xfrm flipH="1">
              <a:off x="1548" y="2614"/>
              <a:ext cx="538" cy="0"/>
            </a:xfrm>
            <a:prstGeom prst="line">
              <a:avLst/>
            </a:prstGeom>
            <a:noFill/>
            <a:ln w="9525">
              <a:solidFill>
                <a:srgbClr val="808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 name="Line 19"/>
            <p:cNvSpPr>
              <a:spLocks noChangeShapeType="1"/>
            </p:cNvSpPr>
            <p:nvPr/>
          </p:nvSpPr>
          <p:spPr bwMode="auto">
            <a:xfrm flipH="1" flipV="1">
              <a:off x="2313" y="1621"/>
              <a:ext cx="227" cy="312"/>
            </a:xfrm>
            <a:prstGeom prst="line">
              <a:avLst/>
            </a:prstGeom>
            <a:noFill/>
            <a:ln w="9525">
              <a:solidFill>
                <a:srgbClr val="808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 name="Freeform 20"/>
            <p:cNvSpPr>
              <a:spLocks/>
            </p:cNvSpPr>
            <p:nvPr/>
          </p:nvSpPr>
          <p:spPr bwMode="auto">
            <a:xfrm flipV="1">
              <a:off x="356" y="1678"/>
              <a:ext cx="171" cy="822"/>
            </a:xfrm>
            <a:custGeom>
              <a:avLst/>
              <a:gdLst>
                <a:gd name="T0" fmla="*/ 171 w 171"/>
                <a:gd name="T1" fmla="*/ 0 h 822"/>
                <a:gd name="T2" fmla="*/ 24 w 171"/>
                <a:gd name="T3" fmla="*/ 267 h 822"/>
                <a:gd name="T4" fmla="*/ 24 w 171"/>
                <a:gd name="T5" fmla="*/ 550 h 822"/>
                <a:gd name="T6" fmla="*/ 143 w 171"/>
                <a:gd name="T7" fmla="*/ 822 h 822"/>
                <a:gd name="T8" fmla="*/ 0 60000 65536"/>
                <a:gd name="T9" fmla="*/ 0 60000 65536"/>
                <a:gd name="T10" fmla="*/ 0 60000 65536"/>
                <a:gd name="T11" fmla="*/ 0 60000 65536"/>
                <a:gd name="T12" fmla="*/ 0 w 171"/>
                <a:gd name="T13" fmla="*/ 0 h 822"/>
                <a:gd name="T14" fmla="*/ 171 w 171"/>
                <a:gd name="T15" fmla="*/ 822 h 822"/>
              </a:gdLst>
              <a:ahLst/>
              <a:cxnLst>
                <a:cxn ang="T8">
                  <a:pos x="T0" y="T1"/>
                </a:cxn>
                <a:cxn ang="T9">
                  <a:pos x="T2" y="T3"/>
                </a:cxn>
                <a:cxn ang="T10">
                  <a:pos x="T4" y="T5"/>
                </a:cxn>
                <a:cxn ang="T11">
                  <a:pos x="T6" y="T7"/>
                </a:cxn>
              </a:cxnLst>
              <a:rect l="T12" t="T13" r="T14" b="T15"/>
              <a:pathLst>
                <a:path w="171" h="822">
                  <a:moveTo>
                    <a:pt x="171" y="0"/>
                  </a:moveTo>
                  <a:cubicBezTo>
                    <a:pt x="147" y="44"/>
                    <a:pt x="48" y="175"/>
                    <a:pt x="24" y="267"/>
                  </a:cubicBezTo>
                  <a:cubicBezTo>
                    <a:pt x="0" y="359"/>
                    <a:pt x="4" y="458"/>
                    <a:pt x="24" y="550"/>
                  </a:cubicBezTo>
                  <a:cubicBezTo>
                    <a:pt x="44" y="642"/>
                    <a:pt x="118" y="765"/>
                    <a:pt x="143" y="822"/>
                  </a:cubicBezTo>
                </a:path>
              </a:pathLst>
            </a:custGeom>
            <a:noFill/>
            <a:ln w="3175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79" name="Freeform 21"/>
            <p:cNvSpPr>
              <a:spLocks/>
            </p:cNvSpPr>
            <p:nvPr/>
          </p:nvSpPr>
          <p:spPr bwMode="auto">
            <a:xfrm flipH="1">
              <a:off x="697" y="1706"/>
              <a:ext cx="171" cy="822"/>
            </a:xfrm>
            <a:custGeom>
              <a:avLst/>
              <a:gdLst>
                <a:gd name="T0" fmla="*/ 171 w 171"/>
                <a:gd name="T1" fmla="*/ 0 h 822"/>
                <a:gd name="T2" fmla="*/ 24 w 171"/>
                <a:gd name="T3" fmla="*/ 267 h 822"/>
                <a:gd name="T4" fmla="*/ 24 w 171"/>
                <a:gd name="T5" fmla="*/ 550 h 822"/>
                <a:gd name="T6" fmla="*/ 143 w 171"/>
                <a:gd name="T7" fmla="*/ 822 h 822"/>
                <a:gd name="T8" fmla="*/ 0 60000 65536"/>
                <a:gd name="T9" fmla="*/ 0 60000 65536"/>
                <a:gd name="T10" fmla="*/ 0 60000 65536"/>
                <a:gd name="T11" fmla="*/ 0 60000 65536"/>
                <a:gd name="T12" fmla="*/ 0 w 171"/>
                <a:gd name="T13" fmla="*/ 0 h 822"/>
                <a:gd name="T14" fmla="*/ 171 w 171"/>
                <a:gd name="T15" fmla="*/ 822 h 822"/>
              </a:gdLst>
              <a:ahLst/>
              <a:cxnLst>
                <a:cxn ang="T8">
                  <a:pos x="T0" y="T1"/>
                </a:cxn>
                <a:cxn ang="T9">
                  <a:pos x="T2" y="T3"/>
                </a:cxn>
                <a:cxn ang="T10">
                  <a:pos x="T4" y="T5"/>
                </a:cxn>
                <a:cxn ang="T11">
                  <a:pos x="T6" y="T7"/>
                </a:cxn>
              </a:cxnLst>
              <a:rect l="T12" t="T13" r="T14" b="T15"/>
              <a:pathLst>
                <a:path w="171" h="822">
                  <a:moveTo>
                    <a:pt x="171" y="0"/>
                  </a:moveTo>
                  <a:cubicBezTo>
                    <a:pt x="147" y="44"/>
                    <a:pt x="48" y="175"/>
                    <a:pt x="24" y="267"/>
                  </a:cubicBezTo>
                  <a:cubicBezTo>
                    <a:pt x="0" y="359"/>
                    <a:pt x="4" y="458"/>
                    <a:pt x="24" y="550"/>
                  </a:cubicBezTo>
                  <a:cubicBezTo>
                    <a:pt x="44" y="642"/>
                    <a:pt x="118" y="765"/>
                    <a:pt x="143" y="822"/>
                  </a:cubicBezTo>
                </a:path>
              </a:pathLst>
            </a:custGeom>
            <a:noFill/>
            <a:ln w="3175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80" name="Freeform 22"/>
            <p:cNvSpPr>
              <a:spLocks/>
            </p:cNvSpPr>
            <p:nvPr/>
          </p:nvSpPr>
          <p:spPr bwMode="auto">
            <a:xfrm>
              <a:off x="2285" y="2160"/>
              <a:ext cx="198" cy="340"/>
            </a:xfrm>
            <a:custGeom>
              <a:avLst/>
              <a:gdLst>
                <a:gd name="T0" fmla="*/ 198 w 198"/>
                <a:gd name="T1" fmla="*/ 0 h 340"/>
                <a:gd name="T2" fmla="*/ 85 w 198"/>
                <a:gd name="T3" fmla="*/ 85 h 340"/>
                <a:gd name="T4" fmla="*/ 28 w 198"/>
                <a:gd name="T5" fmla="*/ 198 h 340"/>
                <a:gd name="T6" fmla="*/ 0 w 198"/>
                <a:gd name="T7" fmla="*/ 340 h 340"/>
                <a:gd name="T8" fmla="*/ 0 60000 65536"/>
                <a:gd name="T9" fmla="*/ 0 60000 65536"/>
                <a:gd name="T10" fmla="*/ 0 60000 65536"/>
                <a:gd name="T11" fmla="*/ 0 60000 65536"/>
                <a:gd name="T12" fmla="*/ 0 w 198"/>
                <a:gd name="T13" fmla="*/ 0 h 340"/>
                <a:gd name="T14" fmla="*/ 198 w 198"/>
                <a:gd name="T15" fmla="*/ 340 h 340"/>
              </a:gdLst>
              <a:ahLst/>
              <a:cxnLst>
                <a:cxn ang="T8">
                  <a:pos x="T0" y="T1"/>
                </a:cxn>
                <a:cxn ang="T9">
                  <a:pos x="T2" y="T3"/>
                </a:cxn>
                <a:cxn ang="T10">
                  <a:pos x="T4" y="T5"/>
                </a:cxn>
                <a:cxn ang="T11">
                  <a:pos x="T6" y="T7"/>
                </a:cxn>
              </a:cxnLst>
              <a:rect l="T12" t="T13" r="T14" b="T15"/>
              <a:pathLst>
                <a:path w="198" h="340">
                  <a:moveTo>
                    <a:pt x="198" y="0"/>
                  </a:moveTo>
                  <a:cubicBezTo>
                    <a:pt x="155" y="26"/>
                    <a:pt x="113" y="52"/>
                    <a:pt x="85" y="85"/>
                  </a:cubicBezTo>
                  <a:cubicBezTo>
                    <a:pt x="57" y="118"/>
                    <a:pt x="42" y="156"/>
                    <a:pt x="28" y="198"/>
                  </a:cubicBezTo>
                  <a:cubicBezTo>
                    <a:pt x="14" y="240"/>
                    <a:pt x="7" y="290"/>
                    <a:pt x="0" y="340"/>
                  </a:cubicBezTo>
                </a:path>
              </a:pathLst>
            </a:custGeom>
            <a:noFill/>
            <a:ln w="3175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81" name="Freeform 23"/>
            <p:cNvSpPr>
              <a:spLocks/>
            </p:cNvSpPr>
            <p:nvPr/>
          </p:nvSpPr>
          <p:spPr bwMode="auto">
            <a:xfrm rot="10800000">
              <a:off x="2370" y="2188"/>
              <a:ext cx="198" cy="369"/>
            </a:xfrm>
            <a:custGeom>
              <a:avLst/>
              <a:gdLst>
                <a:gd name="T0" fmla="*/ 198 w 198"/>
                <a:gd name="T1" fmla="*/ 0 h 340"/>
                <a:gd name="T2" fmla="*/ 85 w 198"/>
                <a:gd name="T3" fmla="*/ 109 h 340"/>
                <a:gd name="T4" fmla="*/ 28 w 198"/>
                <a:gd name="T5" fmla="*/ 253 h 340"/>
                <a:gd name="T6" fmla="*/ 0 w 198"/>
                <a:gd name="T7" fmla="*/ 434 h 340"/>
                <a:gd name="T8" fmla="*/ 0 60000 65536"/>
                <a:gd name="T9" fmla="*/ 0 60000 65536"/>
                <a:gd name="T10" fmla="*/ 0 60000 65536"/>
                <a:gd name="T11" fmla="*/ 0 60000 65536"/>
                <a:gd name="T12" fmla="*/ 0 w 198"/>
                <a:gd name="T13" fmla="*/ 0 h 340"/>
                <a:gd name="T14" fmla="*/ 198 w 198"/>
                <a:gd name="T15" fmla="*/ 340 h 340"/>
              </a:gdLst>
              <a:ahLst/>
              <a:cxnLst>
                <a:cxn ang="T8">
                  <a:pos x="T0" y="T1"/>
                </a:cxn>
                <a:cxn ang="T9">
                  <a:pos x="T2" y="T3"/>
                </a:cxn>
                <a:cxn ang="T10">
                  <a:pos x="T4" y="T5"/>
                </a:cxn>
                <a:cxn ang="T11">
                  <a:pos x="T6" y="T7"/>
                </a:cxn>
              </a:cxnLst>
              <a:rect l="T12" t="T13" r="T14" b="T15"/>
              <a:pathLst>
                <a:path w="198" h="340">
                  <a:moveTo>
                    <a:pt x="198" y="0"/>
                  </a:moveTo>
                  <a:cubicBezTo>
                    <a:pt x="155" y="26"/>
                    <a:pt x="113" y="52"/>
                    <a:pt x="85" y="85"/>
                  </a:cubicBezTo>
                  <a:cubicBezTo>
                    <a:pt x="57" y="118"/>
                    <a:pt x="42" y="156"/>
                    <a:pt x="28" y="198"/>
                  </a:cubicBezTo>
                  <a:cubicBezTo>
                    <a:pt x="14" y="240"/>
                    <a:pt x="7" y="290"/>
                    <a:pt x="0" y="340"/>
                  </a:cubicBezTo>
                </a:path>
              </a:pathLst>
            </a:custGeom>
            <a:noFill/>
            <a:ln w="3175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82" name="Text Box 25"/>
            <p:cNvSpPr txBox="1">
              <a:spLocks noChangeArrowheads="1"/>
            </p:cNvSpPr>
            <p:nvPr/>
          </p:nvSpPr>
          <p:spPr bwMode="auto">
            <a:xfrm>
              <a:off x="470" y="2472"/>
              <a:ext cx="3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F</a:t>
              </a:r>
            </a:p>
          </p:txBody>
        </p:sp>
        <p:sp>
          <p:nvSpPr>
            <p:cNvPr id="83" name="Text Box 26"/>
            <p:cNvSpPr txBox="1">
              <a:spLocks noChangeArrowheads="1"/>
            </p:cNvSpPr>
            <p:nvPr/>
          </p:nvSpPr>
          <p:spPr bwMode="auto">
            <a:xfrm>
              <a:off x="2115" y="2472"/>
              <a:ext cx="3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E</a:t>
              </a:r>
            </a:p>
          </p:txBody>
        </p:sp>
        <p:sp>
          <p:nvSpPr>
            <p:cNvPr id="84" name="Text Box 27"/>
            <p:cNvSpPr txBox="1">
              <a:spLocks noChangeArrowheads="1"/>
            </p:cNvSpPr>
            <p:nvPr/>
          </p:nvSpPr>
          <p:spPr bwMode="auto">
            <a:xfrm>
              <a:off x="2143" y="1395"/>
              <a:ext cx="3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D</a:t>
              </a:r>
            </a:p>
          </p:txBody>
        </p:sp>
        <p:sp>
          <p:nvSpPr>
            <p:cNvPr id="85" name="Text Box 28"/>
            <p:cNvSpPr txBox="1">
              <a:spLocks noChangeArrowheads="1"/>
            </p:cNvSpPr>
            <p:nvPr/>
          </p:nvSpPr>
          <p:spPr bwMode="auto">
            <a:xfrm>
              <a:off x="1292" y="2472"/>
              <a:ext cx="3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C</a:t>
              </a:r>
            </a:p>
          </p:txBody>
        </p:sp>
        <p:sp>
          <p:nvSpPr>
            <p:cNvPr id="86" name="Text Box 29"/>
            <p:cNvSpPr txBox="1">
              <a:spLocks noChangeArrowheads="1"/>
            </p:cNvSpPr>
            <p:nvPr/>
          </p:nvSpPr>
          <p:spPr bwMode="auto">
            <a:xfrm>
              <a:off x="1321" y="1877"/>
              <a:ext cx="3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B</a:t>
              </a:r>
            </a:p>
          </p:txBody>
        </p:sp>
        <p:sp>
          <p:nvSpPr>
            <p:cNvPr id="87" name="Text Box 30"/>
            <p:cNvSpPr txBox="1">
              <a:spLocks noChangeArrowheads="1"/>
            </p:cNvSpPr>
            <p:nvPr/>
          </p:nvSpPr>
          <p:spPr bwMode="auto">
            <a:xfrm>
              <a:off x="499" y="1423"/>
              <a:ext cx="3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A</a:t>
              </a:r>
            </a:p>
          </p:txBody>
        </p:sp>
        <p:sp>
          <p:nvSpPr>
            <p:cNvPr id="88" name="Line 32"/>
            <p:cNvSpPr>
              <a:spLocks noChangeShapeType="1"/>
            </p:cNvSpPr>
            <p:nvPr/>
          </p:nvSpPr>
          <p:spPr bwMode="auto">
            <a:xfrm>
              <a:off x="697" y="1678"/>
              <a:ext cx="652" cy="822"/>
            </a:xfrm>
            <a:prstGeom prst="line">
              <a:avLst/>
            </a:prstGeom>
            <a:noFill/>
            <a:ln w="9525">
              <a:solidFill>
                <a:srgbClr val="808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89" name="Text Box 39"/>
          <p:cNvSpPr txBox="1">
            <a:spLocks noChangeArrowheads="1"/>
          </p:cNvSpPr>
          <p:nvPr/>
        </p:nvSpPr>
        <p:spPr bwMode="auto">
          <a:xfrm>
            <a:off x="5220072" y="3933056"/>
            <a:ext cx="1223962" cy="476250"/>
          </a:xfrm>
          <a:prstGeom prst="rect">
            <a:avLst/>
          </a:prstGeom>
          <a:solidFill>
            <a:srgbClr val="C0C0C0"/>
          </a:solidFill>
          <a:ln w="19050">
            <a:solidFill>
              <a:srgbClr val="339966"/>
            </a:solidFill>
            <a:miter lim="800000"/>
            <a:headEnd/>
            <a:tailEnd/>
          </a:ln>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dirty="0"/>
              <a:t>ABDF</a:t>
            </a:r>
          </a:p>
        </p:txBody>
      </p:sp>
      <p:sp>
        <p:nvSpPr>
          <p:cNvPr id="90" name="Text Box 41"/>
          <p:cNvSpPr txBox="1">
            <a:spLocks noChangeArrowheads="1"/>
          </p:cNvSpPr>
          <p:nvPr/>
        </p:nvSpPr>
        <p:spPr bwMode="auto">
          <a:xfrm>
            <a:off x="6372597" y="5372918"/>
            <a:ext cx="863600" cy="476250"/>
          </a:xfrm>
          <a:prstGeom prst="rect">
            <a:avLst/>
          </a:prstGeom>
          <a:solidFill>
            <a:srgbClr val="C0C0C0"/>
          </a:solidFill>
          <a:ln w="19050" algn="ctr">
            <a:solidFill>
              <a:srgbClr val="339966"/>
            </a:solidFill>
            <a:miter lim="800000"/>
            <a:headEnd/>
            <a:tailEnd/>
          </a:ln>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t>C</a:t>
            </a:r>
          </a:p>
        </p:txBody>
      </p:sp>
      <p:sp>
        <p:nvSpPr>
          <p:cNvPr id="91" name="Text Box 42"/>
          <p:cNvSpPr txBox="1">
            <a:spLocks noChangeArrowheads="1"/>
          </p:cNvSpPr>
          <p:nvPr/>
        </p:nvSpPr>
        <p:spPr bwMode="auto">
          <a:xfrm>
            <a:off x="7307634" y="4364856"/>
            <a:ext cx="1008063" cy="476250"/>
          </a:xfrm>
          <a:prstGeom prst="rect">
            <a:avLst/>
          </a:prstGeom>
          <a:solidFill>
            <a:srgbClr val="C0C0C0"/>
          </a:solidFill>
          <a:ln w="19050" algn="ctr">
            <a:solidFill>
              <a:srgbClr val="339966"/>
            </a:solidFill>
            <a:miter lim="800000"/>
            <a:headEnd/>
            <a:tailEnd/>
          </a:ln>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t>EG</a:t>
            </a:r>
          </a:p>
        </p:txBody>
      </p:sp>
      <p:sp>
        <p:nvSpPr>
          <p:cNvPr id="92" name="Line 43"/>
          <p:cNvSpPr>
            <a:spLocks noChangeShapeType="1"/>
          </p:cNvSpPr>
          <p:nvPr/>
        </p:nvSpPr>
        <p:spPr bwMode="auto">
          <a:xfrm flipH="1" flipV="1">
            <a:off x="6444034" y="4148956"/>
            <a:ext cx="863600" cy="431800"/>
          </a:xfrm>
          <a:prstGeom prst="line">
            <a:avLst/>
          </a:prstGeom>
          <a:noFill/>
          <a:ln w="25400">
            <a:solidFill>
              <a:srgbClr val="339966"/>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93" name="Line 44"/>
          <p:cNvSpPr>
            <a:spLocks noChangeShapeType="1"/>
          </p:cNvSpPr>
          <p:nvPr/>
        </p:nvSpPr>
        <p:spPr bwMode="auto">
          <a:xfrm>
            <a:off x="5867772" y="4436293"/>
            <a:ext cx="936625" cy="936625"/>
          </a:xfrm>
          <a:prstGeom prst="line">
            <a:avLst/>
          </a:prstGeom>
          <a:noFill/>
          <a:ln w="25400">
            <a:solidFill>
              <a:srgbClr val="339966"/>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94" name="Line 45"/>
          <p:cNvSpPr>
            <a:spLocks noChangeShapeType="1"/>
          </p:cNvSpPr>
          <p:nvPr/>
        </p:nvSpPr>
        <p:spPr bwMode="auto">
          <a:xfrm flipH="1">
            <a:off x="7020297" y="4868093"/>
            <a:ext cx="720725" cy="504825"/>
          </a:xfrm>
          <a:prstGeom prst="line">
            <a:avLst/>
          </a:prstGeom>
          <a:noFill/>
          <a:ln w="25400">
            <a:solidFill>
              <a:srgbClr val="339966"/>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3" name="文本框 2"/>
          <p:cNvSpPr txBox="1"/>
          <p:nvPr/>
        </p:nvSpPr>
        <p:spPr>
          <a:xfrm>
            <a:off x="225475" y="1916832"/>
            <a:ext cx="8739013" cy="1200329"/>
          </a:xfrm>
          <a:prstGeom prst="rect">
            <a:avLst/>
          </a:prstGeom>
          <a:noFill/>
        </p:spPr>
        <p:txBody>
          <a:bodyPr wrap="square" rtlCol="0">
            <a:spAutoFit/>
          </a:bodyPr>
          <a:lstStyle/>
          <a:p>
            <a:r>
              <a:rPr lang="en-US" altLang="zh-CN" dirty="0"/>
              <a:t>This property suggests that, if we call DFS on a node that is within a sink SCC (a SCC that is a sink in the meta-graph, e.g., C in the following graph), we will retrieve exactly that component.</a:t>
            </a:r>
            <a:endParaRPr lang="zh-CN" altLang="en-US" dirty="0"/>
          </a:p>
        </p:txBody>
      </p:sp>
    </p:spTree>
    <p:extLst>
      <p:ext uri="{BB962C8B-B14F-4D97-AF65-F5344CB8AC3E}">
        <p14:creationId xmlns:p14="http://schemas.microsoft.com/office/powerpoint/2010/main" val="36834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zh-CN" dirty="0"/>
              <a:t>DFS on Directed Graph</a:t>
            </a:r>
          </a:p>
        </p:txBody>
      </p:sp>
      <p:sp>
        <p:nvSpPr>
          <p:cNvPr id="5123" name="Rectangle 3"/>
          <p:cNvSpPr>
            <a:spLocks noGrp="1" noChangeArrowheads="1"/>
          </p:cNvSpPr>
          <p:nvPr>
            <p:ph type="body" idx="1"/>
          </p:nvPr>
        </p:nvSpPr>
        <p:spPr/>
        <p:txBody>
          <a:bodyPr/>
          <a:lstStyle/>
          <a:p>
            <a:pPr eaLnBrk="1" hangingPunct="1"/>
            <a:r>
              <a:rPr lang="en-US" altLang="zh-CN" dirty="0"/>
              <a:t>Directed Acyclic Graph</a:t>
            </a:r>
          </a:p>
          <a:p>
            <a:pPr lvl="1" eaLnBrk="1" hangingPunct="1"/>
            <a:r>
              <a:rPr lang="en-US" altLang="zh-CN" dirty="0"/>
              <a:t>Topological Order</a:t>
            </a:r>
          </a:p>
          <a:p>
            <a:pPr lvl="1" eaLnBrk="1" hangingPunct="1"/>
            <a:r>
              <a:rPr lang="en-US" altLang="zh-CN" dirty="0"/>
              <a:t>Critical Path</a:t>
            </a:r>
          </a:p>
          <a:p>
            <a:pPr eaLnBrk="1" hangingPunct="1"/>
            <a:r>
              <a:rPr lang="en-US" altLang="zh-CN" dirty="0"/>
              <a:t>Strongly Connected Component</a:t>
            </a:r>
            <a:r>
              <a:rPr lang="zh-CN" altLang="en-US" dirty="0"/>
              <a:t> </a:t>
            </a:r>
            <a:r>
              <a:rPr lang="en-US" altLang="zh-CN" dirty="0"/>
              <a:t>(SCC)</a:t>
            </a:r>
          </a:p>
          <a:p>
            <a:pPr lvl="1" eaLnBrk="1" hangingPunct="1"/>
            <a:r>
              <a:rPr lang="en-US" altLang="zh-CN" dirty="0"/>
              <a:t>Analysis</a:t>
            </a:r>
          </a:p>
          <a:p>
            <a:pPr lvl="1" eaLnBrk="1" hangingPunct="1"/>
            <a:r>
              <a:rPr lang="en-US" altLang="zh-CN" dirty="0"/>
              <a:t>Algorithm</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5"/>
          <p:cNvSpPr>
            <a:spLocks noGrp="1" noChangeArrowheads="1"/>
          </p:cNvSpPr>
          <p:nvPr>
            <p:ph type="title"/>
          </p:nvPr>
        </p:nvSpPr>
        <p:spPr>
          <a:xfrm>
            <a:off x="188913" y="765175"/>
            <a:ext cx="8955087" cy="701675"/>
          </a:xfrm>
        </p:spPr>
        <p:txBody>
          <a:bodyPr/>
          <a:lstStyle/>
          <a:p>
            <a:pPr eaLnBrk="1" hangingPunct="1"/>
            <a:r>
              <a:rPr lang="en-US" altLang="zh-CN" sz="4000" dirty="0"/>
              <a:t>Property 2</a:t>
            </a:r>
          </a:p>
        </p:txBody>
      </p:sp>
      <p:sp>
        <p:nvSpPr>
          <p:cNvPr id="57" name="内容占位符 2"/>
          <p:cNvSpPr txBox="1">
            <a:spLocks/>
          </p:cNvSpPr>
          <p:nvPr/>
        </p:nvSpPr>
        <p:spPr>
          <a:xfrm>
            <a:off x="208757" y="1916832"/>
            <a:ext cx="8208962" cy="4114800"/>
          </a:xfrm>
          <a:prstGeom prst="rect">
            <a:avLst/>
          </a:prstGeom>
        </p:spPr>
        <p:txBody>
          <a:bodyPr/>
          <a:lstStyle>
            <a:lvl1pPr marL="342900" indent="-342900" algn="l" rtl="0" eaLnBrk="0" fontAlgn="base" hangingPunct="0">
              <a:spcBef>
                <a:spcPct val="20000"/>
              </a:spcBef>
              <a:spcAft>
                <a:spcPct val="0"/>
              </a:spcAft>
              <a:buClr>
                <a:srgbClr val="CCFF33"/>
              </a:buClr>
              <a:buSzPct val="7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6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rgbClr val="0099CC"/>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hlink"/>
              </a:buClr>
              <a:buSzPct val="65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hlink"/>
              </a:buClr>
              <a:buSzPct val="65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hlink"/>
              </a:buClr>
              <a:buSzPct val="65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hlink"/>
              </a:buClr>
              <a:buSzPct val="65000"/>
              <a:buFont typeface="Wingdings" pitchFamily="2" charset="2"/>
              <a:buChar char="n"/>
              <a:defRPr kumimoji="1" sz="2000">
                <a:solidFill>
                  <a:schemeClr val="tx1"/>
                </a:solidFill>
                <a:latin typeface="+mn-lt"/>
                <a:ea typeface="+mn-ea"/>
              </a:defRPr>
            </a:lvl9pPr>
          </a:lstStyle>
          <a:p>
            <a:r>
              <a:rPr lang="en-US" altLang="zh-CN" kern="0" dirty="0"/>
              <a:t>The node that has the highest </a:t>
            </a:r>
            <a:r>
              <a:rPr lang="en-US" altLang="zh-CN" i="1" kern="0" dirty="0"/>
              <a:t>finishTime</a:t>
            </a:r>
            <a:r>
              <a:rPr lang="en-US" altLang="zh-CN" kern="0" dirty="0"/>
              <a:t> in a DFS search must lie in a source SCC.</a:t>
            </a:r>
          </a:p>
        </p:txBody>
      </p:sp>
      <p:sp>
        <p:nvSpPr>
          <p:cNvPr id="58" name="Oval 36"/>
          <p:cNvSpPr>
            <a:spLocks noChangeArrowheads="1"/>
          </p:cNvSpPr>
          <p:nvPr/>
        </p:nvSpPr>
        <p:spPr bwMode="auto">
          <a:xfrm rot="-3050608">
            <a:off x="2888506" y="4786312"/>
            <a:ext cx="1944688" cy="935038"/>
          </a:xfrm>
          <a:prstGeom prst="ellipse">
            <a:avLst/>
          </a:prstGeom>
          <a:solidFill>
            <a:srgbClr val="FF99CC"/>
          </a:solidFill>
          <a:ln w="9525">
            <a:solidFill>
              <a:srgbClr val="FF0000"/>
            </a:solidFill>
            <a:prstDash val="lgDash"/>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59" name="Oval 35"/>
          <p:cNvSpPr>
            <a:spLocks noChangeArrowheads="1"/>
          </p:cNvSpPr>
          <p:nvPr/>
        </p:nvSpPr>
        <p:spPr bwMode="auto">
          <a:xfrm>
            <a:off x="1666131" y="5289550"/>
            <a:ext cx="1152525" cy="936625"/>
          </a:xfrm>
          <a:prstGeom prst="ellipse">
            <a:avLst/>
          </a:prstGeom>
          <a:solidFill>
            <a:srgbClr val="FFFF99"/>
          </a:solidFill>
          <a:ln w="9525">
            <a:solidFill>
              <a:srgbClr val="FF9900"/>
            </a:solidFill>
            <a:prstDash val="lgDash"/>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60" name="Freeform 34"/>
          <p:cNvSpPr>
            <a:spLocks/>
          </p:cNvSpPr>
          <p:nvPr/>
        </p:nvSpPr>
        <p:spPr bwMode="auto">
          <a:xfrm>
            <a:off x="104031" y="3429000"/>
            <a:ext cx="3830638" cy="2736850"/>
          </a:xfrm>
          <a:custGeom>
            <a:avLst/>
            <a:gdLst>
              <a:gd name="T0" fmla="*/ 2147483647 w 2413"/>
              <a:gd name="T1" fmla="*/ 2147483647 h 1724"/>
              <a:gd name="T2" fmla="*/ 2147483647 w 2413"/>
              <a:gd name="T3" fmla="*/ 2147483647 h 1724"/>
              <a:gd name="T4" fmla="*/ 2147483647 w 2413"/>
              <a:gd name="T5" fmla="*/ 2147483647 h 1724"/>
              <a:gd name="T6" fmla="*/ 2147483647 w 2413"/>
              <a:gd name="T7" fmla="*/ 2147483647 h 1724"/>
              <a:gd name="T8" fmla="*/ 2147483647 w 2413"/>
              <a:gd name="T9" fmla="*/ 2147483647 h 1724"/>
              <a:gd name="T10" fmla="*/ 2147483647 w 2413"/>
              <a:gd name="T11" fmla="*/ 2147483647 h 1724"/>
              <a:gd name="T12" fmla="*/ 2147483647 w 2413"/>
              <a:gd name="T13" fmla="*/ 2147483647 h 1724"/>
              <a:gd name="T14" fmla="*/ 2147483647 w 2413"/>
              <a:gd name="T15" fmla="*/ 2147483647 h 1724"/>
              <a:gd name="T16" fmla="*/ 2147483647 w 2413"/>
              <a:gd name="T17" fmla="*/ 2147483647 h 1724"/>
              <a:gd name="T18" fmla="*/ 2147483647 w 2413"/>
              <a:gd name="T19" fmla="*/ 2147483647 h 1724"/>
              <a:gd name="T20" fmla="*/ 2147483647 w 2413"/>
              <a:gd name="T21" fmla="*/ 2147483647 h 1724"/>
              <a:gd name="T22" fmla="*/ 2147483647 w 2413"/>
              <a:gd name="T23" fmla="*/ 2147483647 h 1724"/>
              <a:gd name="T24" fmla="*/ 2147483647 w 2413"/>
              <a:gd name="T25" fmla="*/ 2147483647 h 1724"/>
              <a:gd name="T26" fmla="*/ 2147483647 w 2413"/>
              <a:gd name="T27" fmla="*/ 2147483647 h 1724"/>
              <a:gd name="T28" fmla="*/ 2147483647 w 2413"/>
              <a:gd name="T29" fmla="*/ 2147483647 h 1724"/>
              <a:gd name="T30" fmla="*/ 2147483647 w 2413"/>
              <a:gd name="T31" fmla="*/ 2147483647 h 1724"/>
              <a:gd name="T32" fmla="*/ 2147483647 w 2413"/>
              <a:gd name="T33" fmla="*/ 2147483647 h 17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13"/>
              <a:gd name="T52" fmla="*/ 0 h 1724"/>
              <a:gd name="T53" fmla="*/ 2413 w 2413"/>
              <a:gd name="T54" fmla="*/ 1724 h 17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13" h="1724">
                <a:moveTo>
                  <a:pt x="394" y="1671"/>
                </a:moveTo>
                <a:cubicBezTo>
                  <a:pt x="462" y="1724"/>
                  <a:pt x="518" y="1722"/>
                  <a:pt x="575" y="1717"/>
                </a:cubicBezTo>
                <a:cubicBezTo>
                  <a:pt x="632" y="1712"/>
                  <a:pt x="686" y="1693"/>
                  <a:pt x="736" y="1642"/>
                </a:cubicBezTo>
                <a:cubicBezTo>
                  <a:pt x="786" y="1591"/>
                  <a:pt x="833" y="1489"/>
                  <a:pt x="874" y="1411"/>
                </a:cubicBezTo>
                <a:cubicBezTo>
                  <a:pt x="915" y="1333"/>
                  <a:pt x="896" y="1229"/>
                  <a:pt x="984" y="1172"/>
                </a:cubicBezTo>
                <a:cubicBezTo>
                  <a:pt x="1072" y="1115"/>
                  <a:pt x="1276" y="1111"/>
                  <a:pt x="1404" y="1066"/>
                </a:cubicBezTo>
                <a:cubicBezTo>
                  <a:pt x="1532" y="1021"/>
                  <a:pt x="1609" y="981"/>
                  <a:pt x="1755" y="900"/>
                </a:cubicBezTo>
                <a:cubicBezTo>
                  <a:pt x="1901" y="819"/>
                  <a:pt x="2173" y="669"/>
                  <a:pt x="2280" y="582"/>
                </a:cubicBezTo>
                <a:cubicBezTo>
                  <a:pt x="2387" y="495"/>
                  <a:pt x="2377" y="420"/>
                  <a:pt x="2395" y="375"/>
                </a:cubicBezTo>
                <a:cubicBezTo>
                  <a:pt x="2413" y="330"/>
                  <a:pt x="2413" y="353"/>
                  <a:pt x="2390" y="311"/>
                </a:cubicBezTo>
                <a:cubicBezTo>
                  <a:pt x="2367" y="269"/>
                  <a:pt x="2279" y="153"/>
                  <a:pt x="2257" y="121"/>
                </a:cubicBezTo>
                <a:cubicBezTo>
                  <a:pt x="2235" y="89"/>
                  <a:pt x="2288" y="127"/>
                  <a:pt x="2257" y="121"/>
                </a:cubicBezTo>
                <a:cubicBezTo>
                  <a:pt x="2226" y="115"/>
                  <a:pt x="2345" y="88"/>
                  <a:pt x="2072" y="84"/>
                </a:cubicBezTo>
                <a:cubicBezTo>
                  <a:pt x="1799" y="80"/>
                  <a:pt x="954" y="0"/>
                  <a:pt x="621" y="98"/>
                </a:cubicBezTo>
                <a:cubicBezTo>
                  <a:pt x="288" y="196"/>
                  <a:pt x="152" y="456"/>
                  <a:pt x="76" y="673"/>
                </a:cubicBezTo>
                <a:cubicBezTo>
                  <a:pt x="0" y="890"/>
                  <a:pt x="122" y="1240"/>
                  <a:pt x="167" y="1399"/>
                </a:cubicBezTo>
                <a:cubicBezTo>
                  <a:pt x="212" y="1558"/>
                  <a:pt x="326" y="1618"/>
                  <a:pt x="394" y="1671"/>
                </a:cubicBezTo>
                <a:close/>
              </a:path>
            </a:pathLst>
          </a:custGeom>
          <a:solidFill>
            <a:srgbClr val="CCFFCC"/>
          </a:solidFill>
          <a:ln w="9525" cap="flat">
            <a:solidFill>
              <a:srgbClr val="3366FF"/>
            </a:solidFill>
            <a:prstDash val="lgDash"/>
            <a:round/>
            <a:headEnd/>
            <a:tailEnd/>
          </a:ln>
        </p:spPr>
        <p:txBody>
          <a:bodyPr wrap="none"/>
          <a:lstStyle/>
          <a:p>
            <a:endParaRPr lang="zh-CN" altLang="en-US"/>
          </a:p>
        </p:txBody>
      </p:sp>
      <p:sp>
        <p:nvSpPr>
          <p:cNvPr id="61" name="Text Box 24"/>
          <p:cNvSpPr txBox="1">
            <a:spLocks noChangeArrowheads="1"/>
          </p:cNvSpPr>
          <p:nvPr/>
        </p:nvSpPr>
        <p:spPr bwMode="auto">
          <a:xfrm>
            <a:off x="3915619" y="4597400"/>
            <a:ext cx="58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G</a:t>
            </a:r>
          </a:p>
        </p:txBody>
      </p:sp>
      <p:grpSp>
        <p:nvGrpSpPr>
          <p:cNvPr id="62" name="Group 51"/>
          <p:cNvGrpSpPr>
            <a:grpSpLocks/>
          </p:cNvGrpSpPr>
          <p:nvPr/>
        </p:nvGrpSpPr>
        <p:grpSpPr bwMode="auto">
          <a:xfrm>
            <a:off x="539006" y="3778250"/>
            <a:ext cx="3790950" cy="2176462"/>
            <a:chOff x="356" y="1389"/>
            <a:chExt cx="2388" cy="1371"/>
          </a:xfrm>
        </p:grpSpPr>
        <p:sp>
          <p:nvSpPr>
            <p:cNvPr id="63" name="Oval 5"/>
            <p:cNvSpPr>
              <a:spLocks noChangeArrowheads="1"/>
            </p:cNvSpPr>
            <p:nvPr/>
          </p:nvSpPr>
          <p:spPr bwMode="auto">
            <a:xfrm>
              <a:off x="476" y="1434"/>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64" name="Oval 6"/>
            <p:cNvSpPr>
              <a:spLocks noChangeArrowheads="1"/>
            </p:cNvSpPr>
            <p:nvPr/>
          </p:nvSpPr>
          <p:spPr bwMode="auto">
            <a:xfrm>
              <a:off x="2109" y="1389"/>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65" name="Oval 7"/>
            <p:cNvSpPr>
              <a:spLocks noChangeArrowheads="1"/>
            </p:cNvSpPr>
            <p:nvPr/>
          </p:nvSpPr>
          <p:spPr bwMode="auto">
            <a:xfrm>
              <a:off x="2472" y="1933"/>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66" name="Oval 8"/>
            <p:cNvSpPr>
              <a:spLocks noChangeArrowheads="1"/>
            </p:cNvSpPr>
            <p:nvPr/>
          </p:nvSpPr>
          <p:spPr bwMode="auto">
            <a:xfrm>
              <a:off x="2109" y="2478"/>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67" name="Oval 9"/>
            <p:cNvSpPr>
              <a:spLocks noChangeArrowheads="1"/>
            </p:cNvSpPr>
            <p:nvPr/>
          </p:nvSpPr>
          <p:spPr bwMode="auto">
            <a:xfrm>
              <a:off x="1292" y="1888"/>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68" name="Oval 10"/>
            <p:cNvSpPr>
              <a:spLocks noChangeArrowheads="1"/>
            </p:cNvSpPr>
            <p:nvPr/>
          </p:nvSpPr>
          <p:spPr bwMode="auto">
            <a:xfrm>
              <a:off x="1292" y="2478"/>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69" name="Oval 11"/>
            <p:cNvSpPr>
              <a:spLocks noChangeArrowheads="1"/>
            </p:cNvSpPr>
            <p:nvPr/>
          </p:nvSpPr>
          <p:spPr bwMode="auto">
            <a:xfrm>
              <a:off x="476" y="2478"/>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70" name="Line 12"/>
            <p:cNvSpPr>
              <a:spLocks noChangeShapeType="1"/>
            </p:cNvSpPr>
            <p:nvPr/>
          </p:nvSpPr>
          <p:spPr bwMode="auto">
            <a:xfrm flipH="1">
              <a:off x="754" y="1536"/>
              <a:ext cx="1332" cy="0"/>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 name="Line 13"/>
            <p:cNvSpPr>
              <a:spLocks noChangeShapeType="1"/>
            </p:cNvSpPr>
            <p:nvPr/>
          </p:nvSpPr>
          <p:spPr bwMode="auto">
            <a:xfrm>
              <a:off x="725" y="1650"/>
              <a:ext cx="567" cy="340"/>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2" name="Line 14"/>
            <p:cNvSpPr>
              <a:spLocks noChangeShapeType="1"/>
            </p:cNvSpPr>
            <p:nvPr/>
          </p:nvSpPr>
          <p:spPr bwMode="auto">
            <a:xfrm flipV="1">
              <a:off x="1548" y="1621"/>
              <a:ext cx="595" cy="341"/>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 name="Line 15"/>
            <p:cNvSpPr>
              <a:spLocks noChangeShapeType="1"/>
            </p:cNvSpPr>
            <p:nvPr/>
          </p:nvSpPr>
          <p:spPr bwMode="auto">
            <a:xfrm>
              <a:off x="1434" y="2160"/>
              <a:ext cx="0" cy="340"/>
            </a:xfrm>
            <a:prstGeom prst="line">
              <a:avLst/>
            </a:prstGeom>
            <a:noFill/>
            <a:ln w="9525">
              <a:solidFill>
                <a:srgbClr val="808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 name="Line 16"/>
            <p:cNvSpPr>
              <a:spLocks noChangeShapeType="1"/>
            </p:cNvSpPr>
            <p:nvPr/>
          </p:nvSpPr>
          <p:spPr bwMode="auto">
            <a:xfrm flipH="1">
              <a:off x="1519" y="1650"/>
              <a:ext cx="652" cy="879"/>
            </a:xfrm>
            <a:prstGeom prst="line">
              <a:avLst/>
            </a:prstGeom>
            <a:noFill/>
            <a:ln w="9525">
              <a:solidFill>
                <a:srgbClr val="808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5" name="Line 17"/>
            <p:cNvSpPr>
              <a:spLocks noChangeShapeType="1"/>
            </p:cNvSpPr>
            <p:nvPr/>
          </p:nvSpPr>
          <p:spPr bwMode="auto">
            <a:xfrm>
              <a:off x="754" y="2614"/>
              <a:ext cx="538" cy="0"/>
            </a:xfrm>
            <a:prstGeom prst="line">
              <a:avLst/>
            </a:prstGeom>
            <a:noFill/>
            <a:ln w="9525">
              <a:solidFill>
                <a:srgbClr val="808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 name="Line 18"/>
            <p:cNvSpPr>
              <a:spLocks noChangeShapeType="1"/>
            </p:cNvSpPr>
            <p:nvPr/>
          </p:nvSpPr>
          <p:spPr bwMode="auto">
            <a:xfrm flipH="1">
              <a:off x="1548" y="2614"/>
              <a:ext cx="538" cy="0"/>
            </a:xfrm>
            <a:prstGeom prst="line">
              <a:avLst/>
            </a:prstGeom>
            <a:noFill/>
            <a:ln w="9525">
              <a:solidFill>
                <a:srgbClr val="808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 name="Line 19"/>
            <p:cNvSpPr>
              <a:spLocks noChangeShapeType="1"/>
            </p:cNvSpPr>
            <p:nvPr/>
          </p:nvSpPr>
          <p:spPr bwMode="auto">
            <a:xfrm flipH="1" flipV="1">
              <a:off x="2313" y="1621"/>
              <a:ext cx="227" cy="312"/>
            </a:xfrm>
            <a:prstGeom prst="line">
              <a:avLst/>
            </a:prstGeom>
            <a:noFill/>
            <a:ln w="9525">
              <a:solidFill>
                <a:srgbClr val="808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 name="Freeform 20"/>
            <p:cNvSpPr>
              <a:spLocks/>
            </p:cNvSpPr>
            <p:nvPr/>
          </p:nvSpPr>
          <p:spPr bwMode="auto">
            <a:xfrm flipV="1">
              <a:off x="356" y="1678"/>
              <a:ext cx="171" cy="822"/>
            </a:xfrm>
            <a:custGeom>
              <a:avLst/>
              <a:gdLst>
                <a:gd name="T0" fmla="*/ 171 w 171"/>
                <a:gd name="T1" fmla="*/ 0 h 822"/>
                <a:gd name="T2" fmla="*/ 24 w 171"/>
                <a:gd name="T3" fmla="*/ 267 h 822"/>
                <a:gd name="T4" fmla="*/ 24 w 171"/>
                <a:gd name="T5" fmla="*/ 550 h 822"/>
                <a:gd name="T6" fmla="*/ 143 w 171"/>
                <a:gd name="T7" fmla="*/ 822 h 822"/>
                <a:gd name="T8" fmla="*/ 0 60000 65536"/>
                <a:gd name="T9" fmla="*/ 0 60000 65536"/>
                <a:gd name="T10" fmla="*/ 0 60000 65536"/>
                <a:gd name="T11" fmla="*/ 0 60000 65536"/>
                <a:gd name="T12" fmla="*/ 0 w 171"/>
                <a:gd name="T13" fmla="*/ 0 h 822"/>
                <a:gd name="T14" fmla="*/ 171 w 171"/>
                <a:gd name="T15" fmla="*/ 822 h 822"/>
              </a:gdLst>
              <a:ahLst/>
              <a:cxnLst>
                <a:cxn ang="T8">
                  <a:pos x="T0" y="T1"/>
                </a:cxn>
                <a:cxn ang="T9">
                  <a:pos x="T2" y="T3"/>
                </a:cxn>
                <a:cxn ang="T10">
                  <a:pos x="T4" y="T5"/>
                </a:cxn>
                <a:cxn ang="T11">
                  <a:pos x="T6" y="T7"/>
                </a:cxn>
              </a:cxnLst>
              <a:rect l="T12" t="T13" r="T14" b="T15"/>
              <a:pathLst>
                <a:path w="171" h="822">
                  <a:moveTo>
                    <a:pt x="171" y="0"/>
                  </a:moveTo>
                  <a:cubicBezTo>
                    <a:pt x="147" y="44"/>
                    <a:pt x="48" y="175"/>
                    <a:pt x="24" y="267"/>
                  </a:cubicBezTo>
                  <a:cubicBezTo>
                    <a:pt x="0" y="359"/>
                    <a:pt x="4" y="458"/>
                    <a:pt x="24" y="550"/>
                  </a:cubicBezTo>
                  <a:cubicBezTo>
                    <a:pt x="44" y="642"/>
                    <a:pt x="118" y="765"/>
                    <a:pt x="143" y="822"/>
                  </a:cubicBezTo>
                </a:path>
              </a:pathLst>
            </a:custGeom>
            <a:noFill/>
            <a:ln w="3175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79" name="Freeform 21"/>
            <p:cNvSpPr>
              <a:spLocks/>
            </p:cNvSpPr>
            <p:nvPr/>
          </p:nvSpPr>
          <p:spPr bwMode="auto">
            <a:xfrm flipH="1">
              <a:off x="697" y="1706"/>
              <a:ext cx="171" cy="822"/>
            </a:xfrm>
            <a:custGeom>
              <a:avLst/>
              <a:gdLst>
                <a:gd name="T0" fmla="*/ 171 w 171"/>
                <a:gd name="T1" fmla="*/ 0 h 822"/>
                <a:gd name="T2" fmla="*/ 24 w 171"/>
                <a:gd name="T3" fmla="*/ 267 h 822"/>
                <a:gd name="T4" fmla="*/ 24 w 171"/>
                <a:gd name="T5" fmla="*/ 550 h 822"/>
                <a:gd name="T6" fmla="*/ 143 w 171"/>
                <a:gd name="T7" fmla="*/ 822 h 822"/>
                <a:gd name="T8" fmla="*/ 0 60000 65536"/>
                <a:gd name="T9" fmla="*/ 0 60000 65536"/>
                <a:gd name="T10" fmla="*/ 0 60000 65536"/>
                <a:gd name="T11" fmla="*/ 0 60000 65536"/>
                <a:gd name="T12" fmla="*/ 0 w 171"/>
                <a:gd name="T13" fmla="*/ 0 h 822"/>
                <a:gd name="T14" fmla="*/ 171 w 171"/>
                <a:gd name="T15" fmla="*/ 822 h 822"/>
              </a:gdLst>
              <a:ahLst/>
              <a:cxnLst>
                <a:cxn ang="T8">
                  <a:pos x="T0" y="T1"/>
                </a:cxn>
                <a:cxn ang="T9">
                  <a:pos x="T2" y="T3"/>
                </a:cxn>
                <a:cxn ang="T10">
                  <a:pos x="T4" y="T5"/>
                </a:cxn>
                <a:cxn ang="T11">
                  <a:pos x="T6" y="T7"/>
                </a:cxn>
              </a:cxnLst>
              <a:rect l="T12" t="T13" r="T14" b="T15"/>
              <a:pathLst>
                <a:path w="171" h="822">
                  <a:moveTo>
                    <a:pt x="171" y="0"/>
                  </a:moveTo>
                  <a:cubicBezTo>
                    <a:pt x="147" y="44"/>
                    <a:pt x="48" y="175"/>
                    <a:pt x="24" y="267"/>
                  </a:cubicBezTo>
                  <a:cubicBezTo>
                    <a:pt x="0" y="359"/>
                    <a:pt x="4" y="458"/>
                    <a:pt x="24" y="550"/>
                  </a:cubicBezTo>
                  <a:cubicBezTo>
                    <a:pt x="44" y="642"/>
                    <a:pt x="118" y="765"/>
                    <a:pt x="143" y="822"/>
                  </a:cubicBezTo>
                </a:path>
              </a:pathLst>
            </a:custGeom>
            <a:noFill/>
            <a:ln w="3175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80" name="Freeform 22"/>
            <p:cNvSpPr>
              <a:spLocks/>
            </p:cNvSpPr>
            <p:nvPr/>
          </p:nvSpPr>
          <p:spPr bwMode="auto">
            <a:xfrm>
              <a:off x="2285" y="2160"/>
              <a:ext cx="198" cy="340"/>
            </a:xfrm>
            <a:custGeom>
              <a:avLst/>
              <a:gdLst>
                <a:gd name="T0" fmla="*/ 198 w 198"/>
                <a:gd name="T1" fmla="*/ 0 h 340"/>
                <a:gd name="T2" fmla="*/ 85 w 198"/>
                <a:gd name="T3" fmla="*/ 85 h 340"/>
                <a:gd name="T4" fmla="*/ 28 w 198"/>
                <a:gd name="T5" fmla="*/ 198 h 340"/>
                <a:gd name="T6" fmla="*/ 0 w 198"/>
                <a:gd name="T7" fmla="*/ 340 h 340"/>
                <a:gd name="T8" fmla="*/ 0 60000 65536"/>
                <a:gd name="T9" fmla="*/ 0 60000 65536"/>
                <a:gd name="T10" fmla="*/ 0 60000 65536"/>
                <a:gd name="T11" fmla="*/ 0 60000 65536"/>
                <a:gd name="T12" fmla="*/ 0 w 198"/>
                <a:gd name="T13" fmla="*/ 0 h 340"/>
                <a:gd name="T14" fmla="*/ 198 w 198"/>
                <a:gd name="T15" fmla="*/ 340 h 340"/>
              </a:gdLst>
              <a:ahLst/>
              <a:cxnLst>
                <a:cxn ang="T8">
                  <a:pos x="T0" y="T1"/>
                </a:cxn>
                <a:cxn ang="T9">
                  <a:pos x="T2" y="T3"/>
                </a:cxn>
                <a:cxn ang="T10">
                  <a:pos x="T4" y="T5"/>
                </a:cxn>
                <a:cxn ang="T11">
                  <a:pos x="T6" y="T7"/>
                </a:cxn>
              </a:cxnLst>
              <a:rect l="T12" t="T13" r="T14" b="T15"/>
              <a:pathLst>
                <a:path w="198" h="340">
                  <a:moveTo>
                    <a:pt x="198" y="0"/>
                  </a:moveTo>
                  <a:cubicBezTo>
                    <a:pt x="155" y="26"/>
                    <a:pt x="113" y="52"/>
                    <a:pt x="85" y="85"/>
                  </a:cubicBezTo>
                  <a:cubicBezTo>
                    <a:pt x="57" y="118"/>
                    <a:pt x="42" y="156"/>
                    <a:pt x="28" y="198"/>
                  </a:cubicBezTo>
                  <a:cubicBezTo>
                    <a:pt x="14" y="240"/>
                    <a:pt x="7" y="290"/>
                    <a:pt x="0" y="340"/>
                  </a:cubicBezTo>
                </a:path>
              </a:pathLst>
            </a:custGeom>
            <a:noFill/>
            <a:ln w="3175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81" name="Freeform 23"/>
            <p:cNvSpPr>
              <a:spLocks/>
            </p:cNvSpPr>
            <p:nvPr/>
          </p:nvSpPr>
          <p:spPr bwMode="auto">
            <a:xfrm rot="10800000">
              <a:off x="2370" y="2188"/>
              <a:ext cx="198" cy="369"/>
            </a:xfrm>
            <a:custGeom>
              <a:avLst/>
              <a:gdLst>
                <a:gd name="T0" fmla="*/ 198 w 198"/>
                <a:gd name="T1" fmla="*/ 0 h 340"/>
                <a:gd name="T2" fmla="*/ 85 w 198"/>
                <a:gd name="T3" fmla="*/ 109 h 340"/>
                <a:gd name="T4" fmla="*/ 28 w 198"/>
                <a:gd name="T5" fmla="*/ 253 h 340"/>
                <a:gd name="T6" fmla="*/ 0 w 198"/>
                <a:gd name="T7" fmla="*/ 434 h 340"/>
                <a:gd name="T8" fmla="*/ 0 60000 65536"/>
                <a:gd name="T9" fmla="*/ 0 60000 65536"/>
                <a:gd name="T10" fmla="*/ 0 60000 65536"/>
                <a:gd name="T11" fmla="*/ 0 60000 65536"/>
                <a:gd name="T12" fmla="*/ 0 w 198"/>
                <a:gd name="T13" fmla="*/ 0 h 340"/>
                <a:gd name="T14" fmla="*/ 198 w 198"/>
                <a:gd name="T15" fmla="*/ 340 h 340"/>
              </a:gdLst>
              <a:ahLst/>
              <a:cxnLst>
                <a:cxn ang="T8">
                  <a:pos x="T0" y="T1"/>
                </a:cxn>
                <a:cxn ang="T9">
                  <a:pos x="T2" y="T3"/>
                </a:cxn>
                <a:cxn ang="T10">
                  <a:pos x="T4" y="T5"/>
                </a:cxn>
                <a:cxn ang="T11">
                  <a:pos x="T6" y="T7"/>
                </a:cxn>
              </a:cxnLst>
              <a:rect l="T12" t="T13" r="T14" b="T15"/>
              <a:pathLst>
                <a:path w="198" h="340">
                  <a:moveTo>
                    <a:pt x="198" y="0"/>
                  </a:moveTo>
                  <a:cubicBezTo>
                    <a:pt x="155" y="26"/>
                    <a:pt x="113" y="52"/>
                    <a:pt x="85" y="85"/>
                  </a:cubicBezTo>
                  <a:cubicBezTo>
                    <a:pt x="57" y="118"/>
                    <a:pt x="42" y="156"/>
                    <a:pt x="28" y="198"/>
                  </a:cubicBezTo>
                  <a:cubicBezTo>
                    <a:pt x="14" y="240"/>
                    <a:pt x="7" y="290"/>
                    <a:pt x="0" y="340"/>
                  </a:cubicBezTo>
                </a:path>
              </a:pathLst>
            </a:custGeom>
            <a:noFill/>
            <a:ln w="3175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82" name="Text Box 25"/>
            <p:cNvSpPr txBox="1">
              <a:spLocks noChangeArrowheads="1"/>
            </p:cNvSpPr>
            <p:nvPr/>
          </p:nvSpPr>
          <p:spPr bwMode="auto">
            <a:xfrm>
              <a:off x="470" y="2472"/>
              <a:ext cx="3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F</a:t>
              </a:r>
            </a:p>
          </p:txBody>
        </p:sp>
        <p:sp>
          <p:nvSpPr>
            <p:cNvPr id="83" name="Text Box 26"/>
            <p:cNvSpPr txBox="1">
              <a:spLocks noChangeArrowheads="1"/>
            </p:cNvSpPr>
            <p:nvPr/>
          </p:nvSpPr>
          <p:spPr bwMode="auto">
            <a:xfrm>
              <a:off x="2115" y="2472"/>
              <a:ext cx="3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E</a:t>
              </a:r>
            </a:p>
          </p:txBody>
        </p:sp>
        <p:sp>
          <p:nvSpPr>
            <p:cNvPr id="84" name="Text Box 27"/>
            <p:cNvSpPr txBox="1">
              <a:spLocks noChangeArrowheads="1"/>
            </p:cNvSpPr>
            <p:nvPr/>
          </p:nvSpPr>
          <p:spPr bwMode="auto">
            <a:xfrm>
              <a:off x="2143" y="1395"/>
              <a:ext cx="3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D</a:t>
              </a:r>
            </a:p>
          </p:txBody>
        </p:sp>
        <p:sp>
          <p:nvSpPr>
            <p:cNvPr id="85" name="Text Box 28"/>
            <p:cNvSpPr txBox="1">
              <a:spLocks noChangeArrowheads="1"/>
            </p:cNvSpPr>
            <p:nvPr/>
          </p:nvSpPr>
          <p:spPr bwMode="auto">
            <a:xfrm>
              <a:off x="1292" y="2472"/>
              <a:ext cx="3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C</a:t>
              </a:r>
            </a:p>
          </p:txBody>
        </p:sp>
        <p:sp>
          <p:nvSpPr>
            <p:cNvPr id="86" name="Text Box 29"/>
            <p:cNvSpPr txBox="1">
              <a:spLocks noChangeArrowheads="1"/>
            </p:cNvSpPr>
            <p:nvPr/>
          </p:nvSpPr>
          <p:spPr bwMode="auto">
            <a:xfrm>
              <a:off x="1321" y="1877"/>
              <a:ext cx="3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B</a:t>
              </a:r>
            </a:p>
          </p:txBody>
        </p:sp>
        <p:sp>
          <p:nvSpPr>
            <p:cNvPr id="87" name="Text Box 30"/>
            <p:cNvSpPr txBox="1">
              <a:spLocks noChangeArrowheads="1"/>
            </p:cNvSpPr>
            <p:nvPr/>
          </p:nvSpPr>
          <p:spPr bwMode="auto">
            <a:xfrm>
              <a:off x="499" y="1423"/>
              <a:ext cx="3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A</a:t>
              </a:r>
            </a:p>
          </p:txBody>
        </p:sp>
        <p:sp>
          <p:nvSpPr>
            <p:cNvPr id="88" name="Line 32"/>
            <p:cNvSpPr>
              <a:spLocks noChangeShapeType="1"/>
            </p:cNvSpPr>
            <p:nvPr/>
          </p:nvSpPr>
          <p:spPr bwMode="auto">
            <a:xfrm>
              <a:off x="697" y="1678"/>
              <a:ext cx="652" cy="822"/>
            </a:xfrm>
            <a:prstGeom prst="line">
              <a:avLst/>
            </a:prstGeom>
            <a:noFill/>
            <a:ln w="9525">
              <a:solidFill>
                <a:srgbClr val="808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89" name="Text Box 39"/>
          <p:cNvSpPr txBox="1">
            <a:spLocks noChangeArrowheads="1"/>
          </p:cNvSpPr>
          <p:nvPr/>
        </p:nvSpPr>
        <p:spPr bwMode="auto">
          <a:xfrm>
            <a:off x="5220072" y="3933056"/>
            <a:ext cx="1223962" cy="476250"/>
          </a:xfrm>
          <a:prstGeom prst="rect">
            <a:avLst/>
          </a:prstGeom>
          <a:solidFill>
            <a:srgbClr val="C0C0C0"/>
          </a:solidFill>
          <a:ln w="19050">
            <a:solidFill>
              <a:srgbClr val="339966"/>
            </a:solidFill>
            <a:miter lim="800000"/>
            <a:headEnd/>
            <a:tailEnd/>
          </a:ln>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dirty="0"/>
              <a:t>ABDF</a:t>
            </a:r>
          </a:p>
        </p:txBody>
      </p:sp>
      <p:sp>
        <p:nvSpPr>
          <p:cNvPr id="90" name="Text Box 41"/>
          <p:cNvSpPr txBox="1">
            <a:spLocks noChangeArrowheads="1"/>
          </p:cNvSpPr>
          <p:nvPr/>
        </p:nvSpPr>
        <p:spPr bwMode="auto">
          <a:xfrm>
            <a:off x="6372597" y="5372918"/>
            <a:ext cx="863600" cy="476250"/>
          </a:xfrm>
          <a:prstGeom prst="rect">
            <a:avLst/>
          </a:prstGeom>
          <a:solidFill>
            <a:srgbClr val="C0C0C0"/>
          </a:solidFill>
          <a:ln w="19050" algn="ctr">
            <a:solidFill>
              <a:srgbClr val="339966"/>
            </a:solidFill>
            <a:miter lim="800000"/>
            <a:headEnd/>
            <a:tailEnd/>
          </a:ln>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t>C</a:t>
            </a:r>
          </a:p>
        </p:txBody>
      </p:sp>
      <p:sp>
        <p:nvSpPr>
          <p:cNvPr id="91" name="Text Box 42"/>
          <p:cNvSpPr txBox="1">
            <a:spLocks noChangeArrowheads="1"/>
          </p:cNvSpPr>
          <p:nvPr/>
        </p:nvSpPr>
        <p:spPr bwMode="auto">
          <a:xfrm>
            <a:off x="7307634" y="4364856"/>
            <a:ext cx="1008063" cy="476250"/>
          </a:xfrm>
          <a:prstGeom prst="rect">
            <a:avLst/>
          </a:prstGeom>
          <a:solidFill>
            <a:srgbClr val="C0C0C0"/>
          </a:solidFill>
          <a:ln w="19050" algn="ctr">
            <a:solidFill>
              <a:srgbClr val="339966"/>
            </a:solidFill>
            <a:miter lim="800000"/>
            <a:headEnd/>
            <a:tailEnd/>
          </a:ln>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t>EG</a:t>
            </a:r>
          </a:p>
        </p:txBody>
      </p:sp>
      <p:sp>
        <p:nvSpPr>
          <p:cNvPr id="92" name="Line 43"/>
          <p:cNvSpPr>
            <a:spLocks noChangeShapeType="1"/>
          </p:cNvSpPr>
          <p:nvPr/>
        </p:nvSpPr>
        <p:spPr bwMode="auto">
          <a:xfrm flipH="1" flipV="1">
            <a:off x="6444034" y="4148956"/>
            <a:ext cx="863600" cy="431800"/>
          </a:xfrm>
          <a:prstGeom prst="line">
            <a:avLst/>
          </a:prstGeom>
          <a:noFill/>
          <a:ln w="25400">
            <a:solidFill>
              <a:srgbClr val="339966"/>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93" name="Line 44"/>
          <p:cNvSpPr>
            <a:spLocks noChangeShapeType="1"/>
          </p:cNvSpPr>
          <p:nvPr/>
        </p:nvSpPr>
        <p:spPr bwMode="auto">
          <a:xfrm>
            <a:off x="5867772" y="4436293"/>
            <a:ext cx="936625" cy="936625"/>
          </a:xfrm>
          <a:prstGeom prst="line">
            <a:avLst/>
          </a:prstGeom>
          <a:noFill/>
          <a:ln w="25400">
            <a:solidFill>
              <a:srgbClr val="339966"/>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94" name="Line 45"/>
          <p:cNvSpPr>
            <a:spLocks noChangeShapeType="1"/>
          </p:cNvSpPr>
          <p:nvPr/>
        </p:nvSpPr>
        <p:spPr bwMode="auto">
          <a:xfrm flipH="1">
            <a:off x="7020297" y="4868093"/>
            <a:ext cx="720725" cy="504825"/>
          </a:xfrm>
          <a:prstGeom prst="line">
            <a:avLst/>
          </a:prstGeom>
          <a:noFill/>
          <a:ln w="25400">
            <a:solidFill>
              <a:srgbClr val="339966"/>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Tree>
    <p:extLst>
      <p:ext uri="{BB962C8B-B14F-4D97-AF65-F5344CB8AC3E}">
        <p14:creationId xmlns:p14="http://schemas.microsoft.com/office/powerpoint/2010/main" val="16448520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5"/>
          <p:cNvSpPr>
            <a:spLocks noGrp="1" noChangeArrowheads="1"/>
          </p:cNvSpPr>
          <p:nvPr>
            <p:ph type="title"/>
          </p:nvPr>
        </p:nvSpPr>
        <p:spPr>
          <a:xfrm>
            <a:off x="188913" y="765175"/>
            <a:ext cx="8955087" cy="701675"/>
          </a:xfrm>
        </p:spPr>
        <p:txBody>
          <a:bodyPr/>
          <a:lstStyle/>
          <a:p>
            <a:pPr eaLnBrk="1" hangingPunct="1"/>
            <a:r>
              <a:rPr lang="en-US" altLang="zh-CN" sz="4000" dirty="0"/>
              <a:t>Property 3</a:t>
            </a:r>
          </a:p>
        </p:txBody>
      </p:sp>
      <p:sp>
        <p:nvSpPr>
          <p:cNvPr id="57" name="内容占位符 2"/>
          <p:cNvSpPr txBox="1">
            <a:spLocks/>
          </p:cNvSpPr>
          <p:nvPr/>
        </p:nvSpPr>
        <p:spPr>
          <a:xfrm>
            <a:off x="208757" y="1916832"/>
            <a:ext cx="8208962" cy="4114800"/>
          </a:xfrm>
          <a:prstGeom prst="rect">
            <a:avLst/>
          </a:prstGeom>
        </p:spPr>
        <p:txBody>
          <a:bodyPr/>
          <a:lstStyle>
            <a:lvl1pPr marL="342900" indent="-342900" algn="l" rtl="0" eaLnBrk="0" fontAlgn="base" hangingPunct="0">
              <a:spcBef>
                <a:spcPct val="20000"/>
              </a:spcBef>
              <a:spcAft>
                <a:spcPct val="0"/>
              </a:spcAft>
              <a:buClr>
                <a:srgbClr val="CCFF33"/>
              </a:buClr>
              <a:buSzPct val="7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6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rgbClr val="0099CC"/>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hlink"/>
              </a:buClr>
              <a:buSzPct val="65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hlink"/>
              </a:buClr>
              <a:buSzPct val="65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hlink"/>
              </a:buClr>
              <a:buSzPct val="65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hlink"/>
              </a:buClr>
              <a:buSzPct val="65000"/>
              <a:buFont typeface="Wingdings" pitchFamily="2" charset="2"/>
              <a:buChar char="n"/>
              <a:defRPr kumimoji="1" sz="2000">
                <a:solidFill>
                  <a:schemeClr val="tx1"/>
                </a:solidFill>
                <a:latin typeface="+mn-lt"/>
                <a:ea typeface="+mn-ea"/>
              </a:defRPr>
            </a:lvl9pPr>
          </a:lstStyle>
          <a:p>
            <a:r>
              <a:rPr lang="en-US" altLang="zh-CN" sz="2400" kern="0" dirty="0"/>
              <a:t>C1 and C2 are two SCCs, and there is an edge from a node in C1 to a node in C2, then the highest </a:t>
            </a:r>
            <a:r>
              <a:rPr lang="en-US" altLang="zh-CN" sz="2400" i="1" kern="0" dirty="0"/>
              <a:t>finishTime</a:t>
            </a:r>
            <a:r>
              <a:rPr lang="en-US" altLang="zh-CN" sz="2400" kern="0" dirty="0"/>
              <a:t> in C1 is bigger than the highest </a:t>
            </a:r>
            <a:r>
              <a:rPr lang="en-US" altLang="zh-CN" sz="2400" i="1" kern="0" dirty="0"/>
              <a:t>finishTime</a:t>
            </a:r>
            <a:r>
              <a:rPr lang="en-US" altLang="zh-CN" sz="2400" kern="0" dirty="0"/>
              <a:t> in C2.</a:t>
            </a:r>
          </a:p>
        </p:txBody>
      </p:sp>
      <p:sp>
        <p:nvSpPr>
          <p:cNvPr id="58" name="Oval 36"/>
          <p:cNvSpPr>
            <a:spLocks noChangeArrowheads="1"/>
          </p:cNvSpPr>
          <p:nvPr/>
        </p:nvSpPr>
        <p:spPr bwMode="auto">
          <a:xfrm rot="-3050608">
            <a:off x="2888506" y="4786312"/>
            <a:ext cx="1944688" cy="935038"/>
          </a:xfrm>
          <a:prstGeom prst="ellipse">
            <a:avLst/>
          </a:prstGeom>
          <a:solidFill>
            <a:srgbClr val="FF99CC"/>
          </a:solidFill>
          <a:ln w="9525">
            <a:solidFill>
              <a:srgbClr val="FF0000"/>
            </a:solidFill>
            <a:prstDash val="lgDash"/>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59" name="Oval 35"/>
          <p:cNvSpPr>
            <a:spLocks noChangeArrowheads="1"/>
          </p:cNvSpPr>
          <p:nvPr/>
        </p:nvSpPr>
        <p:spPr bwMode="auto">
          <a:xfrm>
            <a:off x="1666131" y="5289550"/>
            <a:ext cx="1152525" cy="936625"/>
          </a:xfrm>
          <a:prstGeom prst="ellipse">
            <a:avLst/>
          </a:prstGeom>
          <a:solidFill>
            <a:srgbClr val="FFFF99"/>
          </a:solidFill>
          <a:ln w="9525">
            <a:solidFill>
              <a:srgbClr val="FF9900"/>
            </a:solidFill>
            <a:prstDash val="lgDash"/>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60" name="Freeform 34"/>
          <p:cNvSpPr>
            <a:spLocks/>
          </p:cNvSpPr>
          <p:nvPr/>
        </p:nvSpPr>
        <p:spPr bwMode="auto">
          <a:xfrm>
            <a:off x="104031" y="3429000"/>
            <a:ext cx="3830638" cy="2736850"/>
          </a:xfrm>
          <a:custGeom>
            <a:avLst/>
            <a:gdLst>
              <a:gd name="T0" fmla="*/ 2147483647 w 2413"/>
              <a:gd name="T1" fmla="*/ 2147483647 h 1724"/>
              <a:gd name="T2" fmla="*/ 2147483647 w 2413"/>
              <a:gd name="T3" fmla="*/ 2147483647 h 1724"/>
              <a:gd name="T4" fmla="*/ 2147483647 w 2413"/>
              <a:gd name="T5" fmla="*/ 2147483647 h 1724"/>
              <a:gd name="T6" fmla="*/ 2147483647 w 2413"/>
              <a:gd name="T7" fmla="*/ 2147483647 h 1724"/>
              <a:gd name="T8" fmla="*/ 2147483647 w 2413"/>
              <a:gd name="T9" fmla="*/ 2147483647 h 1724"/>
              <a:gd name="T10" fmla="*/ 2147483647 w 2413"/>
              <a:gd name="T11" fmla="*/ 2147483647 h 1724"/>
              <a:gd name="T12" fmla="*/ 2147483647 w 2413"/>
              <a:gd name="T13" fmla="*/ 2147483647 h 1724"/>
              <a:gd name="T14" fmla="*/ 2147483647 w 2413"/>
              <a:gd name="T15" fmla="*/ 2147483647 h 1724"/>
              <a:gd name="T16" fmla="*/ 2147483647 w 2413"/>
              <a:gd name="T17" fmla="*/ 2147483647 h 1724"/>
              <a:gd name="T18" fmla="*/ 2147483647 w 2413"/>
              <a:gd name="T19" fmla="*/ 2147483647 h 1724"/>
              <a:gd name="T20" fmla="*/ 2147483647 w 2413"/>
              <a:gd name="T21" fmla="*/ 2147483647 h 1724"/>
              <a:gd name="T22" fmla="*/ 2147483647 w 2413"/>
              <a:gd name="T23" fmla="*/ 2147483647 h 1724"/>
              <a:gd name="T24" fmla="*/ 2147483647 w 2413"/>
              <a:gd name="T25" fmla="*/ 2147483647 h 1724"/>
              <a:gd name="T26" fmla="*/ 2147483647 w 2413"/>
              <a:gd name="T27" fmla="*/ 2147483647 h 1724"/>
              <a:gd name="T28" fmla="*/ 2147483647 w 2413"/>
              <a:gd name="T29" fmla="*/ 2147483647 h 1724"/>
              <a:gd name="T30" fmla="*/ 2147483647 w 2413"/>
              <a:gd name="T31" fmla="*/ 2147483647 h 1724"/>
              <a:gd name="T32" fmla="*/ 2147483647 w 2413"/>
              <a:gd name="T33" fmla="*/ 2147483647 h 17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13"/>
              <a:gd name="T52" fmla="*/ 0 h 1724"/>
              <a:gd name="T53" fmla="*/ 2413 w 2413"/>
              <a:gd name="T54" fmla="*/ 1724 h 17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13" h="1724">
                <a:moveTo>
                  <a:pt x="394" y="1671"/>
                </a:moveTo>
                <a:cubicBezTo>
                  <a:pt x="462" y="1724"/>
                  <a:pt x="518" y="1722"/>
                  <a:pt x="575" y="1717"/>
                </a:cubicBezTo>
                <a:cubicBezTo>
                  <a:pt x="632" y="1712"/>
                  <a:pt x="686" y="1693"/>
                  <a:pt x="736" y="1642"/>
                </a:cubicBezTo>
                <a:cubicBezTo>
                  <a:pt x="786" y="1591"/>
                  <a:pt x="833" y="1489"/>
                  <a:pt x="874" y="1411"/>
                </a:cubicBezTo>
                <a:cubicBezTo>
                  <a:pt x="915" y="1333"/>
                  <a:pt x="896" y="1229"/>
                  <a:pt x="984" y="1172"/>
                </a:cubicBezTo>
                <a:cubicBezTo>
                  <a:pt x="1072" y="1115"/>
                  <a:pt x="1276" y="1111"/>
                  <a:pt x="1404" y="1066"/>
                </a:cubicBezTo>
                <a:cubicBezTo>
                  <a:pt x="1532" y="1021"/>
                  <a:pt x="1609" y="981"/>
                  <a:pt x="1755" y="900"/>
                </a:cubicBezTo>
                <a:cubicBezTo>
                  <a:pt x="1901" y="819"/>
                  <a:pt x="2173" y="669"/>
                  <a:pt x="2280" y="582"/>
                </a:cubicBezTo>
                <a:cubicBezTo>
                  <a:pt x="2387" y="495"/>
                  <a:pt x="2377" y="420"/>
                  <a:pt x="2395" y="375"/>
                </a:cubicBezTo>
                <a:cubicBezTo>
                  <a:pt x="2413" y="330"/>
                  <a:pt x="2413" y="353"/>
                  <a:pt x="2390" y="311"/>
                </a:cubicBezTo>
                <a:cubicBezTo>
                  <a:pt x="2367" y="269"/>
                  <a:pt x="2279" y="153"/>
                  <a:pt x="2257" y="121"/>
                </a:cubicBezTo>
                <a:cubicBezTo>
                  <a:pt x="2235" y="89"/>
                  <a:pt x="2288" y="127"/>
                  <a:pt x="2257" y="121"/>
                </a:cubicBezTo>
                <a:cubicBezTo>
                  <a:pt x="2226" y="115"/>
                  <a:pt x="2345" y="88"/>
                  <a:pt x="2072" y="84"/>
                </a:cubicBezTo>
                <a:cubicBezTo>
                  <a:pt x="1799" y="80"/>
                  <a:pt x="954" y="0"/>
                  <a:pt x="621" y="98"/>
                </a:cubicBezTo>
                <a:cubicBezTo>
                  <a:pt x="288" y="196"/>
                  <a:pt x="152" y="456"/>
                  <a:pt x="76" y="673"/>
                </a:cubicBezTo>
                <a:cubicBezTo>
                  <a:pt x="0" y="890"/>
                  <a:pt x="122" y="1240"/>
                  <a:pt x="167" y="1399"/>
                </a:cubicBezTo>
                <a:cubicBezTo>
                  <a:pt x="212" y="1558"/>
                  <a:pt x="326" y="1618"/>
                  <a:pt x="394" y="1671"/>
                </a:cubicBezTo>
                <a:close/>
              </a:path>
            </a:pathLst>
          </a:custGeom>
          <a:solidFill>
            <a:srgbClr val="CCFFCC"/>
          </a:solidFill>
          <a:ln w="9525" cap="flat">
            <a:solidFill>
              <a:srgbClr val="3366FF"/>
            </a:solidFill>
            <a:prstDash val="lgDash"/>
            <a:round/>
            <a:headEnd/>
            <a:tailEnd/>
          </a:ln>
        </p:spPr>
        <p:txBody>
          <a:bodyPr wrap="none"/>
          <a:lstStyle/>
          <a:p>
            <a:endParaRPr lang="zh-CN" altLang="en-US"/>
          </a:p>
        </p:txBody>
      </p:sp>
      <p:sp>
        <p:nvSpPr>
          <p:cNvPr id="61" name="Text Box 24"/>
          <p:cNvSpPr txBox="1">
            <a:spLocks noChangeArrowheads="1"/>
          </p:cNvSpPr>
          <p:nvPr/>
        </p:nvSpPr>
        <p:spPr bwMode="auto">
          <a:xfrm>
            <a:off x="3915619" y="4597400"/>
            <a:ext cx="58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G</a:t>
            </a:r>
          </a:p>
        </p:txBody>
      </p:sp>
      <p:grpSp>
        <p:nvGrpSpPr>
          <p:cNvPr id="62" name="Group 51"/>
          <p:cNvGrpSpPr>
            <a:grpSpLocks/>
          </p:cNvGrpSpPr>
          <p:nvPr/>
        </p:nvGrpSpPr>
        <p:grpSpPr bwMode="auto">
          <a:xfrm>
            <a:off x="539006" y="3778250"/>
            <a:ext cx="3790950" cy="2176462"/>
            <a:chOff x="356" y="1389"/>
            <a:chExt cx="2388" cy="1371"/>
          </a:xfrm>
        </p:grpSpPr>
        <p:sp>
          <p:nvSpPr>
            <p:cNvPr id="63" name="Oval 5"/>
            <p:cNvSpPr>
              <a:spLocks noChangeArrowheads="1"/>
            </p:cNvSpPr>
            <p:nvPr/>
          </p:nvSpPr>
          <p:spPr bwMode="auto">
            <a:xfrm>
              <a:off x="476" y="1434"/>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64" name="Oval 6"/>
            <p:cNvSpPr>
              <a:spLocks noChangeArrowheads="1"/>
            </p:cNvSpPr>
            <p:nvPr/>
          </p:nvSpPr>
          <p:spPr bwMode="auto">
            <a:xfrm>
              <a:off x="2109" y="1389"/>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65" name="Oval 7"/>
            <p:cNvSpPr>
              <a:spLocks noChangeArrowheads="1"/>
            </p:cNvSpPr>
            <p:nvPr/>
          </p:nvSpPr>
          <p:spPr bwMode="auto">
            <a:xfrm>
              <a:off x="2472" y="1933"/>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66" name="Oval 8"/>
            <p:cNvSpPr>
              <a:spLocks noChangeArrowheads="1"/>
            </p:cNvSpPr>
            <p:nvPr/>
          </p:nvSpPr>
          <p:spPr bwMode="auto">
            <a:xfrm>
              <a:off x="2109" y="2478"/>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67" name="Oval 9"/>
            <p:cNvSpPr>
              <a:spLocks noChangeArrowheads="1"/>
            </p:cNvSpPr>
            <p:nvPr/>
          </p:nvSpPr>
          <p:spPr bwMode="auto">
            <a:xfrm>
              <a:off x="1292" y="1888"/>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68" name="Oval 10"/>
            <p:cNvSpPr>
              <a:spLocks noChangeArrowheads="1"/>
            </p:cNvSpPr>
            <p:nvPr/>
          </p:nvSpPr>
          <p:spPr bwMode="auto">
            <a:xfrm>
              <a:off x="1292" y="2478"/>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69" name="Oval 11"/>
            <p:cNvSpPr>
              <a:spLocks noChangeArrowheads="1"/>
            </p:cNvSpPr>
            <p:nvPr/>
          </p:nvSpPr>
          <p:spPr bwMode="auto">
            <a:xfrm>
              <a:off x="476" y="2478"/>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70" name="Line 12"/>
            <p:cNvSpPr>
              <a:spLocks noChangeShapeType="1"/>
            </p:cNvSpPr>
            <p:nvPr/>
          </p:nvSpPr>
          <p:spPr bwMode="auto">
            <a:xfrm flipH="1">
              <a:off x="754" y="1536"/>
              <a:ext cx="1332" cy="0"/>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 name="Line 13"/>
            <p:cNvSpPr>
              <a:spLocks noChangeShapeType="1"/>
            </p:cNvSpPr>
            <p:nvPr/>
          </p:nvSpPr>
          <p:spPr bwMode="auto">
            <a:xfrm>
              <a:off x="725" y="1650"/>
              <a:ext cx="567" cy="340"/>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2" name="Line 14"/>
            <p:cNvSpPr>
              <a:spLocks noChangeShapeType="1"/>
            </p:cNvSpPr>
            <p:nvPr/>
          </p:nvSpPr>
          <p:spPr bwMode="auto">
            <a:xfrm flipV="1">
              <a:off x="1548" y="1621"/>
              <a:ext cx="595" cy="341"/>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3" name="Line 15"/>
            <p:cNvSpPr>
              <a:spLocks noChangeShapeType="1"/>
            </p:cNvSpPr>
            <p:nvPr/>
          </p:nvSpPr>
          <p:spPr bwMode="auto">
            <a:xfrm>
              <a:off x="1434" y="2160"/>
              <a:ext cx="0" cy="340"/>
            </a:xfrm>
            <a:prstGeom prst="line">
              <a:avLst/>
            </a:prstGeom>
            <a:noFill/>
            <a:ln w="9525">
              <a:solidFill>
                <a:srgbClr val="808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4" name="Line 16"/>
            <p:cNvSpPr>
              <a:spLocks noChangeShapeType="1"/>
            </p:cNvSpPr>
            <p:nvPr/>
          </p:nvSpPr>
          <p:spPr bwMode="auto">
            <a:xfrm flipH="1">
              <a:off x="1519" y="1650"/>
              <a:ext cx="652" cy="879"/>
            </a:xfrm>
            <a:prstGeom prst="line">
              <a:avLst/>
            </a:prstGeom>
            <a:noFill/>
            <a:ln w="9525">
              <a:solidFill>
                <a:srgbClr val="808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5" name="Line 17"/>
            <p:cNvSpPr>
              <a:spLocks noChangeShapeType="1"/>
            </p:cNvSpPr>
            <p:nvPr/>
          </p:nvSpPr>
          <p:spPr bwMode="auto">
            <a:xfrm>
              <a:off x="754" y="2614"/>
              <a:ext cx="538" cy="0"/>
            </a:xfrm>
            <a:prstGeom prst="line">
              <a:avLst/>
            </a:prstGeom>
            <a:noFill/>
            <a:ln w="9525">
              <a:solidFill>
                <a:srgbClr val="808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6" name="Line 18"/>
            <p:cNvSpPr>
              <a:spLocks noChangeShapeType="1"/>
            </p:cNvSpPr>
            <p:nvPr/>
          </p:nvSpPr>
          <p:spPr bwMode="auto">
            <a:xfrm flipH="1">
              <a:off x="1548" y="2614"/>
              <a:ext cx="538" cy="0"/>
            </a:xfrm>
            <a:prstGeom prst="line">
              <a:avLst/>
            </a:prstGeom>
            <a:noFill/>
            <a:ln w="9525">
              <a:solidFill>
                <a:srgbClr val="808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7" name="Line 19"/>
            <p:cNvSpPr>
              <a:spLocks noChangeShapeType="1"/>
            </p:cNvSpPr>
            <p:nvPr/>
          </p:nvSpPr>
          <p:spPr bwMode="auto">
            <a:xfrm flipH="1" flipV="1">
              <a:off x="2313" y="1621"/>
              <a:ext cx="227" cy="312"/>
            </a:xfrm>
            <a:prstGeom prst="line">
              <a:avLst/>
            </a:prstGeom>
            <a:noFill/>
            <a:ln w="9525">
              <a:solidFill>
                <a:srgbClr val="808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8" name="Freeform 20"/>
            <p:cNvSpPr>
              <a:spLocks/>
            </p:cNvSpPr>
            <p:nvPr/>
          </p:nvSpPr>
          <p:spPr bwMode="auto">
            <a:xfrm flipV="1">
              <a:off x="356" y="1678"/>
              <a:ext cx="171" cy="822"/>
            </a:xfrm>
            <a:custGeom>
              <a:avLst/>
              <a:gdLst>
                <a:gd name="T0" fmla="*/ 171 w 171"/>
                <a:gd name="T1" fmla="*/ 0 h 822"/>
                <a:gd name="T2" fmla="*/ 24 w 171"/>
                <a:gd name="T3" fmla="*/ 267 h 822"/>
                <a:gd name="T4" fmla="*/ 24 w 171"/>
                <a:gd name="T5" fmla="*/ 550 h 822"/>
                <a:gd name="T6" fmla="*/ 143 w 171"/>
                <a:gd name="T7" fmla="*/ 822 h 822"/>
                <a:gd name="T8" fmla="*/ 0 60000 65536"/>
                <a:gd name="T9" fmla="*/ 0 60000 65536"/>
                <a:gd name="T10" fmla="*/ 0 60000 65536"/>
                <a:gd name="T11" fmla="*/ 0 60000 65536"/>
                <a:gd name="T12" fmla="*/ 0 w 171"/>
                <a:gd name="T13" fmla="*/ 0 h 822"/>
                <a:gd name="T14" fmla="*/ 171 w 171"/>
                <a:gd name="T15" fmla="*/ 822 h 822"/>
              </a:gdLst>
              <a:ahLst/>
              <a:cxnLst>
                <a:cxn ang="T8">
                  <a:pos x="T0" y="T1"/>
                </a:cxn>
                <a:cxn ang="T9">
                  <a:pos x="T2" y="T3"/>
                </a:cxn>
                <a:cxn ang="T10">
                  <a:pos x="T4" y="T5"/>
                </a:cxn>
                <a:cxn ang="T11">
                  <a:pos x="T6" y="T7"/>
                </a:cxn>
              </a:cxnLst>
              <a:rect l="T12" t="T13" r="T14" b="T15"/>
              <a:pathLst>
                <a:path w="171" h="822">
                  <a:moveTo>
                    <a:pt x="171" y="0"/>
                  </a:moveTo>
                  <a:cubicBezTo>
                    <a:pt x="147" y="44"/>
                    <a:pt x="48" y="175"/>
                    <a:pt x="24" y="267"/>
                  </a:cubicBezTo>
                  <a:cubicBezTo>
                    <a:pt x="0" y="359"/>
                    <a:pt x="4" y="458"/>
                    <a:pt x="24" y="550"/>
                  </a:cubicBezTo>
                  <a:cubicBezTo>
                    <a:pt x="44" y="642"/>
                    <a:pt x="118" y="765"/>
                    <a:pt x="143" y="822"/>
                  </a:cubicBezTo>
                </a:path>
              </a:pathLst>
            </a:custGeom>
            <a:noFill/>
            <a:ln w="3175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79" name="Freeform 21"/>
            <p:cNvSpPr>
              <a:spLocks/>
            </p:cNvSpPr>
            <p:nvPr/>
          </p:nvSpPr>
          <p:spPr bwMode="auto">
            <a:xfrm flipH="1">
              <a:off x="697" y="1706"/>
              <a:ext cx="171" cy="822"/>
            </a:xfrm>
            <a:custGeom>
              <a:avLst/>
              <a:gdLst>
                <a:gd name="T0" fmla="*/ 171 w 171"/>
                <a:gd name="T1" fmla="*/ 0 h 822"/>
                <a:gd name="T2" fmla="*/ 24 w 171"/>
                <a:gd name="T3" fmla="*/ 267 h 822"/>
                <a:gd name="T4" fmla="*/ 24 w 171"/>
                <a:gd name="T5" fmla="*/ 550 h 822"/>
                <a:gd name="T6" fmla="*/ 143 w 171"/>
                <a:gd name="T7" fmla="*/ 822 h 822"/>
                <a:gd name="T8" fmla="*/ 0 60000 65536"/>
                <a:gd name="T9" fmla="*/ 0 60000 65536"/>
                <a:gd name="T10" fmla="*/ 0 60000 65536"/>
                <a:gd name="T11" fmla="*/ 0 60000 65536"/>
                <a:gd name="T12" fmla="*/ 0 w 171"/>
                <a:gd name="T13" fmla="*/ 0 h 822"/>
                <a:gd name="T14" fmla="*/ 171 w 171"/>
                <a:gd name="T15" fmla="*/ 822 h 822"/>
              </a:gdLst>
              <a:ahLst/>
              <a:cxnLst>
                <a:cxn ang="T8">
                  <a:pos x="T0" y="T1"/>
                </a:cxn>
                <a:cxn ang="T9">
                  <a:pos x="T2" y="T3"/>
                </a:cxn>
                <a:cxn ang="T10">
                  <a:pos x="T4" y="T5"/>
                </a:cxn>
                <a:cxn ang="T11">
                  <a:pos x="T6" y="T7"/>
                </a:cxn>
              </a:cxnLst>
              <a:rect l="T12" t="T13" r="T14" b="T15"/>
              <a:pathLst>
                <a:path w="171" h="822">
                  <a:moveTo>
                    <a:pt x="171" y="0"/>
                  </a:moveTo>
                  <a:cubicBezTo>
                    <a:pt x="147" y="44"/>
                    <a:pt x="48" y="175"/>
                    <a:pt x="24" y="267"/>
                  </a:cubicBezTo>
                  <a:cubicBezTo>
                    <a:pt x="0" y="359"/>
                    <a:pt x="4" y="458"/>
                    <a:pt x="24" y="550"/>
                  </a:cubicBezTo>
                  <a:cubicBezTo>
                    <a:pt x="44" y="642"/>
                    <a:pt x="118" y="765"/>
                    <a:pt x="143" y="822"/>
                  </a:cubicBezTo>
                </a:path>
              </a:pathLst>
            </a:custGeom>
            <a:noFill/>
            <a:ln w="3175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80" name="Freeform 22"/>
            <p:cNvSpPr>
              <a:spLocks/>
            </p:cNvSpPr>
            <p:nvPr/>
          </p:nvSpPr>
          <p:spPr bwMode="auto">
            <a:xfrm>
              <a:off x="2285" y="2160"/>
              <a:ext cx="198" cy="340"/>
            </a:xfrm>
            <a:custGeom>
              <a:avLst/>
              <a:gdLst>
                <a:gd name="T0" fmla="*/ 198 w 198"/>
                <a:gd name="T1" fmla="*/ 0 h 340"/>
                <a:gd name="T2" fmla="*/ 85 w 198"/>
                <a:gd name="T3" fmla="*/ 85 h 340"/>
                <a:gd name="T4" fmla="*/ 28 w 198"/>
                <a:gd name="T5" fmla="*/ 198 h 340"/>
                <a:gd name="T6" fmla="*/ 0 w 198"/>
                <a:gd name="T7" fmla="*/ 340 h 340"/>
                <a:gd name="T8" fmla="*/ 0 60000 65536"/>
                <a:gd name="T9" fmla="*/ 0 60000 65536"/>
                <a:gd name="T10" fmla="*/ 0 60000 65536"/>
                <a:gd name="T11" fmla="*/ 0 60000 65536"/>
                <a:gd name="T12" fmla="*/ 0 w 198"/>
                <a:gd name="T13" fmla="*/ 0 h 340"/>
                <a:gd name="T14" fmla="*/ 198 w 198"/>
                <a:gd name="T15" fmla="*/ 340 h 340"/>
              </a:gdLst>
              <a:ahLst/>
              <a:cxnLst>
                <a:cxn ang="T8">
                  <a:pos x="T0" y="T1"/>
                </a:cxn>
                <a:cxn ang="T9">
                  <a:pos x="T2" y="T3"/>
                </a:cxn>
                <a:cxn ang="T10">
                  <a:pos x="T4" y="T5"/>
                </a:cxn>
                <a:cxn ang="T11">
                  <a:pos x="T6" y="T7"/>
                </a:cxn>
              </a:cxnLst>
              <a:rect l="T12" t="T13" r="T14" b="T15"/>
              <a:pathLst>
                <a:path w="198" h="340">
                  <a:moveTo>
                    <a:pt x="198" y="0"/>
                  </a:moveTo>
                  <a:cubicBezTo>
                    <a:pt x="155" y="26"/>
                    <a:pt x="113" y="52"/>
                    <a:pt x="85" y="85"/>
                  </a:cubicBezTo>
                  <a:cubicBezTo>
                    <a:pt x="57" y="118"/>
                    <a:pt x="42" y="156"/>
                    <a:pt x="28" y="198"/>
                  </a:cubicBezTo>
                  <a:cubicBezTo>
                    <a:pt x="14" y="240"/>
                    <a:pt x="7" y="290"/>
                    <a:pt x="0" y="340"/>
                  </a:cubicBezTo>
                </a:path>
              </a:pathLst>
            </a:custGeom>
            <a:noFill/>
            <a:ln w="3175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81" name="Freeform 23"/>
            <p:cNvSpPr>
              <a:spLocks/>
            </p:cNvSpPr>
            <p:nvPr/>
          </p:nvSpPr>
          <p:spPr bwMode="auto">
            <a:xfrm rot="10800000">
              <a:off x="2370" y="2188"/>
              <a:ext cx="198" cy="369"/>
            </a:xfrm>
            <a:custGeom>
              <a:avLst/>
              <a:gdLst>
                <a:gd name="T0" fmla="*/ 198 w 198"/>
                <a:gd name="T1" fmla="*/ 0 h 340"/>
                <a:gd name="T2" fmla="*/ 85 w 198"/>
                <a:gd name="T3" fmla="*/ 109 h 340"/>
                <a:gd name="T4" fmla="*/ 28 w 198"/>
                <a:gd name="T5" fmla="*/ 253 h 340"/>
                <a:gd name="T6" fmla="*/ 0 w 198"/>
                <a:gd name="T7" fmla="*/ 434 h 340"/>
                <a:gd name="T8" fmla="*/ 0 60000 65536"/>
                <a:gd name="T9" fmla="*/ 0 60000 65536"/>
                <a:gd name="T10" fmla="*/ 0 60000 65536"/>
                <a:gd name="T11" fmla="*/ 0 60000 65536"/>
                <a:gd name="T12" fmla="*/ 0 w 198"/>
                <a:gd name="T13" fmla="*/ 0 h 340"/>
                <a:gd name="T14" fmla="*/ 198 w 198"/>
                <a:gd name="T15" fmla="*/ 340 h 340"/>
              </a:gdLst>
              <a:ahLst/>
              <a:cxnLst>
                <a:cxn ang="T8">
                  <a:pos x="T0" y="T1"/>
                </a:cxn>
                <a:cxn ang="T9">
                  <a:pos x="T2" y="T3"/>
                </a:cxn>
                <a:cxn ang="T10">
                  <a:pos x="T4" y="T5"/>
                </a:cxn>
                <a:cxn ang="T11">
                  <a:pos x="T6" y="T7"/>
                </a:cxn>
              </a:cxnLst>
              <a:rect l="T12" t="T13" r="T14" b="T15"/>
              <a:pathLst>
                <a:path w="198" h="340">
                  <a:moveTo>
                    <a:pt x="198" y="0"/>
                  </a:moveTo>
                  <a:cubicBezTo>
                    <a:pt x="155" y="26"/>
                    <a:pt x="113" y="52"/>
                    <a:pt x="85" y="85"/>
                  </a:cubicBezTo>
                  <a:cubicBezTo>
                    <a:pt x="57" y="118"/>
                    <a:pt x="42" y="156"/>
                    <a:pt x="28" y="198"/>
                  </a:cubicBezTo>
                  <a:cubicBezTo>
                    <a:pt x="14" y="240"/>
                    <a:pt x="7" y="290"/>
                    <a:pt x="0" y="340"/>
                  </a:cubicBezTo>
                </a:path>
              </a:pathLst>
            </a:custGeom>
            <a:noFill/>
            <a:ln w="3175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82" name="Text Box 25"/>
            <p:cNvSpPr txBox="1">
              <a:spLocks noChangeArrowheads="1"/>
            </p:cNvSpPr>
            <p:nvPr/>
          </p:nvSpPr>
          <p:spPr bwMode="auto">
            <a:xfrm>
              <a:off x="470" y="2472"/>
              <a:ext cx="3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F</a:t>
              </a:r>
            </a:p>
          </p:txBody>
        </p:sp>
        <p:sp>
          <p:nvSpPr>
            <p:cNvPr id="83" name="Text Box 26"/>
            <p:cNvSpPr txBox="1">
              <a:spLocks noChangeArrowheads="1"/>
            </p:cNvSpPr>
            <p:nvPr/>
          </p:nvSpPr>
          <p:spPr bwMode="auto">
            <a:xfrm>
              <a:off x="2115" y="2472"/>
              <a:ext cx="3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E</a:t>
              </a:r>
            </a:p>
          </p:txBody>
        </p:sp>
        <p:sp>
          <p:nvSpPr>
            <p:cNvPr id="84" name="Text Box 27"/>
            <p:cNvSpPr txBox="1">
              <a:spLocks noChangeArrowheads="1"/>
            </p:cNvSpPr>
            <p:nvPr/>
          </p:nvSpPr>
          <p:spPr bwMode="auto">
            <a:xfrm>
              <a:off x="2143" y="1395"/>
              <a:ext cx="3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D</a:t>
              </a:r>
            </a:p>
          </p:txBody>
        </p:sp>
        <p:sp>
          <p:nvSpPr>
            <p:cNvPr id="85" name="Text Box 28"/>
            <p:cNvSpPr txBox="1">
              <a:spLocks noChangeArrowheads="1"/>
            </p:cNvSpPr>
            <p:nvPr/>
          </p:nvSpPr>
          <p:spPr bwMode="auto">
            <a:xfrm>
              <a:off x="1292" y="2472"/>
              <a:ext cx="3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C</a:t>
              </a:r>
            </a:p>
          </p:txBody>
        </p:sp>
        <p:sp>
          <p:nvSpPr>
            <p:cNvPr id="86" name="Text Box 29"/>
            <p:cNvSpPr txBox="1">
              <a:spLocks noChangeArrowheads="1"/>
            </p:cNvSpPr>
            <p:nvPr/>
          </p:nvSpPr>
          <p:spPr bwMode="auto">
            <a:xfrm>
              <a:off x="1321" y="1877"/>
              <a:ext cx="3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B</a:t>
              </a:r>
            </a:p>
          </p:txBody>
        </p:sp>
        <p:sp>
          <p:nvSpPr>
            <p:cNvPr id="87" name="Text Box 30"/>
            <p:cNvSpPr txBox="1">
              <a:spLocks noChangeArrowheads="1"/>
            </p:cNvSpPr>
            <p:nvPr/>
          </p:nvSpPr>
          <p:spPr bwMode="auto">
            <a:xfrm>
              <a:off x="499" y="1423"/>
              <a:ext cx="3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A</a:t>
              </a:r>
            </a:p>
          </p:txBody>
        </p:sp>
        <p:sp>
          <p:nvSpPr>
            <p:cNvPr id="88" name="Line 32"/>
            <p:cNvSpPr>
              <a:spLocks noChangeShapeType="1"/>
            </p:cNvSpPr>
            <p:nvPr/>
          </p:nvSpPr>
          <p:spPr bwMode="auto">
            <a:xfrm>
              <a:off x="697" y="1678"/>
              <a:ext cx="652" cy="822"/>
            </a:xfrm>
            <a:prstGeom prst="line">
              <a:avLst/>
            </a:prstGeom>
            <a:noFill/>
            <a:ln w="9525">
              <a:solidFill>
                <a:srgbClr val="808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89" name="Text Box 39"/>
          <p:cNvSpPr txBox="1">
            <a:spLocks noChangeArrowheads="1"/>
          </p:cNvSpPr>
          <p:nvPr/>
        </p:nvSpPr>
        <p:spPr bwMode="auto">
          <a:xfrm>
            <a:off x="5220072" y="3933056"/>
            <a:ext cx="1223962" cy="476250"/>
          </a:xfrm>
          <a:prstGeom prst="rect">
            <a:avLst/>
          </a:prstGeom>
          <a:solidFill>
            <a:srgbClr val="C0C0C0"/>
          </a:solidFill>
          <a:ln w="19050">
            <a:solidFill>
              <a:srgbClr val="339966"/>
            </a:solidFill>
            <a:miter lim="800000"/>
            <a:headEnd/>
            <a:tailEnd/>
          </a:ln>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dirty="0"/>
              <a:t>ABDF</a:t>
            </a:r>
          </a:p>
        </p:txBody>
      </p:sp>
      <p:sp>
        <p:nvSpPr>
          <p:cNvPr id="90" name="Text Box 41"/>
          <p:cNvSpPr txBox="1">
            <a:spLocks noChangeArrowheads="1"/>
          </p:cNvSpPr>
          <p:nvPr/>
        </p:nvSpPr>
        <p:spPr bwMode="auto">
          <a:xfrm>
            <a:off x="6372597" y="5372918"/>
            <a:ext cx="863600" cy="476250"/>
          </a:xfrm>
          <a:prstGeom prst="rect">
            <a:avLst/>
          </a:prstGeom>
          <a:solidFill>
            <a:srgbClr val="C0C0C0"/>
          </a:solidFill>
          <a:ln w="19050" algn="ctr">
            <a:solidFill>
              <a:srgbClr val="339966"/>
            </a:solidFill>
            <a:miter lim="800000"/>
            <a:headEnd/>
            <a:tailEnd/>
          </a:ln>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t>C</a:t>
            </a:r>
          </a:p>
        </p:txBody>
      </p:sp>
      <p:sp>
        <p:nvSpPr>
          <p:cNvPr id="91" name="Text Box 42"/>
          <p:cNvSpPr txBox="1">
            <a:spLocks noChangeArrowheads="1"/>
          </p:cNvSpPr>
          <p:nvPr/>
        </p:nvSpPr>
        <p:spPr bwMode="auto">
          <a:xfrm>
            <a:off x="7307634" y="4364856"/>
            <a:ext cx="1008063" cy="476250"/>
          </a:xfrm>
          <a:prstGeom prst="rect">
            <a:avLst/>
          </a:prstGeom>
          <a:solidFill>
            <a:srgbClr val="C0C0C0"/>
          </a:solidFill>
          <a:ln w="19050" algn="ctr">
            <a:solidFill>
              <a:srgbClr val="339966"/>
            </a:solidFill>
            <a:miter lim="800000"/>
            <a:headEnd/>
            <a:tailEnd/>
          </a:ln>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t>EG</a:t>
            </a:r>
          </a:p>
        </p:txBody>
      </p:sp>
      <p:sp>
        <p:nvSpPr>
          <p:cNvPr id="92" name="Line 43"/>
          <p:cNvSpPr>
            <a:spLocks noChangeShapeType="1"/>
          </p:cNvSpPr>
          <p:nvPr/>
        </p:nvSpPr>
        <p:spPr bwMode="auto">
          <a:xfrm flipH="1" flipV="1">
            <a:off x="6444034" y="4148956"/>
            <a:ext cx="863600" cy="431800"/>
          </a:xfrm>
          <a:prstGeom prst="line">
            <a:avLst/>
          </a:prstGeom>
          <a:noFill/>
          <a:ln w="25400">
            <a:solidFill>
              <a:srgbClr val="339966"/>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93" name="Line 44"/>
          <p:cNvSpPr>
            <a:spLocks noChangeShapeType="1"/>
          </p:cNvSpPr>
          <p:nvPr/>
        </p:nvSpPr>
        <p:spPr bwMode="auto">
          <a:xfrm>
            <a:off x="5867772" y="4436293"/>
            <a:ext cx="936625" cy="936625"/>
          </a:xfrm>
          <a:prstGeom prst="line">
            <a:avLst/>
          </a:prstGeom>
          <a:noFill/>
          <a:ln w="25400">
            <a:solidFill>
              <a:srgbClr val="339966"/>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94" name="Line 45"/>
          <p:cNvSpPr>
            <a:spLocks noChangeShapeType="1"/>
          </p:cNvSpPr>
          <p:nvPr/>
        </p:nvSpPr>
        <p:spPr bwMode="auto">
          <a:xfrm flipH="1">
            <a:off x="7020297" y="4868093"/>
            <a:ext cx="720725" cy="504825"/>
          </a:xfrm>
          <a:prstGeom prst="line">
            <a:avLst/>
          </a:prstGeom>
          <a:noFill/>
          <a:ln w="25400">
            <a:solidFill>
              <a:srgbClr val="339966"/>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Tree>
    <p:extLst>
      <p:ext uri="{BB962C8B-B14F-4D97-AF65-F5344CB8AC3E}">
        <p14:creationId xmlns:p14="http://schemas.microsoft.com/office/powerpoint/2010/main" val="35256749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Oval 2"/>
          <p:cNvSpPr>
            <a:spLocks noChangeArrowheads="1"/>
          </p:cNvSpPr>
          <p:nvPr/>
        </p:nvSpPr>
        <p:spPr bwMode="auto">
          <a:xfrm rot="-3050608">
            <a:off x="2914650" y="3213100"/>
            <a:ext cx="1944688" cy="935038"/>
          </a:xfrm>
          <a:prstGeom prst="ellipse">
            <a:avLst/>
          </a:prstGeom>
          <a:solidFill>
            <a:srgbClr val="FF99CC"/>
          </a:solidFill>
          <a:ln w="9525">
            <a:solidFill>
              <a:srgbClr val="FF0000"/>
            </a:solidFill>
            <a:prstDash val="lgDash"/>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27651" name="Oval 3"/>
          <p:cNvSpPr>
            <a:spLocks noChangeArrowheads="1"/>
          </p:cNvSpPr>
          <p:nvPr/>
        </p:nvSpPr>
        <p:spPr bwMode="auto">
          <a:xfrm>
            <a:off x="1692275" y="3716338"/>
            <a:ext cx="1152525" cy="936625"/>
          </a:xfrm>
          <a:prstGeom prst="ellipse">
            <a:avLst/>
          </a:prstGeom>
          <a:solidFill>
            <a:srgbClr val="FFFF99"/>
          </a:solidFill>
          <a:ln w="9525">
            <a:solidFill>
              <a:srgbClr val="FF9900"/>
            </a:solidFill>
            <a:prstDash val="lgDash"/>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27652" name="Freeform 4"/>
          <p:cNvSpPr>
            <a:spLocks/>
          </p:cNvSpPr>
          <p:nvPr/>
        </p:nvSpPr>
        <p:spPr bwMode="auto">
          <a:xfrm>
            <a:off x="130175" y="1855788"/>
            <a:ext cx="3830638" cy="2736850"/>
          </a:xfrm>
          <a:custGeom>
            <a:avLst/>
            <a:gdLst>
              <a:gd name="T0" fmla="*/ 2147483647 w 2413"/>
              <a:gd name="T1" fmla="*/ 2147483647 h 1724"/>
              <a:gd name="T2" fmla="*/ 2147483647 w 2413"/>
              <a:gd name="T3" fmla="*/ 2147483647 h 1724"/>
              <a:gd name="T4" fmla="*/ 2147483647 w 2413"/>
              <a:gd name="T5" fmla="*/ 2147483647 h 1724"/>
              <a:gd name="T6" fmla="*/ 2147483647 w 2413"/>
              <a:gd name="T7" fmla="*/ 2147483647 h 1724"/>
              <a:gd name="T8" fmla="*/ 2147483647 w 2413"/>
              <a:gd name="T9" fmla="*/ 2147483647 h 1724"/>
              <a:gd name="T10" fmla="*/ 2147483647 w 2413"/>
              <a:gd name="T11" fmla="*/ 2147483647 h 1724"/>
              <a:gd name="T12" fmla="*/ 2147483647 w 2413"/>
              <a:gd name="T13" fmla="*/ 2147483647 h 1724"/>
              <a:gd name="T14" fmla="*/ 2147483647 w 2413"/>
              <a:gd name="T15" fmla="*/ 2147483647 h 1724"/>
              <a:gd name="T16" fmla="*/ 2147483647 w 2413"/>
              <a:gd name="T17" fmla="*/ 2147483647 h 1724"/>
              <a:gd name="T18" fmla="*/ 2147483647 w 2413"/>
              <a:gd name="T19" fmla="*/ 2147483647 h 1724"/>
              <a:gd name="T20" fmla="*/ 2147483647 w 2413"/>
              <a:gd name="T21" fmla="*/ 2147483647 h 1724"/>
              <a:gd name="T22" fmla="*/ 2147483647 w 2413"/>
              <a:gd name="T23" fmla="*/ 2147483647 h 1724"/>
              <a:gd name="T24" fmla="*/ 2147483647 w 2413"/>
              <a:gd name="T25" fmla="*/ 2147483647 h 1724"/>
              <a:gd name="T26" fmla="*/ 2147483647 w 2413"/>
              <a:gd name="T27" fmla="*/ 2147483647 h 1724"/>
              <a:gd name="T28" fmla="*/ 2147483647 w 2413"/>
              <a:gd name="T29" fmla="*/ 2147483647 h 1724"/>
              <a:gd name="T30" fmla="*/ 2147483647 w 2413"/>
              <a:gd name="T31" fmla="*/ 2147483647 h 1724"/>
              <a:gd name="T32" fmla="*/ 2147483647 w 2413"/>
              <a:gd name="T33" fmla="*/ 2147483647 h 17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13"/>
              <a:gd name="T52" fmla="*/ 0 h 1724"/>
              <a:gd name="T53" fmla="*/ 2413 w 2413"/>
              <a:gd name="T54" fmla="*/ 1724 h 17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13" h="1724">
                <a:moveTo>
                  <a:pt x="394" y="1671"/>
                </a:moveTo>
                <a:cubicBezTo>
                  <a:pt x="462" y="1724"/>
                  <a:pt x="518" y="1722"/>
                  <a:pt x="575" y="1717"/>
                </a:cubicBezTo>
                <a:cubicBezTo>
                  <a:pt x="632" y="1712"/>
                  <a:pt x="686" y="1693"/>
                  <a:pt x="736" y="1642"/>
                </a:cubicBezTo>
                <a:cubicBezTo>
                  <a:pt x="786" y="1591"/>
                  <a:pt x="833" y="1489"/>
                  <a:pt x="874" y="1411"/>
                </a:cubicBezTo>
                <a:cubicBezTo>
                  <a:pt x="915" y="1333"/>
                  <a:pt x="896" y="1229"/>
                  <a:pt x="984" y="1172"/>
                </a:cubicBezTo>
                <a:cubicBezTo>
                  <a:pt x="1072" y="1115"/>
                  <a:pt x="1276" y="1111"/>
                  <a:pt x="1404" y="1066"/>
                </a:cubicBezTo>
                <a:cubicBezTo>
                  <a:pt x="1532" y="1021"/>
                  <a:pt x="1609" y="981"/>
                  <a:pt x="1755" y="900"/>
                </a:cubicBezTo>
                <a:cubicBezTo>
                  <a:pt x="1901" y="819"/>
                  <a:pt x="2173" y="669"/>
                  <a:pt x="2280" y="582"/>
                </a:cubicBezTo>
                <a:cubicBezTo>
                  <a:pt x="2387" y="495"/>
                  <a:pt x="2377" y="420"/>
                  <a:pt x="2395" y="375"/>
                </a:cubicBezTo>
                <a:cubicBezTo>
                  <a:pt x="2413" y="330"/>
                  <a:pt x="2413" y="353"/>
                  <a:pt x="2390" y="311"/>
                </a:cubicBezTo>
                <a:cubicBezTo>
                  <a:pt x="2367" y="269"/>
                  <a:pt x="2279" y="153"/>
                  <a:pt x="2257" y="121"/>
                </a:cubicBezTo>
                <a:cubicBezTo>
                  <a:pt x="2235" y="89"/>
                  <a:pt x="2288" y="127"/>
                  <a:pt x="2257" y="121"/>
                </a:cubicBezTo>
                <a:cubicBezTo>
                  <a:pt x="2226" y="115"/>
                  <a:pt x="2345" y="88"/>
                  <a:pt x="2072" y="84"/>
                </a:cubicBezTo>
                <a:cubicBezTo>
                  <a:pt x="1799" y="80"/>
                  <a:pt x="954" y="0"/>
                  <a:pt x="621" y="98"/>
                </a:cubicBezTo>
                <a:cubicBezTo>
                  <a:pt x="288" y="196"/>
                  <a:pt x="152" y="456"/>
                  <a:pt x="76" y="673"/>
                </a:cubicBezTo>
                <a:cubicBezTo>
                  <a:pt x="0" y="890"/>
                  <a:pt x="122" y="1240"/>
                  <a:pt x="167" y="1399"/>
                </a:cubicBezTo>
                <a:cubicBezTo>
                  <a:pt x="212" y="1558"/>
                  <a:pt x="326" y="1618"/>
                  <a:pt x="394" y="1671"/>
                </a:cubicBezTo>
                <a:close/>
              </a:path>
            </a:pathLst>
          </a:custGeom>
          <a:solidFill>
            <a:srgbClr val="CCFFCC"/>
          </a:solidFill>
          <a:ln w="9525" cap="flat">
            <a:solidFill>
              <a:srgbClr val="3366FF"/>
            </a:solidFill>
            <a:prstDash val="lgDash"/>
            <a:round/>
            <a:headEnd/>
            <a:tailEnd/>
          </a:ln>
        </p:spPr>
        <p:txBody>
          <a:bodyPr wrap="none"/>
          <a:lstStyle/>
          <a:p>
            <a:endParaRPr lang="zh-CN" altLang="en-US"/>
          </a:p>
        </p:txBody>
      </p:sp>
      <p:sp>
        <p:nvSpPr>
          <p:cNvPr id="27653" name="Rectangle 5"/>
          <p:cNvSpPr>
            <a:spLocks noGrp="1" noChangeArrowheads="1"/>
          </p:cNvSpPr>
          <p:nvPr>
            <p:ph type="title"/>
          </p:nvPr>
        </p:nvSpPr>
        <p:spPr>
          <a:xfrm>
            <a:off x="188913" y="765175"/>
            <a:ext cx="8955087" cy="701675"/>
          </a:xfrm>
        </p:spPr>
        <p:txBody>
          <a:bodyPr/>
          <a:lstStyle/>
          <a:p>
            <a:pPr eaLnBrk="1" hangingPunct="1"/>
            <a:r>
              <a:rPr lang="en-US" altLang="zh-CN" sz="4000"/>
              <a:t>Transpose Graph </a:t>
            </a:r>
          </a:p>
        </p:txBody>
      </p:sp>
      <p:sp>
        <p:nvSpPr>
          <p:cNvPr id="27654" name="Text Box 6"/>
          <p:cNvSpPr txBox="1">
            <a:spLocks noChangeArrowheads="1"/>
          </p:cNvSpPr>
          <p:nvPr/>
        </p:nvSpPr>
        <p:spPr bwMode="auto">
          <a:xfrm>
            <a:off x="3941763" y="3024188"/>
            <a:ext cx="58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G</a:t>
            </a:r>
          </a:p>
        </p:txBody>
      </p:sp>
      <p:sp>
        <p:nvSpPr>
          <p:cNvPr id="27655" name="Oval 8"/>
          <p:cNvSpPr>
            <a:spLocks noChangeArrowheads="1"/>
          </p:cNvSpPr>
          <p:nvPr/>
        </p:nvSpPr>
        <p:spPr bwMode="auto">
          <a:xfrm>
            <a:off x="730250" y="2276475"/>
            <a:ext cx="4318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27656" name="Oval 9"/>
          <p:cNvSpPr>
            <a:spLocks noChangeArrowheads="1"/>
          </p:cNvSpPr>
          <p:nvPr/>
        </p:nvSpPr>
        <p:spPr bwMode="auto">
          <a:xfrm>
            <a:off x="3322638" y="2205038"/>
            <a:ext cx="4318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27657" name="Oval 10"/>
          <p:cNvSpPr>
            <a:spLocks noChangeArrowheads="1"/>
          </p:cNvSpPr>
          <p:nvPr/>
        </p:nvSpPr>
        <p:spPr bwMode="auto">
          <a:xfrm>
            <a:off x="3898900" y="3068638"/>
            <a:ext cx="4318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27658" name="Oval 11"/>
          <p:cNvSpPr>
            <a:spLocks noChangeArrowheads="1"/>
          </p:cNvSpPr>
          <p:nvPr/>
        </p:nvSpPr>
        <p:spPr bwMode="auto">
          <a:xfrm>
            <a:off x="3322638" y="3933825"/>
            <a:ext cx="4318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27659" name="Oval 12"/>
          <p:cNvSpPr>
            <a:spLocks noChangeArrowheads="1"/>
          </p:cNvSpPr>
          <p:nvPr/>
        </p:nvSpPr>
        <p:spPr bwMode="auto">
          <a:xfrm>
            <a:off x="2025650" y="2997200"/>
            <a:ext cx="4318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27660" name="Oval 13"/>
          <p:cNvSpPr>
            <a:spLocks noChangeArrowheads="1"/>
          </p:cNvSpPr>
          <p:nvPr/>
        </p:nvSpPr>
        <p:spPr bwMode="auto">
          <a:xfrm>
            <a:off x="2025650" y="3933825"/>
            <a:ext cx="4318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27661" name="Oval 14"/>
          <p:cNvSpPr>
            <a:spLocks noChangeArrowheads="1"/>
          </p:cNvSpPr>
          <p:nvPr/>
        </p:nvSpPr>
        <p:spPr bwMode="auto">
          <a:xfrm>
            <a:off x="730250" y="3933825"/>
            <a:ext cx="4318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27662" name="Line 15"/>
          <p:cNvSpPr>
            <a:spLocks noChangeShapeType="1"/>
          </p:cNvSpPr>
          <p:nvPr/>
        </p:nvSpPr>
        <p:spPr bwMode="auto">
          <a:xfrm flipH="1">
            <a:off x="1171575" y="2389188"/>
            <a:ext cx="2114550" cy="0"/>
          </a:xfrm>
          <a:prstGeom prst="line">
            <a:avLst/>
          </a:prstGeom>
          <a:noFill/>
          <a:ln w="31750">
            <a:solidFill>
              <a:srgbClr val="C0C0C0"/>
            </a:solidFill>
            <a:prstDash val="lgDash"/>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7663" name="Line 16"/>
          <p:cNvSpPr>
            <a:spLocks noChangeShapeType="1"/>
          </p:cNvSpPr>
          <p:nvPr/>
        </p:nvSpPr>
        <p:spPr bwMode="auto">
          <a:xfrm>
            <a:off x="1125538" y="2619375"/>
            <a:ext cx="900112" cy="539750"/>
          </a:xfrm>
          <a:prstGeom prst="line">
            <a:avLst/>
          </a:prstGeom>
          <a:noFill/>
          <a:ln w="31750">
            <a:solidFill>
              <a:schemeClr val="tx1"/>
            </a:solidFill>
            <a:round/>
            <a:headEnd type="stealth" w="lg" len="lg"/>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664" name="Line 17"/>
          <p:cNvSpPr>
            <a:spLocks noChangeShapeType="1"/>
          </p:cNvSpPr>
          <p:nvPr/>
        </p:nvSpPr>
        <p:spPr bwMode="auto">
          <a:xfrm flipV="1">
            <a:off x="2398713" y="2540000"/>
            <a:ext cx="944562" cy="541338"/>
          </a:xfrm>
          <a:prstGeom prst="line">
            <a:avLst/>
          </a:prstGeom>
          <a:noFill/>
          <a:ln w="31750">
            <a:solidFill>
              <a:srgbClr val="C0C0C0"/>
            </a:solidFill>
            <a:prstDash val="lgDash"/>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7665" name="Line 18"/>
          <p:cNvSpPr>
            <a:spLocks noChangeShapeType="1"/>
          </p:cNvSpPr>
          <p:nvPr/>
        </p:nvSpPr>
        <p:spPr bwMode="auto">
          <a:xfrm>
            <a:off x="2184400" y="3479800"/>
            <a:ext cx="0" cy="539750"/>
          </a:xfrm>
          <a:prstGeom prst="line">
            <a:avLst/>
          </a:prstGeom>
          <a:noFill/>
          <a:ln w="9525">
            <a:solidFill>
              <a:srgbClr val="C0C0C0"/>
            </a:solidFill>
            <a:prstDash val="lgDash"/>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7666" name="Line 19"/>
          <p:cNvSpPr>
            <a:spLocks noChangeShapeType="1"/>
          </p:cNvSpPr>
          <p:nvPr/>
        </p:nvSpPr>
        <p:spPr bwMode="auto">
          <a:xfrm flipH="1">
            <a:off x="2386013" y="2619375"/>
            <a:ext cx="1035050" cy="1395413"/>
          </a:xfrm>
          <a:prstGeom prst="line">
            <a:avLst/>
          </a:prstGeom>
          <a:noFill/>
          <a:ln w="9525">
            <a:solidFill>
              <a:srgbClr val="C0C0C0"/>
            </a:solidFill>
            <a:prstDash val="lgDash"/>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7667" name="Line 20"/>
          <p:cNvSpPr>
            <a:spLocks noChangeShapeType="1"/>
          </p:cNvSpPr>
          <p:nvPr/>
        </p:nvSpPr>
        <p:spPr bwMode="auto">
          <a:xfrm>
            <a:off x="1171575" y="4149725"/>
            <a:ext cx="854075" cy="0"/>
          </a:xfrm>
          <a:prstGeom prst="line">
            <a:avLst/>
          </a:prstGeom>
          <a:noFill/>
          <a:ln w="9525">
            <a:solidFill>
              <a:srgbClr val="C0C0C0"/>
            </a:solidFill>
            <a:prstDash val="lgDash"/>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7668" name="Line 21"/>
          <p:cNvSpPr>
            <a:spLocks noChangeShapeType="1"/>
          </p:cNvSpPr>
          <p:nvPr/>
        </p:nvSpPr>
        <p:spPr bwMode="auto">
          <a:xfrm flipH="1">
            <a:off x="2432050" y="4149725"/>
            <a:ext cx="854075" cy="0"/>
          </a:xfrm>
          <a:prstGeom prst="line">
            <a:avLst/>
          </a:prstGeom>
          <a:noFill/>
          <a:ln w="9525">
            <a:solidFill>
              <a:srgbClr val="C0C0C0"/>
            </a:solidFill>
            <a:prstDash val="lgDash"/>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7669" name="Line 22"/>
          <p:cNvSpPr>
            <a:spLocks noChangeShapeType="1"/>
          </p:cNvSpPr>
          <p:nvPr/>
        </p:nvSpPr>
        <p:spPr bwMode="auto">
          <a:xfrm flipH="1" flipV="1">
            <a:off x="3646488" y="2573338"/>
            <a:ext cx="360362" cy="495300"/>
          </a:xfrm>
          <a:prstGeom prst="line">
            <a:avLst/>
          </a:prstGeom>
          <a:noFill/>
          <a:ln w="9525">
            <a:solidFill>
              <a:srgbClr val="C0C0C0"/>
            </a:solidFill>
            <a:prstDash val="lgDash"/>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7670" name="Freeform 23"/>
          <p:cNvSpPr>
            <a:spLocks/>
          </p:cNvSpPr>
          <p:nvPr/>
        </p:nvSpPr>
        <p:spPr bwMode="auto">
          <a:xfrm flipV="1">
            <a:off x="506413" y="2647950"/>
            <a:ext cx="271462" cy="1304925"/>
          </a:xfrm>
          <a:custGeom>
            <a:avLst/>
            <a:gdLst>
              <a:gd name="T0" fmla="*/ 2147483647 w 171"/>
              <a:gd name="T1" fmla="*/ 0 h 822"/>
              <a:gd name="T2" fmla="*/ 2147483647 w 171"/>
              <a:gd name="T3" fmla="*/ 2147483647 h 822"/>
              <a:gd name="T4" fmla="*/ 2147483647 w 171"/>
              <a:gd name="T5" fmla="*/ 2147483647 h 822"/>
              <a:gd name="T6" fmla="*/ 2147483647 w 171"/>
              <a:gd name="T7" fmla="*/ 2147483647 h 822"/>
              <a:gd name="T8" fmla="*/ 0 60000 65536"/>
              <a:gd name="T9" fmla="*/ 0 60000 65536"/>
              <a:gd name="T10" fmla="*/ 0 60000 65536"/>
              <a:gd name="T11" fmla="*/ 0 60000 65536"/>
              <a:gd name="T12" fmla="*/ 0 w 171"/>
              <a:gd name="T13" fmla="*/ 0 h 822"/>
              <a:gd name="T14" fmla="*/ 171 w 171"/>
              <a:gd name="T15" fmla="*/ 822 h 822"/>
            </a:gdLst>
            <a:ahLst/>
            <a:cxnLst>
              <a:cxn ang="T8">
                <a:pos x="T0" y="T1"/>
              </a:cxn>
              <a:cxn ang="T9">
                <a:pos x="T2" y="T3"/>
              </a:cxn>
              <a:cxn ang="T10">
                <a:pos x="T4" y="T5"/>
              </a:cxn>
              <a:cxn ang="T11">
                <a:pos x="T6" y="T7"/>
              </a:cxn>
            </a:cxnLst>
            <a:rect l="T12" t="T13" r="T14" b="T15"/>
            <a:pathLst>
              <a:path w="171" h="822">
                <a:moveTo>
                  <a:pt x="171" y="0"/>
                </a:moveTo>
                <a:cubicBezTo>
                  <a:pt x="147" y="44"/>
                  <a:pt x="48" y="175"/>
                  <a:pt x="24" y="267"/>
                </a:cubicBezTo>
                <a:cubicBezTo>
                  <a:pt x="0" y="359"/>
                  <a:pt x="4" y="458"/>
                  <a:pt x="24" y="550"/>
                </a:cubicBezTo>
                <a:cubicBezTo>
                  <a:pt x="44" y="642"/>
                  <a:pt x="118" y="765"/>
                  <a:pt x="143" y="822"/>
                </a:cubicBezTo>
              </a:path>
            </a:pathLst>
          </a:custGeom>
          <a:noFill/>
          <a:ln w="31750" cap="flat" cmpd="sng">
            <a:solidFill>
              <a:schemeClr val="tx1"/>
            </a:solidFill>
            <a:prstDash val="solid"/>
            <a:round/>
            <a:headEnd type="stealth" w="lg" len="lg"/>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7671" name="Freeform 24"/>
          <p:cNvSpPr>
            <a:spLocks/>
          </p:cNvSpPr>
          <p:nvPr/>
        </p:nvSpPr>
        <p:spPr bwMode="auto">
          <a:xfrm flipH="1">
            <a:off x="1049338" y="2708275"/>
            <a:ext cx="271462" cy="1304925"/>
          </a:xfrm>
          <a:custGeom>
            <a:avLst/>
            <a:gdLst>
              <a:gd name="T0" fmla="*/ 2147483647 w 171"/>
              <a:gd name="T1" fmla="*/ 0 h 822"/>
              <a:gd name="T2" fmla="*/ 2147483647 w 171"/>
              <a:gd name="T3" fmla="*/ 2147483647 h 822"/>
              <a:gd name="T4" fmla="*/ 2147483647 w 171"/>
              <a:gd name="T5" fmla="*/ 2147483647 h 822"/>
              <a:gd name="T6" fmla="*/ 2147483647 w 171"/>
              <a:gd name="T7" fmla="*/ 2147483647 h 822"/>
              <a:gd name="T8" fmla="*/ 0 60000 65536"/>
              <a:gd name="T9" fmla="*/ 0 60000 65536"/>
              <a:gd name="T10" fmla="*/ 0 60000 65536"/>
              <a:gd name="T11" fmla="*/ 0 60000 65536"/>
              <a:gd name="T12" fmla="*/ 0 w 171"/>
              <a:gd name="T13" fmla="*/ 0 h 822"/>
              <a:gd name="T14" fmla="*/ 171 w 171"/>
              <a:gd name="T15" fmla="*/ 822 h 822"/>
            </a:gdLst>
            <a:ahLst/>
            <a:cxnLst>
              <a:cxn ang="T8">
                <a:pos x="T0" y="T1"/>
              </a:cxn>
              <a:cxn ang="T9">
                <a:pos x="T2" y="T3"/>
              </a:cxn>
              <a:cxn ang="T10">
                <a:pos x="T4" y="T5"/>
              </a:cxn>
              <a:cxn ang="T11">
                <a:pos x="T6" y="T7"/>
              </a:cxn>
            </a:cxnLst>
            <a:rect l="T12" t="T13" r="T14" b="T15"/>
            <a:pathLst>
              <a:path w="171" h="822">
                <a:moveTo>
                  <a:pt x="171" y="0"/>
                </a:moveTo>
                <a:cubicBezTo>
                  <a:pt x="147" y="44"/>
                  <a:pt x="48" y="175"/>
                  <a:pt x="24" y="267"/>
                </a:cubicBezTo>
                <a:cubicBezTo>
                  <a:pt x="0" y="359"/>
                  <a:pt x="4" y="458"/>
                  <a:pt x="24" y="550"/>
                </a:cubicBezTo>
                <a:cubicBezTo>
                  <a:pt x="44" y="642"/>
                  <a:pt x="118" y="765"/>
                  <a:pt x="143" y="822"/>
                </a:cubicBezTo>
              </a:path>
            </a:pathLst>
          </a:custGeom>
          <a:noFill/>
          <a:ln w="31750" cap="flat" cmpd="sng">
            <a:solidFill>
              <a:schemeClr val="tx1"/>
            </a:solidFill>
            <a:prstDash val="solid"/>
            <a:round/>
            <a:headEnd type="stealth" w="lg" len="lg"/>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7672" name="Freeform 25"/>
          <p:cNvSpPr>
            <a:spLocks/>
          </p:cNvSpPr>
          <p:nvPr/>
        </p:nvSpPr>
        <p:spPr bwMode="auto">
          <a:xfrm>
            <a:off x="3602038" y="3429000"/>
            <a:ext cx="314325" cy="539750"/>
          </a:xfrm>
          <a:custGeom>
            <a:avLst/>
            <a:gdLst>
              <a:gd name="T0" fmla="*/ 2147483647 w 198"/>
              <a:gd name="T1" fmla="*/ 0 h 340"/>
              <a:gd name="T2" fmla="*/ 2147483647 w 198"/>
              <a:gd name="T3" fmla="*/ 2147483647 h 340"/>
              <a:gd name="T4" fmla="*/ 2147483647 w 198"/>
              <a:gd name="T5" fmla="*/ 2147483647 h 340"/>
              <a:gd name="T6" fmla="*/ 0 w 198"/>
              <a:gd name="T7" fmla="*/ 2147483647 h 340"/>
              <a:gd name="T8" fmla="*/ 0 60000 65536"/>
              <a:gd name="T9" fmla="*/ 0 60000 65536"/>
              <a:gd name="T10" fmla="*/ 0 60000 65536"/>
              <a:gd name="T11" fmla="*/ 0 60000 65536"/>
              <a:gd name="T12" fmla="*/ 0 w 198"/>
              <a:gd name="T13" fmla="*/ 0 h 340"/>
              <a:gd name="T14" fmla="*/ 198 w 198"/>
              <a:gd name="T15" fmla="*/ 340 h 340"/>
            </a:gdLst>
            <a:ahLst/>
            <a:cxnLst>
              <a:cxn ang="T8">
                <a:pos x="T0" y="T1"/>
              </a:cxn>
              <a:cxn ang="T9">
                <a:pos x="T2" y="T3"/>
              </a:cxn>
              <a:cxn ang="T10">
                <a:pos x="T4" y="T5"/>
              </a:cxn>
              <a:cxn ang="T11">
                <a:pos x="T6" y="T7"/>
              </a:cxn>
            </a:cxnLst>
            <a:rect l="T12" t="T13" r="T14" b="T15"/>
            <a:pathLst>
              <a:path w="198" h="340">
                <a:moveTo>
                  <a:pt x="198" y="0"/>
                </a:moveTo>
                <a:cubicBezTo>
                  <a:pt x="155" y="26"/>
                  <a:pt x="113" y="52"/>
                  <a:pt x="85" y="85"/>
                </a:cubicBezTo>
                <a:cubicBezTo>
                  <a:pt x="57" y="118"/>
                  <a:pt x="42" y="156"/>
                  <a:pt x="28" y="198"/>
                </a:cubicBezTo>
                <a:cubicBezTo>
                  <a:pt x="14" y="240"/>
                  <a:pt x="7" y="290"/>
                  <a:pt x="0" y="340"/>
                </a:cubicBezTo>
              </a:path>
            </a:pathLst>
          </a:custGeom>
          <a:noFill/>
          <a:ln w="31750" cap="flat" cmpd="sng">
            <a:solidFill>
              <a:srgbClr val="C0C0C0"/>
            </a:solidFill>
            <a:prstDash val="lg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7673" name="Freeform 26"/>
          <p:cNvSpPr>
            <a:spLocks/>
          </p:cNvSpPr>
          <p:nvPr/>
        </p:nvSpPr>
        <p:spPr bwMode="auto">
          <a:xfrm rot="10800000">
            <a:off x="3736975" y="3473450"/>
            <a:ext cx="314325" cy="585788"/>
          </a:xfrm>
          <a:custGeom>
            <a:avLst/>
            <a:gdLst>
              <a:gd name="T0" fmla="*/ 2147483647 w 198"/>
              <a:gd name="T1" fmla="*/ 0 h 340"/>
              <a:gd name="T2" fmla="*/ 2147483647 w 198"/>
              <a:gd name="T3" fmla="*/ 2147483647 h 340"/>
              <a:gd name="T4" fmla="*/ 2147483647 w 198"/>
              <a:gd name="T5" fmla="*/ 2147483647 h 340"/>
              <a:gd name="T6" fmla="*/ 0 w 198"/>
              <a:gd name="T7" fmla="*/ 2147483647 h 340"/>
              <a:gd name="T8" fmla="*/ 0 60000 65536"/>
              <a:gd name="T9" fmla="*/ 0 60000 65536"/>
              <a:gd name="T10" fmla="*/ 0 60000 65536"/>
              <a:gd name="T11" fmla="*/ 0 60000 65536"/>
              <a:gd name="T12" fmla="*/ 0 w 198"/>
              <a:gd name="T13" fmla="*/ 0 h 340"/>
              <a:gd name="T14" fmla="*/ 198 w 198"/>
              <a:gd name="T15" fmla="*/ 340 h 340"/>
            </a:gdLst>
            <a:ahLst/>
            <a:cxnLst>
              <a:cxn ang="T8">
                <a:pos x="T0" y="T1"/>
              </a:cxn>
              <a:cxn ang="T9">
                <a:pos x="T2" y="T3"/>
              </a:cxn>
              <a:cxn ang="T10">
                <a:pos x="T4" y="T5"/>
              </a:cxn>
              <a:cxn ang="T11">
                <a:pos x="T6" y="T7"/>
              </a:cxn>
            </a:cxnLst>
            <a:rect l="T12" t="T13" r="T14" b="T15"/>
            <a:pathLst>
              <a:path w="198" h="340">
                <a:moveTo>
                  <a:pt x="198" y="0"/>
                </a:moveTo>
                <a:cubicBezTo>
                  <a:pt x="155" y="26"/>
                  <a:pt x="113" y="52"/>
                  <a:pt x="85" y="85"/>
                </a:cubicBezTo>
                <a:cubicBezTo>
                  <a:pt x="57" y="118"/>
                  <a:pt x="42" y="156"/>
                  <a:pt x="28" y="198"/>
                </a:cubicBezTo>
                <a:cubicBezTo>
                  <a:pt x="14" y="240"/>
                  <a:pt x="7" y="290"/>
                  <a:pt x="0" y="340"/>
                </a:cubicBezTo>
              </a:path>
            </a:pathLst>
          </a:custGeom>
          <a:noFill/>
          <a:ln w="31750" cap="flat" cmpd="sng">
            <a:solidFill>
              <a:srgbClr val="C0C0C0"/>
            </a:solidFill>
            <a:prstDash val="lg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7674" name="Text Box 27"/>
          <p:cNvSpPr txBox="1">
            <a:spLocks noChangeArrowheads="1"/>
          </p:cNvSpPr>
          <p:nvPr/>
        </p:nvSpPr>
        <p:spPr bwMode="auto">
          <a:xfrm>
            <a:off x="720725" y="3924300"/>
            <a:ext cx="58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F</a:t>
            </a:r>
          </a:p>
        </p:txBody>
      </p:sp>
      <p:sp>
        <p:nvSpPr>
          <p:cNvPr id="27675" name="Text Box 28"/>
          <p:cNvSpPr txBox="1">
            <a:spLocks noChangeArrowheads="1"/>
          </p:cNvSpPr>
          <p:nvPr/>
        </p:nvSpPr>
        <p:spPr bwMode="auto">
          <a:xfrm>
            <a:off x="3332163" y="3924300"/>
            <a:ext cx="58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E</a:t>
            </a:r>
          </a:p>
        </p:txBody>
      </p:sp>
      <p:sp>
        <p:nvSpPr>
          <p:cNvPr id="27676" name="Text Box 29"/>
          <p:cNvSpPr txBox="1">
            <a:spLocks noChangeArrowheads="1"/>
          </p:cNvSpPr>
          <p:nvPr/>
        </p:nvSpPr>
        <p:spPr bwMode="auto">
          <a:xfrm>
            <a:off x="3376613" y="2214563"/>
            <a:ext cx="58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D</a:t>
            </a:r>
          </a:p>
        </p:txBody>
      </p:sp>
      <p:sp>
        <p:nvSpPr>
          <p:cNvPr id="27677" name="Text Box 30"/>
          <p:cNvSpPr txBox="1">
            <a:spLocks noChangeArrowheads="1"/>
          </p:cNvSpPr>
          <p:nvPr/>
        </p:nvSpPr>
        <p:spPr bwMode="auto">
          <a:xfrm>
            <a:off x="2025650" y="3924300"/>
            <a:ext cx="58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C</a:t>
            </a:r>
          </a:p>
        </p:txBody>
      </p:sp>
      <p:sp>
        <p:nvSpPr>
          <p:cNvPr id="27678" name="Text Box 31"/>
          <p:cNvSpPr txBox="1">
            <a:spLocks noChangeArrowheads="1"/>
          </p:cNvSpPr>
          <p:nvPr/>
        </p:nvSpPr>
        <p:spPr bwMode="auto">
          <a:xfrm>
            <a:off x="2071688" y="2979738"/>
            <a:ext cx="58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B</a:t>
            </a:r>
          </a:p>
        </p:txBody>
      </p:sp>
      <p:sp>
        <p:nvSpPr>
          <p:cNvPr id="27679" name="Text Box 32"/>
          <p:cNvSpPr txBox="1">
            <a:spLocks noChangeArrowheads="1"/>
          </p:cNvSpPr>
          <p:nvPr/>
        </p:nvSpPr>
        <p:spPr bwMode="auto">
          <a:xfrm>
            <a:off x="766763" y="2259013"/>
            <a:ext cx="58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A</a:t>
            </a:r>
          </a:p>
        </p:txBody>
      </p:sp>
      <p:sp>
        <p:nvSpPr>
          <p:cNvPr id="27680" name="Line 33"/>
          <p:cNvSpPr>
            <a:spLocks noChangeShapeType="1"/>
          </p:cNvSpPr>
          <p:nvPr/>
        </p:nvSpPr>
        <p:spPr bwMode="auto">
          <a:xfrm>
            <a:off x="1081088" y="2663825"/>
            <a:ext cx="1035050" cy="1304925"/>
          </a:xfrm>
          <a:prstGeom prst="line">
            <a:avLst/>
          </a:prstGeom>
          <a:noFill/>
          <a:ln w="9525">
            <a:solidFill>
              <a:srgbClr val="C0C0C0"/>
            </a:solidFill>
            <a:prstDash val="lgDash"/>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7681" name="Text Box 34"/>
          <p:cNvSpPr txBox="1">
            <a:spLocks noChangeArrowheads="1"/>
          </p:cNvSpPr>
          <p:nvPr/>
        </p:nvSpPr>
        <p:spPr bwMode="auto">
          <a:xfrm>
            <a:off x="250825" y="4797425"/>
            <a:ext cx="49688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b="1" dirty="0"/>
              <a:t>Tranpose Graph G</a:t>
            </a:r>
            <a:r>
              <a:rPr lang="en-US" altLang="zh-CN" b="1" baseline="30000" dirty="0"/>
              <a:t>T</a:t>
            </a:r>
            <a:r>
              <a:rPr lang="en-US" altLang="zh-CN" b="1" dirty="0"/>
              <a:t> </a:t>
            </a:r>
          </a:p>
          <a:p>
            <a:pPr eaLnBrk="1" hangingPunct="1"/>
            <a:r>
              <a:rPr lang="en-US" altLang="zh-CN" b="1" dirty="0"/>
              <a:t>Connected Components </a:t>
            </a:r>
            <a:r>
              <a:rPr lang="en-US" altLang="zh-CN" b="1" dirty="0">
                <a:solidFill>
                  <a:srgbClr val="FF0000"/>
                </a:solidFill>
              </a:rPr>
              <a:t>unchanged</a:t>
            </a:r>
            <a:endParaRPr lang="en-US" altLang="zh-CN" b="1" dirty="0"/>
          </a:p>
        </p:txBody>
      </p:sp>
      <p:sp>
        <p:nvSpPr>
          <p:cNvPr id="27682" name="Text Box 35"/>
          <p:cNvSpPr txBox="1">
            <a:spLocks noChangeArrowheads="1"/>
          </p:cNvSpPr>
          <p:nvPr/>
        </p:nvSpPr>
        <p:spPr bwMode="auto">
          <a:xfrm>
            <a:off x="5580063" y="3141663"/>
            <a:ext cx="1223962" cy="476250"/>
          </a:xfrm>
          <a:prstGeom prst="rect">
            <a:avLst/>
          </a:prstGeom>
          <a:solidFill>
            <a:srgbClr val="C0C0C0"/>
          </a:solidFill>
          <a:ln w="19050">
            <a:solidFill>
              <a:srgbClr val="339966"/>
            </a:solidFill>
            <a:miter lim="800000"/>
            <a:headEnd/>
            <a:tailEnd/>
          </a:ln>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t>ABDF</a:t>
            </a:r>
          </a:p>
        </p:txBody>
      </p:sp>
      <p:sp>
        <p:nvSpPr>
          <p:cNvPr id="27683" name="Text Box 36"/>
          <p:cNvSpPr txBox="1">
            <a:spLocks noChangeArrowheads="1"/>
          </p:cNvSpPr>
          <p:nvPr/>
        </p:nvSpPr>
        <p:spPr bwMode="auto">
          <a:xfrm>
            <a:off x="6732588" y="4581525"/>
            <a:ext cx="863600" cy="476250"/>
          </a:xfrm>
          <a:prstGeom prst="rect">
            <a:avLst/>
          </a:prstGeom>
          <a:solidFill>
            <a:srgbClr val="C0C0C0"/>
          </a:solidFill>
          <a:ln w="19050" algn="ctr">
            <a:solidFill>
              <a:srgbClr val="339966"/>
            </a:solidFill>
            <a:miter lim="800000"/>
            <a:headEnd/>
            <a:tailEnd/>
          </a:ln>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t>C</a:t>
            </a:r>
          </a:p>
        </p:txBody>
      </p:sp>
      <p:sp>
        <p:nvSpPr>
          <p:cNvPr id="27684" name="Text Box 37"/>
          <p:cNvSpPr txBox="1">
            <a:spLocks noChangeArrowheads="1"/>
          </p:cNvSpPr>
          <p:nvPr/>
        </p:nvSpPr>
        <p:spPr bwMode="auto">
          <a:xfrm>
            <a:off x="7667625" y="3573463"/>
            <a:ext cx="1008063" cy="476250"/>
          </a:xfrm>
          <a:prstGeom prst="rect">
            <a:avLst/>
          </a:prstGeom>
          <a:solidFill>
            <a:srgbClr val="C0C0C0"/>
          </a:solidFill>
          <a:ln w="19050" algn="ctr">
            <a:solidFill>
              <a:srgbClr val="339966"/>
            </a:solidFill>
            <a:miter lim="800000"/>
            <a:headEnd/>
            <a:tailEnd/>
          </a:ln>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t>EG</a:t>
            </a:r>
          </a:p>
        </p:txBody>
      </p:sp>
      <p:sp>
        <p:nvSpPr>
          <p:cNvPr id="27685" name="Line 38"/>
          <p:cNvSpPr>
            <a:spLocks noChangeShapeType="1"/>
          </p:cNvSpPr>
          <p:nvPr/>
        </p:nvSpPr>
        <p:spPr bwMode="auto">
          <a:xfrm flipH="1" flipV="1">
            <a:off x="6804025" y="3357563"/>
            <a:ext cx="863600" cy="431800"/>
          </a:xfrm>
          <a:prstGeom prst="line">
            <a:avLst/>
          </a:prstGeom>
          <a:noFill/>
          <a:ln w="25400">
            <a:solidFill>
              <a:srgbClr val="339966"/>
            </a:solidFill>
            <a:round/>
            <a:headEnd type="stealth" w="lg" len="lg"/>
            <a:tailEnd type="non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27686" name="Line 39"/>
          <p:cNvSpPr>
            <a:spLocks noChangeShapeType="1"/>
          </p:cNvSpPr>
          <p:nvPr/>
        </p:nvSpPr>
        <p:spPr bwMode="auto">
          <a:xfrm>
            <a:off x="6227763" y="3644900"/>
            <a:ext cx="936625" cy="936625"/>
          </a:xfrm>
          <a:prstGeom prst="line">
            <a:avLst/>
          </a:prstGeom>
          <a:noFill/>
          <a:ln w="25400">
            <a:solidFill>
              <a:srgbClr val="339966"/>
            </a:solidFill>
            <a:round/>
            <a:headEnd type="stealth" w="lg" len="lg"/>
            <a:tailEnd type="non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27687" name="Line 40"/>
          <p:cNvSpPr>
            <a:spLocks noChangeShapeType="1"/>
          </p:cNvSpPr>
          <p:nvPr/>
        </p:nvSpPr>
        <p:spPr bwMode="auto">
          <a:xfrm flipH="1">
            <a:off x="7380288" y="4076700"/>
            <a:ext cx="720725" cy="504825"/>
          </a:xfrm>
          <a:prstGeom prst="line">
            <a:avLst/>
          </a:prstGeom>
          <a:noFill/>
          <a:ln w="25400">
            <a:solidFill>
              <a:srgbClr val="339966"/>
            </a:solidFill>
            <a:round/>
            <a:headEnd type="stealth" w="lg" len="lg"/>
            <a:tailEnd type="non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27688" name="Text Box 41"/>
          <p:cNvSpPr txBox="1">
            <a:spLocks noChangeArrowheads="1"/>
          </p:cNvSpPr>
          <p:nvPr/>
        </p:nvSpPr>
        <p:spPr bwMode="auto">
          <a:xfrm>
            <a:off x="5435600" y="2349500"/>
            <a:ext cx="370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t>Condensation Graph G</a:t>
            </a:r>
            <a:r>
              <a:rPr lang="en-US" altLang="zh-CN" b="1">
                <a:sym typeface="Symbol" panose="05050102010706020507" pitchFamily="18" charset="2"/>
              </a:rPr>
              <a:t></a:t>
            </a:r>
          </a:p>
        </p:txBody>
      </p:sp>
      <p:sp>
        <p:nvSpPr>
          <p:cNvPr id="27689" name="Oval 43"/>
          <p:cNvSpPr>
            <a:spLocks noChangeArrowheads="1"/>
          </p:cNvSpPr>
          <p:nvPr/>
        </p:nvSpPr>
        <p:spPr bwMode="auto">
          <a:xfrm rot="-2197881">
            <a:off x="5562600" y="2667000"/>
            <a:ext cx="1905000" cy="2895600"/>
          </a:xfrm>
          <a:prstGeom prst="ellipse">
            <a:avLst/>
          </a:prstGeom>
          <a:noFill/>
          <a:ln w="28575">
            <a:solidFill>
              <a:srgbClr val="C0C0C0"/>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27690" name="Line 46"/>
          <p:cNvSpPr>
            <a:spLocks noChangeShapeType="1"/>
          </p:cNvSpPr>
          <p:nvPr/>
        </p:nvSpPr>
        <p:spPr bwMode="auto">
          <a:xfrm>
            <a:off x="1187450" y="2498725"/>
            <a:ext cx="216058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7691" name="Line 47"/>
          <p:cNvSpPr>
            <a:spLocks noChangeShapeType="1"/>
          </p:cNvSpPr>
          <p:nvPr/>
        </p:nvSpPr>
        <p:spPr bwMode="auto">
          <a:xfrm>
            <a:off x="1196975" y="2543175"/>
            <a:ext cx="865188" cy="500063"/>
          </a:xfrm>
          <a:prstGeom prst="line">
            <a:avLst/>
          </a:prstGeom>
          <a:noFill/>
          <a:ln w="31750">
            <a:solidFill>
              <a:srgbClr val="C0C0C0"/>
            </a:solidFill>
            <a:prstDash val="lgDash"/>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7692" name="Line 49"/>
          <p:cNvSpPr>
            <a:spLocks noChangeShapeType="1"/>
          </p:cNvSpPr>
          <p:nvPr/>
        </p:nvSpPr>
        <p:spPr bwMode="auto">
          <a:xfrm flipH="1">
            <a:off x="2443163" y="2632075"/>
            <a:ext cx="904875" cy="542925"/>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7693" name="Freeform 50"/>
          <p:cNvSpPr>
            <a:spLocks/>
          </p:cNvSpPr>
          <p:nvPr/>
        </p:nvSpPr>
        <p:spPr bwMode="auto">
          <a:xfrm>
            <a:off x="406400" y="2581275"/>
            <a:ext cx="271463" cy="1304925"/>
          </a:xfrm>
          <a:custGeom>
            <a:avLst/>
            <a:gdLst>
              <a:gd name="T0" fmla="*/ 2147483647 w 171"/>
              <a:gd name="T1" fmla="*/ 0 h 822"/>
              <a:gd name="T2" fmla="*/ 2147483647 w 171"/>
              <a:gd name="T3" fmla="*/ 2147483647 h 822"/>
              <a:gd name="T4" fmla="*/ 2147483647 w 171"/>
              <a:gd name="T5" fmla="*/ 2147483647 h 822"/>
              <a:gd name="T6" fmla="*/ 2147483647 w 171"/>
              <a:gd name="T7" fmla="*/ 2147483647 h 822"/>
              <a:gd name="T8" fmla="*/ 0 60000 65536"/>
              <a:gd name="T9" fmla="*/ 0 60000 65536"/>
              <a:gd name="T10" fmla="*/ 0 60000 65536"/>
              <a:gd name="T11" fmla="*/ 0 60000 65536"/>
              <a:gd name="T12" fmla="*/ 0 w 171"/>
              <a:gd name="T13" fmla="*/ 0 h 822"/>
              <a:gd name="T14" fmla="*/ 171 w 171"/>
              <a:gd name="T15" fmla="*/ 822 h 822"/>
            </a:gdLst>
            <a:ahLst/>
            <a:cxnLst>
              <a:cxn ang="T8">
                <a:pos x="T0" y="T1"/>
              </a:cxn>
              <a:cxn ang="T9">
                <a:pos x="T2" y="T3"/>
              </a:cxn>
              <a:cxn ang="T10">
                <a:pos x="T4" y="T5"/>
              </a:cxn>
              <a:cxn ang="T11">
                <a:pos x="T6" y="T7"/>
              </a:cxn>
            </a:cxnLst>
            <a:rect l="T12" t="T13" r="T14" b="T15"/>
            <a:pathLst>
              <a:path w="171" h="822">
                <a:moveTo>
                  <a:pt x="171" y="0"/>
                </a:moveTo>
                <a:cubicBezTo>
                  <a:pt x="147" y="44"/>
                  <a:pt x="48" y="175"/>
                  <a:pt x="24" y="267"/>
                </a:cubicBezTo>
                <a:cubicBezTo>
                  <a:pt x="0" y="359"/>
                  <a:pt x="4" y="458"/>
                  <a:pt x="24" y="550"/>
                </a:cubicBezTo>
                <a:cubicBezTo>
                  <a:pt x="44" y="642"/>
                  <a:pt x="118" y="765"/>
                  <a:pt x="143" y="822"/>
                </a:cubicBezTo>
              </a:path>
            </a:pathLst>
          </a:custGeom>
          <a:noFill/>
          <a:ln w="31750" cap="flat" cmpd="sng">
            <a:solidFill>
              <a:srgbClr val="C0C0C0"/>
            </a:solidFill>
            <a:prstDash val="lgDash"/>
            <a:round/>
            <a:headEnd type="stealth" w="lg" len="lg"/>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7694" name="Freeform 51"/>
          <p:cNvSpPr>
            <a:spLocks/>
          </p:cNvSpPr>
          <p:nvPr/>
        </p:nvSpPr>
        <p:spPr bwMode="auto">
          <a:xfrm flipH="1" flipV="1">
            <a:off x="971550" y="2708275"/>
            <a:ext cx="128588" cy="1225550"/>
          </a:xfrm>
          <a:custGeom>
            <a:avLst/>
            <a:gdLst>
              <a:gd name="T0" fmla="*/ 2147483647 w 171"/>
              <a:gd name="T1" fmla="*/ 0 h 822"/>
              <a:gd name="T2" fmla="*/ 2147483647 w 171"/>
              <a:gd name="T3" fmla="*/ 2147483647 h 822"/>
              <a:gd name="T4" fmla="*/ 2147483647 w 171"/>
              <a:gd name="T5" fmla="*/ 2147483647 h 822"/>
              <a:gd name="T6" fmla="*/ 2147483647 w 171"/>
              <a:gd name="T7" fmla="*/ 2147483647 h 822"/>
              <a:gd name="T8" fmla="*/ 0 60000 65536"/>
              <a:gd name="T9" fmla="*/ 0 60000 65536"/>
              <a:gd name="T10" fmla="*/ 0 60000 65536"/>
              <a:gd name="T11" fmla="*/ 0 60000 65536"/>
              <a:gd name="T12" fmla="*/ 0 w 171"/>
              <a:gd name="T13" fmla="*/ 0 h 822"/>
              <a:gd name="T14" fmla="*/ 171 w 171"/>
              <a:gd name="T15" fmla="*/ 822 h 822"/>
            </a:gdLst>
            <a:ahLst/>
            <a:cxnLst>
              <a:cxn ang="T8">
                <a:pos x="T0" y="T1"/>
              </a:cxn>
              <a:cxn ang="T9">
                <a:pos x="T2" y="T3"/>
              </a:cxn>
              <a:cxn ang="T10">
                <a:pos x="T4" y="T5"/>
              </a:cxn>
              <a:cxn ang="T11">
                <a:pos x="T6" y="T7"/>
              </a:cxn>
            </a:cxnLst>
            <a:rect l="T12" t="T13" r="T14" b="T15"/>
            <a:pathLst>
              <a:path w="171" h="822">
                <a:moveTo>
                  <a:pt x="171" y="0"/>
                </a:moveTo>
                <a:cubicBezTo>
                  <a:pt x="147" y="44"/>
                  <a:pt x="48" y="175"/>
                  <a:pt x="24" y="267"/>
                </a:cubicBezTo>
                <a:cubicBezTo>
                  <a:pt x="0" y="359"/>
                  <a:pt x="4" y="458"/>
                  <a:pt x="24" y="550"/>
                </a:cubicBezTo>
                <a:cubicBezTo>
                  <a:pt x="44" y="642"/>
                  <a:pt x="118" y="765"/>
                  <a:pt x="143" y="822"/>
                </a:cubicBezTo>
              </a:path>
            </a:pathLst>
          </a:custGeom>
          <a:noFill/>
          <a:ln w="31750" cap="flat" cmpd="sng">
            <a:solidFill>
              <a:srgbClr val="C0C0C0"/>
            </a:solidFill>
            <a:prstDash val="lgDash"/>
            <a:round/>
            <a:headEnd type="stealth" w="lg" len="lg"/>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7695" name="Line 52"/>
          <p:cNvSpPr>
            <a:spLocks noChangeShapeType="1"/>
          </p:cNvSpPr>
          <p:nvPr/>
        </p:nvSpPr>
        <p:spPr bwMode="auto">
          <a:xfrm flipV="1">
            <a:off x="2484438" y="4206875"/>
            <a:ext cx="690562" cy="14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7696" name="Line 53"/>
          <p:cNvSpPr>
            <a:spLocks noChangeShapeType="1"/>
          </p:cNvSpPr>
          <p:nvPr/>
        </p:nvSpPr>
        <p:spPr bwMode="auto">
          <a:xfrm flipV="1">
            <a:off x="2460625" y="2609850"/>
            <a:ext cx="1063625" cy="14636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7697" name="Line 54"/>
          <p:cNvSpPr>
            <a:spLocks noChangeShapeType="1"/>
          </p:cNvSpPr>
          <p:nvPr/>
        </p:nvSpPr>
        <p:spPr bwMode="auto">
          <a:xfrm flipH="1" flipV="1">
            <a:off x="2260600" y="3441700"/>
            <a:ext cx="7938" cy="4921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7698" name="Line 55"/>
          <p:cNvSpPr>
            <a:spLocks noChangeShapeType="1"/>
          </p:cNvSpPr>
          <p:nvPr/>
        </p:nvSpPr>
        <p:spPr bwMode="auto">
          <a:xfrm flipH="1" flipV="1">
            <a:off x="1214438" y="2743200"/>
            <a:ext cx="909637" cy="1117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7699" name="Line 56"/>
          <p:cNvSpPr>
            <a:spLocks noChangeShapeType="1"/>
          </p:cNvSpPr>
          <p:nvPr/>
        </p:nvSpPr>
        <p:spPr bwMode="auto">
          <a:xfrm flipH="1" flipV="1">
            <a:off x="1163638" y="4206875"/>
            <a:ext cx="815975" cy="14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7700" name="Line 57"/>
          <p:cNvSpPr>
            <a:spLocks noChangeShapeType="1"/>
          </p:cNvSpPr>
          <p:nvPr/>
        </p:nvSpPr>
        <p:spPr bwMode="auto">
          <a:xfrm>
            <a:off x="3708400" y="2565400"/>
            <a:ext cx="381000" cy="509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7701" name="Freeform 58"/>
          <p:cNvSpPr>
            <a:spLocks/>
          </p:cNvSpPr>
          <p:nvPr/>
        </p:nvSpPr>
        <p:spPr bwMode="auto">
          <a:xfrm rot="504693" flipH="1" flipV="1">
            <a:off x="3856038" y="3492500"/>
            <a:ext cx="215900" cy="612775"/>
          </a:xfrm>
          <a:custGeom>
            <a:avLst/>
            <a:gdLst>
              <a:gd name="T0" fmla="*/ 2147483647 w 198"/>
              <a:gd name="T1" fmla="*/ 0 h 340"/>
              <a:gd name="T2" fmla="*/ 2147483647 w 198"/>
              <a:gd name="T3" fmla="*/ 2147483647 h 340"/>
              <a:gd name="T4" fmla="*/ 2147483647 w 198"/>
              <a:gd name="T5" fmla="*/ 2147483647 h 340"/>
              <a:gd name="T6" fmla="*/ 0 w 198"/>
              <a:gd name="T7" fmla="*/ 2147483647 h 340"/>
              <a:gd name="T8" fmla="*/ 0 60000 65536"/>
              <a:gd name="T9" fmla="*/ 0 60000 65536"/>
              <a:gd name="T10" fmla="*/ 0 60000 65536"/>
              <a:gd name="T11" fmla="*/ 0 60000 65536"/>
              <a:gd name="T12" fmla="*/ 0 w 198"/>
              <a:gd name="T13" fmla="*/ 0 h 340"/>
              <a:gd name="T14" fmla="*/ 198 w 198"/>
              <a:gd name="T15" fmla="*/ 340 h 340"/>
            </a:gdLst>
            <a:ahLst/>
            <a:cxnLst>
              <a:cxn ang="T8">
                <a:pos x="T0" y="T1"/>
              </a:cxn>
              <a:cxn ang="T9">
                <a:pos x="T2" y="T3"/>
              </a:cxn>
              <a:cxn ang="T10">
                <a:pos x="T4" y="T5"/>
              </a:cxn>
              <a:cxn ang="T11">
                <a:pos x="T6" y="T7"/>
              </a:cxn>
            </a:cxnLst>
            <a:rect l="T12" t="T13" r="T14" b="T15"/>
            <a:pathLst>
              <a:path w="198" h="340">
                <a:moveTo>
                  <a:pt x="198" y="0"/>
                </a:moveTo>
                <a:cubicBezTo>
                  <a:pt x="155" y="26"/>
                  <a:pt x="113" y="52"/>
                  <a:pt x="85" y="85"/>
                </a:cubicBezTo>
                <a:cubicBezTo>
                  <a:pt x="57" y="118"/>
                  <a:pt x="42" y="156"/>
                  <a:pt x="28" y="198"/>
                </a:cubicBezTo>
                <a:cubicBezTo>
                  <a:pt x="14" y="240"/>
                  <a:pt x="7" y="290"/>
                  <a:pt x="0" y="340"/>
                </a:cubicBezTo>
              </a:path>
            </a:pathLst>
          </a:custGeom>
          <a:noFill/>
          <a:ln w="31750" cap="flat" cmpd="sng">
            <a:solidFill>
              <a:schemeClr val="tx1"/>
            </a:solidFill>
            <a:prstDash val="solid"/>
            <a:round/>
            <a:headEnd type="stealth" w="lg" len="lg"/>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7702" name="Freeform 59"/>
          <p:cNvSpPr>
            <a:spLocks/>
          </p:cNvSpPr>
          <p:nvPr/>
        </p:nvSpPr>
        <p:spPr bwMode="auto">
          <a:xfrm>
            <a:off x="3492500" y="3284538"/>
            <a:ext cx="431800" cy="649287"/>
          </a:xfrm>
          <a:custGeom>
            <a:avLst/>
            <a:gdLst>
              <a:gd name="T0" fmla="*/ 0 w 272"/>
              <a:gd name="T1" fmla="*/ 2147483647 h 409"/>
              <a:gd name="T2" fmla="*/ 2147483647 w 272"/>
              <a:gd name="T3" fmla="*/ 2147483647 h 409"/>
              <a:gd name="T4" fmla="*/ 2147483647 w 272"/>
              <a:gd name="T5" fmla="*/ 2147483647 h 409"/>
              <a:gd name="T6" fmla="*/ 2147483647 w 272"/>
              <a:gd name="T7" fmla="*/ 0 h 409"/>
              <a:gd name="T8" fmla="*/ 0 60000 65536"/>
              <a:gd name="T9" fmla="*/ 0 60000 65536"/>
              <a:gd name="T10" fmla="*/ 0 60000 65536"/>
              <a:gd name="T11" fmla="*/ 0 60000 65536"/>
              <a:gd name="T12" fmla="*/ 0 w 272"/>
              <a:gd name="T13" fmla="*/ 0 h 409"/>
              <a:gd name="T14" fmla="*/ 272 w 272"/>
              <a:gd name="T15" fmla="*/ 409 h 409"/>
            </a:gdLst>
            <a:ahLst/>
            <a:cxnLst>
              <a:cxn ang="T8">
                <a:pos x="T0" y="T1"/>
              </a:cxn>
              <a:cxn ang="T9">
                <a:pos x="T2" y="T3"/>
              </a:cxn>
              <a:cxn ang="T10">
                <a:pos x="T4" y="T5"/>
              </a:cxn>
              <a:cxn ang="T11">
                <a:pos x="T6" y="T7"/>
              </a:cxn>
            </a:cxnLst>
            <a:rect l="T12" t="T13" r="T14" b="T15"/>
            <a:pathLst>
              <a:path w="272" h="409">
                <a:moveTo>
                  <a:pt x="0" y="409"/>
                </a:moveTo>
                <a:cubicBezTo>
                  <a:pt x="15" y="363"/>
                  <a:pt x="30" y="317"/>
                  <a:pt x="45" y="272"/>
                </a:cubicBezTo>
                <a:cubicBezTo>
                  <a:pt x="60" y="227"/>
                  <a:pt x="52" y="181"/>
                  <a:pt x="90" y="136"/>
                </a:cubicBezTo>
                <a:cubicBezTo>
                  <a:pt x="128" y="91"/>
                  <a:pt x="200" y="45"/>
                  <a:pt x="272" y="0"/>
                </a:cubicBezTo>
              </a:path>
            </a:pathLst>
          </a:custGeom>
          <a:noFill/>
          <a:ln w="31750" cap="flat" cmpd="sng">
            <a:solidFill>
              <a:schemeClr val="tx1"/>
            </a:solidFill>
            <a:prstDash val="solid"/>
            <a:round/>
            <a:headEnd type="none" w="lg" len="lg"/>
            <a:tailEnd type="stealth" w="lg" len="lg"/>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7703" name="Oval 60"/>
          <p:cNvSpPr>
            <a:spLocks noChangeArrowheads="1"/>
          </p:cNvSpPr>
          <p:nvPr/>
        </p:nvSpPr>
        <p:spPr bwMode="auto">
          <a:xfrm rot="570734">
            <a:off x="5140325" y="2778125"/>
            <a:ext cx="3744913" cy="1511300"/>
          </a:xfrm>
          <a:prstGeom prst="ellipse">
            <a:avLst/>
          </a:prstGeom>
          <a:noFill/>
          <a:ln w="28575">
            <a:solidFill>
              <a:srgbClr val="FF6600"/>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27704" name="Text Box 61"/>
          <p:cNvSpPr txBox="1">
            <a:spLocks noChangeArrowheads="1"/>
          </p:cNvSpPr>
          <p:nvPr/>
        </p:nvSpPr>
        <p:spPr bwMode="auto">
          <a:xfrm>
            <a:off x="5364163" y="5445125"/>
            <a:ext cx="338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t>But, DFS tree </a:t>
            </a:r>
            <a:r>
              <a:rPr lang="en-US" altLang="zh-CN" b="1">
                <a:solidFill>
                  <a:srgbClr val="FF0000"/>
                </a:solidFill>
              </a:rPr>
              <a:t>changed</a:t>
            </a:r>
          </a:p>
        </p:txBody>
      </p:sp>
    </p:spTree>
    <p:extLst>
      <p:ext uri="{BB962C8B-B14F-4D97-AF65-F5344CB8AC3E}">
        <p14:creationId xmlns:p14="http://schemas.microsoft.com/office/powerpoint/2010/main" val="26341149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5"/>
          <p:cNvSpPr>
            <a:spLocks noGrp="1" noChangeArrowheads="1"/>
          </p:cNvSpPr>
          <p:nvPr>
            <p:ph type="title"/>
          </p:nvPr>
        </p:nvSpPr>
        <p:spPr>
          <a:xfrm>
            <a:off x="188913" y="758964"/>
            <a:ext cx="8955087" cy="707886"/>
          </a:xfrm>
        </p:spPr>
        <p:txBody>
          <a:bodyPr/>
          <a:lstStyle/>
          <a:p>
            <a:pPr eaLnBrk="1" hangingPunct="1"/>
            <a:r>
              <a:rPr lang="en-US" altLang="zh-CN" sz="4000" dirty="0"/>
              <a:t>SCC algorithm </a:t>
            </a:r>
            <a:r>
              <a:rPr lang="en-US" altLang="zh-CN" sz="2400" dirty="0"/>
              <a:t>(due to </a:t>
            </a:r>
            <a:r>
              <a:rPr lang="en-US" altLang="zh-CN" sz="2400" dirty="0" err="1"/>
              <a:t>Aho</a:t>
            </a:r>
            <a:r>
              <a:rPr lang="en-US" altLang="zh-CN" sz="2400" dirty="0"/>
              <a:t>, Hopcroft, Ullman)</a:t>
            </a:r>
            <a:endParaRPr lang="en-US" altLang="zh-CN" sz="4000" dirty="0"/>
          </a:p>
        </p:txBody>
      </p:sp>
      <p:sp>
        <p:nvSpPr>
          <p:cNvPr id="57" name="内容占位符 2"/>
          <p:cNvSpPr txBox="1">
            <a:spLocks/>
          </p:cNvSpPr>
          <p:nvPr/>
        </p:nvSpPr>
        <p:spPr>
          <a:xfrm>
            <a:off x="208757" y="1844824"/>
            <a:ext cx="8208962" cy="4114800"/>
          </a:xfrm>
          <a:prstGeom prst="rect">
            <a:avLst/>
          </a:prstGeom>
        </p:spPr>
        <p:txBody>
          <a:bodyPr/>
          <a:lstStyle>
            <a:lvl1pPr marL="342900" indent="-342900" algn="l" rtl="0" eaLnBrk="0" fontAlgn="base" hangingPunct="0">
              <a:spcBef>
                <a:spcPct val="20000"/>
              </a:spcBef>
              <a:spcAft>
                <a:spcPct val="0"/>
              </a:spcAft>
              <a:buClr>
                <a:srgbClr val="CCFF33"/>
              </a:buClr>
              <a:buSzPct val="7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6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rgbClr val="0099CC"/>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7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hlink"/>
              </a:buClr>
              <a:buSzPct val="65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hlink"/>
              </a:buClr>
              <a:buSzPct val="65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hlink"/>
              </a:buClr>
              <a:buSzPct val="65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hlink"/>
              </a:buClr>
              <a:buSzPct val="65000"/>
              <a:buFont typeface="Wingdings" pitchFamily="2" charset="2"/>
              <a:buChar char="n"/>
              <a:defRPr kumimoji="1" sz="2000">
                <a:solidFill>
                  <a:schemeClr val="tx1"/>
                </a:solidFill>
                <a:latin typeface="+mn-lt"/>
                <a:ea typeface="+mn-ea"/>
              </a:defRPr>
            </a:lvl9pPr>
          </a:lstStyle>
          <a:p>
            <a:pPr marL="0" indent="0">
              <a:buNone/>
            </a:pPr>
            <a:r>
              <a:rPr lang="en-US" altLang="zh-CN" kern="0" dirty="0"/>
              <a:t>Step 1: Run DFS on G</a:t>
            </a:r>
            <a:r>
              <a:rPr lang="en-US" altLang="zh-CN" kern="0" baseline="30000" dirty="0"/>
              <a:t>T</a:t>
            </a:r>
            <a:r>
              <a:rPr lang="en-US" altLang="zh-CN" kern="0" dirty="0"/>
              <a:t>.</a:t>
            </a:r>
          </a:p>
          <a:p>
            <a:pPr marL="0" indent="0">
              <a:buNone/>
            </a:pPr>
            <a:endParaRPr lang="en-US" altLang="zh-CN" kern="0" dirty="0"/>
          </a:p>
          <a:p>
            <a:pPr marL="0" indent="0">
              <a:buNone/>
            </a:pPr>
            <a:r>
              <a:rPr lang="en-US" altLang="zh-CN" kern="0" dirty="0"/>
              <a:t>Step 2: Run the connected component algorithm (for symmetric digraph) on G, but process the vertices in decreasing order of their </a:t>
            </a:r>
            <a:r>
              <a:rPr lang="en-US" altLang="zh-CN" i="1" kern="0" dirty="0"/>
              <a:t>finishTime </a:t>
            </a:r>
            <a:r>
              <a:rPr lang="en-US" altLang="zh-CN" kern="0" dirty="0"/>
              <a:t>values in Step 1.</a:t>
            </a:r>
          </a:p>
          <a:p>
            <a:pPr marL="457200" indent="-457200">
              <a:buAutoNum type="arabicPeriod"/>
            </a:pPr>
            <a:endParaRPr lang="en-US" altLang="zh-CN" kern="0" dirty="0"/>
          </a:p>
        </p:txBody>
      </p:sp>
    </p:spTree>
    <p:extLst>
      <p:ext uri="{BB962C8B-B14F-4D97-AF65-F5344CB8AC3E}">
        <p14:creationId xmlns:p14="http://schemas.microsoft.com/office/powerpoint/2010/main" val="25136940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2" name="Rectangle 2"/>
          <p:cNvSpPr>
            <a:spLocks noGrp="1" noChangeArrowheads="1"/>
          </p:cNvSpPr>
          <p:nvPr>
            <p:ph type="title"/>
          </p:nvPr>
        </p:nvSpPr>
        <p:spPr/>
        <p:txBody>
          <a:bodyPr/>
          <a:lstStyle/>
          <a:p>
            <a:pPr eaLnBrk="1" hangingPunct="1"/>
            <a:r>
              <a:rPr lang="en-US" altLang="zh-CN" dirty="0"/>
              <a:t>SCC algorithm: Example 1</a:t>
            </a:r>
          </a:p>
        </p:txBody>
      </p:sp>
      <p:sp>
        <p:nvSpPr>
          <p:cNvPr id="34826" name="Text Box 87"/>
          <p:cNvSpPr txBox="1">
            <a:spLocks noChangeArrowheads="1"/>
          </p:cNvSpPr>
          <p:nvPr/>
        </p:nvSpPr>
        <p:spPr bwMode="auto">
          <a:xfrm>
            <a:off x="685800" y="5867400"/>
            <a:ext cx="373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dirty="0"/>
              <a:t>C  D  G   E  B   A   F</a:t>
            </a:r>
          </a:p>
        </p:txBody>
      </p:sp>
      <p:sp>
        <p:nvSpPr>
          <p:cNvPr id="34828" name="Text Box 89"/>
          <p:cNvSpPr txBox="1">
            <a:spLocks noChangeArrowheads="1"/>
          </p:cNvSpPr>
          <p:nvPr/>
        </p:nvSpPr>
        <p:spPr bwMode="auto">
          <a:xfrm>
            <a:off x="167035" y="6272254"/>
            <a:ext cx="8219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dirty="0"/>
              <a:t>In decreasing order of </a:t>
            </a:r>
            <a:r>
              <a:rPr lang="en-US" altLang="zh-CN" i="1" dirty="0"/>
              <a:t>finishTime</a:t>
            </a:r>
            <a:r>
              <a:rPr lang="en-US" altLang="zh-CN" dirty="0"/>
              <a:t> values </a:t>
            </a:r>
          </a:p>
        </p:txBody>
      </p:sp>
      <p:grpSp>
        <p:nvGrpSpPr>
          <p:cNvPr id="34829" name="Group 93"/>
          <p:cNvGrpSpPr>
            <a:grpSpLocks/>
          </p:cNvGrpSpPr>
          <p:nvPr/>
        </p:nvGrpSpPr>
        <p:grpSpPr bwMode="auto">
          <a:xfrm>
            <a:off x="228600" y="1828800"/>
            <a:ext cx="3111500" cy="1797050"/>
            <a:chOff x="585" y="2016"/>
            <a:chExt cx="1960" cy="1132"/>
          </a:xfrm>
        </p:grpSpPr>
        <p:sp>
          <p:nvSpPr>
            <p:cNvPr id="34913" name="Oval 4"/>
            <p:cNvSpPr>
              <a:spLocks noChangeArrowheads="1"/>
            </p:cNvSpPr>
            <p:nvPr/>
          </p:nvSpPr>
          <p:spPr bwMode="auto">
            <a:xfrm>
              <a:off x="679" y="2061"/>
              <a:ext cx="213" cy="224"/>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34914" name="Oval 5"/>
            <p:cNvSpPr>
              <a:spLocks noChangeArrowheads="1"/>
            </p:cNvSpPr>
            <p:nvPr/>
          </p:nvSpPr>
          <p:spPr bwMode="auto">
            <a:xfrm>
              <a:off x="1959" y="2024"/>
              <a:ext cx="213" cy="224"/>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34915" name="Oval 6"/>
            <p:cNvSpPr>
              <a:spLocks noChangeArrowheads="1"/>
            </p:cNvSpPr>
            <p:nvPr/>
          </p:nvSpPr>
          <p:spPr bwMode="auto">
            <a:xfrm>
              <a:off x="2244" y="2473"/>
              <a:ext cx="213" cy="224"/>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34916" name="Oval 7"/>
            <p:cNvSpPr>
              <a:spLocks noChangeArrowheads="1"/>
            </p:cNvSpPr>
            <p:nvPr/>
          </p:nvSpPr>
          <p:spPr bwMode="auto">
            <a:xfrm>
              <a:off x="1959" y="2922"/>
              <a:ext cx="213" cy="224"/>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34917" name="Oval 8"/>
            <p:cNvSpPr>
              <a:spLocks noChangeArrowheads="1"/>
            </p:cNvSpPr>
            <p:nvPr/>
          </p:nvSpPr>
          <p:spPr bwMode="auto">
            <a:xfrm>
              <a:off x="1319" y="2436"/>
              <a:ext cx="213" cy="224"/>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34918" name="Oval 9"/>
            <p:cNvSpPr>
              <a:spLocks noChangeArrowheads="1"/>
            </p:cNvSpPr>
            <p:nvPr/>
          </p:nvSpPr>
          <p:spPr bwMode="auto">
            <a:xfrm>
              <a:off x="1319" y="2922"/>
              <a:ext cx="213" cy="224"/>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34919" name="Oval 10"/>
            <p:cNvSpPr>
              <a:spLocks noChangeArrowheads="1"/>
            </p:cNvSpPr>
            <p:nvPr/>
          </p:nvSpPr>
          <p:spPr bwMode="auto">
            <a:xfrm>
              <a:off x="679" y="2922"/>
              <a:ext cx="213" cy="224"/>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34920" name="Line 11"/>
            <p:cNvSpPr>
              <a:spLocks noChangeShapeType="1"/>
            </p:cNvSpPr>
            <p:nvPr/>
          </p:nvSpPr>
          <p:spPr bwMode="auto">
            <a:xfrm flipH="1">
              <a:off x="897" y="2145"/>
              <a:ext cx="1044" cy="0"/>
            </a:xfrm>
            <a:prstGeom prst="line">
              <a:avLst/>
            </a:prstGeom>
            <a:noFill/>
            <a:ln w="9525">
              <a:solidFill>
                <a:srgbClr val="808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4921" name="Line 12"/>
            <p:cNvSpPr>
              <a:spLocks noChangeShapeType="1"/>
            </p:cNvSpPr>
            <p:nvPr/>
          </p:nvSpPr>
          <p:spPr bwMode="auto">
            <a:xfrm>
              <a:off x="874" y="2239"/>
              <a:ext cx="445" cy="281"/>
            </a:xfrm>
            <a:prstGeom prst="line">
              <a:avLst/>
            </a:prstGeom>
            <a:noFill/>
            <a:ln w="9525">
              <a:solidFill>
                <a:srgbClr val="808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4922" name="Line 13"/>
            <p:cNvSpPr>
              <a:spLocks noChangeShapeType="1"/>
            </p:cNvSpPr>
            <p:nvPr/>
          </p:nvSpPr>
          <p:spPr bwMode="auto">
            <a:xfrm flipV="1">
              <a:off x="1519" y="2215"/>
              <a:ext cx="467" cy="282"/>
            </a:xfrm>
            <a:prstGeom prst="line">
              <a:avLst/>
            </a:prstGeom>
            <a:noFill/>
            <a:ln w="9525">
              <a:solidFill>
                <a:srgbClr val="808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4923" name="Line 14"/>
            <p:cNvSpPr>
              <a:spLocks noChangeShapeType="1"/>
            </p:cNvSpPr>
            <p:nvPr/>
          </p:nvSpPr>
          <p:spPr bwMode="auto">
            <a:xfrm>
              <a:off x="1430" y="2660"/>
              <a:ext cx="0" cy="280"/>
            </a:xfrm>
            <a:prstGeom prst="line">
              <a:avLst/>
            </a:prstGeom>
            <a:noFill/>
            <a:ln w="9525">
              <a:solidFill>
                <a:srgbClr val="808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4924" name="Line 15"/>
            <p:cNvSpPr>
              <a:spLocks noChangeShapeType="1"/>
            </p:cNvSpPr>
            <p:nvPr/>
          </p:nvSpPr>
          <p:spPr bwMode="auto">
            <a:xfrm flipH="1">
              <a:off x="1497" y="2239"/>
              <a:ext cx="511" cy="725"/>
            </a:xfrm>
            <a:prstGeom prst="line">
              <a:avLst/>
            </a:prstGeom>
            <a:noFill/>
            <a:ln w="9525">
              <a:solidFill>
                <a:srgbClr val="808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4925" name="Line 16"/>
            <p:cNvSpPr>
              <a:spLocks noChangeShapeType="1"/>
            </p:cNvSpPr>
            <p:nvPr/>
          </p:nvSpPr>
          <p:spPr bwMode="auto">
            <a:xfrm>
              <a:off x="897" y="3034"/>
              <a:ext cx="422" cy="0"/>
            </a:xfrm>
            <a:prstGeom prst="line">
              <a:avLst/>
            </a:prstGeom>
            <a:noFill/>
            <a:ln w="9525">
              <a:solidFill>
                <a:srgbClr val="808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4926" name="Line 17"/>
            <p:cNvSpPr>
              <a:spLocks noChangeShapeType="1"/>
            </p:cNvSpPr>
            <p:nvPr/>
          </p:nvSpPr>
          <p:spPr bwMode="auto">
            <a:xfrm flipH="1">
              <a:off x="1519" y="3034"/>
              <a:ext cx="422" cy="0"/>
            </a:xfrm>
            <a:prstGeom prst="line">
              <a:avLst/>
            </a:prstGeom>
            <a:noFill/>
            <a:ln w="9525">
              <a:solidFill>
                <a:srgbClr val="808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4927" name="Line 18"/>
            <p:cNvSpPr>
              <a:spLocks noChangeShapeType="1"/>
            </p:cNvSpPr>
            <p:nvPr/>
          </p:nvSpPr>
          <p:spPr bwMode="auto">
            <a:xfrm flipH="1" flipV="1">
              <a:off x="2119" y="2215"/>
              <a:ext cx="178" cy="258"/>
            </a:xfrm>
            <a:prstGeom prst="line">
              <a:avLst/>
            </a:prstGeom>
            <a:noFill/>
            <a:ln w="9525">
              <a:solidFill>
                <a:srgbClr val="808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4928" name="Freeform 19"/>
            <p:cNvSpPr>
              <a:spLocks/>
            </p:cNvSpPr>
            <p:nvPr/>
          </p:nvSpPr>
          <p:spPr bwMode="auto">
            <a:xfrm flipV="1">
              <a:off x="585" y="2262"/>
              <a:ext cx="134" cy="678"/>
            </a:xfrm>
            <a:custGeom>
              <a:avLst/>
              <a:gdLst>
                <a:gd name="T0" fmla="*/ 82 w 171"/>
                <a:gd name="T1" fmla="*/ 0 h 822"/>
                <a:gd name="T2" fmla="*/ 12 w 171"/>
                <a:gd name="T3" fmla="*/ 149 h 822"/>
                <a:gd name="T4" fmla="*/ 12 w 171"/>
                <a:gd name="T5" fmla="*/ 308 h 822"/>
                <a:gd name="T6" fmla="*/ 69 w 171"/>
                <a:gd name="T7" fmla="*/ 461 h 822"/>
                <a:gd name="T8" fmla="*/ 0 60000 65536"/>
                <a:gd name="T9" fmla="*/ 0 60000 65536"/>
                <a:gd name="T10" fmla="*/ 0 60000 65536"/>
                <a:gd name="T11" fmla="*/ 0 60000 65536"/>
                <a:gd name="T12" fmla="*/ 0 w 171"/>
                <a:gd name="T13" fmla="*/ 0 h 822"/>
                <a:gd name="T14" fmla="*/ 171 w 171"/>
                <a:gd name="T15" fmla="*/ 822 h 822"/>
              </a:gdLst>
              <a:ahLst/>
              <a:cxnLst>
                <a:cxn ang="T8">
                  <a:pos x="T0" y="T1"/>
                </a:cxn>
                <a:cxn ang="T9">
                  <a:pos x="T2" y="T3"/>
                </a:cxn>
                <a:cxn ang="T10">
                  <a:pos x="T4" y="T5"/>
                </a:cxn>
                <a:cxn ang="T11">
                  <a:pos x="T6" y="T7"/>
                </a:cxn>
              </a:cxnLst>
              <a:rect l="T12" t="T13" r="T14" b="T15"/>
              <a:pathLst>
                <a:path w="171" h="822">
                  <a:moveTo>
                    <a:pt x="171" y="0"/>
                  </a:moveTo>
                  <a:cubicBezTo>
                    <a:pt x="147" y="44"/>
                    <a:pt x="48" y="175"/>
                    <a:pt x="24" y="267"/>
                  </a:cubicBezTo>
                  <a:cubicBezTo>
                    <a:pt x="0" y="359"/>
                    <a:pt x="4" y="458"/>
                    <a:pt x="24" y="550"/>
                  </a:cubicBezTo>
                  <a:cubicBezTo>
                    <a:pt x="44" y="642"/>
                    <a:pt x="118" y="765"/>
                    <a:pt x="143" y="822"/>
                  </a:cubicBezTo>
                </a:path>
              </a:pathLst>
            </a:custGeom>
            <a:noFill/>
            <a:ln w="9525" cap="flat" cmpd="sng">
              <a:solidFill>
                <a:srgbClr val="808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34929" name="Freeform 20"/>
            <p:cNvSpPr>
              <a:spLocks/>
            </p:cNvSpPr>
            <p:nvPr/>
          </p:nvSpPr>
          <p:spPr bwMode="auto">
            <a:xfrm flipH="1">
              <a:off x="852" y="2285"/>
              <a:ext cx="134" cy="678"/>
            </a:xfrm>
            <a:custGeom>
              <a:avLst/>
              <a:gdLst>
                <a:gd name="T0" fmla="*/ 82 w 171"/>
                <a:gd name="T1" fmla="*/ 0 h 822"/>
                <a:gd name="T2" fmla="*/ 12 w 171"/>
                <a:gd name="T3" fmla="*/ 149 h 822"/>
                <a:gd name="T4" fmla="*/ 12 w 171"/>
                <a:gd name="T5" fmla="*/ 308 h 822"/>
                <a:gd name="T6" fmla="*/ 69 w 171"/>
                <a:gd name="T7" fmla="*/ 461 h 822"/>
                <a:gd name="T8" fmla="*/ 0 60000 65536"/>
                <a:gd name="T9" fmla="*/ 0 60000 65536"/>
                <a:gd name="T10" fmla="*/ 0 60000 65536"/>
                <a:gd name="T11" fmla="*/ 0 60000 65536"/>
                <a:gd name="T12" fmla="*/ 0 w 171"/>
                <a:gd name="T13" fmla="*/ 0 h 822"/>
                <a:gd name="T14" fmla="*/ 171 w 171"/>
                <a:gd name="T15" fmla="*/ 822 h 822"/>
              </a:gdLst>
              <a:ahLst/>
              <a:cxnLst>
                <a:cxn ang="T8">
                  <a:pos x="T0" y="T1"/>
                </a:cxn>
                <a:cxn ang="T9">
                  <a:pos x="T2" y="T3"/>
                </a:cxn>
                <a:cxn ang="T10">
                  <a:pos x="T4" y="T5"/>
                </a:cxn>
                <a:cxn ang="T11">
                  <a:pos x="T6" y="T7"/>
                </a:cxn>
              </a:cxnLst>
              <a:rect l="T12" t="T13" r="T14" b="T15"/>
              <a:pathLst>
                <a:path w="171" h="822">
                  <a:moveTo>
                    <a:pt x="171" y="0"/>
                  </a:moveTo>
                  <a:cubicBezTo>
                    <a:pt x="147" y="44"/>
                    <a:pt x="48" y="175"/>
                    <a:pt x="24" y="267"/>
                  </a:cubicBezTo>
                  <a:cubicBezTo>
                    <a:pt x="0" y="359"/>
                    <a:pt x="4" y="458"/>
                    <a:pt x="24" y="550"/>
                  </a:cubicBezTo>
                  <a:cubicBezTo>
                    <a:pt x="44" y="642"/>
                    <a:pt x="118" y="765"/>
                    <a:pt x="143" y="822"/>
                  </a:cubicBezTo>
                </a:path>
              </a:pathLst>
            </a:custGeom>
            <a:noFill/>
            <a:ln w="9525" cap="flat" cmpd="sng">
              <a:solidFill>
                <a:srgbClr val="808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34930" name="Freeform 21"/>
            <p:cNvSpPr>
              <a:spLocks/>
            </p:cNvSpPr>
            <p:nvPr/>
          </p:nvSpPr>
          <p:spPr bwMode="auto">
            <a:xfrm>
              <a:off x="2097" y="2660"/>
              <a:ext cx="155" cy="280"/>
            </a:xfrm>
            <a:custGeom>
              <a:avLst/>
              <a:gdLst>
                <a:gd name="T0" fmla="*/ 95 w 198"/>
                <a:gd name="T1" fmla="*/ 0 h 340"/>
                <a:gd name="T2" fmla="*/ 41 w 198"/>
                <a:gd name="T3" fmla="*/ 48 h 340"/>
                <a:gd name="T4" fmla="*/ 13 w 198"/>
                <a:gd name="T5" fmla="*/ 110 h 340"/>
                <a:gd name="T6" fmla="*/ 0 w 198"/>
                <a:gd name="T7" fmla="*/ 190 h 340"/>
                <a:gd name="T8" fmla="*/ 0 60000 65536"/>
                <a:gd name="T9" fmla="*/ 0 60000 65536"/>
                <a:gd name="T10" fmla="*/ 0 60000 65536"/>
                <a:gd name="T11" fmla="*/ 0 60000 65536"/>
                <a:gd name="T12" fmla="*/ 0 w 198"/>
                <a:gd name="T13" fmla="*/ 0 h 340"/>
                <a:gd name="T14" fmla="*/ 198 w 198"/>
                <a:gd name="T15" fmla="*/ 340 h 340"/>
              </a:gdLst>
              <a:ahLst/>
              <a:cxnLst>
                <a:cxn ang="T8">
                  <a:pos x="T0" y="T1"/>
                </a:cxn>
                <a:cxn ang="T9">
                  <a:pos x="T2" y="T3"/>
                </a:cxn>
                <a:cxn ang="T10">
                  <a:pos x="T4" y="T5"/>
                </a:cxn>
                <a:cxn ang="T11">
                  <a:pos x="T6" y="T7"/>
                </a:cxn>
              </a:cxnLst>
              <a:rect l="T12" t="T13" r="T14" b="T15"/>
              <a:pathLst>
                <a:path w="198" h="340">
                  <a:moveTo>
                    <a:pt x="198" y="0"/>
                  </a:moveTo>
                  <a:cubicBezTo>
                    <a:pt x="155" y="26"/>
                    <a:pt x="113" y="52"/>
                    <a:pt x="85" y="85"/>
                  </a:cubicBezTo>
                  <a:cubicBezTo>
                    <a:pt x="57" y="118"/>
                    <a:pt x="42" y="156"/>
                    <a:pt x="28" y="198"/>
                  </a:cubicBezTo>
                  <a:cubicBezTo>
                    <a:pt x="14" y="240"/>
                    <a:pt x="7" y="290"/>
                    <a:pt x="0" y="340"/>
                  </a:cubicBezTo>
                </a:path>
              </a:pathLst>
            </a:custGeom>
            <a:noFill/>
            <a:ln w="9525" cap="flat" cmpd="sng">
              <a:solidFill>
                <a:srgbClr val="808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34931" name="Freeform 22"/>
            <p:cNvSpPr>
              <a:spLocks/>
            </p:cNvSpPr>
            <p:nvPr/>
          </p:nvSpPr>
          <p:spPr bwMode="auto">
            <a:xfrm rot="10800000">
              <a:off x="2164" y="2683"/>
              <a:ext cx="155" cy="304"/>
            </a:xfrm>
            <a:custGeom>
              <a:avLst/>
              <a:gdLst>
                <a:gd name="T0" fmla="*/ 95 w 198"/>
                <a:gd name="T1" fmla="*/ 0 h 340"/>
                <a:gd name="T2" fmla="*/ 41 w 198"/>
                <a:gd name="T3" fmla="*/ 61 h 340"/>
                <a:gd name="T4" fmla="*/ 13 w 198"/>
                <a:gd name="T5" fmla="*/ 141 h 340"/>
                <a:gd name="T6" fmla="*/ 0 w 198"/>
                <a:gd name="T7" fmla="*/ 243 h 340"/>
                <a:gd name="T8" fmla="*/ 0 60000 65536"/>
                <a:gd name="T9" fmla="*/ 0 60000 65536"/>
                <a:gd name="T10" fmla="*/ 0 60000 65536"/>
                <a:gd name="T11" fmla="*/ 0 60000 65536"/>
                <a:gd name="T12" fmla="*/ 0 w 198"/>
                <a:gd name="T13" fmla="*/ 0 h 340"/>
                <a:gd name="T14" fmla="*/ 198 w 198"/>
                <a:gd name="T15" fmla="*/ 340 h 340"/>
              </a:gdLst>
              <a:ahLst/>
              <a:cxnLst>
                <a:cxn ang="T8">
                  <a:pos x="T0" y="T1"/>
                </a:cxn>
                <a:cxn ang="T9">
                  <a:pos x="T2" y="T3"/>
                </a:cxn>
                <a:cxn ang="T10">
                  <a:pos x="T4" y="T5"/>
                </a:cxn>
                <a:cxn ang="T11">
                  <a:pos x="T6" y="T7"/>
                </a:cxn>
              </a:cxnLst>
              <a:rect l="T12" t="T13" r="T14" b="T15"/>
              <a:pathLst>
                <a:path w="198" h="340">
                  <a:moveTo>
                    <a:pt x="198" y="0"/>
                  </a:moveTo>
                  <a:cubicBezTo>
                    <a:pt x="155" y="26"/>
                    <a:pt x="113" y="52"/>
                    <a:pt x="85" y="85"/>
                  </a:cubicBezTo>
                  <a:cubicBezTo>
                    <a:pt x="57" y="118"/>
                    <a:pt x="42" y="156"/>
                    <a:pt x="28" y="198"/>
                  </a:cubicBezTo>
                  <a:cubicBezTo>
                    <a:pt x="14" y="240"/>
                    <a:pt x="7" y="290"/>
                    <a:pt x="0" y="340"/>
                  </a:cubicBezTo>
                </a:path>
              </a:pathLst>
            </a:custGeom>
            <a:noFill/>
            <a:ln w="9525" cap="flat" cmpd="sng">
              <a:solidFill>
                <a:srgbClr val="808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34932" name="Text Box 23"/>
            <p:cNvSpPr txBox="1">
              <a:spLocks noChangeArrowheads="1"/>
            </p:cNvSpPr>
            <p:nvPr/>
          </p:nvSpPr>
          <p:spPr bwMode="auto">
            <a:xfrm>
              <a:off x="700" y="2916"/>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800"/>
                <a:t>F</a:t>
              </a:r>
            </a:p>
          </p:txBody>
        </p:sp>
        <p:sp>
          <p:nvSpPr>
            <p:cNvPr id="34933" name="Text Box 24"/>
            <p:cNvSpPr txBox="1">
              <a:spLocks noChangeArrowheads="1"/>
            </p:cNvSpPr>
            <p:nvPr/>
          </p:nvSpPr>
          <p:spPr bwMode="auto">
            <a:xfrm>
              <a:off x="1964" y="2917"/>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800"/>
                <a:t>E</a:t>
              </a:r>
            </a:p>
          </p:txBody>
        </p:sp>
        <p:sp>
          <p:nvSpPr>
            <p:cNvPr id="34934" name="Text Box 25"/>
            <p:cNvSpPr txBox="1">
              <a:spLocks noChangeArrowheads="1"/>
            </p:cNvSpPr>
            <p:nvPr/>
          </p:nvSpPr>
          <p:spPr bwMode="auto">
            <a:xfrm>
              <a:off x="1968" y="201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800"/>
                <a:t>D</a:t>
              </a:r>
            </a:p>
          </p:txBody>
        </p:sp>
        <p:sp>
          <p:nvSpPr>
            <p:cNvPr id="34935" name="Text Box 26"/>
            <p:cNvSpPr txBox="1">
              <a:spLocks noChangeArrowheads="1"/>
            </p:cNvSpPr>
            <p:nvPr/>
          </p:nvSpPr>
          <p:spPr bwMode="auto">
            <a:xfrm>
              <a:off x="1319" y="291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800"/>
                <a:t>C</a:t>
              </a:r>
            </a:p>
          </p:txBody>
        </p:sp>
        <p:sp>
          <p:nvSpPr>
            <p:cNvPr id="34936" name="Text Box 27"/>
            <p:cNvSpPr txBox="1">
              <a:spLocks noChangeArrowheads="1"/>
            </p:cNvSpPr>
            <p:nvPr/>
          </p:nvSpPr>
          <p:spPr bwMode="auto">
            <a:xfrm>
              <a:off x="1332" y="2435"/>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800"/>
                <a:t>B</a:t>
              </a:r>
            </a:p>
          </p:txBody>
        </p:sp>
        <p:sp>
          <p:nvSpPr>
            <p:cNvPr id="34937" name="Text Box 28"/>
            <p:cNvSpPr txBox="1">
              <a:spLocks noChangeArrowheads="1"/>
            </p:cNvSpPr>
            <p:nvPr/>
          </p:nvSpPr>
          <p:spPr bwMode="auto">
            <a:xfrm>
              <a:off x="679" y="2052"/>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800"/>
                <a:t>A</a:t>
              </a:r>
            </a:p>
          </p:txBody>
        </p:sp>
        <p:sp>
          <p:nvSpPr>
            <p:cNvPr id="34938" name="Line 29"/>
            <p:cNvSpPr>
              <a:spLocks noChangeShapeType="1"/>
            </p:cNvSpPr>
            <p:nvPr/>
          </p:nvSpPr>
          <p:spPr bwMode="auto">
            <a:xfrm>
              <a:off x="852" y="2262"/>
              <a:ext cx="511" cy="678"/>
            </a:xfrm>
            <a:prstGeom prst="line">
              <a:avLst/>
            </a:prstGeom>
            <a:noFill/>
            <a:ln w="9525">
              <a:solidFill>
                <a:srgbClr val="808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4939" name="Text Box 92"/>
            <p:cNvSpPr txBox="1">
              <a:spLocks noChangeArrowheads="1"/>
            </p:cNvSpPr>
            <p:nvPr/>
          </p:nvSpPr>
          <p:spPr bwMode="auto">
            <a:xfrm>
              <a:off x="2256" y="2474"/>
              <a:ext cx="2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800"/>
                <a:t>G</a:t>
              </a:r>
            </a:p>
          </p:txBody>
        </p:sp>
      </p:grpSp>
      <p:sp>
        <p:nvSpPr>
          <p:cNvPr id="34830" name="Oval 95"/>
          <p:cNvSpPr>
            <a:spLocks noChangeArrowheads="1"/>
          </p:cNvSpPr>
          <p:nvPr/>
        </p:nvSpPr>
        <p:spPr bwMode="auto">
          <a:xfrm>
            <a:off x="1673225" y="3881438"/>
            <a:ext cx="338138" cy="3556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34831" name="Oval 96"/>
          <p:cNvSpPr>
            <a:spLocks noChangeArrowheads="1"/>
          </p:cNvSpPr>
          <p:nvPr/>
        </p:nvSpPr>
        <p:spPr bwMode="auto">
          <a:xfrm>
            <a:off x="3705225" y="3822700"/>
            <a:ext cx="338138" cy="3556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34832" name="Oval 97"/>
          <p:cNvSpPr>
            <a:spLocks noChangeArrowheads="1"/>
          </p:cNvSpPr>
          <p:nvPr/>
        </p:nvSpPr>
        <p:spPr bwMode="auto">
          <a:xfrm>
            <a:off x="4157663" y="4535488"/>
            <a:ext cx="338137" cy="3556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34833" name="Oval 98"/>
          <p:cNvSpPr>
            <a:spLocks noChangeArrowheads="1"/>
          </p:cNvSpPr>
          <p:nvPr/>
        </p:nvSpPr>
        <p:spPr bwMode="auto">
          <a:xfrm>
            <a:off x="3705225" y="5248275"/>
            <a:ext cx="338138" cy="3556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34834" name="Oval 99"/>
          <p:cNvSpPr>
            <a:spLocks noChangeArrowheads="1"/>
          </p:cNvSpPr>
          <p:nvPr/>
        </p:nvSpPr>
        <p:spPr bwMode="auto">
          <a:xfrm>
            <a:off x="2689225" y="4476750"/>
            <a:ext cx="338138" cy="3556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34835" name="Oval 100"/>
          <p:cNvSpPr>
            <a:spLocks noChangeArrowheads="1"/>
          </p:cNvSpPr>
          <p:nvPr/>
        </p:nvSpPr>
        <p:spPr bwMode="auto">
          <a:xfrm>
            <a:off x="2689225" y="5248275"/>
            <a:ext cx="338138" cy="3556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34836" name="Oval 101"/>
          <p:cNvSpPr>
            <a:spLocks noChangeArrowheads="1"/>
          </p:cNvSpPr>
          <p:nvPr/>
        </p:nvSpPr>
        <p:spPr bwMode="auto">
          <a:xfrm>
            <a:off x="1673225" y="5248275"/>
            <a:ext cx="338138" cy="3556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34837" name="Line 102"/>
          <p:cNvSpPr>
            <a:spLocks noChangeShapeType="1"/>
          </p:cNvSpPr>
          <p:nvPr/>
        </p:nvSpPr>
        <p:spPr bwMode="auto">
          <a:xfrm flipH="1">
            <a:off x="2019300" y="4014788"/>
            <a:ext cx="1657350" cy="0"/>
          </a:xfrm>
          <a:prstGeom prst="line">
            <a:avLst/>
          </a:prstGeom>
          <a:noFill/>
          <a:ln w="9525">
            <a:solidFill>
              <a:srgbClr val="808000"/>
            </a:solidFill>
            <a:round/>
            <a:headEnd type="stealth" w="lg" len="lg"/>
            <a:tailEnd/>
          </a:ln>
          <a:extLst>
            <a:ext uri="{909E8E84-426E-40DD-AFC4-6F175D3DCCD1}">
              <a14:hiddenFill xmlns:a14="http://schemas.microsoft.com/office/drawing/2010/main">
                <a:noFill/>
              </a14:hiddenFill>
            </a:ext>
          </a:extLst>
        </p:spPr>
        <p:txBody>
          <a:bodyPr wrap="none"/>
          <a:lstStyle/>
          <a:p>
            <a:endParaRPr lang="zh-CN" altLang="en-US"/>
          </a:p>
        </p:txBody>
      </p:sp>
      <p:sp>
        <p:nvSpPr>
          <p:cNvPr id="34838" name="Line 103"/>
          <p:cNvSpPr>
            <a:spLocks noChangeShapeType="1"/>
          </p:cNvSpPr>
          <p:nvPr/>
        </p:nvSpPr>
        <p:spPr bwMode="auto">
          <a:xfrm>
            <a:off x="1982788" y="4164013"/>
            <a:ext cx="706437" cy="446087"/>
          </a:xfrm>
          <a:prstGeom prst="line">
            <a:avLst/>
          </a:prstGeom>
          <a:noFill/>
          <a:ln w="9525">
            <a:solidFill>
              <a:schemeClr val="tx2">
                <a:lumMod val="60000"/>
                <a:lumOff val="40000"/>
              </a:schemeClr>
            </a:solidFill>
            <a:round/>
            <a:headEnd type="stealth" w="lg" len="lg"/>
            <a:tailEnd/>
          </a:ln>
          <a:extLst>
            <a:ext uri="{909E8E84-426E-40DD-AFC4-6F175D3DCCD1}">
              <a14:hiddenFill xmlns:a14="http://schemas.microsoft.com/office/drawing/2010/main">
                <a:noFill/>
              </a14:hiddenFill>
            </a:ext>
          </a:extLst>
        </p:spPr>
        <p:txBody>
          <a:bodyPr wrap="none"/>
          <a:lstStyle/>
          <a:p>
            <a:endParaRPr lang="zh-CN" altLang="en-US"/>
          </a:p>
        </p:txBody>
      </p:sp>
      <p:sp>
        <p:nvSpPr>
          <p:cNvPr id="34839" name="Line 104"/>
          <p:cNvSpPr>
            <a:spLocks noChangeShapeType="1"/>
          </p:cNvSpPr>
          <p:nvPr/>
        </p:nvSpPr>
        <p:spPr bwMode="auto">
          <a:xfrm flipV="1">
            <a:off x="3006725" y="4125913"/>
            <a:ext cx="741363" cy="447675"/>
          </a:xfrm>
          <a:prstGeom prst="line">
            <a:avLst/>
          </a:prstGeom>
          <a:noFill/>
          <a:ln w="9525">
            <a:solidFill>
              <a:schemeClr val="tx2">
                <a:lumMod val="60000"/>
                <a:lumOff val="40000"/>
              </a:schemeClr>
            </a:solidFill>
            <a:round/>
            <a:headEnd type="stealth" w="lg" len="lg"/>
            <a:tailEnd/>
          </a:ln>
          <a:extLst>
            <a:ext uri="{909E8E84-426E-40DD-AFC4-6F175D3DCCD1}">
              <a14:hiddenFill xmlns:a14="http://schemas.microsoft.com/office/drawing/2010/main">
                <a:noFill/>
              </a14:hiddenFill>
            </a:ext>
          </a:extLst>
        </p:spPr>
        <p:txBody>
          <a:bodyPr wrap="none"/>
          <a:lstStyle/>
          <a:p>
            <a:endParaRPr lang="zh-CN" altLang="en-US"/>
          </a:p>
        </p:txBody>
      </p:sp>
      <p:sp>
        <p:nvSpPr>
          <p:cNvPr id="34840" name="Line 105"/>
          <p:cNvSpPr>
            <a:spLocks noChangeShapeType="1"/>
          </p:cNvSpPr>
          <p:nvPr/>
        </p:nvSpPr>
        <p:spPr bwMode="auto">
          <a:xfrm>
            <a:off x="2865438" y="4832350"/>
            <a:ext cx="0" cy="444500"/>
          </a:xfrm>
          <a:prstGeom prst="line">
            <a:avLst/>
          </a:prstGeom>
          <a:noFill/>
          <a:ln w="9525">
            <a:solidFill>
              <a:srgbClr val="808000"/>
            </a:solidFill>
            <a:round/>
            <a:headEnd type="stealth" w="lg" len="lg"/>
            <a:tailEnd/>
          </a:ln>
          <a:extLst>
            <a:ext uri="{909E8E84-426E-40DD-AFC4-6F175D3DCCD1}">
              <a14:hiddenFill xmlns:a14="http://schemas.microsoft.com/office/drawing/2010/main">
                <a:noFill/>
              </a14:hiddenFill>
            </a:ext>
          </a:extLst>
        </p:spPr>
        <p:txBody>
          <a:bodyPr wrap="none"/>
          <a:lstStyle/>
          <a:p>
            <a:endParaRPr lang="zh-CN" altLang="en-US"/>
          </a:p>
        </p:txBody>
      </p:sp>
      <p:sp>
        <p:nvSpPr>
          <p:cNvPr id="34841" name="Line 106"/>
          <p:cNvSpPr>
            <a:spLocks noChangeShapeType="1"/>
          </p:cNvSpPr>
          <p:nvPr/>
        </p:nvSpPr>
        <p:spPr bwMode="auto">
          <a:xfrm flipH="1">
            <a:off x="2971800" y="4164013"/>
            <a:ext cx="811213" cy="1150937"/>
          </a:xfrm>
          <a:prstGeom prst="line">
            <a:avLst/>
          </a:prstGeom>
          <a:noFill/>
          <a:ln w="9525">
            <a:solidFill>
              <a:schemeClr val="tx2">
                <a:lumMod val="60000"/>
                <a:lumOff val="40000"/>
              </a:schemeClr>
            </a:solidFill>
            <a:round/>
            <a:headEnd type="stealth" w="lg" len="lg"/>
            <a:tailEnd/>
          </a:ln>
          <a:extLst>
            <a:ext uri="{909E8E84-426E-40DD-AFC4-6F175D3DCCD1}">
              <a14:hiddenFill xmlns:a14="http://schemas.microsoft.com/office/drawing/2010/main">
                <a:noFill/>
              </a14:hiddenFill>
            </a:ext>
          </a:extLst>
        </p:spPr>
        <p:txBody>
          <a:bodyPr wrap="none"/>
          <a:lstStyle/>
          <a:p>
            <a:endParaRPr lang="zh-CN" altLang="en-US"/>
          </a:p>
        </p:txBody>
      </p:sp>
      <p:sp>
        <p:nvSpPr>
          <p:cNvPr id="34842" name="Line 107"/>
          <p:cNvSpPr>
            <a:spLocks noChangeShapeType="1"/>
          </p:cNvSpPr>
          <p:nvPr/>
        </p:nvSpPr>
        <p:spPr bwMode="auto">
          <a:xfrm>
            <a:off x="2019300" y="5426075"/>
            <a:ext cx="669925" cy="0"/>
          </a:xfrm>
          <a:prstGeom prst="line">
            <a:avLst/>
          </a:prstGeom>
          <a:noFill/>
          <a:ln w="9525">
            <a:solidFill>
              <a:srgbClr val="808000"/>
            </a:solidFill>
            <a:round/>
            <a:headEnd type="stealth" w="lg" len="lg"/>
            <a:tailEnd/>
          </a:ln>
          <a:extLst>
            <a:ext uri="{909E8E84-426E-40DD-AFC4-6F175D3DCCD1}">
              <a14:hiddenFill xmlns:a14="http://schemas.microsoft.com/office/drawing/2010/main">
                <a:noFill/>
              </a14:hiddenFill>
            </a:ext>
          </a:extLst>
        </p:spPr>
        <p:txBody>
          <a:bodyPr wrap="none"/>
          <a:lstStyle/>
          <a:p>
            <a:endParaRPr lang="zh-CN" altLang="en-US"/>
          </a:p>
        </p:txBody>
      </p:sp>
      <p:sp>
        <p:nvSpPr>
          <p:cNvPr id="34843" name="Line 108"/>
          <p:cNvSpPr>
            <a:spLocks noChangeShapeType="1"/>
          </p:cNvSpPr>
          <p:nvPr/>
        </p:nvSpPr>
        <p:spPr bwMode="auto">
          <a:xfrm flipH="1">
            <a:off x="3006725" y="5426075"/>
            <a:ext cx="669925" cy="0"/>
          </a:xfrm>
          <a:prstGeom prst="line">
            <a:avLst/>
          </a:prstGeom>
          <a:noFill/>
          <a:ln w="9525">
            <a:solidFill>
              <a:srgbClr val="808000"/>
            </a:solidFill>
            <a:round/>
            <a:headEnd type="stealth" w="lg" len="lg"/>
            <a:tailEnd/>
          </a:ln>
          <a:extLst>
            <a:ext uri="{909E8E84-426E-40DD-AFC4-6F175D3DCCD1}">
              <a14:hiddenFill xmlns:a14="http://schemas.microsoft.com/office/drawing/2010/main">
                <a:noFill/>
              </a14:hiddenFill>
            </a:ext>
          </a:extLst>
        </p:spPr>
        <p:txBody>
          <a:bodyPr wrap="none"/>
          <a:lstStyle/>
          <a:p>
            <a:endParaRPr lang="zh-CN" altLang="en-US"/>
          </a:p>
        </p:txBody>
      </p:sp>
      <p:sp>
        <p:nvSpPr>
          <p:cNvPr id="34844" name="Line 109"/>
          <p:cNvSpPr>
            <a:spLocks noChangeShapeType="1"/>
          </p:cNvSpPr>
          <p:nvPr/>
        </p:nvSpPr>
        <p:spPr bwMode="auto">
          <a:xfrm flipH="1" flipV="1">
            <a:off x="3959225" y="4125913"/>
            <a:ext cx="282575" cy="409575"/>
          </a:xfrm>
          <a:prstGeom prst="line">
            <a:avLst/>
          </a:prstGeom>
          <a:noFill/>
          <a:ln w="9525">
            <a:solidFill>
              <a:schemeClr val="tx2">
                <a:lumMod val="60000"/>
                <a:lumOff val="40000"/>
              </a:schemeClr>
            </a:solidFill>
            <a:round/>
            <a:headEnd type="stealth" w="lg" len="lg"/>
            <a:tailEnd/>
          </a:ln>
          <a:extLst>
            <a:ext uri="{909E8E84-426E-40DD-AFC4-6F175D3DCCD1}">
              <a14:hiddenFill xmlns:a14="http://schemas.microsoft.com/office/drawing/2010/main">
                <a:noFill/>
              </a14:hiddenFill>
            </a:ext>
          </a:extLst>
        </p:spPr>
        <p:txBody>
          <a:bodyPr wrap="none"/>
          <a:lstStyle/>
          <a:p>
            <a:endParaRPr lang="zh-CN" altLang="en-US"/>
          </a:p>
        </p:txBody>
      </p:sp>
      <p:sp>
        <p:nvSpPr>
          <p:cNvPr id="34845" name="Freeform 110"/>
          <p:cNvSpPr>
            <a:spLocks/>
          </p:cNvSpPr>
          <p:nvPr/>
        </p:nvSpPr>
        <p:spPr bwMode="auto">
          <a:xfrm flipV="1">
            <a:off x="1524000" y="4200525"/>
            <a:ext cx="212725" cy="1076325"/>
          </a:xfrm>
          <a:custGeom>
            <a:avLst/>
            <a:gdLst>
              <a:gd name="T0" fmla="*/ 2147483647 w 171"/>
              <a:gd name="T1" fmla="*/ 0 h 822"/>
              <a:gd name="T2" fmla="*/ 2147483647 w 171"/>
              <a:gd name="T3" fmla="*/ 2147483647 h 822"/>
              <a:gd name="T4" fmla="*/ 2147483647 w 171"/>
              <a:gd name="T5" fmla="*/ 2147483647 h 822"/>
              <a:gd name="T6" fmla="*/ 2147483647 w 171"/>
              <a:gd name="T7" fmla="*/ 2147483647 h 822"/>
              <a:gd name="T8" fmla="*/ 0 60000 65536"/>
              <a:gd name="T9" fmla="*/ 0 60000 65536"/>
              <a:gd name="T10" fmla="*/ 0 60000 65536"/>
              <a:gd name="T11" fmla="*/ 0 60000 65536"/>
              <a:gd name="T12" fmla="*/ 0 w 171"/>
              <a:gd name="T13" fmla="*/ 0 h 822"/>
              <a:gd name="T14" fmla="*/ 171 w 171"/>
              <a:gd name="T15" fmla="*/ 822 h 822"/>
            </a:gdLst>
            <a:ahLst/>
            <a:cxnLst>
              <a:cxn ang="T8">
                <a:pos x="T0" y="T1"/>
              </a:cxn>
              <a:cxn ang="T9">
                <a:pos x="T2" y="T3"/>
              </a:cxn>
              <a:cxn ang="T10">
                <a:pos x="T4" y="T5"/>
              </a:cxn>
              <a:cxn ang="T11">
                <a:pos x="T6" y="T7"/>
              </a:cxn>
            </a:cxnLst>
            <a:rect l="T12" t="T13" r="T14" b="T15"/>
            <a:pathLst>
              <a:path w="171" h="822">
                <a:moveTo>
                  <a:pt x="171" y="0"/>
                </a:moveTo>
                <a:cubicBezTo>
                  <a:pt x="147" y="44"/>
                  <a:pt x="48" y="175"/>
                  <a:pt x="24" y="267"/>
                </a:cubicBezTo>
                <a:cubicBezTo>
                  <a:pt x="0" y="359"/>
                  <a:pt x="4" y="458"/>
                  <a:pt x="24" y="550"/>
                </a:cubicBezTo>
                <a:cubicBezTo>
                  <a:pt x="44" y="642"/>
                  <a:pt x="118" y="765"/>
                  <a:pt x="143" y="822"/>
                </a:cubicBezTo>
              </a:path>
            </a:pathLst>
          </a:custGeom>
          <a:noFill/>
          <a:ln w="9525" cap="flat" cmpd="sng">
            <a:solidFill>
              <a:schemeClr val="tx2">
                <a:lumMod val="60000"/>
                <a:lumOff val="40000"/>
              </a:schemeClr>
            </a:solidFill>
            <a:prstDash val="solid"/>
            <a:round/>
            <a:headEnd type="stealth" w="lg" len="lg"/>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34846" name="Freeform 111"/>
          <p:cNvSpPr>
            <a:spLocks/>
          </p:cNvSpPr>
          <p:nvPr/>
        </p:nvSpPr>
        <p:spPr bwMode="auto">
          <a:xfrm flipH="1">
            <a:off x="1947863" y="4237038"/>
            <a:ext cx="212725" cy="1076325"/>
          </a:xfrm>
          <a:custGeom>
            <a:avLst/>
            <a:gdLst>
              <a:gd name="T0" fmla="*/ 2147483647 w 171"/>
              <a:gd name="T1" fmla="*/ 0 h 822"/>
              <a:gd name="T2" fmla="*/ 2147483647 w 171"/>
              <a:gd name="T3" fmla="*/ 2147483647 h 822"/>
              <a:gd name="T4" fmla="*/ 2147483647 w 171"/>
              <a:gd name="T5" fmla="*/ 2147483647 h 822"/>
              <a:gd name="T6" fmla="*/ 2147483647 w 171"/>
              <a:gd name="T7" fmla="*/ 2147483647 h 822"/>
              <a:gd name="T8" fmla="*/ 0 60000 65536"/>
              <a:gd name="T9" fmla="*/ 0 60000 65536"/>
              <a:gd name="T10" fmla="*/ 0 60000 65536"/>
              <a:gd name="T11" fmla="*/ 0 60000 65536"/>
              <a:gd name="T12" fmla="*/ 0 w 171"/>
              <a:gd name="T13" fmla="*/ 0 h 822"/>
              <a:gd name="T14" fmla="*/ 171 w 171"/>
              <a:gd name="T15" fmla="*/ 822 h 822"/>
            </a:gdLst>
            <a:ahLst/>
            <a:cxnLst>
              <a:cxn ang="T8">
                <a:pos x="T0" y="T1"/>
              </a:cxn>
              <a:cxn ang="T9">
                <a:pos x="T2" y="T3"/>
              </a:cxn>
              <a:cxn ang="T10">
                <a:pos x="T4" y="T5"/>
              </a:cxn>
              <a:cxn ang="T11">
                <a:pos x="T6" y="T7"/>
              </a:cxn>
            </a:cxnLst>
            <a:rect l="T12" t="T13" r="T14" b="T15"/>
            <a:pathLst>
              <a:path w="171" h="822">
                <a:moveTo>
                  <a:pt x="171" y="0"/>
                </a:moveTo>
                <a:cubicBezTo>
                  <a:pt x="147" y="44"/>
                  <a:pt x="48" y="175"/>
                  <a:pt x="24" y="267"/>
                </a:cubicBezTo>
                <a:cubicBezTo>
                  <a:pt x="0" y="359"/>
                  <a:pt x="4" y="458"/>
                  <a:pt x="24" y="550"/>
                </a:cubicBezTo>
                <a:cubicBezTo>
                  <a:pt x="44" y="642"/>
                  <a:pt x="118" y="765"/>
                  <a:pt x="143" y="822"/>
                </a:cubicBezTo>
              </a:path>
            </a:pathLst>
          </a:custGeom>
          <a:noFill/>
          <a:ln w="9525" cap="flat" cmpd="sng">
            <a:solidFill>
              <a:srgbClr val="808000"/>
            </a:solidFill>
            <a:prstDash val="solid"/>
            <a:round/>
            <a:headEnd type="stealth" w="lg" len="lg"/>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34847" name="Freeform 112"/>
          <p:cNvSpPr>
            <a:spLocks/>
          </p:cNvSpPr>
          <p:nvPr/>
        </p:nvSpPr>
        <p:spPr bwMode="auto">
          <a:xfrm>
            <a:off x="3924300" y="4832350"/>
            <a:ext cx="246063" cy="444500"/>
          </a:xfrm>
          <a:custGeom>
            <a:avLst/>
            <a:gdLst>
              <a:gd name="T0" fmla="*/ 2147483647 w 198"/>
              <a:gd name="T1" fmla="*/ 0 h 340"/>
              <a:gd name="T2" fmla="*/ 2147483647 w 198"/>
              <a:gd name="T3" fmla="*/ 2147483647 h 340"/>
              <a:gd name="T4" fmla="*/ 2147483647 w 198"/>
              <a:gd name="T5" fmla="*/ 2147483647 h 340"/>
              <a:gd name="T6" fmla="*/ 0 w 198"/>
              <a:gd name="T7" fmla="*/ 2147483647 h 340"/>
              <a:gd name="T8" fmla="*/ 0 60000 65536"/>
              <a:gd name="T9" fmla="*/ 0 60000 65536"/>
              <a:gd name="T10" fmla="*/ 0 60000 65536"/>
              <a:gd name="T11" fmla="*/ 0 60000 65536"/>
              <a:gd name="T12" fmla="*/ 0 w 198"/>
              <a:gd name="T13" fmla="*/ 0 h 340"/>
              <a:gd name="T14" fmla="*/ 198 w 198"/>
              <a:gd name="T15" fmla="*/ 340 h 340"/>
            </a:gdLst>
            <a:ahLst/>
            <a:cxnLst>
              <a:cxn ang="T8">
                <a:pos x="T0" y="T1"/>
              </a:cxn>
              <a:cxn ang="T9">
                <a:pos x="T2" y="T3"/>
              </a:cxn>
              <a:cxn ang="T10">
                <a:pos x="T4" y="T5"/>
              </a:cxn>
              <a:cxn ang="T11">
                <a:pos x="T6" y="T7"/>
              </a:cxn>
            </a:cxnLst>
            <a:rect l="T12" t="T13" r="T14" b="T15"/>
            <a:pathLst>
              <a:path w="198" h="340">
                <a:moveTo>
                  <a:pt x="198" y="0"/>
                </a:moveTo>
                <a:cubicBezTo>
                  <a:pt x="155" y="26"/>
                  <a:pt x="113" y="52"/>
                  <a:pt x="85" y="85"/>
                </a:cubicBezTo>
                <a:cubicBezTo>
                  <a:pt x="57" y="118"/>
                  <a:pt x="42" y="156"/>
                  <a:pt x="28" y="198"/>
                </a:cubicBezTo>
                <a:cubicBezTo>
                  <a:pt x="14" y="240"/>
                  <a:pt x="7" y="290"/>
                  <a:pt x="0" y="340"/>
                </a:cubicBezTo>
              </a:path>
            </a:pathLst>
          </a:custGeom>
          <a:noFill/>
          <a:ln w="9525" cap="flat" cmpd="sng">
            <a:solidFill>
              <a:srgbClr val="808000"/>
            </a:solidFill>
            <a:prstDash val="solid"/>
            <a:round/>
            <a:headEnd type="stealth" w="lg" len="lg"/>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34848" name="Freeform 113"/>
          <p:cNvSpPr>
            <a:spLocks/>
          </p:cNvSpPr>
          <p:nvPr/>
        </p:nvSpPr>
        <p:spPr bwMode="auto">
          <a:xfrm rot="10800000">
            <a:off x="4030663" y="4868863"/>
            <a:ext cx="246062" cy="482600"/>
          </a:xfrm>
          <a:custGeom>
            <a:avLst/>
            <a:gdLst>
              <a:gd name="T0" fmla="*/ 2147483647 w 198"/>
              <a:gd name="T1" fmla="*/ 0 h 340"/>
              <a:gd name="T2" fmla="*/ 2147483647 w 198"/>
              <a:gd name="T3" fmla="*/ 2147483647 h 340"/>
              <a:gd name="T4" fmla="*/ 2147483647 w 198"/>
              <a:gd name="T5" fmla="*/ 2147483647 h 340"/>
              <a:gd name="T6" fmla="*/ 0 w 198"/>
              <a:gd name="T7" fmla="*/ 2147483647 h 340"/>
              <a:gd name="T8" fmla="*/ 0 60000 65536"/>
              <a:gd name="T9" fmla="*/ 0 60000 65536"/>
              <a:gd name="T10" fmla="*/ 0 60000 65536"/>
              <a:gd name="T11" fmla="*/ 0 60000 65536"/>
              <a:gd name="T12" fmla="*/ 0 w 198"/>
              <a:gd name="T13" fmla="*/ 0 h 340"/>
              <a:gd name="T14" fmla="*/ 198 w 198"/>
              <a:gd name="T15" fmla="*/ 340 h 340"/>
            </a:gdLst>
            <a:ahLst/>
            <a:cxnLst>
              <a:cxn ang="T8">
                <a:pos x="T0" y="T1"/>
              </a:cxn>
              <a:cxn ang="T9">
                <a:pos x="T2" y="T3"/>
              </a:cxn>
              <a:cxn ang="T10">
                <a:pos x="T4" y="T5"/>
              </a:cxn>
              <a:cxn ang="T11">
                <a:pos x="T6" y="T7"/>
              </a:cxn>
            </a:cxnLst>
            <a:rect l="T12" t="T13" r="T14" b="T15"/>
            <a:pathLst>
              <a:path w="198" h="340">
                <a:moveTo>
                  <a:pt x="198" y="0"/>
                </a:moveTo>
                <a:cubicBezTo>
                  <a:pt x="155" y="26"/>
                  <a:pt x="113" y="52"/>
                  <a:pt x="85" y="85"/>
                </a:cubicBezTo>
                <a:cubicBezTo>
                  <a:pt x="57" y="118"/>
                  <a:pt x="42" y="156"/>
                  <a:pt x="28" y="198"/>
                </a:cubicBezTo>
                <a:cubicBezTo>
                  <a:pt x="14" y="240"/>
                  <a:pt x="7" y="290"/>
                  <a:pt x="0" y="340"/>
                </a:cubicBezTo>
              </a:path>
            </a:pathLst>
          </a:custGeom>
          <a:noFill/>
          <a:ln w="9525" cap="flat" cmpd="sng">
            <a:solidFill>
              <a:schemeClr val="tx2">
                <a:lumMod val="60000"/>
                <a:lumOff val="40000"/>
              </a:schemeClr>
            </a:solidFill>
            <a:prstDash val="solid"/>
            <a:round/>
            <a:headEnd type="stealth" w="lg" len="lg"/>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34849" name="Text Box 114"/>
          <p:cNvSpPr txBox="1">
            <a:spLocks noChangeArrowheads="1"/>
          </p:cNvSpPr>
          <p:nvPr/>
        </p:nvSpPr>
        <p:spPr bwMode="auto">
          <a:xfrm>
            <a:off x="1706563" y="5238750"/>
            <a:ext cx="4587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800"/>
              <a:t>F</a:t>
            </a:r>
          </a:p>
        </p:txBody>
      </p:sp>
      <p:sp>
        <p:nvSpPr>
          <p:cNvPr id="34850" name="Text Box 115"/>
          <p:cNvSpPr txBox="1">
            <a:spLocks noChangeArrowheads="1"/>
          </p:cNvSpPr>
          <p:nvPr/>
        </p:nvSpPr>
        <p:spPr bwMode="auto">
          <a:xfrm>
            <a:off x="3713163" y="524033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800"/>
              <a:t>E</a:t>
            </a:r>
          </a:p>
        </p:txBody>
      </p:sp>
      <p:sp>
        <p:nvSpPr>
          <p:cNvPr id="34851" name="Text Box 116"/>
          <p:cNvSpPr txBox="1">
            <a:spLocks noChangeArrowheads="1"/>
          </p:cNvSpPr>
          <p:nvPr/>
        </p:nvSpPr>
        <p:spPr bwMode="auto">
          <a:xfrm>
            <a:off x="3719513" y="38100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800"/>
              <a:t>D</a:t>
            </a:r>
          </a:p>
        </p:txBody>
      </p:sp>
      <p:sp>
        <p:nvSpPr>
          <p:cNvPr id="34852" name="Text Box 117"/>
          <p:cNvSpPr txBox="1">
            <a:spLocks noChangeArrowheads="1"/>
          </p:cNvSpPr>
          <p:nvPr/>
        </p:nvSpPr>
        <p:spPr bwMode="auto">
          <a:xfrm>
            <a:off x="2689225" y="523875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800"/>
              <a:t>C</a:t>
            </a:r>
          </a:p>
        </p:txBody>
      </p:sp>
      <p:sp>
        <p:nvSpPr>
          <p:cNvPr id="34853" name="Text Box 118"/>
          <p:cNvSpPr txBox="1">
            <a:spLocks noChangeArrowheads="1"/>
          </p:cNvSpPr>
          <p:nvPr/>
        </p:nvSpPr>
        <p:spPr bwMode="auto">
          <a:xfrm>
            <a:off x="2709863" y="4475163"/>
            <a:ext cx="4587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800"/>
              <a:t>B</a:t>
            </a:r>
          </a:p>
        </p:txBody>
      </p:sp>
      <p:sp>
        <p:nvSpPr>
          <p:cNvPr id="34854" name="Text Box 119"/>
          <p:cNvSpPr txBox="1">
            <a:spLocks noChangeArrowheads="1"/>
          </p:cNvSpPr>
          <p:nvPr/>
        </p:nvSpPr>
        <p:spPr bwMode="auto">
          <a:xfrm>
            <a:off x="1673225" y="3867150"/>
            <a:ext cx="4587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800"/>
              <a:t>A</a:t>
            </a:r>
          </a:p>
        </p:txBody>
      </p:sp>
      <p:sp>
        <p:nvSpPr>
          <p:cNvPr id="34855" name="Line 120"/>
          <p:cNvSpPr>
            <a:spLocks noChangeShapeType="1"/>
          </p:cNvSpPr>
          <p:nvPr/>
        </p:nvSpPr>
        <p:spPr bwMode="auto">
          <a:xfrm>
            <a:off x="1947863" y="4200525"/>
            <a:ext cx="811212" cy="1076325"/>
          </a:xfrm>
          <a:prstGeom prst="line">
            <a:avLst/>
          </a:prstGeom>
          <a:noFill/>
          <a:ln w="9525">
            <a:solidFill>
              <a:srgbClr val="808000"/>
            </a:solidFill>
            <a:round/>
            <a:headEnd type="stealth" w="lg" len="lg"/>
            <a:tailEnd/>
          </a:ln>
          <a:extLst>
            <a:ext uri="{909E8E84-426E-40DD-AFC4-6F175D3DCCD1}">
              <a14:hiddenFill xmlns:a14="http://schemas.microsoft.com/office/drawing/2010/main">
                <a:noFill/>
              </a14:hiddenFill>
            </a:ext>
          </a:extLst>
        </p:spPr>
        <p:txBody>
          <a:bodyPr wrap="none"/>
          <a:lstStyle/>
          <a:p>
            <a:endParaRPr lang="zh-CN" altLang="en-US"/>
          </a:p>
        </p:txBody>
      </p:sp>
      <p:sp>
        <p:nvSpPr>
          <p:cNvPr id="34856" name="Text Box 121"/>
          <p:cNvSpPr txBox="1">
            <a:spLocks noChangeArrowheads="1"/>
          </p:cNvSpPr>
          <p:nvPr/>
        </p:nvSpPr>
        <p:spPr bwMode="auto">
          <a:xfrm>
            <a:off x="4176713" y="4537075"/>
            <a:ext cx="4587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800"/>
              <a:t>G</a:t>
            </a:r>
          </a:p>
        </p:txBody>
      </p:sp>
      <p:sp>
        <p:nvSpPr>
          <p:cNvPr id="99451" name="AutoShape 123"/>
          <p:cNvSpPr>
            <a:spLocks noChangeArrowheads="1"/>
          </p:cNvSpPr>
          <p:nvPr/>
        </p:nvSpPr>
        <p:spPr bwMode="auto">
          <a:xfrm flipV="1">
            <a:off x="838200" y="3657600"/>
            <a:ext cx="609600" cy="60960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w="9525">
            <a:solidFill>
              <a:schemeClr val="tx1"/>
            </a:solidFill>
            <a:miter lim="800000"/>
            <a:headEnd/>
            <a:tailEnd/>
          </a:ln>
          <a:effectLst>
            <a:outerShdw dist="107763" dir="13500000" algn="ctr" rotWithShape="0">
              <a:schemeClr val="bg2"/>
            </a:outerShdw>
          </a:effectLst>
        </p:spPr>
        <p:txBody>
          <a:bodyPr wrap="none" anchor="ctr"/>
          <a:lstStyle/>
          <a:p>
            <a:pPr>
              <a:defRPr/>
            </a:pPr>
            <a:endParaRPr lang="en-US"/>
          </a:p>
        </p:txBody>
      </p:sp>
      <p:sp>
        <p:nvSpPr>
          <p:cNvPr id="34858" name="Text Box 124"/>
          <p:cNvSpPr txBox="1">
            <a:spLocks noChangeArrowheads="1"/>
          </p:cNvSpPr>
          <p:nvPr/>
        </p:nvSpPr>
        <p:spPr bwMode="auto">
          <a:xfrm>
            <a:off x="152400" y="4267200"/>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t>transposed</a:t>
            </a:r>
          </a:p>
        </p:txBody>
      </p:sp>
      <p:sp>
        <p:nvSpPr>
          <p:cNvPr id="124" name="Text Box 39"/>
          <p:cNvSpPr txBox="1">
            <a:spLocks noChangeArrowheads="1"/>
          </p:cNvSpPr>
          <p:nvPr/>
        </p:nvSpPr>
        <p:spPr bwMode="auto">
          <a:xfrm>
            <a:off x="5508104" y="1813719"/>
            <a:ext cx="1223962" cy="476250"/>
          </a:xfrm>
          <a:prstGeom prst="rect">
            <a:avLst/>
          </a:prstGeom>
          <a:solidFill>
            <a:srgbClr val="C0C0C0"/>
          </a:solidFill>
          <a:ln w="19050">
            <a:solidFill>
              <a:srgbClr val="339966"/>
            </a:solidFill>
            <a:miter lim="800000"/>
            <a:headEnd/>
            <a:tailEnd/>
          </a:ln>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dirty="0"/>
              <a:t>ABDF</a:t>
            </a:r>
          </a:p>
        </p:txBody>
      </p:sp>
      <p:sp>
        <p:nvSpPr>
          <p:cNvPr id="125" name="Text Box 41"/>
          <p:cNvSpPr txBox="1">
            <a:spLocks noChangeArrowheads="1"/>
          </p:cNvSpPr>
          <p:nvPr/>
        </p:nvSpPr>
        <p:spPr bwMode="auto">
          <a:xfrm>
            <a:off x="6660629" y="3253581"/>
            <a:ext cx="863600" cy="476250"/>
          </a:xfrm>
          <a:prstGeom prst="rect">
            <a:avLst/>
          </a:prstGeom>
          <a:solidFill>
            <a:srgbClr val="C0C0C0"/>
          </a:solidFill>
          <a:ln w="19050" algn="ctr">
            <a:solidFill>
              <a:srgbClr val="339966"/>
            </a:solidFill>
            <a:miter lim="800000"/>
            <a:headEnd/>
            <a:tailEnd/>
          </a:ln>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t>C</a:t>
            </a:r>
          </a:p>
        </p:txBody>
      </p:sp>
      <p:sp>
        <p:nvSpPr>
          <p:cNvPr id="126" name="Text Box 42"/>
          <p:cNvSpPr txBox="1">
            <a:spLocks noChangeArrowheads="1"/>
          </p:cNvSpPr>
          <p:nvPr/>
        </p:nvSpPr>
        <p:spPr bwMode="auto">
          <a:xfrm>
            <a:off x="7595666" y="2245519"/>
            <a:ext cx="1008063" cy="476250"/>
          </a:xfrm>
          <a:prstGeom prst="rect">
            <a:avLst/>
          </a:prstGeom>
          <a:solidFill>
            <a:srgbClr val="C0C0C0"/>
          </a:solidFill>
          <a:ln w="19050" algn="ctr">
            <a:solidFill>
              <a:srgbClr val="339966"/>
            </a:solidFill>
            <a:miter lim="800000"/>
            <a:headEnd/>
            <a:tailEnd/>
          </a:ln>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t>EG</a:t>
            </a:r>
          </a:p>
        </p:txBody>
      </p:sp>
      <p:sp>
        <p:nvSpPr>
          <p:cNvPr id="127" name="Line 43"/>
          <p:cNvSpPr>
            <a:spLocks noChangeShapeType="1"/>
          </p:cNvSpPr>
          <p:nvPr/>
        </p:nvSpPr>
        <p:spPr bwMode="auto">
          <a:xfrm flipH="1" flipV="1">
            <a:off x="6732066" y="2029619"/>
            <a:ext cx="863600" cy="431800"/>
          </a:xfrm>
          <a:prstGeom prst="line">
            <a:avLst/>
          </a:prstGeom>
          <a:noFill/>
          <a:ln w="25400">
            <a:solidFill>
              <a:srgbClr val="339966"/>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128" name="Line 44"/>
          <p:cNvSpPr>
            <a:spLocks noChangeShapeType="1"/>
          </p:cNvSpPr>
          <p:nvPr/>
        </p:nvSpPr>
        <p:spPr bwMode="auto">
          <a:xfrm>
            <a:off x="6155804" y="2316956"/>
            <a:ext cx="936625" cy="936625"/>
          </a:xfrm>
          <a:prstGeom prst="line">
            <a:avLst/>
          </a:prstGeom>
          <a:noFill/>
          <a:ln w="25400">
            <a:solidFill>
              <a:srgbClr val="339966"/>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129" name="Line 45"/>
          <p:cNvSpPr>
            <a:spLocks noChangeShapeType="1"/>
          </p:cNvSpPr>
          <p:nvPr/>
        </p:nvSpPr>
        <p:spPr bwMode="auto">
          <a:xfrm flipH="1">
            <a:off x="7308329" y="2748756"/>
            <a:ext cx="720725" cy="504825"/>
          </a:xfrm>
          <a:prstGeom prst="line">
            <a:avLst/>
          </a:prstGeom>
          <a:noFill/>
          <a:ln w="25400">
            <a:solidFill>
              <a:srgbClr val="339966"/>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68" name="Text Box 47">
            <a:extLst>
              <a:ext uri="{FF2B5EF4-FFF2-40B4-BE49-F238E27FC236}">
                <a16:creationId xmlns:a16="http://schemas.microsoft.com/office/drawing/2014/main" id="{1A1092D7-78AD-0C4D-9F0A-E9E91B0F49AE}"/>
              </a:ext>
            </a:extLst>
          </p:cNvPr>
          <p:cNvSpPr txBox="1">
            <a:spLocks noChangeArrowheads="1"/>
          </p:cNvSpPr>
          <p:nvPr/>
        </p:nvSpPr>
        <p:spPr bwMode="auto">
          <a:xfrm>
            <a:off x="2601913" y="5566709"/>
            <a:ext cx="6746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accent2"/>
              </a:buClr>
              <a:buSzPct val="6500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buClr>
                <a:srgbClr val="0099CC"/>
              </a:buClr>
              <a:buSzPct val="6500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2"/>
              </a:buClr>
              <a:buSzPct val="7500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hlink"/>
              </a:buClr>
              <a:buSzPct val="650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50000"/>
              </a:spcBef>
              <a:buClrTx/>
              <a:buSzTx/>
              <a:buFontTx/>
              <a:buNone/>
            </a:pPr>
            <a:r>
              <a:rPr lang="en-US" altLang="zh-CN" sz="2000" b="1" dirty="0">
                <a:solidFill>
                  <a:schemeClr val="tx2"/>
                </a:solidFill>
              </a:rPr>
              <a:t>1/14</a:t>
            </a:r>
          </a:p>
        </p:txBody>
      </p:sp>
      <p:sp>
        <p:nvSpPr>
          <p:cNvPr id="69" name="Text Box 47">
            <a:extLst>
              <a:ext uri="{FF2B5EF4-FFF2-40B4-BE49-F238E27FC236}">
                <a16:creationId xmlns:a16="http://schemas.microsoft.com/office/drawing/2014/main" id="{24156133-566E-F34C-8639-A8541B34B4F2}"/>
              </a:ext>
            </a:extLst>
          </p:cNvPr>
          <p:cNvSpPr txBox="1">
            <a:spLocks noChangeArrowheads="1"/>
          </p:cNvSpPr>
          <p:nvPr/>
        </p:nvSpPr>
        <p:spPr bwMode="auto">
          <a:xfrm>
            <a:off x="1225290" y="5316190"/>
            <a:ext cx="6746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accent2"/>
              </a:buClr>
              <a:buSzPct val="6500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buClr>
                <a:srgbClr val="0099CC"/>
              </a:buClr>
              <a:buSzPct val="6500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2"/>
              </a:buClr>
              <a:buSzPct val="7500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hlink"/>
              </a:buClr>
              <a:buSzPct val="650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50000"/>
              </a:spcBef>
              <a:buClrTx/>
              <a:buSzTx/>
              <a:buFontTx/>
              <a:buNone/>
            </a:pPr>
            <a:r>
              <a:rPr lang="en-US" altLang="zh-CN" sz="2000" b="1" dirty="0">
                <a:solidFill>
                  <a:schemeClr val="tx2"/>
                </a:solidFill>
              </a:rPr>
              <a:t>5/6</a:t>
            </a:r>
          </a:p>
        </p:txBody>
      </p:sp>
      <p:sp>
        <p:nvSpPr>
          <p:cNvPr id="70" name="Text Box 47">
            <a:extLst>
              <a:ext uri="{FF2B5EF4-FFF2-40B4-BE49-F238E27FC236}">
                <a16:creationId xmlns:a16="http://schemas.microsoft.com/office/drawing/2014/main" id="{ED520CE0-3959-4843-9B9C-3F096851D5EC}"/>
              </a:ext>
            </a:extLst>
          </p:cNvPr>
          <p:cNvSpPr txBox="1">
            <a:spLocks noChangeArrowheads="1"/>
          </p:cNvSpPr>
          <p:nvPr/>
        </p:nvSpPr>
        <p:spPr bwMode="auto">
          <a:xfrm>
            <a:off x="3731419" y="3415556"/>
            <a:ext cx="6746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accent2"/>
              </a:buClr>
              <a:buSzPct val="6500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buClr>
                <a:srgbClr val="0099CC"/>
              </a:buClr>
              <a:buSzPct val="6500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2"/>
              </a:buClr>
              <a:buSzPct val="7500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hlink"/>
              </a:buClr>
              <a:buSzPct val="650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50000"/>
              </a:spcBef>
              <a:buClrTx/>
              <a:buSzTx/>
              <a:buFontTx/>
              <a:buNone/>
            </a:pPr>
            <a:r>
              <a:rPr lang="en-US" altLang="zh-CN" sz="2000" b="1" dirty="0">
                <a:solidFill>
                  <a:schemeClr val="tx2"/>
                </a:solidFill>
              </a:rPr>
              <a:t>2/13</a:t>
            </a:r>
          </a:p>
        </p:txBody>
      </p:sp>
      <p:sp>
        <p:nvSpPr>
          <p:cNvPr id="71" name="Text Box 47">
            <a:extLst>
              <a:ext uri="{FF2B5EF4-FFF2-40B4-BE49-F238E27FC236}">
                <a16:creationId xmlns:a16="http://schemas.microsoft.com/office/drawing/2014/main" id="{E5BDD2E4-BADC-4E4B-9794-EED4024E1509}"/>
              </a:ext>
            </a:extLst>
          </p:cNvPr>
          <p:cNvSpPr txBox="1">
            <a:spLocks noChangeArrowheads="1"/>
          </p:cNvSpPr>
          <p:nvPr/>
        </p:nvSpPr>
        <p:spPr bwMode="auto">
          <a:xfrm>
            <a:off x="4458655" y="4330700"/>
            <a:ext cx="6746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accent2"/>
              </a:buClr>
              <a:buSzPct val="6500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buClr>
                <a:srgbClr val="0099CC"/>
              </a:buClr>
              <a:buSzPct val="6500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2"/>
              </a:buClr>
              <a:buSzPct val="7500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hlink"/>
              </a:buClr>
              <a:buSzPct val="650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50000"/>
              </a:spcBef>
              <a:buClrTx/>
              <a:buSzTx/>
              <a:buFontTx/>
              <a:buNone/>
            </a:pPr>
            <a:r>
              <a:rPr lang="en-US" altLang="zh-CN" sz="2000" b="1" dirty="0">
                <a:solidFill>
                  <a:schemeClr val="tx2"/>
                </a:solidFill>
              </a:rPr>
              <a:t>9/12</a:t>
            </a:r>
          </a:p>
        </p:txBody>
      </p:sp>
      <p:sp>
        <p:nvSpPr>
          <p:cNvPr id="72" name="Text Box 47">
            <a:extLst>
              <a:ext uri="{FF2B5EF4-FFF2-40B4-BE49-F238E27FC236}">
                <a16:creationId xmlns:a16="http://schemas.microsoft.com/office/drawing/2014/main" id="{118B3E78-BED6-8146-85CA-7A94FAA62398}"/>
              </a:ext>
            </a:extLst>
          </p:cNvPr>
          <p:cNvSpPr txBox="1">
            <a:spLocks noChangeArrowheads="1"/>
          </p:cNvSpPr>
          <p:nvPr/>
        </p:nvSpPr>
        <p:spPr bwMode="auto">
          <a:xfrm>
            <a:off x="1929470" y="3640898"/>
            <a:ext cx="6746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accent2"/>
              </a:buClr>
              <a:buSzPct val="6500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buClr>
                <a:srgbClr val="0099CC"/>
              </a:buClr>
              <a:buSzPct val="6500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2"/>
              </a:buClr>
              <a:buSzPct val="7500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hlink"/>
              </a:buClr>
              <a:buSzPct val="650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50000"/>
              </a:spcBef>
              <a:buClrTx/>
              <a:buSzTx/>
              <a:buFontTx/>
              <a:buNone/>
            </a:pPr>
            <a:r>
              <a:rPr lang="en-US" altLang="zh-CN" sz="2000" b="1" dirty="0">
                <a:solidFill>
                  <a:schemeClr val="tx2"/>
                </a:solidFill>
              </a:rPr>
              <a:t>4/7</a:t>
            </a:r>
          </a:p>
        </p:txBody>
      </p:sp>
      <p:sp>
        <p:nvSpPr>
          <p:cNvPr id="73" name="Text Box 47">
            <a:extLst>
              <a:ext uri="{FF2B5EF4-FFF2-40B4-BE49-F238E27FC236}">
                <a16:creationId xmlns:a16="http://schemas.microsoft.com/office/drawing/2014/main" id="{257426C6-D03E-C94D-9AB2-5729BD664112}"/>
              </a:ext>
            </a:extLst>
          </p:cNvPr>
          <p:cNvSpPr txBox="1">
            <a:spLocks noChangeArrowheads="1"/>
          </p:cNvSpPr>
          <p:nvPr/>
        </p:nvSpPr>
        <p:spPr bwMode="auto">
          <a:xfrm>
            <a:off x="2667794" y="4106069"/>
            <a:ext cx="6746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accent2"/>
              </a:buClr>
              <a:buSzPct val="6500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buClr>
                <a:srgbClr val="0099CC"/>
              </a:buClr>
              <a:buSzPct val="6500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2"/>
              </a:buClr>
              <a:buSzPct val="7500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hlink"/>
              </a:buClr>
              <a:buSzPct val="650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50000"/>
              </a:spcBef>
              <a:buClrTx/>
              <a:buSzTx/>
              <a:buFontTx/>
              <a:buNone/>
            </a:pPr>
            <a:r>
              <a:rPr lang="en-US" altLang="zh-CN" sz="2000" b="1" dirty="0">
                <a:solidFill>
                  <a:schemeClr val="tx2"/>
                </a:solidFill>
              </a:rPr>
              <a:t>3/8</a:t>
            </a:r>
          </a:p>
        </p:txBody>
      </p:sp>
      <p:sp>
        <p:nvSpPr>
          <p:cNvPr id="74" name="Text Box 47">
            <a:extLst>
              <a:ext uri="{FF2B5EF4-FFF2-40B4-BE49-F238E27FC236}">
                <a16:creationId xmlns:a16="http://schemas.microsoft.com/office/drawing/2014/main" id="{619559F1-4CA3-9E40-8D68-DA647A006391}"/>
              </a:ext>
            </a:extLst>
          </p:cNvPr>
          <p:cNvSpPr txBox="1">
            <a:spLocks noChangeArrowheads="1"/>
          </p:cNvSpPr>
          <p:nvPr/>
        </p:nvSpPr>
        <p:spPr bwMode="auto">
          <a:xfrm>
            <a:off x="4060315" y="5367337"/>
            <a:ext cx="84055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accent2"/>
              </a:buClr>
              <a:buSzPct val="6500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buClr>
                <a:srgbClr val="0099CC"/>
              </a:buClr>
              <a:buSzPct val="6500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2"/>
              </a:buClr>
              <a:buSzPct val="7500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hlink"/>
              </a:buClr>
              <a:buSzPct val="650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50000"/>
              </a:spcBef>
              <a:buClrTx/>
              <a:buSzTx/>
              <a:buFontTx/>
              <a:buNone/>
            </a:pPr>
            <a:r>
              <a:rPr lang="en-US" altLang="zh-CN" sz="2000" b="1" dirty="0">
                <a:solidFill>
                  <a:schemeClr val="tx2"/>
                </a:solidFill>
              </a:rPr>
              <a:t>10/11</a:t>
            </a:r>
          </a:p>
        </p:txBody>
      </p:sp>
    </p:spTree>
    <p:extLst>
      <p:ext uri="{BB962C8B-B14F-4D97-AF65-F5344CB8AC3E}">
        <p14:creationId xmlns:p14="http://schemas.microsoft.com/office/powerpoint/2010/main" val="21960210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2" name="Rectangle 2"/>
          <p:cNvSpPr>
            <a:spLocks noGrp="1" noChangeArrowheads="1"/>
          </p:cNvSpPr>
          <p:nvPr>
            <p:ph type="title"/>
          </p:nvPr>
        </p:nvSpPr>
        <p:spPr>
          <a:xfrm>
            <a:off x="317500" y="283984"/>
            <a:ext cx="8637588" cy="1200329"/>
          </a:xfrm>
        </p:spPr>
        <p:txBody>
          <a:bodyPr/>
          <a:lstStyle/>
          <a:p>
            <a:pPr eaLnBrk="1" hangingPunct="1"/>
            <a:r>
              <a:rPr lang="en-US" altLang="zh-CN" sz="3600" dirty="0"/>
              <a:t>Is it safe to use the increasing order of </a:t>
            </a:r>
            <a:r>
              <a:rPr lang="en-US" altLang="zh-CN" sz="3600" i="1" dirty="0" err="1"/>
              <a:t>finishTime</a:t>
            </a:r>
            <a:r>
              <a:rPr lang="en-US" altLang="zh-CN" sz="3600" dirty="0"/>
              <a:t> values on the original graph? No.</a:t>
            </a:r>
          </a:p>
        </p:txBody>
      </p:sp>
      <p:sp>
        <p:nvSpPr>
          <p:cNvPr id="124" name="Text Box 39"/>
          <p:cNvSpPr txBox="1">
            <a:spLocks noChangeArrowheads="1"/>
          </p:cNvSpPr>
          <p:nvPr/>
        </p:nvSpPr>
        <p:spPr bwMode="auto">
          <a:xfrm>
            <a:off x="5854024" y="1498914"/>
            <a:ext cx="1223962" cy="476250"/>
          </a:xfrm>
          <a:prstGeom prst="rect">
            <a:avLst/>
          </a:prstGeom>
          <a:solidFill>
            <a:srgbClr val="C0C0C0"/>
          </a:solidFill>
          <a:ln w="19050">
            <a:solidFill>
              <a:srgbClr val="339966"/>
            </a:solidFill>
            <a:miter lim="800000"/>
            <a:headEnd/>
            <a:tailEnd/>
          </a:ln>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dirty="0"/>
              <a:t>ABDF</a:t>
            </a:r>
          </a:p>
        </p:txBody>
      </p:sp>
      <p:sp>
        <p:nvSpPr>
          <p:cNvPr id="125" name="Text Box 41"/>
          <p:cNvSpPr txBox="1">
            <a:spLocks noChangeArrowheads="1"/>
          </p:cNvSpPr>
          <p:nvPr/>
        </p:nvSpPr>
        <p:spPr bwMode="auto">
          <a:xfrm>
            <a:off x="7006549" y="2938776"/>
            <a:ext cx="863600" cy="476250"/>
          </a:xfrm>
          <a:prstGeom prst="rect">
            <a:avLst/>
          </a:prstGeom>
          <a:solidFill>
            <a:srgbClr val="C0C0C0"/>
          </a:solidFill>
          <a:ln w="19050" algn="ctr">
            <a:solidFill>
              <a:srgbClr val="339966"/>
            </a:solidFill>
            <a:miter lim="800000"/>
            <a:headEnd/>
            <a:tailEnd/>
          </a:ln>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t>C</a:t>
            </a:r>
          </a:p>
        </p:txBody>
      </p:sp>
      <p:sp>
        <p:nvSpPr>
          <p:cNvPr id="126" name="Text Box 42"/>
          <p:cNvSpPr txBox="1">
            <a:spLocks noChangeArrowheads="1"/>
          </p:cNvSpPr>
          <p:nvPr/>
        </p:nvSpPr>
        <p:spPr bwMode="auto">
          <a:xfrm>
            <a:off x="7941586" y="1930714"/>
            <a:ext cx="1008063" cy="476250"/>
          </a:xfrm>
          <a:prstGeom prst="rect">
            <a:avLst/>
          </a:prstGeom>
          <a:solidFill>
            <a:srgbClr val="C0C0C0"/>
          </a:solidFill>
          <a:ln w="19050" algn="ctr">
            <a:solidFill>
              <a:srgbClr val="339966"/>
            </a:solidFill>
            <a:miter lim="800000"/>
            <a:headEnd/>
            <a:tailEnd/>
          </a:ln>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t>EG</a:t>
            </a:r>
          </a:p>
        </p:txBody>
      </p:sp>
      <p:sp>
        <p:nvSpPr>
          <p:cNvPr id="127" name="Line 43"/>
          <p:cNvSpPr>
            <a:spLocks noChangeShapeType="1"/>
          </p:cNvSpPr>
          <p:nvPr/>
        </p:nvSpPr>
        <p:spPr bwMode="auto">
          <a:xfrm flipH="1" flipV="1">
            <a:off x="7077986" y="1714814"/>
            <a:ext cx="863600" cy="431800"/>
          </a:xfrm>
          <a:prstGeom prst="line">
            <a:avLst/>
          </a:prstGeom>
          <a:noFill/>
          <a:ln w="25400">
            <a:solidFill>
              <a:srgbClr val="339966"/>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128" name="Line 44"/>
          <p:cNvSpPr>
            <a:spLocks noChangeShapeType="1"/>
          </p:cNvSpPr>
          <p:nvPr/>
        </p:nvSpPr>
        <p:spPr bwMode="auto">
          <a:xfrm>
            <a:off x="6501724" y="2002151"/>
            <a:ext cx="936625" cy="936625"/>
          </a:xfrm>
          <a:prstGeom prst="line">
            <a:avLst/>
          </a:prstGeom>
          <a:noFill/>
          <a:ln w="25400">
            <a:solidFill>
              <a:srgbClr val="339966"/>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129" name="Line 45"/>
          <p:cNvSpPr>
            <a:spLocks noChangeShapeType="1"/>
          </p:cNvSpPr>
          <p:nvPr/>
        </p:nvSpPr>
        <p:spPr bwMode="auto">
          <a:xfrm flipH="1">
            <a:off x="7654249" y="2433951"/>
            <a:ext cx="720725" cy="504825"/>
          </a:xfrm>
          <a:prstGeom prst="line">
            <a:avLst/>
          </a:prstGeom>
          <a:noFill/>
          <a:ln w="25400">
            <a:solidFill>
              <a:srgbClr val="339966"/>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115" name="Oval 4">
            <a:extLst>
              <a:ext uri="{FF2B5EF4-FFF2-40B4-BE49-F238E27FC236}">
                <a16:creationId xmlns:a16="http://schemas.microsoft.com/office/drawing/2014/main" id="{4B69E80F-286C-B64A-822F-6C0A88AD5E25}"/>
              </a:ext>
            </a:extLst>
          </p:cNvPr>
          <p:cNvSpPr>
            <a:spLocks noChangeArrowheads="1"/>
          </p:cNvSpPr>
          <p:nvPr/>
        </p:nvSpPr>
        <p:spPr bwMode="auto">
          <a:xfrm>
            <a:off x="1062038" y="1900262"/>
            <a:ext cx="4318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accent2"/>
              </a:buClr>
              <a:buSzPct val="6500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buClr>
                <a:srgbClr val="0099CC"/>
              </a:buClr>
              <a:buSzPct val="6500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2"/>
              </a:buClr>
              <a:buSzPct val="7500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hlink"/>
              </a:buClr>
              <a:buSzPct val="650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sz="1800"/>
          </a:p>
        </p:txBody>
      </p:sp>
      <p:sp>
        <p:nvSpPr>
          <p:cNvPr id="116" name="Oval 5">
            <a:extLst>
              <a:ext uri="{FF2B5EF4-FFF2-40B4-BE49-F238E27FC236}">
                <a16:creationId xmlns:a16="http://schemas.microsoft.com/office/drawing/2014/main" id="{A02B9FA6-D36D-7947-B506-26881AB2E5C1}"/>
              </a:ext>
            </a:extLst>
          </p:cNvPr>
          <p:cNvSpPr>
            <a:spLocks noChangeArrowheads="1"/>
          </p:cNvSpPr>
          <p:nvPr/>
        </p:nvSpPr>
        <p:spPr bwMode="auto">
          <a:xfrm>
            <a:off x="3662363" y="1844700"/>
            <a:ext cx="4318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accent2"/>
              </a:buClr>
              <a:buSzPct val="6500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buClr>
                <a:srgbClr val="0099CC"/>
              </a:buClr>
              <a:buSzPct val="6500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2"/>
              </a:buClr>
              <a:buSzPct val="7500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hlink"/>
              </a:buClr>
              <a:buSzPct val="650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sz="1800"/>
          </a:p>
        </p:txBody>
      </p:sp>
      <p:sp>
        <p:nvSpPr>
          <p:cNvPr id="117" name="Oval 6">
            <a:extLst>
              <a:ext uri="{FF2B5EF4-FFF2-40B4-BE49-F238E27FC236}">
                <a16:creationId xmlns:a16="http://schemas.microsoft.com/office/drawing/2014/main" id="{BF2C0551-A282-294D-AFA5-8E138CD9EA05}"/>
              </a:ext>
            </a:extLst>
          </p:cNvPr>
          <p:cNvSpPr>
            <a:spLocks noChangeArrowheads="1"/>
          </p:cNvSpPr>
          <p:nvPr/>
        </p:nvSpPr>
        <p:spPr bwMode="auto">
          <a:xfrm>
            <a:off x="4238625" y="2708300"/>
            <a:ext cx="4318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accent2"/>
              </a:buClr>
              <a:buSzPct val="6500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buClr>
                <a:srgbClr val="0099CC"/>
              </a:buClr>
              <a:buSzPct val="6500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2"/>
              </a:buClr>
              <a:buSzPct val="7500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hlink"/>
              </a:buClr>
              <a:buSzPct val="650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sz="1800"/>
          </a:p>
        </p:txBody>
      </p:sp>
      <p:sp>
        <p:nvSpPr>
          <p:cNvPr id="118" name="Oval 7">
            <a:extLst>
              <a:ext uri="{FF2B5EF4-FFF2-40B4-BE49-F238E27FC236}">
                <a16:creationId xmlns:a16="http://schemas.microsoft.com/office/drawing/2014/main" id="{3E0B42B5-BB98-4E44-BA9C-45AEC422EA34}"/>
              </a:ext>
            </a:extLst>
          </p:cNvPr>
          <p:cNvSpPr>
            <a:spLocks noChangeArrowheads="1"/>
          </p:cNvSpPr>
          <p:nvPr/>
        </p:nvSpPr>
        <p:spPr bwMode="auto">
          <a:xfrm>
            <a:off x="3662363" y="3573487"/>
            <a:ext cx="4318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accent2"/>
              </a:buClr>
              <a:buSzPct val="6500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buClr>
                <a:srgbClr val="0099CC"/>
              </a:buClr>
              <a:buSzPct val="6500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2"/>
              </a:buClr>
              <a:buSzPct val="7500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hlink"/>
              </a:buClr>
              <a:buSzPct val="650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sz="1800"/>
          </a:p>
        </p:txBody>
      </p:sp>
      <p:sp>
        <p:nvSpPr>
          <p:cNvPr id="119" name="Oval 8">
            <a:extLst>
              <a:ext uri="{FF2B5EF4-FFF2-40B4-BE49-F238E27FC236}">
                <a16:creationId xmlns:a16="http://schemas.microsoft.com/office/drawing/2014/main" id="{A92E4810-6F2C-2D41-B884-733448973342}"/>
              </a:ext>
            </a:extLst>
          </p:cNvPr>
          <p:cNvSpPr>
            <a:spLocks noChangeArrowheads="1"/>
          </p:cNvSpPr>
          <p:nvPr/>
        </p:nvSpPr>
        <p:spPr bwMode="auto">
          <a:xfrm>
            <a:off x="2365375" y="2636862"/>
            <a:ext cx="4318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accent2"/>
              </a:buClr>
              <a:buSzPct val="6500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buClr>
                <a:srgbClr val="0099CC"/>
              </a:buClr>
              <a:buSzPct val="6500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2"/>
              </a:buClr>
              <a:buSzPct val="7500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hlink"/>
              </a:buClr>
              <a:buSzPct val="650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sz="1800"/>
          </a:p>
        </p:txBody>
      </p:sp>
      <p:sp>
        <p:nvSpPr>
          <p:cNvPr id="120" name="Oval 9">
            <a:extLst>
              <a:ext uri="{FF2B5EF4-FFF2-40B4-BE49-F238E27FC236}">
                <a16:creationId xmlns:a16="http://schemas.microsoft.com/office/drawing/2014/main" id="{77A769B1-943B-0C42-99AC-EA10C5BC2790}"/>
              </a:ext>
            </a:extLst>
          </p:cNvPr>
          <p:cNvSpPr>
            <a:spLocks noChangeArrowheads="1"/>
          </p:cNvSpPr>
          <p:nvPr/>
        </p:nvSpPr>
        <p:spPr bwMode="auto">
          <a:xfrm>
            <a:off x="2365375" y="3573487"/>
            <a:ext cx="4318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accent2"/>
              </a:buClr>
              <a:buSzPct val="6500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buClr>
                <a:srgbClr val="0099CC"/>
              </a:buClr>
              <a:buSzPct val="6500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2"/>
              </a:buClr>
              <a:buSzPct val="7500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hlink"/>
              </a:buClr>
              <a:buSzPct val="650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sz="1800"/>
          </a:p>
        </p:txBody>
      </p:sp>
      <p:sp>
        <p:nvSpPr>
          <p:cNvPr id="121" name="Oval 10">
            <a:extLst>
              <a:ext uri="{FF2B5EF4-FFF2-40B4-BE49-F238E27FC236}">
                <a16:creationId xmlns:a16="http://schemas.microsoft.com/office/drawing/2014/main" id="{F658B60D-92AC-254D-9EEA-BE9856903D6C}"/>
              </a:ext>
            </a:extLst>
          </p:cNvPr>
          <p:cNvSpPr>
            <a:spLocks noChangeArrowheads="1"/>
          </p:cNvSpPr>
          <p:nvPr/>
        </p:nvSpPr>
        <p:spPr bwMode="auto">
          <a:xfrm>
            <a:off x="1069975" y="3573487"/>
            <a:ext cx="4318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accent2"/>
              </a:buClr>
              <a:buSzPct val="6500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buClr>
                <a:srgbClr val="0099CC"/>
              </a:buClr>
              <a:buSzPct val="6500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2"/>
              </a:buClr>
              <a:buSzPct val="7500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hlink"/>
              </a:buClr>
              <a:buSzPct val="650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sz="1800"/>
          </a:p>
        </p:txBody>
      </p:sp>
      <p:sp>
        <p:nvSpPr>
          <p:cNvPr id="122" name="Line 11">
            <a:extLst>
              <a:ext uri="{FF2B5EF4-FFF2-40B4-BE49-F238E27FC236}">
                <a16:creationId xmlns:a16="http://schemas.microsoft.com/office/drawing/2014/main" id="{31D94DBC-3BD4-144C-82B0-EFA1A5D70888}"/>
              </a:ext>
            </a:extLst>
          </p:cNvPr>
          <p:cNvSpPr>
            <a:spLocks noChangeShapeType="1"/>
          </p:cNvSpPr>
          <p:nvPr/>
        </p:nvSpPr>
        <p:spPr bwMode="auto">
          <a:xfrm flipH="1">
            <a:off x="1511300" y="2078062"/>
            <a:ext cx="2114550" cy="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3" name="Line 12">
            <a:extLst>
              <a:ext uri="{FF2B5EF4-FFF2-40B4-BE49-F238E27FC236}">
                <a16:creationId xmlns:a16="http://schemas.microsoft.com/office/drawing/2014/main" id="{DA54ECA3-6CD1-BA48-8636-FA4E6837E32E}"/>
              </a:ext>
            </a:extLst>
          </p:cNvPr>
          <p:cNvSpPr>
            <a:spLocks noChangeShapeType="1"/>
          </p:cNvSpPr>
          <p:nvPr/>
        </p:nvSpPr>
        <p:spPr bwMode="auto">
          <a:xfrm>
            <a:off x="1465263" y="2259037"/>
            <a:ext cx="900112" cy="53975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30" name="Line 13">
            <a:extLst>
              <a:ext uri="{FF2B5EF4-FFF2-40B4-BE49-F238E27FC236}">
                <a16:creationId xmlns:a16="http://schemas.microsoft.com/office/drawing/2014/main" id="{A09CFAD9-50EC-9942-853C-A57FFCB51094}"/>
              </a:ext>
            </a:extLst>
          </p:cNvPr>
          <p:cNvSpPr>
            <a:spLocks noChangeShapeType="1"/>
          </p:cNvSpPr>
          <p:nvPr/>
        </p:nvSpPr>
        <p:spPr bwMode="auto">
          <a:xfrm flipV="1">
            <a:off x="2771775" y="2213000"/>
            <a:ext cx="944563" cy="541337"/>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31" name="Line 14">
            <a:extLst>
              <a:ext uri="{FF2B5EF4-FFF2-40B4-BE49-F238E27FC236}">
                <a16:creationId xmlns:a16="http://schemas.microsoft.com/office/drawing/2014/main" id="{CF19A35E-50A1-1E42-B91D-A72049EA493E}"/>
              </a:ext>
            </a:extLst>
          </p:cNvPr>
          <p:cNvSpPr>
            <a:spLocks noChangeShapeType="1"/>
          </p:cNvSpPr>
          <p:nvPr/>
        </p:nvSpPr>
        <p:spPr bwMode="auto">
          <a:xfrm>
            <a:off x="2590800" y="3068662"/>
            <a:ext cx="0" cy="53975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32" name="Line 15">
            <a:extLst>
              <a:ext uri="{FF2B5EF4-FFF2-40B4-BE49-F238E27FC236}">
                <a16:creationId xmlns:a16="http://schemas.microsoft.com/office/drawing/2014/main" id="{B38C217D-6E14-5D46-9386-746DD953E46B}"/>
              </a:ext>
            </a:extLst>
          </p:cNvPr>
          <p:cNvSpPr>
            <a:spLocks noChangeShapeType="1"/>
          </p:cNvSpPr>
          <p:nvPr/>
        </p:nvSpPr>
        <p:spPr bwMode="auto">
          <a:xfrm flipH="1">
            <a:off x="2725738" y="2259037"/>
            <a:ext cx="1035050" cy="1395413"/>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33" name="Line 16">
            <a:extLst>
              <a:ext uri="{FF2B5EF4-FFF2-40B4-BE49-F238E27FC236}">
                <a16:creationId xmlns:a16="http://schemas.microsoft.com/office/drawing/2014/main" id="{A26626F4-23DD-3643-9410-9B0224C75954}"/>
              </a:ext>
            </a:extLst>
          </p:cNvPr>
          <p:cNvSpPr>
            <a:spLocks noChangeShapeType="1"/>
          </p:cNvSpPr>
          <p:nvPr/>
        </p:nvSpPr>
        <p:spPr bwMode="auto">
          <a:xfrm>
            <a:off x="1511300" y="3789387"/>
            <a:ext cx="854075" cy="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34" name="Line 17">
            <a:extLst>
              <a:ext uri="{FF2B5EF4-FFF2-40B4-BE49-F238E27FC236}">
                <a16:creationId xmlns:a16="http://schemas.microsoft.com/office/drawing/2014/main" id="{B71B16FE-7650-C647-89CC-1C80BF239894}"/>
              </a:ext>
            </a:extLst>
          </p:cNvPr>
          <p:cNvSpPr>
            <a:spLocks noChangeShapeType="1"/>
          </p:cNvSpPr>
          <p:nvPr/>
        </p:nvSpPr>
        <p:spPr bwMode="auto">
          <a:xfrm flipH="1">
            <a:off x="2771775" y="3789387"/>
            <a:ext cx="8540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35" name="Line 18">
            <a:extLst>
              <a:ext uri="{FF2B5EF4-FFF2-40B4-BE49-F238E27FC236}">
                <a16:creationId xmlns:a16="http://schemas.microsoft.com/office/drawing/2014/main" id="{3C183721-B1FA-EA4E-A771-A4C4D3A6C798}"/>
              </a:ext>
            </a:extLst>
          </p:cNvPr>
          <p:cNvSpPr>
            <a:spLocks noChangeShapeType="1"/>
          </p:cNvSpPr>
          <p:nvPr/>
        </p:nvSpPr>
        <p:spPr bwMode="auto">
          <a:xfrm flipH="1" flipV="1">
            <a:off x="3986213" y="2213000"/>
            <a:ext cx="360362" cy="4953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36" name="Freeform 19">
            <a:extLst>
              <a:ext uri="{FF2B5EF4-FFF2-40B4-BE49-F238E27FC236}">
                <a16:creationId xmlns:a16="http://schemas.microsoft.com/office/drawing/2014/main" id="{E39D3238-A08F-C447-ACD2-B6071F9CEE91}"/>
              </a:ext>
            </a:extLst>
          </p:cNvPr>
          <p:cNvSpPr>
            <a:spLocks/>
          </p:cNvSpPr>
          <p:nvPr/>
        </p:nvSpPr>
        <p:spPr bwMode="auto">
          <a:xfrm flipV="1">
            <a:off x="879475" y="2303487"/>
            <a:ext cx="271463" cy="1304925"/>
          </a:xfrm>
          <a:custGeom>
            <a:avLst/>
            <a:gdLst>
              <a:gd name="T0" fmla="*/ 2147483647 w 171"/>
              <a:gd name="T1" fmla="*/ 0 h 822"/>
              <a:gd name="T2" fmla="*/ 2147483647 w 171"/>
              <a:gd name="T3" fmla="*/ 2147483647 h 822"/>
              <a:gd name="T4" fmla="*/ 2147483647 w 171"/>
              <a:gd name="T5" fmla="*/ 2147483647 h 822"/>
              <a:gd name="T6" fmla="*/ 2147483647 w 171"/>
              <a:gd name="T7" fmla="*/ 2147483647 h 822"/>
              <a:gd name="T8" fmla="*/ 0 60000 65536"/>
              <a:gd name="T9" fmla="*/ 0 60000 65536"/>
              <a:gd name="T10" fmla="*/ 0 60000 65536"/>
              <a:gd name="T11" fmla="*/ 0 60000 65536"/>
              <a:gd name="T12" fmla="*/ 0 w 171"/>
              <a:gd name="T13" fmla="*/ 0 h 822"/>
              <a:gd name="T14" fmla="*/ 171 w 171"/>
              <a:gd name="T15" fmla="*/ 822 h 822"/>
            </a:gdLst>
            <a:ahLst/>
            <a:cxnLst>
              <a:cxn ang="T8">
                <a:pos x="T0" y="T1"/>
              </a:cxn>
              <a:cxn ang="T9">
                <a:pos x="T2" y="T3"/>
              </a:cxn>
              <a:cxn ang="T10">
                <a:pos x="T4" y="T5"/>
              </a:cxn>
              <a:cxn ang="T11">
                <a:pos x="T6" y="T7"/>
              </a:cxn>
            </a:cxnLst>
            <a:rect l="T12" t="T13" r="T14" b="T15"/>
            <a:pathLst>
              <a:path w="171" h="822">
                <a:moveTo>
                  <a:pt x="171" y="0"/>
                </a:moveTo>
                <a:cubicBezTo>
                  <a:pt x="147" y="44"/>
                  <a:pt x="48" y="175"/>
                  <a:pt x="24" y="267"/>
                </a:cubicBezTo>
                <a:cubicBezTo>
                  <a:pt x="0" y="359"/>
                  <a:pt x="4" y="458"/>
                  <a:pt x="24" y="550"/>
                </a:cubicBezTo>
                <a:cubicBezTo>
                  <a:pt x="44" y="642"/>
                  <a:pt x="118" y="765"/>
                  <a:pt x="143" y="822"/>
                </a:cubicBezTo>
              </a:path>
            </a:pathLst>
          </a:custGeom>
          <a:noFill/>
          <a:ln w="9525" cap="flat" cmpd="sng">
            <a:solidFill>
              <a:schemeClr val="tx1"/>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37" name="Freeform 20">
            <a:extLst>
              <a:ext uri="{FF2B5EF4-FFF2-40B4-BE49-F238E27FC236}">
                <a16:creationId xmlns:a16="http://schemas.microsoft.com/office/drawing/2014/main" id="{AD777BF0-4C72-1340-B2F1-53CE29EC96FB}"/>
              </a:ext>
            </a:extLst>
          </p:cNvPr>
          <p:cNvSpPr>
            <a:spLocks/>
          </p:cNvSpPr>
          <p:nvPr/>
        </p:nvSpPr>
        <p:spPr bwMode="auto">
          <a:xfrm flipH="1">
            <a:off x="1420813" y="2347937"/>
            <a:ext cx="271462" cy="1304925"/>
          </a:xfrm>
          <a:custGeom>
            <a:avLst/>
            <a:gdLst>
              <a:gd name="T0" fmla="*/ 2147483647 w 171"/>
              <a:gd name="T1" fmla="*/ 0 h 822"/>
              <a:gd name="T2" fmla="*/ 2147483647 w 171"/>
              <a:gd name="T3" fmla="*/ 2147483647 h 822"/>
              <a:gd name="T4" fmla="*/ 2147483647 w 171"/>
              <a:gd name="T5" fmla="*/ 2147483647 h 822"/>
              <a:gd name="T6" fmla="*/ 2147483647 w 171"/>
              <a:gd name="T7" fmla="*/ 2147483647 h 822"/>
              <a:gd name="T8" fmla="*/ 0 60000 65536"/>
              <a:gd name="T9" fmla="*/ 0 60000 65536"/>
              <a:gd name="T10" fmla="*/ 0 60000 65536"/>
              <a:gd name="T11" fmla="*/ 0 60000 65536"/>
              <a:gd name="T12" fmla="*/ 0 w 171"/>
              <a:gd name="T13" fmla="*/ 0 h 822"/>
              <a:gd name="T14" fmla="*/ 171 w 171"/>
              <a:gd name="T15" fmla="*/ 822 h 822"/>
            </a:gdLst>
            <a:ahLst/>
            <a:cxnLst>
              <a:cxn ang="T8">
                <a:pos x="T0" y="T1"/>
              </a:cxn>
              <a:cxn ang="T9">
                <a:pos x="T2" y="T3"/>
              </a:cxn>
              <a:cxn ang="T10">
                <a:pos x="T4" y="T5"/>
              </a:cxn>
              <a:cxn ang="T11">
                <a:pos x="T6" y="T7"/>
              </a:cxn>
            </a:cxnLst>
            <a:rect l="T12" t="T13" r="T14" b="T15"/>
            <a:pathLst>
              <a:path w="171" h="822">
                <a:moveTo>
                  <a:pt x="171" y="0"/>
                </a:moveTo>
                <a:cubicBezTo>
                  <a:pt x="147" y="44"/>
                  <a:pt x="48" y="175"/>
                  <a:pt x="24" y="267"/>
                </a:cubicBezTo>
                <a:cubicBezTo>
                  <a:pt x="0" y="359"/>
                  <a:pt x="4" y="458"/>
                  <a:pt x="24" y="550"/>
                </a:cubicBezTo>
                <a:cubicBezTo>
                  <a:pt x="44" y="642"/>
                  <a:pt x="118" y="765"/>
                  <a:pt x="143" y="822"/>
                </a:cubicBezTo>
              </a:path>
            </a:pathLst>
          </a:custGeom>
          <a:noFill/>
          <a:ln w="38100"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38" name="Freeform 21">
            <a:extLst>
              <a:ext uri="{FF2B5EF4-FFF2-40B4-BE49-F238E27FC236}">
                <a16:creationId xmlns:a16="http://schemas.microsoft.com/office/drawing/2014/main" id="{56B48AD4-BFDE-9941-8D60-ECBF4BA5CD92}"/>
              </a:ext>
            </a:extLst>
          </p:cNvPr>
          <p:cNvSpPr>
            <a:spLocks/>
          </p:cNvSpPr>
          <p:nvPr/>
        </p:nvSpPr>
        <p:spPr bwMode="auto">
          <a:xfrm>
            <a:off x="3941763" y="3068662"/>
            <a:ext cx="314325" cy="539750"/>
          </a:xfrm>
          <a:custGeom>
            <a:avLst/>
            <a:gdLst>
              <a:gd name="T0" fmla="*/ 2147483647 w 198"/>
              <a:gd name="T1" fmla="*/ 0 h 340"/>
              <a:gd name="T2" fmla="*/ 2147483647 w 198"/>
              <a:gd name="T3" fmla="*/ 2147483647 h 340"/>
              <a:gd name="T4" fmla="*/ 2147483647 w 198"/>
              <a:gd name="T5" fmla="*/ 2147483647 h 340"/>
              <a:gd name="T6" fmla="*/ 0 w 198"/>
              <a:gd name="T7" fmla="*/ 2147483647 h 340"/>
              <a:gd name="T8" fmla="*/ 0 60000 65536"/>
              <a:gd name="T9" fmla="*/ 0 60000 65536"/>
              <a:gd name="T10" fmla="*/ 0 60000 65536"/>
              <a:gd name="T11" fmla="*/ 0 60000 65536"/>
              <a:gd name="T12" fmla="*/ 0 w 198"/>
              <a:gd name="T13" fmla="*/ 0 h 340"/>
              <a:gd name="T14" fmla="*/ 198 w 198"/>
              <a:gd name="T15" fmla="*/ 340 h 340"/>
            </a:gdLst>
            <a:ahLst/>
            <a:cxnLst>
              <a:cxn ang="T8">
                <a:pos x="T0" y="T1"/>
              </a:cxn>
              <a:cxn ang="T9">
                <a:pos x="T2" y="T3"/>
              </a:cxn>
              <a:cxn ang="T10">
                <a:pos x="T4" y="T5"/>
              </a:cxn>
              <a:cxn ang="T11">
                <a:pos x="T6" y="T7"/>
              </a:cxn>
            </a:cxnLst>
            <a:rect l="T12" t="T13" r="T14" b="T15"/>
            <a:pathLst>
              <a:path w="198" h="340">
                <a:moveTo>
                  <a:pt x="198" y="0"/>
                </a:moveTo>
                <a:cubicBezTo>
                  <a:pt x="155" y="26"/>
                  <a:pt x="113" y="52"/>
                  <a:pt x="85" y="85"/>
                </a:cubicBezTo>
                <a:cubicBezTo>
                  <a:pt x="57" y="118"/>
                  <a:pt x="42" y="156"/>
                  <a:pt x="28" y="198"/>
                </a:cubicBezTo>
                <a:cubicBezTo>
                  <a:pt x="14" y="240"/>
                  <a:pt x="7" y="290"/>
                  <a:pt x="0" y="34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39" name="Freeform 22">
            <a:extLst>
              <a:ext uri="{FF2B5EF4-FFF2-40B4-BE49-F238E27FC236}">
                <a16:creationId xmlns:a16="http://schemas.microsoft.com/office/drawing/2014/main" id="{E08BCB3C-BACC-7147-8073-89FD6437412B}"/>
              </a:ext>
            </a:extLst>
          </p:cNvPr>
          <p:cNvSpPr>
            <a:spLocks/>
          </p:cNvSpPr>
          <p:nvPr/>
        </p:nvSpPr>
        <p:spPr bwMode="auto">
          <a:xfrm rot="10800000">
            <a:off x="4076700" y="3113112"/>
            <a:ext cx="314325" cy="585788"/>
          </a:xfrm>
          <a:custGeom>
            <a:avLst/>
            <a:gdLst>
              <a:gd name="T0" fmla="*/ 2147483647 w 198"/>
              <a:gd name="T1" fmla="*/ 0 h 340"/>
              <a:gd name="T2" fmla="*/ 2147483647 w 198"/>
              <a:gd name="T3" fmla="*/ 2147483647 h 340"/>
              <a:gd name="T4" fmla="*/ 2147483647 w 198"/>
              <a:gd name="T5" fmla="*/ 2147483647 h 340"/>
              <a:gd name="T6" fmla="*/ 0 w 198"/>
              <a:gd name="T7" fmla="*/ 2147483647 h 340"/>
              <a:gd name="T8" fmla="*/ 0 60000 65536"/>
              <a:gd name="T9" fmla="*/ 0 60000 65536"/>
              <a:gd name="T10" fmla="*/ 0 60000 65536"/>
              <a:gd name="T11" fmla="*/ 0 60000 65536"/>
              <a:gd name="T12" fmla="*/ 0 w 198"/>
              <a:gd name="T13" fmla="*/ 0 h 340"/>
              <a:gd name="T14" fmla="*/ 198 w 198"/>
              <a:gd name="T15" fmla="*/ 340 h 340"/>
            </a:gdLst>
            <a:ahLst/>
            <a:cxnLst>
              <a:cxn ang="T8">
                <a:pos x="T0" y="T1"/>
              </a:cxn>
              <a:cxn ang="T9">
                <a:pos x="T2" y="T3"/>
              </a:cxn>
              <a:cxn ang="T10">
                <a:pos x="T4" y="T5"/>
              </a:cxn>
              <a:cxn ang="T11">
                <a:pos x="T6" y="T7"/>
              </a:cxn>
            </a:cxnLst>
            <a:rect l="T12" t="T13" r="T14" b="T15"/>
            <a:pathLst>
              <a:path w="198" h="340">
                <a:moveTo>
                  <a:pt x="198" y="0"/>
                </a:moveTo>
                <a:cubicBezTo>
                  <a:pt x="155" y="26"/>
                  <a:pt x="113" y="52"/>
                  <a:pt x="85" y="85"/>
                </a:cubicBezTo>
                <a:cubicBezTo>
                  <a:pt x="57" y="118"/>
                  <a:pt x="42" y="156"/>
                  <a:pt x="28" y="198"/>
                </a:cubicBezTo>
                <a:cubicBezTo>
                  <a:pt x="14" y="240"/>
                  <a:pt x="7" y="290"/>
                  <a:pt x="0" y="340"/>
                </a:cubicBezTo>
              </a:path>
            </a:pathLst>
          </a:custGeom>
          <a:noFill/>
          <a:ln w="38100" cap="flat" cmpd="sng">
            <a:solidFill>
              <a:srgbClr val="00008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40" name="Text Box 23">
            <a:extLst>
              <a:ext uri="{FF2B5EF4-FFF2-40B4-BE49-F238E27FC236}">
                <a16:creationId xmlns:a16="http://schemas.microsoft.com/office/drawing/2014/main" id="{096B123F-DCFD-B34E-B8D3-DD93AA58EF64}"/>
              </a:ext>
            </a:extLst>
          </p:cNvPr>
          <p:cNvSpPr txBox="1">
            <a:spLocks noChangeArrowheads="1"/>
          </p:cNvSpPr>
          <p:nvPr/>
        </p:nvSpPr>
        <p:spPr bwMode="auto">
          <a:xfrm>
            <a:off x="4256088" y="2663850"/>
            <a:ext cx="58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accent2"/>
              </a:buClr>
              <a:buSzPct val="6500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buClr>
                <a:srgbClr val="0099CC"/>
              </a:buClr>
              <a:buSzPct val="6500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2"/>
              </a:buClr>
              <a:buSzPct val="7500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hlink"/>
              </a:buClr>
              <a:buSzPct val="650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50000"/>
              </a:spcBef>
              <a:buClrTx/>
              <a:buSzTx/>
              <a:buFontTx/>
              <a:buNone/>
            </a:pPr>
            <a:r>
              <a:rPr lang="en-US" altLang="zh-CN" sz="2400"/>
              <a:t>G</a:t>
            </a:r>
          </a:p>
        </p:txBody>
      </p:sp>
      <p:sp>
        <p:nvSpPr>
          <p:cNvPr id="141" name="Text Box 24">
            <a:extLst>
              <a:ext uri="{FF2B5EF4-FFF2-40B4-BE49-F238E27FC236}">
                <a16:creationId xmlns:a16="http://schemas.microsoft.com/office/drawing/2014/main" id="{70E96909-40FE-364F-9E16-F2809B21C8F1}"/>
              </a:ext>
            </a:extLst>
          </p:cNvPr>
          <p:cNvSpPr txBox="1">
            <a:spLocks noChangeArrowheads="1"/>
          </p:cNvSpPr>
          <p:nvPr/>
        </p:nvSpPr>
        <p:spPr bwMode="auto">
          <a:xfrm>
            <a:off x="1060450" y="3563962"/>
            <a:ext cx="58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accent2"/>
              </a:buClr>
              <a:buSzPct val="6500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buClr>
                <a:srgbClr val="0099CC"/>
              </a:buClr>
              <a:buSzPct val="6500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2"/>
              </a:buClr>
              <a:buSzPct val="7500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hlink"/>
              </a:buClr>
              <a:buSzPct val="650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50000"/>
              </a:spcBef>
              <a:buClrTx/>
              <a:buSzTx/>
              <a:buFontTx/>
              <a:buNone/>
            </a:pPr>
            <a:r>
              <a:rPr lang="en-US" altLang="zh-CN" sz="2400"/>
              <a:t>F</a:t>
            </a:r>
          </a:p>
        </p:txBody>
      </p:sp>
      <p:sp>
        <p:nvSpPr>
          <p:cNvPr id="142" name="Text Box 25">
            <a:extLst>
              <a:ext uri="{FF2B5EF4-FFF2-40B4-BE49-F238E27FC236}">
                <a16:creationId xmlns:a16="http://schemas.microsoft.com/office/drawing/2014/main" id="{6E0E7702-AF15-4344-9863-8601A4EED7CF}"/>
              </a:ext>
            </a:extLst>
          </p:cNvPr>
          <p:cNvSpPr txBox="1">
            <a:spLocks noChangeArrowheads="1"/>
          </p:cNvSpPr>
          <p:nvPr/>
        </p:nvSpPr>
        <p:spPr bwMode="auto">
          <a:xfrm>
            <a:off x="3671888" y="3563962"/>
            <a:ext cx="58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accent2"/>
              </a:buClr>
              <a:buSzPct val="6500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buClr>
                <a:srgbClr val="0099CC"/>
              </a:buClr>
              <a:buSzPct val="6500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2"/>
              </a:buClr>
              <a:buSzPct val="7500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hlink"/>
              </a:buClr>
              <a:buSzPct val="650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50000"/>
              </a:spcBef>
              <a:buClrTx/>
              <a:buSzTx/>
              <a:buFontTx/>
              <a:buNone/>
            </a:pPr>
            <a:r>
              <a:rPr lang="en-US" altLang="zh-CN" sz="2400"/>
              <a:t>E</a:t>
            </a:r>
          </a:p>
        </p:txBody>
      </p:sp>
      <p:sp>
        <p:nvSpPr>
          <p:cNvPr id="143" name="Text Box 26">
            <a:extLst>
              <a:ext uri="{FF2B5EF4-FFF2-40B4-BE49-F238E27FC236}">
                <a16:creationId xmlns:a16="http://schemas.microsoft.com/office/drawing/2014/main" id="{1F0F9CBF-DA7B-2F4D-B95A-67ACEE0EEF69}"/>
              </a:ext>
            </a:extLst>
          </p:cNvPr>
          <p:cNvSpPr txBox="1">
            <a:spLocks noChangeArrowheads="1"/>
          </p:cNvSpPr>
          <p:nvPr/>
        </p:nvSpPr>
        <p:spPr bwMode="auto">
          <a:xfrm>
            <a:off x="3716338" y="1854225"/>
            <a:ext cx="58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accent2"/>
              </a:buClr>
              <a:buSzPct val="6500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buClr>
                <a:srgbClr val="0099CC"/>
              </a:buClr>
              <a:buSzPct val="6500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2"/>
              </a:buClr>
              <a:buSzPct val="7500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hlink"/>
              </a:buClr>
              <a:buSzPct val="650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50000"/>
              </a:spcBef>
              <a:buClrTx/>
              <a:buSzTx/>
              <a:buFontTx/>
              <a:buNone/>
            </a:pPr>
            <a:r>
              <a:rPr lang="en-US" altLang="zh-CN" sz="2400"/>
              <a:t>D</a:t>
            </a:r>
          </a:p>
        </p:txBody>
      </p:sp>
      <p:sp>
        <p:nvSpPr>
          <p:cNvPr id="144" name="Text Box 27">
            <a:extLst>
              <a:ext uri="{FF2B5EF4-FFF2-40B4-BE49-F238E27FC236}">
                <a16:creationId xmlns:a16="http://schemas.microsoft.com/office/drawing/2014/main" id="{FA63EF28-3998-8B44-BF5C-B1AC3D3649B7}"/>
              </a:ext>
            </a:extLst>
          </p:cNvPr>
          <p:cNvSpPr txBox="1">
            <a:spLocks noChangeArrowheads="1"/>
          </p:cNvSpPr>
          <p:nvPr/>
        </p:nvSpPr>
        <p:spPr bwMode="auto">
          <a:xfrm>
            <a:off x="2365375" y="3563962"/>
            <a:ext cx="58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accent2"/>
              </a:buClr>
              <a:buSzPct val="6500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buClr>
                <a:srgbClr val="0099CC"/>
              </a:buClr>
              <a:buSzPct val="6500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2"/>
              </a:buClr>
              <a:buSzPct val="7500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hlink"/>
              </a:buClr>
              <a:buSzPct val="650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50000"/>
              </a:spcBef>
              <a:buClrTx/>
              <a:buSzTx/>
              <a:buFontTx/>
              <a:buNone/>
            </a:pPr>
            <a:r>
              <a:rPr lang="en-US" altLang="zh-CN" sz="2400"/>
              <a:t>C</a:t>
            </a:r>
          </a:p>
        </p:txBody>
      </p:sp>
      <p:sp>
        <p:nvSpPr>
          <p:cNvPr id="145" name="Text Box 28">
            <a:extLst>
              <a:ext uri="{FF2B5EF4-FFF2-40B4-BE49-F238E27FC236}">
                <a16:creationId xmlns:a16="http://schemas.microsoft.com/office/drawing/2014/main" id="{6AA79BBE-8E9B-074A-815B-107727A9F8F5}"/>
              </a:ext>
            </a:extLst>
          </p:cNvPr>
          <p:cNvSpPr txBox="1">
            <a:spLocks noChangeArrowheads="1"/>
          </p:cNvSpPr>
          <p:nvPr/>
        </p:nvSpPr>
        <p:spPr bwMode="auto">
          <a:xfrm>
            <a:off x="2411413" y="2619400"/>
            <a:ext cx="58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accent2"/>
              </a:buClr>
              <a:buSzPct val="6500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buClr>
                <a:srgbClr val="0099CC"/>
              </a:buClr>
              <a:buSzPct val="6500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2"/>
              </a:buClr>
              <a:buSzPct val="7500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hlink"/>
              </a:buClr>
              <a:buSzPct val="650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50000"/>
              </a:spcBef>
              <a:buClrTx/>
              <a:buSzTx/>
              <a:buFontTx/>
              <a:buNone/>
            </a:pPr>
            <a:r>
              <a:rPr lang="en-US" altLang="zh-CN" sz="2400"/>
              <a:t>B</a:t>
            </a:r>
          </a:p>
        </p:txBody>
      </p:sp>
      <p:sp>
        <p:nvSpPr>
          <p:cNvPr id="146" name="Text Box 29">
            <a:extLst>
              <a:ext uri="{FF2B5EF4-FFF2-40B4-BE49-F238E27FC236}">
                <a16:creationId xmlns:a16="http://schemas.microsoft.com/office/drawing/2014/main" id="{30B056A6-E1EC-F54D-9E3B-D4165CB24810}"/>
              </a:ext>
            </a:extLst>
          </p:cNvPr>
          <p:cNvSpPr txBox="1">
            <a:spLocks noChangeArrowheads="1"/>
          </p:cNvSpPr>
          <p:nvPr/>
        </p:nvSpPr>
        <p:spPr bwMode="auto">
          <a:xfrm>
            <a:off x="1106488" y="1898675"/>
            <a:ext cx="58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accent2"/>
              </a:buClr>
              <a:buSzPct val="6500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buClr>
                <a:srgbClr val="0099CC"/>
              </a:buClr>
              <a:buSzPct val="6500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2"/>
              </a:buClr>
              <a:buSzPct val="7500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hlink"/>
              </a:buClr>
              <a:buSzPct val="650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50000"/>
              </a:spcBef>
              <a:buClrTx/>
              <a:buSzTx/>
              <a:buFontTx/>
              <a:buNone/>
            </a:pPr>
            <a:r>
              <a:rPr lang="en-US" altLang="zh-CN" sz="2400"/>
              <a:t>A</a:t>
            </a:r>
          </a:p>
        </p:txBody>
      </p:sp>
      <p:sp>
        <p:nvSpPr>
          <p:cNvPr id="147" name="Line 30">
            <a:extLst>
              <a:ext uri="{FF2B5EF4-FFF2-40B4-BE49-F238E27FC236}">
                <a16:creationId xmlns:a16="http://schemas.microsoft.com/office/drawing/2014/main" id="{31834431-B08E-5B40-AD3F-FFA2A269289B}"/>
              </a:ext>
            </a:extLst>
          </p:cNvPr>
          <p:cNvSpPr>
            <a:spLocks noChangeShapeType="1"/>
          </p:cNvSpPr>
          <p:nvPr/>
        </p:nvSpPr>
        <p:spPr bwMode="auto">
          <a:xfrm>
            <a:off x="1420813" y="2303487"/>
            <a:ext cx="1035050" cy="1304925"/>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48" name="Text Box 33">
            <a:extLst>
              <a:ext uri="{FF2B5EF4-FFF2-40B4-BE49-F238E27FC236}">
                <a16:creationId xmlns:a16="http://schemas.microsoft.com/office/drawing/2014/main" id="{FC667911-9809-1E41-9351-656C8B11CCDE}"/>
              </a:ext>
            </a:extLst>
          </p:cNvPr>
          <p:cNvSpPr txBox="1">
            <a:spLocks noChangeArrowheads="1"/>
          </p:cNvSpPr>
          <p:nvPr/>
        </p:nvSpPr>
        <p:spPr bwMode="auto">
          <a:xfrm rot="-3434740">
            <a:off x="4093369" y="3231381"/>
            <a:ext cx="8112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accent2"/>
              </a:buClr>
              <a:buSzPct val="6500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buClr>
                <a:srgbClr val="0099CC"/>
              </a:buClr>
              <a:buSzPct val="6500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2"/>
              </a:buClr>
              <a:buSzPct val="7500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hlink"/>
              </a:buClr>
              <a:buSzPct val="650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50000"/>
              </a:spcBef>
              <a:buClrTx/>
              <a:buSzTx/>
              <a:buFontTx/>
              <a:buNone/>
            </a:pPr>
            <a:r>
              <a:rPr lang="en-US" altLang="zh-CN" sz="2000"/>
              <a:t>T.E</a:t>
            </a:r>
          </a:p>
        </p:txBody>
      </p:sp>
      <p:sp>
        <p:nvSpPr>
          <p:cNvPr id="149" name="Text Box 34">
            <a:extLst>
              <a:ext uri="{FF2B5EF4-FFF2-40B4-BE49-F238E27FC236}">
                <a16:creationId xmlns:a16="http://schemas.microsoft.com/office/drawing/2014/main" id="{36A39390-0CF5-624A-BE6F-715DC07DA3CD}"/>
              </a:ext>
            </a:extLst>
          </p:cNvPr>
          <p:cNvSpPr txBox="1">
            <a:spLocks noChangeArrowheads="1"/>
          </p:cNvSpPr>
          <p:nvPr/>
        </p:nvSpPr>
        <p:spPr bwMode="auto">
          <a:xfrm rot="-4849812">
            <a:off x="1393031" y="2917056"/>
            <a:ext cx="8112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accent2"/>
              </a:buClr>
              <a:buSzPct val="6500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buClr>
                <a:srgbClr val="0099CC"/>
              </a:buClr>
              <a:buSzPct val="6500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2"/>
              </a:buClr>
              <a:buSzPct val="7500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hlink"/>
              </a:buClr>
              <a:buSzPct val="650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50000"/>
              </a:spcBef>
              <a:buClrTx/>
              <a:buSzTx/>
              <a:buFontTx/>
              <a:buNone/>
            </a:pPr>
            <a:r>
              <a:rPr lang="en-US" altLang="zh-CN" sz="2000"/>
              <a:t>T.E</a:t>
            </a:r>
          </a:p>
        </p:txBody>
      </p:sp>
      <p:sp>
        <p:nvSpPr>
          <p:cNvPr id="150" name="Text Box 35">
            <a:extLst>
              <a:ext uri="{FF2B5EF4-FFF2-40B4-BE49-F238E27FC236}">
                <a16:creationId xmlns:a16="http://schemas.microsoft.com/office/drawing/2014/main" id="{F7837C50-E72A-724F-B546-917ED27993D5}"/>
              </a:ext>
            </a:extLst>
          </p:cNvPr>
          <p:cNvSpPr txBox="1">
            <a:spLocks noChangeArrowheads="1"/>
          </p:cNvSpPr>
          <p:nvPr/>
        </p:nvSpPr>
        <p:spPr bwMode="auto">
          <a:xfrm rot="2102259">
            <a:off x="1646238" y="2259037"/>
            <a:ext cx="8112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accent2"/>
              </a:buClr>
              <a:buSzPct val="6500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buClr>
                <a:srgbClr val="0099CC"/>
              </a:buClr>
              <a:buSzPct val="6500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2"/>
              </a:buClr>
              <a:buSzPct val="7500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hlink"/>
              </a:buClr>
              <a:buSzPct val="650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50000"/>
              </a:spcBef>
              <a:buClrTx/>
              <a:buSzTx/>
              <a:buFontTx/>
              <a:buNone/>
            </a:pPr>
            <a:r>
              <a:rPr lang="en-US" altLang="zh-CN" sz="2000" dirty="0"/>
              <a:t>T.E</a:t>
            </a:r>
          </a:p>
        </p:txBody>
      </p:sp>
      <p:sp>
        <p:nvSpPr>
          <p:cNvPr id="151" name="Text Box 36">
            <a:extLst>
              <a:ext uri="{FF2B5EF4-FFF2-40B4-BE49-F238E27FC236}">
                <a16:creationId xmlns:a16="http://schemas.microsoft.com/office/drawing/2014/main" id="{675F9840-882E-BF4B-8B89-623F78E70B95}"/>
              </a:ext>
            </a:extLst>
          </p:cNvPr>
          <p:cNvSpPr txBox="1">
            <a:spLocks noChangeArrowheads="1"/>
          </p:cNvSpPr>
          <p:nvPr/>
        </p:nvSpPr>
        <p:spPr bwMode="auto">
          <a:xfrm rot="-5400000">
            <a:off x="2293144" y="2961506"/>
            <a:ext cx="8112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accent2"/>
              </a:buClr>
              <a:buSzPct val="6500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buClr>
                <a:srgbClr val="0099CC"/>
              </a:buClr>
              <a:buSzPct val="6500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2"/>
              </a:buClr>
              <a:buSzPct val="7500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hlink"/>
              </a:buClr>
              <a:buSzPct val="650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50000"/>
              </a:spcBef>
              <a:buClrTx/>
              <a:buSzTx/>
              <a:buFontTx/>
              <a:buNone/>
            </a:pPr>
            <a:r>
              <a:rPr lang="en-US" altLang="zh-CN" sz="2000"/>
              <a:t>T.E</a:t>
            </a:r>
          </a:p>
        </p:txBody>
      </p:sp>
      <p:sp>
        <p:nvSpPr>
          <p:cNvPr id="152" name="Text Box 37">
            <a:extLst>
              <a:ext uri="{FF2B5EF4-FFF2-40B4-BE49-F238E27FC236}">
                <a16:creationId xmlns:a16="http://schemas.microsoft.com/office/drawing/2014/main" id="{5DB6F464-DD02-E94A-8AD7-5B0D2DC66B9D}"/>
              </a:ext>
            </a:extLst>
          </p:cNvPr>
          <p:cNvSpPr txBox="1">
            <a:spLocks noChangeArrowheads="1"/>
          </p:cNvSpPr>
          <p:nvPr/>
        </p:nvSpPr>
        <p:spPr bwMode="auto">
          <a:xfrm rot="-1811538">
            <a:off x="2770188" y="2170137"/>
            <a:ext cx="8112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accent2"/>
              </a:buClr>
              <a:buSzPct val="6500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buClr>
                <a:srgbClr val="0099CC"/>
              </a:buClr>
              <a:buSzPct val="6500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2"/>
              </a:buClr>
              <a:buSzPct val="7500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hlink"/>
              </a:buClr>
              <a:buSzPct val="650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50000"/>
              </a:spcBef>
              <a:buClrTx/>
              <a:buSzTx/>
              <a:buFontTx/>
              <a:buNone/>
            </a:pPr>
            <a:r>
              <a:rPr lang="en-US" altLang="zh-CN" sz="2000"/>
              <a:t>T.E</a:t>
            </a:r>
          </a:p>
        </p:txBody>
      </p:sp>
      <p:sp>
        <p:nvSpPr>
          <p:cNvPr id="153" name="Text Box 38">
            <a:extLst>
              <a:ext uri="{FF2B5EF4-FFF2-40B4-BE49-F238E27FC236}">
                <a16:creationId xmlns:a16="http://schemas.microsoft.com/office/drawing/2014/main" id="{68105FEF-ABE5-FE4C-8274-2E4AADB029D2}"/>
              </a:ext>
            </a:extLst>
          </p:cNvPr>
          <p:cNvSpPr txBox="1">
            <a:spLocks noChangeArrowheads="1"/>
          </p:cNvSpPr>
          <p:nvPr/>
        </p:nvSpPr>
        <p:spPr bwMode="auto">
          <a:xfrm rot="-3269929">
            <a:off x="3013869" y="2736081"/>
            <a:ext cx="8112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accent2"/>
              </a:buClr>
              <a:buSzPct val="6500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buClr>
                <a:srgbClr val="0099CC"/>
              </a:buClr>
              <a:buSzPct val="6500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2"/>
              </a:buClr>
              <a:buSzPct val="7500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hlink"/>
              </a:buClr>
              <a:buSzPct val="650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50000"/>
              </a:spcBef>
              <a:buClrTx/>
              <a:buSzTx/>
              <a:buFontTx/>
              <a:buNone/>
            </a:pPr>
            <a:r>
              <a:rPr lang="en-US" altLang="zh-CN" sz="2000"/>
              <a:t>C.E</a:t>
            </a:r>
          </a:p>
        </p:txBody>
      </p:sp>
      <p:sp>
        <p:nvSpPr>
          <p:cNvPr id="154" name="Text Box 39">
            <a:extLst>
              <a:ext uri="{FF2B5EF4-FFF2-40B4-BE49-F238E27FC236}">
                <a16:creationId xmlns:a16="http://schemas.microsoft.com/office/drawing/2014/main" id="{26A684BB-2CEF-2C44-8DB2-7F3089A5CEA0}"/>
              </a:ext>
            </a:extLst>
          </p:cNvPr>
          <p:cNvSpPr txBox="1">
            <a:spLocks noChangeArrowheads="1"/>
          </p:cNvSpPr>
          <p:nvPr/>
        </p:nvSpPr>
        <p:spPr bwMode="auto">
          <a:xfrm>
            <a:off x="1600200" y="3789387"/>
            <a:ext cx="8112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accent2"/>
              </a:buClr>
              <a:buSzPct val="6500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buClr>
                <a:srgbClr val="0099CC"/>
              </a:buClr>
              <a:buSzPct val="6500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2"/>
              </a:buClr>
              <a:buSzPct val="7500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hlink"/>
              </a:buClr>
              <a:buSzPct val="650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50000"/>
              </a:spcBef>
              <a:buClrTx/>
              <a:buSzTx/>
              <a:buFontTx/>
              <a:buNone/>
            </a:pPr>
            <a:r>
              <a:rPr lang="en-US" altLang="zh-CN" sz="2000"/>
              <a:t>C.E</a:t>
            </a:r>
          </a:p>
        </p:txBody>
      </p:sp>
      <p:sp>
        <p:nvSpPr>
          <p:cNvPr id="155" name="Text Box 40">
            <a:extLst>
              <a:ext uri="{FF2B5EF4-FFF2-40B4-BE49-F238E27FC236}">
                <a16:creationId xmlns:a16="http://schemas.microsoft.com/office/drawing/2014/main" id="{BD8AFB1E-6FC9-E44A-968A-92C2F329BB70}"/>
              </a:ext>
            </a:extLst>
          </p:cNvPr>
          <p:cNvSpPr txBox="1">
            <a:spLocks noChangeArrowheads="1"/>
          </p:cNvSpPr>
          <p:nvPr/>
        </p:nvSpPr>
        <p:spPr bwMode="auto">
          <a:xfrm rot="2879454">
            <a:off x="1708944" y="2736081"/>
            <a:ext cx="8112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accent2"/>
              </a:buClr>
              <a:buSzPct val="6500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buClr>
                <a:srgbClr val="0099CC"/>
              </a:buClr>
              <a:buSzPct val="6500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2"/>
              </a:buClr>
              <a:buSzPct val="7500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hlink"/>
              </a:buClr>
              <a:buSzPct val="650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50000"/>
              </a:spcBef>
              <a:buClrTx/>
              <a:buSzTx/>
              <a:buFontTx/>
              <a:buNone/>
            </a:pPr>
            <a:r>
              <a:rPr lang="en-US" altLang="zh-CN" sz="2000"/>
              <a:t>D.E</a:t>
            </a:r>
          </a:p>
        </p:txBody>
      </p:sp>
      <p:sp>
        <p:nvSpPr>
          <p:cNvPr id="156" name="Text Box 41">
            <a:extLst>
              <a:ext uri="{FF2B5EF4-FFF2-40B4-BE49-F238E27FC236}">
                <a16:creationId xmlns:a16="http://schemas.microsoft.com/office/drawing/2014/main" id="{9736CE07-E8C9-5D43-BC41-561D41830995}"/>
              </a:ext>
            </a:extLst>
          </p:cNvPr>
          <p:cNvSpPr txBox="1">
            <a:spLocks noChangeArrowheads="1"/>
          </p:cNvSpPr>
          <p:nvPr/>
        </p:nvSpPr>
        <p:spPr bwMode="auto">
          <a:xfrm rot="-4437854">
            <a:off x="404020" y="2286818"/>
            <a:ext cx="8112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accent2"/>
              </a:buClr>
              <a:buSzPct val="6500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buClr>
                <a:srgbClr val="0099CC"/>
              </a:buClr>
              <a:buSzPct val="6500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2"/>
              </a:buClr>
              <a:buSzPct val="7500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hlink"/>
              </a:buClr>
              <a:buSzPct val="650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50000"/>
              </a:spcBef>
              <a:buClrTx/>
              <a:buSzTx/>
              <a:buFontTx/>
              <a:buNone/>
            </a:pPr>
            <a:r>
              <a:rPr lang="en-US" altLang="zh-CN" sz="2000" dirty="0"/>
              <a:t>B.E</a:t>
            </a:r>
          </a:p>
        </p:txBody>
      </p:sp>
      <p:sp>
        <p:nvSpPr>
          <p:cNvPr id="157" name="Text Box 42">
            <a:extLst>
              <a:ext uri="{FF2B5EF4-FFF2-40B4-BE49-F238E27FC236}">
                <a16:creationId xmlns:a16="http://schemas.microsoft.com/office/drawing/2014/main" id="{2DCC63AA-A178-F348-8284-86B9D2970B5D}"/>
              </a:ext>
            </a:extLst>
          </p:cNvPr>
          <p:cNvSpPr txBox="1">
            <a:spLocks noChangeArrowheads="1"/>
          </p:cNvSpPr>
          <p:nvPr/>
        </p:nvSpPr>
        <p:spPr bwMode="auto">
          <a:xfrm>
            <a:off x="2230438" y="1763737"/>
            <a:ext cx="8112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accent2"/>
              </a:buClr>
              <a:buSzPct val="6500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buClr>
                <a:srgbClr val="0099CC"/>
              </a:buClr>
              <a:buSzPct val="6500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2"/>
              </a:buClr>
              <a:buSzPct val="7500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hlink"/>
              </a:buClr>
              <a:buSzPct val="650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50000"/>
              </a:spcBef>
              <a:buClrTx/>
              <a:buSzTx/>
              <a:buFontTx/>
              <a:buNone/>
            </a:pPr>
            <a:r>
              <a:rPr lang="en-US" altLang="zh-CN" sz="2000" dirty="0"/>
              <a:t>B.E</a:t>
            </a:r>
          </a:p>
        </p:txBody>
      </p:sp>
      <p:sp>
        <p:nvSpPr>
          <p:cNvPr id="158" name="Text Box 43">
            <a:extLst>
              <a:ext uri="{FF2B5EF4-FFF2-40B4-BE49-F238E27FC236}">
                <a16:creationId xmlns:a16="http://schemas.microsoft.com/office/drawing/2014/main" id="{AFA25ECB-EFD1-A542-ADAD-1CF9A7FA68FA}"/>
              </a:ext>
            </a:extLst>
          </p:cNvPr>
          <p:cNvSpPr txBox="1">
            <a:spLocks noChangeArrowheads="1"/>
          </p:cNvSpPr>
          <p:nvPr/>
        </p:nvSpPr>
        <p:spPr bwMode="auto">
          <a:xfrm rot="3165154">
            <a:off x="4048920" y="2242368"/>
            <a:ext cx="8112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accent2"/>
              </a:buClr>
              <a:buSzPct val="6500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buClr>
                <a:srgbClr val="0099CC"/>
              </a:buClr>
              <a:buSzPct val="6500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2"/>
              </a:buClr>
              <a:buSzPct val="7500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hlink"/>
              </a:buClr>
              <a:buSzPct val="650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50000"/>
              </a:spcBef>
              <a:buClrTx/>
              <a:buSzTx/>
              <a:buFontTx/>
              <a:buNone/>
            </a:pPr>
            <a:r>
              <a:rPr lang="en-US" altLang="zh-CN" sz="2000"/>
              <a:t>C.E</a:t>
            </a:r>
          </a:p>
        </p:txBody>
      </p:sp>
      <p:sp>
        <p:nvSpPr>
          <p:cNvPr id="159" name="Text Box 44">
            <a:extLst>
              <a:ext uri="{FF2B5EF4-FFF2-40B4-BE49-F238E27FC236}">
                <a16:creationId xmlns:a16="http://schemas.microsoft.com/office/drawing/2014/main" id="{E2FAE0D1-BD43-BF4A-A081-9A5CD0E6300E}"/>
              </a:ext>
            </a:extLst>
          </p:cNvPr>
          <p:cNvSpPr txBox="1">
            <a:spLocks noChangeArrowheads="1"/>
          </p:cNvSpPr>
          <p:nvPr/>
        </p:nvSpPr>
        <p:spPr bwMode="auto">
          <a:xfrm>
            <a:off x="2951163" y="3744937"/>
            <a:ext cx="8112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accent2"/>
              </a:buClr>
              <a:buSzPct val="6500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buClr>
                <a:srgbClr val="0099CC"/>
              </a:buClr>
              <a:buSzPct val="6500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2"/>
              </a:buClr>
              <a:buSzPct val="7500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hlink"/>
              </a:buClr>
              <a:buSzPct val="650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50000"/>
              </a:spcBef>
              <a:buClrTx/>
              <a:buSzTx/>
              <a:buFontTx/>
              <a:buNone/>
            </a:pPr>
            <a:r>
              <a:rPr lang="en-US" altLang="zh-CN" sz="2000"/>
              <a:t>C.E</a:t>
            </a:r>
          </a:p>
        </p:txBody>
      </p:sp>
      <p:sp>
        <p:nvSpPr>
          <p:cNvPr id="160" name="Text Box 45">
            <a:extLst>
              <a:ext uri="{FF2B5EF4-FFF2-40B4-BE49-F238E27FC236}">
                <a16:creationId xmlns:a16="http://schemas.microsoft.com/office/drawing/2014/main" id="{EFB9B377-8F80-FE4F-97EE-D0E8A0033E1B}"/>
              </a:ext>
            </a:extLst>
          </p:cNvPr>
          <p:cNvSpPr txBox="1">
            <a:spLocks noChangeArrowheads="1"/>
          </p:cNvSpPr>
          <p:nvPr/>
        </p:nvSpPr>
        <p:spPr bwMode="auto">
          <a:xfrm rot="-3269929">
            <a:off x="3553620" y="2871018"/>
            <a:ext cx="8112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accent2"/>
              </a:buClr>
              <a:buSzPct val="6500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buClr>
                <a:srgbClr val="0099CC"/>
              </a:buClr>
              <a:buSzPct val="6500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2"/>
              </a:buClr>
              <a:buSzPct val="7500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hlink"/>
              </a:buClr>
              <a:buSzPct val="650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50000"/>
              </a:spcBef>
              <a:buClrTx/>
              <a:buSzTx/>
              <a:buFontTx/>
              <a:buNone/>
            </a:pPr>
            <a:r>
              <a:rPr lang="en-US" altLang="zh-CN" sz="2000" dirty="0"/>
              <a:t>B.E</a:t>
            </a:r>
          </a:p>
        </p:txBody>
      </p:sp>
      <p:sp>
        <p:nvSpPr>
          <p:cNvPr id="161" name="Text Box 47">
            <a:extLst>
              <a:ext uri="{FF2B5EF4-FFF2-40B4-BE49-F238E27FC236}">
                <a16:creationId xmlns:a16="http://schemas.microsoft.com/office/drawing/2014/main" id="{03B77A03-D1AD-A54B-9DD5-6A35E5EB6221}"/>
              </a:ext>
            </a:extLst>
          </p:cNvPr>
          <p:cNvSpPr txBox="1">
            <a:spLocks noChangeArrowheads="1"/>
          </p:cNvSpPr>
          <p:nvPr/>
        </p:nvSpPr>
        <p:spPr bwMode="auto">
          <a:xfrm>
            <a:off x="611188" y="1628800"/>
            <a:ext cx="6746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accent2"/>
              </a:buClr>
              <a:buSzPct val="6500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buClr>
                <a:srgbClr val="0099CC"/>
              </a:buClr>
              <a:buSzPct val="6500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2"/>
              </a:buClr>
              <a:buSzPct val="7500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hlink"/>
              </a:buClr>
              <a:buSzPct val="650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50000"/>
              </a:spcBef>
              <a:buClrTx/>
              <a:buSzTx/>
              <a:buFontTx/>
              <a:buNone/>
            </a:pPr>
            <a:r>
              <a:rPr lang="en-US" altLang="zh-CN" sz="2000" b="1">
                <a:solidFill>
                  <a:schemeClr val="tx2"/>
                </a:solidFill>
              </a:rPr>
              <a:t>1/10</a:t>
            </a:r>
          </a:p>
        </p:txBody>
      </p:sp>
      <p:sp>
        <p:nvSpPr>
          <p:cNvPr id="162" name="Text Box 48">
            <a:extLst>
              <a:ext uri="{FF2B5EF4-FFF2-40B4-BE49-F238E27FC236}">
                <a16:creationId xmlns:a16="http://schemas.microsoft.com/office/drawing/2014/main" id="{66D8BB8B-FA8E-0848-A7C2-8A66293F3BAD}"/>
              </a:ext>
            </a:extLst>
          </p:cNvPr>
          <p:cNvSpPr txBox="1">
            <a:spLocks noChangeArrowheads="1"/>
          </p:cNvSpPr>
          <p:nvPr/>
        </p:nvSpPr>
        <p:spPr bwMode="auto">
          <a:xfrm>
            <a:off x="611188" y="3744937"/>
            <a:ext cx="6746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accent2"/>
              </a:buClr>
              <a:buSzPct val="6500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buClr>
                <a:srgbClr val="0099CC"/>
              </a:buClr>
              <a:buSzPct val="6500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2"/>
              </a:buClr>
              <a:buSzPct val="7500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hlink"/>
              </a:buClr>
              <a:buSzPct val="650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50000"/>
              </a:spcBef>
              <a:buClrTx/>
              <a:buSzTx/>
              <a:buFontTx/>
              <a:buNone/>
            </a:pPr>
            <a:r>
              <a:rPr lang="en-US" altLang="zh-CN" sz="2000" b="1">
                <a:solidFill>
                  <a:schemeClr val="tx2"/>
                </a:solidFill>
              </a:rPr>
              <a:t>8/9</a:t>
            </a:r>
          </a:p>
        </p:txBody>
      </p:sp>
      <p:sp>
        <p:nvSpPr>
          <p:cNvPr id="163" name="Text Box 49">
            <a:extLst>
              <a:ext uri="{FF2B5EF4-FFF2-40B4-BE49-F238E27FC236}">
                <a16:creationId xmlns:a16="http://schemas.microsoft.com/office/drawing/2014/main" id="{536DB88E-05A1-5F40-97CC-6ADF620D75C6}"/>
              </a:ext>
            </a:extLst>
          </p:cNvPr>
          <p:cNvSpPr txBox="1">
            <a:spLocks noChangeArrowheads="1"/>
          </p:cNvSpPr>
          <p:nvPr/>
        </p:nvSpPr>
        <p:spPr bwMode="auto">
          <a:xfrm>
            <a:off x="2276475" y="3924325"/>
            <a:ext cx="6746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accent2"/>
              </a:buClr>
              <a:buSzPct val="6500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buClr>
                <a:srgbClr val="0099CC"/>
              </a:buClr>
              <a:buSzPct val="6500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2"/>
              </a:buClr>
              <a:buSzPct val="7500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hlink"/>
              </a:buClr>
              <a:buSzPct val="650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50000"/>
              </a:spcBef>
              <a:buClrTx/>
              <a:buSzTx/>
              <a:buFontTx/>
              <a:buNone/>
            </a:pPr>
            <a:r>
              <a:rPr lang="en-US" altLang="zh-CN" sz="2000" b="1">
                <a:solidFill>
                  <a:schemeClr val="tx2"/>
                </a:solidFill>
              </a:rPr>
              <a:t>3/4</a:t>
            </a:r>
          </a:p>
        </p:txBody>
      </p:sp>
      <p:sp>
        <p:nvSpPr>
          <p:cNvPr id="164" name="Text Box 50">
            <a:extLst>
              <a:ext uri="{FF2B5EF4-FFF2-40B4-BE49-F238E27FC236}">
                <a16:creationId xmlns:a16="http://schemas.microsoft.com/office/drawing/2014/main" id="{5DA5DE58-00DE-2548-B654-3627932EF4A5}"/>
              </a:ext>
            </a:extLst>
          </p:cNvPr>
          <p:cNvSpPr txBox="1">
            <a:spLocks noChangeArrowheads="1"/>
          </p:cNvSpPr>
          <p:nvPr/>
        </p:nvSpPr>
        <p:spPr bwMode="auto">
          <a:xfrm>
            <a:off x="2276475" y="2259037"/>
            <a:ext cx="6746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accent2"/>
              </a:buClr>
              <a:buSzPct val="6500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buClr>
                <a:srgbClr val="0099CC"/>
              </a:buClr>
              <a:buSzPct val="6500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2"/>
              </a:buClr>
              <a:buSzPct val="7500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hlink"/>
              </a:buClr>
              <a:buSzPct val="650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50000"/>
              </a:spcBef>
              <a:buClrTx/>
              <a:buSzTx/>
              <a:buFontTx/>
              <a:buNone/>
            </a:pPr>
            <a:r>
              <a:rPr lang="en-US" altLang="zh-CN" sz="2000" b="1">
                <a:solidFill>
                  <a:schemeClr val="tx2"/>
                </a:solidFill>
              </a:rPr>
              <a:t>2/7</a:t>
            </a:r>
          </a:p>
        </p:txBody>
      </p:sp>
      <p:sp>
        <p:nvSpPr>
          <p:cNvPr id="165" name="Text Box 51">
            <a:extLst>
              <a:ext uri="{FF2B5EF4-FFF2-40B4-BE49-F238E27FC236}">
                <a16:creationId xmlns:a16="http://schemas.microsoft.com/office/drawing/2014/main" id="{809A92EE-302A-5244-A495-F44CE8D938FB}"/>
              </a:ext>
            </a:extLst>
          </p:cNvPr>
          <p:cNvSpPr txBox="1">
            <a:spLocks noChangeArrowheads="1"/>
          </p:cNvSpPr>
          <p:nvPr/>
        </p:nvSpPr>
        <p:spPr bwMode="auto">
          <a:xfrm>
            <a:off x="3986213" y="1628800"/>
            <a:ext cx="6746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accent2"/>
              </a:buClr>
              <a:buSzPct val="6500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buClr>
                <a:srgbClr val="0099CC"/>
              </a:buClr>
              <a:buSzPct val="6500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2"/>
              </a:buClr>
              <a:buSzPct val="7500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hlink"/>
              </a:buClr>
              <a:buSzPct val="650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50000"/>
              </a:spcBef>
              <a:buClrTx/>
              <a:buSzTx/>
              <a:buFontTx/>
              <a:buNone/>
            </a:pPr>
            <a:r>
              <a:rPr lang="en-US" altLang="zh-CN" sz="2000" b="1">
                <a:solidFill>
                  <a:schemeClr val="tx2"/>
                </a:solidFill>
              </a:rPr>
              <a:t>5/6</a:t>
            </a:r>
          </a:p>
        </p:txBody>
      </p:sp>
      <p:sp>
        <p:nvSpPr>
          <p:cNvPr id="166" name="Text Box 52">
            <a:extLst>
              <a:ext uri="{FF2B5EF4-FFF2-40B4-BE49-F238E27FC236}">
                <a16:creationId xmlns:a16="http://schemas.microsoft.com/office/drawing/2014/main" id="{5C592CD0-EA14-0F48-B6B4-59D44A5F0180}"/>
              </a:ext>
            </a:extLst>
          </p:cNvPr>
          <p:cNvSpPr txBox="1">
            <a:spLocks noChangeArrowheads="1"/>
          </p:cNvSpPr>
          <p:nvPr/>
        </p:nvSpPr>
        <p:spPr bwMode="auto">
          <a:xfrm>
            <a:off x="3941763" y="3879875"/>
            <a:ext cx="8556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accent2"/>
              </a:buClr>
              <a:buSzPct val="6500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buClr>
                <a:srgbClr val="0099CC"/>
              </a:buClr>
              <a:buSzPct val="6500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2"/>
              </a:buClr>
              <a:buSzPct val="7500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hlink"/>
              </a:buClr>
              <a:buSzPct val="650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50000"/>
              </a:spcBef>
              <a:buClrTx/>
              <a:buSzTx/>
              <a:buFontTx/>
              <a:buNone/>
            </a:pPr>
            <a:r>
              <a:rPr lang="en-US" altLang="zh-CN" sz="2000" b="1" dirty="0">
                <a:solidFill>
                  <a:schemeClr val="tx2"/>
                </a:solidFill>
              </a:rPr>
              <a:t>11/14</a:t>
            </a:r>
          </a:p>
        </p:txBody>
      </p:sp>
      <p:sp>
        <p:nvSpPr>
          <p:cNvPr id="167" name="Text Box 53">
            <a:extLst>
              <a:ext uri="{FF2B5EF4-FFF2-40B4-BE49-F238E27FC236}">
                <a16:creationId xmlns:a16="http://schemas.microsoft.com/office/drawing/2014/main" id="{5C8D227E-CC5B-8340-8A81-43F7FE320F8D}"/>
              </a:ext>
            </a:extLst>
          </p:cNvPr>
          <p:cNvSpPr txBox="1">
            <a:spLocks noChangeArrowheads="1"/>
          </p:cNvSpPr>
          <p:nvPr/>
        </p:nvSpPr>
        <p:spPr bwMode="auto">
          <a:xfrm>
            <a:off x="4616450" y="2484462"/>
            <a:ext cx="8112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accent2"/>
              </a:buClr>
              <a:buSzPct val="6500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buClr>
                <a:srgbClr val="0099CC"/>
              </a:buClr>
              <a:buSzPct val="6500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2"/>
              </a:buClr>
              <a:buSzPct val="7500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hlink"/>
              </a:buClr>
              <a:buSzPct val="650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50000"/>
              </a:spcBef>
              <a:buClrTx/>
              <a:buSzTx/>
              <a:buFontTx/>
              <a:buNone/>
            </a:pPr>
            <a:r>
              <a:rPr lang="en-US" altLang="zh-CN" sz="2000" b="1">
                <a:solidFill>
                  <a:schemeClr val="tx2"/>
                </a:solidFill>
              </a:rPr>
              <a:t>12/13</a:t>
            </a:r>
          </a:p>
        </p:txBody>
      </p:sp>
      <p:sp>
        <p:nvSpPr>
          <p:cNvPr id="169" name="Text Box 87">
            <a:extLst>
              <a:ext uri="{FF2B5EF4-FFF2-40B4-BE49-F238E27FC236}">
                <a16:creationId xmlns:a16="http://schemas.microsoft.com/office/drawing/2014/main" id="{3CBAE1F6-D935-8E49-A8AE-BC2CE3882D8B}"/>
              </a:ext>
            </a:extLst>
          </p:cNvPr>
          <p:cNvSpPr txBox="1">
            <a:spLocks noChangeArrowheads="1"/>
          </p:cNvSpPr>
          <p:nvPr/>
        </p:nvSpPr>
        <p:spPr bwMode="auto">
          <a:xfrm>
            <a:off x="5434606" y="3714774"/>
            <a:ext cx="2529514"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dirty="0"/>
              <a:t>C  D  B  F  A G E</a:t>
            </a:r>
          </a:p>
        </p:txBody>
      </p:sp>
      <p:sp>
        <p:nvSpPr>
          <p:cNvPr id="170" name="Text Box 52">
            <a:extLst>
              <a:ext uri="{FF2B5EF4-FFF2-40B4-BE49-F238E27FC236}">
                <a16:creationId xmlns:a16="http://schemas.microsoft.com/office/drawing/2014/main" id="{15EB01E9-E464-CA42-99EA-EE8855B85084}"/>
              </a:ext>
            </a:extLst>
          </p:cNvPr>
          <p:cNvSpPr txBox="1">
            <a:spLocks noChangeArrowheads="1"/>
          </p:cNvSpPr>
          <p:nvPr/>
        </p:nvSpPr>
        <p:spPr bwMode="auto">
          <a:xfrm>
            <a:off x="7964121" y="3725887"/>
            <a:ext cx="12291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accent2"/>
              </a:buClr>
              <a:buSzPct val="6500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buClr>
                <a:srgbClr val="0099CC"/>
              </a:buClr>
              <a:buSzPct val="6500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2"/>
              </a:buClr>
              <a:buSzPct val="7500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hlink"/>
              </a:buClr>
              <a:buSzPct val="650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50000"/>
              </a:spcBef>
              <a:buClrTx/>
              <a:buSzTx/>
              <a:buFontTx/>
              <a:buNone/>
            </a:pPr>
            <a:r>
              <a:rPr lang="en-US" altLang="zh-CN" sz="2000" b="1" dirty="0">
                <a:solidFill>
                  <a:schemeClr val="tx2"/>
                </a:solidFill>
              </a:rPr>
              <a:t>Correct</a:t>
            </a:r>
          </a:p>
        </p:txBody>
      </p:sp>
      <p:sp>
        <p:nvSpPr>
          <p:cNvPr id="171" name="Oval 4">
            <a:extLst>
              <a:ext uri="{FF2B5EF4-FFF2-40B4-BE49-F238E27FC236}">
                <a16:creationId xmlns:a16="http://schemas.microsoft.com/office/drawing/2014/main" id="{BE39C85E-D0C7-9847-861B-3735F214E69F}"/>
              </a:ext>
            </a:extLst>
          </p:cNvPr>
          <p:cNvSpPr>
            <a:spLocks noChangeArrowheads="1"/>
          </p:cNvSpPr>
          <p:nvPr/>
        </p:nvSpPr>
        <p:spPr bwMode="auto">
          <a:xfrm>
            <a:off x="1022716" y="4492550"/>
            <a:ext cx="4318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accent2"/>
              </a:buClr>
              <a:buSzPct val="6500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buClr>
                <a:srgbClr val="0099CC"/>
              </a:buClr>
              <a:buSzPct val="6500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2"/>
              </a:buClr>
              <a:buSzPct val="7500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hlink"/>
              </a:buClr>
              <a:buSzPct val="650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sz="1800"/>
          </a:p>
        </p:txBody>
      </p:sp>
      <p:sp>
        <p:nvSpPr>
          <p:cNvPr id="172" name="Oval 5">
            <a:extLst>
              <a:ext uri="{FF2B5EF4-FFF2-40B4-BE49-F238E27FC236}">
                <a16:creationId xmlns:a16="http://schemas.microsoft.com/office/drawing/2014/main" id="{6DB48F47-73BD-324E-B4A8-E1F6B6DD81C7}"/>
              </a:ext>
            </a:extLst>
          </p:cNvPr>
          <p:cNvSpPr>
            <a:spLocks noChangeArrowheads="1"/>
          </p:cNvSpPr>
          <p:nvPr/>
        </p:nvSpPr>
        <p:spPr bwMode="auto">
          <a:xfrm>
            <a:off x="3623041" y="4436988"/>
            <a:ext cx="4318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accent2"/>
              </a:buClr>
              <a:buSzPct val="6500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buClr>
                <a:srgbClr val="0099CC"/>
              </a:buClr>
              <a:buSzPct val="6500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2"/>
              </a:buClr>
              <a:buSzPct val="7500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hlink"/>
              </a:buClr>
              <a:buSzPct val="650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sz="1800"/>
          </a:p>
        </p:txBody>
      </p:sp>
      <p:sp>
        <p:nvSpPr>
          <p:cNvPr id="175" name="Oval 8">
            <a:extLst>
              <a:ext uri="{FF2B5EF4-FFF2-40B4-BE49-F238E27FC236}">
                <a16:creationId xmlns:a16="http://schemas.microsoft.com/office/drawing/2014/main" id="{1E0FA949-5888-B94A-BB34-874B98B6B2F5}"/>
              </a:ext>
            </a:extLst>
          </p:cNvPr>
          <p:cNvSpPr>
            <a:spLocks noChangeArrowheads="1"/>
          </p:cNvSpPr>
          <p:nvPr/>
        </p:nvSpPr>
        <p:spPr bwMode="auto">
          <a:xfrm>
            <a:off x="2326053" y="5229150"/>
            <a:ext cx="4318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accent2"/>
              </a:buClr>
              <a:buSzPct val="6500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buClr>
                <a:srgbClr val="0099CC"/>
              </a:buClr>
              <a:buSzPct val="6500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2"/>
              </a:buClr>
              <a:buSzPct val="7500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hlink"/>
              </a:buClr>
              <a:buSzPct val="650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sz="1800"/>
          </a:p>
        </p:txBody>
      </p:sp>
      <p:sp>
        <p:nvSpPr>
          <p:cNvPr id="177" name="Oval 10">
            <a:extLst>
              <a:ext uri="{FF2B5EF4-FFF2-40B4-BE49-F238E27FC236}">
                <a16:creationId xmlns:a16="http://schemas.microsoft.com/office/drawing/2014/main" id="{D280B19E-8EC5-3F45-B071-67EB29169B1B}"/>
              </a:ext>
            </a:extLst>
          </p:cNvPr>
          <p:cNvSpPr>
            <a:spLocks noChangeArrowheads="1"/>
          </p:cNvSpPr>
          <p:nvPr/>
        </p:nvSpPr>
        <p:spPr bwMode="auto">
          <a:xfrm>
            <a:off x="1030653" y="6165775"/>
            <a:ext cx="4318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accent2"/>
              </a:buClr>
              <a:buSzPct val="6500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buClr>
                <a:srgbClr val="0099CC"/>
              </a:buClr>
              <a:buSzPct val="6500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2"/>
              </a:buClr>
              <a:buSzPct val="7500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hlink"/>
              </a:buClr>
              <a:buSzPct val="650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sz="1800"/>
          </a:p>
        </p:txBody>
      </p:sp>
      <p:sp>
        <p:nvSpPr>
          <p:cNvPr id="178" name="Line 11">
            <a:extLst>
              <a:ext uri="{FF2B5EF4-FFF2-40B4-BE49-F238E27FC236}">
                <a16:creationId xmlns:a16="http://schemas.microsoft.com/office/drawing/2014/main" id="{963995E4-278C-8841-9CB9-D5F7C6592459}"/>
              </a:ext>
            </a:extLst>
          </p:cNvPr>
          <p:cNvSpPr>
            <a:spLocks noChangeShapeType="1"/>
          </p:cNvSpPr>
          <p:nvPr/>
        </p:nvSpPr>
        <p:spPr bwMode="auto">
          <a:xfrm flipH="1">
            <a:off x="1471978" y="4670350"/>
            <a:ext cx="2114550" cy="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79" name="Line 12">
            <a:extLst>
              <a:ext uri="{FF2B5EF4-FFF2-40B4-BE49-F238E27FC236}">
                <a16:creationId xmlns:a16="http://schemas.microsoft.com/office/drawing/2014/main" id="{E03138DD-6447-3047-85A3-933B57138D38}"/>
              </a:ext>
            </a:extLst>
          </p:cNvPr>
          <p:cNvSpPr>
            <a:spLocks noChangeShapeType="1"/>
          </p:cNvSpPr>
          <p:nvPr/>
        </p:nvSpPr>
        <p:spPr bwMode="auto">
          <a:xfrm>
            <a:off x="1425941" y="4851325"/>
            <a:ext cx="900112" cy="53975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80" name="Line 13">
            <a:extLst>
              <a:ext uri="{FF2B5EF4-FFF2-40B4-BE49-F238E27FC236}">
                <a16:creationId xmlns:a16="http://schemas.microsoft.com/office/drawing/2014/main" id="{666CC413-D24E-7442-952C-F8E17E9AC32A}"/>
              </a:ext>
            </a:extLst>
          </p:cNvPr>
          <p:cNvSpPr>
            <a:spLocks noChangeShapeType="1"/>
          </p:cNvSpPr>
          <p:nvPr/>
        </p:nvSpPr>
        <p:spPr bwMode="auto">
          <a:xfrm flipV="1">
            <a:off x="2732453" y="4805288"/>
            <a:ext cx="944563" cy="541337"/>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87" name="Freeform 20">
            <a:extLst>
              <a:ext uri="{FF2B5EF4-FFF2-40B4-BE49-F238E27FC236}">
                <a16:creationId xmlns:a16="http://schemas.microsoft.com/office/drawing/2014/main" id="{1F288878-BDB8-2845-B87D-5FD7D68AD051}"/>
              </a:ext>
            </a:extLst>
          </p:cNvPr>
          <p:cNvSpPr>
            <a:spLocks/>
          </p:cNvSpPr>
          <p:nvPr/>
        </p:nvSpPr>
        <p:spPr bwMode="auto">
          <a:xfrm flipH="1">
            <a:off x="1381491" y="4940225"/>
            <a:ext cx="271462" cy="1304925"/>
          </a:xfrm>
          <a:custGeom>
            <a:avLst/>
            <a:gdLst>
              <a:gd name="T0" fmla="*/ 2147483647 w 171"/>
              <a:gd name="T1" fmla="*/ 0 h 822"/>
              <a:gd name="T2" fmla="*/ 2147483647 w 171"/>
              <a:gd name="T3" fmla="*/ 2147483647 h 822"/>
              <a:gd name="T4" fmla="*/ 2147483647 w 171"/>
              <a:gd name="T5" fmla="*/ 2147483647 h 822"/>
              <a:gd name="T6" fmla="*/ 2147483647 w 171"/>
              <a:gd name="T7" fmla="*/ 2147483647 h 822"/>
              <a:gd name="T8" fmla="*/ 0 60000 65536"/>
              <a:gd name="T9" fmla="*/ 0 60000 65536"/>
              <a:gd name="T10" fmla="*/ 0 60000 65536"/>
              <a:gd name="T11" fmla="*/ 0 60000 65536"/>
              <a:gd name="T12" fmla="*/ 0 w 171"/>
              <a:gd name="T13" fmla="*/ 0 h 822"/>
              <a:gd name="T14" fmla="*/ 171 w 171"/>
              <a:gd name="T15" fmla="*/ 822 h 822"/>
            </a:gdLst>
            <a:ahLst/>
            <a:cxnLst>
              <a:cxn ang="T8">
                <a:pos x="T0" y="T1"/>
              </a:cxn>
              <a:cxn ang="T9">
                <a:pos x="T2" y="T3"/>
              </a:cxn>
              <a:cxn ang="T10">
                <a:pos x="T4" y="T5"/>
              </a:cxn>
              <a:cxn ang="T11">
                <a:pos x="T6" y="T7"/>
              </a:cxn>
            </a:cxnLst>
            <a:rect l="T12" t="T13" r="T14" b="T15"/>
            <a:pathLst>
              <a:path w="171" h="822">
                <a:moveTo>
                  <a:pt x="171" y="0"/>
                </a:moveTo>
                <a:cubicBezTo>
                  <a:pt x="147" y="44"/>
                  <a:pt x="48" y="175"/>
                  <a:pt x="24" y="267"/>
                </a:cubicBezTo>
                <a:cubicBezTo>
                  <a:pt x="0" y="359"/>
                  <a:pt x="4" y="458"/>
                  <a:pt x="24" y="550"/>
                </a:cubicBezTo>
                <a:cubicBezTo>
                  <a:pt x="44" y="642"/>
                  <a:pt x="118" y="765"/>
                  <a:pt x="143" y="822"/>
                </a:cubicBezTo>
              </a:path>
            </a:pathLst>
          </a:custGeom>
          <a:noFill/>
          <a:ln w="38100"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91" name="Text Box 24">
            <a:extLst>
              <a:ext uri="{FF2B5EF4-FFF2-40B4-BE49-F238E27FC236}">
                <a16:creationId xmlns:a16="http://schemas.microsoft.com/office/drawing/2014/main" id="{C6F7FD41-524B-8A43-8024-4C2891A12B3D}"/>
              </a:ext>
            </a:extLst>
          </p:cNvPr>
          <p:cNvSpPr txBox="1">
            <a:spLocks noChangeArrowheads="1"/>
          </p:cNvSpPr>
          <p:nvPr/>
        </p:nvSpPr>
        <p:spPr bwMode="auto">
          <a:xfrm>
            <a:off x="1021128" y="6156250"/>
            <a:ext cx="58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accent2"/>
              </a:buClr>
              <a:buSzPct val="6500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buClr>
                <a:srgbClr val="0099CC"/>
              </a:buClr>
              <a:buSzPct val="6500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2"/>
              </a:buClr>
              <a:buSzPct val="7500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hlink"/>
              </a:buClr>
              <a:buSzPct val="650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50000"/>
              </a:spcBef>
              <a:buClrTx/>
              <a:buSzTx/>
              <a:buFontTx/>
              <a:buNone/>
            </a:pPr>
            <a:r>
              <a:rPr lang="en-US" altLang="zh-CN" sz="2400"/>
              <a:t>F</a:t>
            </a:r>
          </a:p>
        </p:txBody>
      </p:sp>
      <p:sp>
        <p:nvSpPr>
          <p:cNvPr id="193" name="Text Box 26">
            <a:extLst>
              <a:ext uri="{FF2B5EF4-FFF2-40B4-BE49-F238E27FC236}">
                <a16:creationId xmlns:a16="http://schemas.microsoft.com/office/drawing/2014/main" id="{A1318714-75C2-BE4C-AD8C-32503A85C0C8}"/>
              </a:ext>
            </a:extLst>
          </p:cNvPr>
          <p:cNvSpPr txBox="1">
            <a:spLocks noChangeArrowheads="1"/>
          </p:cNvSpPr>
          <p:nvPr/>
        </p:nvSpPr>
        <p:spPr bwMode="auto">
          <a:xfrm>
            <a:off x="3677016" y="4446513"/>
            <a:ext cx="58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accent2"/>
              </a:buClr>
              <a:buSzPct val="6500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buClr>
                <a:srgbClr val="0099CC"/>
              </a:buClr>
              <a:buSzPct val="6500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2"/>
              </a:buClr>
              <a:buSzPct val="7500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hlink"/>
              </a:buClr>
              <a:buSzPct val="650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50000"/>
              </a:spcBef>
              <a:buClrTx/>
              <a:buSzTx/>
              <a:buFontTx/>
              <a:buNone/>
            </a:pPr>
            <a:r>
              <a:rPr lang="en-US" altLang="zh-CN" sz="2400"/>
              <a:t>D</a:t>
            </a:r>
          </a:p>
        </p:txBody>
      </p:sp>
      <p:sp>
        <p:nvSpPr>
          <p:cNvPr id="195" name="Text Box 28">
            <a:extLst>
              <a:ext uri="{FF2B5EF4-FFF2-40B4-BE49-F238E27FC236}">
                <a16:creationId xmlns:a16="http://schemas.microsoft.com/office/drawing/2014/main" id="{CD65ECF1-DEDE-FA4A-BF02-BF924FBC4DBE}"/>
              </a:ext>
            </a:extLst>
          </p:cNvPr>
          <p:cNvSpPr txBox="1">
            <a:spLocks noChangeArrowheads="1"/>
          </p:cNvSpPr>
          <p:nvPr/>
        </p:nvSpPr>
        <p:spPr bwMode="auto">
          <a:xfrm>
            <a:off x="2372091" y="5211688"/>
            <a:ext cx="58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accent2"/>
              </a:buClr>
              <a:buSzPct val="6500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buClr>
                <a:srgbClr val="0099CC"/>
              </a:buClr>
              <a:buSzPct val="6500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2"/>
              </a:buClr>
              <a:buSzPct val="7500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hlink"/>
              </a:buClr>
              <a:buSzPct val="650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50000"/>
              </a:spcBef>
              <a:buClrTx/>
              <a:buSzTx/>
              <a:buFontTx/>
              <a:buNone/>
            </a:pPr>
            <a:r>
              <a:rPr lang="en-US" altLang="zh-CN" sz="2400"/>
              <a:t>B</a:t>
            </a:r>
          </a:p>
        </p:txBody>
      </p:sp>
      <p:sp>
        <p:nvSpPr>
          <p:cNvPr id="196" name="Text Box 29">
            <a:extLst>
              <a:ext uri="{FF2B5EF4-FFF2-40B4-BE49-F238E27FC236}">
                <a16:creationId xmlns:a16="http://schemas.microsoft.com/office/drawing/2014/main" id="{A7D20FE6-F3FA-B643-A5AC-FC5A052FB5AC}"/>
              </a:ext>
            </a:extLst>
          </p:cNvPr>
          <p:cNvSpPr txBox="1">
            <a:spLocks noChangeArrowheads="1"/>
          </p:cNvSpPr>
          <p:nvPr/>
        </p:nvSpPr>
        <p:spPr bwMode="auto">
          <a:xfrm>
            <a:off x="1067166" y="4490963"/>
            <a:ext cx="58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accent2"/>
              </a:buClr>
              <a:buSzPct val="6500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buClr>
                <a:srgbClr val="0099CC"/>
              </a:buClr>
              <a:buSzPct val="6500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2"/>
              </a:buClr>
              <a:buSzPct val="7500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hlink"/>
              </a:buClr>
              <a:buSzPct val="650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50000"/>
              </a:spcBef>
              <a:buClrTx/>
              <a:buSzTx/>
              <a:buFontTx/>
              <a:buNone/>
            </a:pPr>
            <a:r>
              <a:rPr lang="en-US" altLang="zh-CN" sz="2400"/>
              <a:t>A</a:t>
            </a:r>
          </a:p>
        </p:txBody>
      </p:sp>
      <p:sp>
        <p:nvSpPr>
          <p:cNvPr id="199" name="Text Box 34">
            <a:extLst>
              <a:ext uri="{FF2B5EF4-FFF2-40B4-BE49-F238E27FC236}">
                <a16:creationId xmlns:a16="http://schemas.microsoft.com/office/drawing/2014/main" id="{44C0856F-DFB4-644B-869D-FA7FAE7DAF19}"/>
              </a:ext>
            </a:extLst>
          </p:cNvPr>
          <p:cNvSpPr txBox="1">
            <a:spLocks noChangeArrowheads="1"/>
          </p:cNvSpPr>
          <p:nvPr/>
        </p:nvSpPr>
        <p:spPr bwMode="auto">
          <a:xfrm rot="-4849812">
            <a:off x="1353709" y="5509344"/>
            <a:ext cx="8112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accent2"/>
              </a:buClr>
              <a:buSzPct val="6500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buClr>
                <a:srgbClr val="0099CC"/>
              </a:buClr>
              <a:buSzPct val="6500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2"/>
              </a:buClr>
              <a:buSzPct val="7500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hlink"/>
              </a:buClr>
              <a:buSzPct val="650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50000"/>
              </a:spcBef>
              <a:buClrTx/>
              <a:buSzTx/>
              <a:buFontTx/>
              <a:buNone/>
            </a:pPr>
            <a:r>
              <a:rPr lang="en-US" altLang="zh-CN" sz="2000"/>
              <a:t>T.E</a:t>
            </a:r>
          </a:p>
        </p:txBody>
      </p:sp>
      <p:sp>
        <p:nvSpPr>
          <p:cNvPr id="200" name="Text Box 35">
            <a:extLst>
              <a:ext uri="{FF2B5EF4-FFF2-40B4-BE49-F238E27FC236}">
                <a16:creationId xmlns:a16="http://schemas.microsoft.com/office/drawing/2014/main" id="{F2C5AE3F-E28B-344B-815E-CCC3E2EEEF51}"/>
              </a:ext>
            </a:extLst>
          </p:cNvPr>
          <p:cNvSpPr txBox="1">
            <a:spLocks noChangeArrowheads="1"/>
          </p:cNvSpPr>
          <p:nvPr/>
        </p:nvSpPr>
        <p:spPr bwMode="auto">
          <a:xfrm rot="2102259">
            <a:off x="1606916" y="4851325"/>
            <a:ext cx="8112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accent2"/>
              </a:buClr>
              <a:buSzPct val="6500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buClr>
                <a:srgbClr val="0099CC"/>
              </a:buClr>
              <a:buSzPct val="6500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2"/>
              </a:buClr>
              <a:buSzPct val="7500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hlink"/>
              </a:buClr>
              <a:buSzPct val="650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50000"/>
              </a:spcBef>
              <a:buClrTx/>
              <a:buSzTx/>
              <a:buFontTx/>
              <a:buNone/>
            </a:pPr>
            <a:r>
              <a:rPr lang="en-US" altLang="zh-CN" sz="2000" dirty="0"/>
              <a:t>T.E</a:t>
            </a:r>
          </a:p>
        </p:txBody>
      </p:sp>
      <p:sp>
        <p:nvSpPr>
          <p:cNvPr id="202" name="Text Box 37">
            <a:extLst>
              <a:ext uri="{FF2B5EF4-FFF2-40B4-BE49-F238E27FC236}">
                <a16:creationId xmlns:a16="http://schemas.microsoft.com/office/drawing/2014/main" id="{450B8FAC-29F5-4641-B5AB-B862171BC94E}"/>
              </a:ext>
            </a:extLst>
          </p:cNvPr>
          <p:cNvSpPr txBox="1">
            <a:spLocks noChangeArrowheads="1"/>
          </p:cNvSpPr>
          <p:nvPr/>
        </p:nvSpPr>
        <p:spPr bwMode="auto">
          <a:xfrm rot="-1811538">
            <a:off x="2730866" y="4762425"/>
            <a:ext cx="8112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accent2"/>
              </a:buClr>
              <a:buSzPct val="6500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buClr>
                <a:srgbClr val="0099CC"/>
              </a:buClr>
              <a:buSzPct val="6500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2"/>
              </a:buClr>
              <a:buSzPct val="7500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hlink"/>
              </a:buClr>
              <a:buSzPct val="650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50000"/>
              </a:spcBef>
              <a:buClrTx/>
              <a:buSzTx/>
              <a:buFontTx/>
              <a:buNone/>
            </a:pPr>
            <a:r>
              <a:rPr lang="en-US" altLang="zh-CN" sz="2000"/>
              <a:t>T.E</a:t>
            </a:r>
          </a:p>
        </p:txBody>
      </p:sp>
      <p:sp>
        <p:nvSpPr>
          <p:cNvPr id="207" name="Text Box 42">
            <a:extLst>
              <a:ext uri="{FF2B5EF4-FFF2-40B4-BE49-F238E27FC236}">
                <a16:creationId xmlns:a16="http://schemas.microsoft.com/office/drawing/2014/main" id="{4ACCD865-C69B-5B4D-9387-982DBD0A6B26}"/>
              </a:ext>
            </a:extLst>
          </p:cNvPr>
          <p:cNvSpPr txBox="1">
            <a:spLocks noChangeArrowheads="1"/>
          </p:cNvSpPr>
          <p:nvPr/>
        </p:nvSpPr>
        <p:spPr bwMode="auto">
          <a:xfrm>
            <a:off x="2191116" y="4356025"/>
            <a:ext cx="8112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accent2"/>
              </a:buClr>
              <a:buSzPct val="6500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buClr>
                <a:srgbClr val="0099CC"/>
              </a:buClr>
              <a:buSzPct val="6500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2"/>
              </a:buClr>
              <a:buSzPct val="7500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hlink"/>
              </a:buClr>
              <a:buSzPct val="650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50000"/>
              </a:spcBef>
              <a:buClrTx/>
              <a:buSzTx/>
              <a:buFontTx/>
              <a:buNone/>
            </a:pPr>
            <a:r>
              <a:rPr lang="en-US" altLang="zh-CN" sz="2000" dirty="0"/>
              <a:t>B.E</a:t>
            </a:r>
          </a:p>
        </p:txBody>
      </p:sp>
      <p:sp>
        <p:nvSpPr>
          <p:cNvPr id="211" name="Text Box 47">
            <a:extLst>
              <a:ext uri="{FF2B5EF4-FFF2-40B4-BE49-F238E27FC236}">
                <a16:creationId xmlns:a16="http://schemas.microsoft.com/office/drawing/2014/main" id="{F8FF8C01-C3D6-C34B-AB06-0C5B7C2A8818}"/>
              </a:ext>
            </a:extLst>
          </p:cNvPr>
          <p:cNvSpPr txBox="1">
            <a:spLocks noChangeArrowheads="1"/>
          </p:cNvSpPr>
          <p:nvPr/>
        </p:nvSpPr>
        <p:spPr bwMode="auto">
          <a:xfrm>
            <a:off x="571866" y="4221088"/>
            <a:ext cx="6746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accent2"/>
              </a:buClr>
              <a:buSzPct val="6500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buClr>
                <a:srgbClr val="0099CC"/>
              </a:buClr>
              <a:buSzPct val="6500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2"/>
              </a:buClr>
              <a:buSzPct val="7500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hlink"/>
              </a:buClr>
              <a:buSzPct val="650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50000"/>
              </a:spcBef>
              <a:buClrTx/>
              <a:buSzTx/>
              <a:buFontTx/>
              <a:buNone/>
            </a:pPr>
            <a:r>
              <a:rPr lang="en-US" altLang="zh-CN" sz="2000" b="1" dirty="0">
                <a:solidFill>
                  <a:schemeClr val="tx2"/>
                </a:solidFill>
              </a:rPr>
              <a:t>1/8</a:t>
            </a:r>
          </a:p>
        </p:txBody>
      </p:sp>
      <p:sp>
        <p:nvSpPr>
          <p:cNvPr id="212" name="Text Box 48">
            <a:extLst>
              <a:ext uri="{FF2B5EF4-FFF2-40B4-BE49-F238E27FC236}">
                <a16:creationId xmlns:a16="http://schemas.microsoft.com/office/drawing/2014/main" id="{BCDCC26E-C134-694A-BB8F-BCAC889CF4DD}"/>
              </a:ext>
            </a:extLst>
          </p:cNvPr>
          <p:cNvSpPr txBox="1">
            <a:spLocks noChangeArrowheads="1"/>
          </p:cNvSpPr>
          <p:nvPr/>
        </p:nvSpPr>
        <p:spPr bwMode="auto">
          <a:xfrm>
            <a:off x="571866" y="6337225"/>
            <a:ext cx="6746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accent2"/>
              </a:buClr>
              <a:buSzPct val="6500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buClr>
                <a:srgbClr val="0099CC"/>
              </a:buClr>
              <a:buSzPct val="6500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2"/>
              </a:buClr>
              <a:buSzPct val="7500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hlink"/>
              </a:buClr>
              <a:buSzPct val="650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50000"/>
              </a:spcBef>
              <a:buClrTx/>
              <a:buSzTx/>
              <a:buFontTx/>
              <a:buNone/>
            </a:pPr>
            <a:r>
              <a:rPr lang="en-US" altLang="zh-CN" sz="2000" b="1" dirty="0">
                <a:solidFill>
                  <a:schemeClr val="tx2"/>
                </a:solidFill>
              </a:rPr>
              <a:t>6/7</a:t>
            </a:r>
          </a:p>
        </p:txBody>
      </p:sp>
      <p:sp>
        <p:nvSpPr>
          <p:cNvPr id="214" name="Text Box 50">
            <a:extLst>
              <a:ext uri="{FF2B5EF4-FFF2-40B4-BE49-F238E27FC236}">
                <a16:creationId xmlns:a16="http://schemas.microsoft.com/office/drawing/2014/main" id="{4E30AAC8-BB41-3E41-B668-E268A4A844F2}"/>
              </a:ext>
            </a:extLst>
          </p:cNvPr>
          <p:cNvSpPr txBox="1">
            <a:spLocks noChangeArrowheads="1"/>
          </p:cNvSpPr>
          <p:nvPr/>
        </p:nvSpPr>
        <p:spPr bwMode="auto">
          <a:xfrm>
            <a:off x="2237153" y="4851325"/>
            <a:ext cx="6746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accent2"/>
              </a:buClr>
              <a:buSzPct val="6500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buClr>
                <a:srgbClr val="0099CC"/>
              </a:buClr>
              <a:buSzPct val="6500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2"/>
              </a:buClr>
              <a:buSzPct val="7500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hlink"/>
              </a:buClr>
              <a:buSzPct val="650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50000"/>
              </a:spcBef>
              <a:buClrTx/>
              <a:buSzTx/>
              <a:buFontTx/>
              <a:buNone/>
            </a:pPr>
            <a:r>
              <a:rPr lang="en-US" altLang="zh-CN" sz="2000" b="1" dirty="0">
                <a:solidFill>
                  <a:schemeClr val="tx2"/>
                </a:solidFill>
              </a:rPr>
              <a:t>2/5</a:t>
            </a:r>
          </a:p>
        </p:txBody>
      </p:sp>
      <p:sp>
        <p:nvSpPr>
          <p:cNvPr id="215" name="Text Box 51">
            <a:extLst>
              <a:ext uri="{FF2B5EF4-FFF2-40B4-BE49-F238E27FC236}">
                <a16:creationId xmlns:a16="http://schemas.microsoft.com/office/drawing/2014/main" id="{2860ED5A-4698-044D-BC55-4527B6A60E39}"/>
              </a:ext>
            </a:extLst>
          </p:cNvPr>
          <p:cNvSpPr txBox="1">
            <a:spLocks noChangeArrowheads="1"/>
          </p:cNvSpPr>
          <p:nvPr/>
        </p:nvSpPr>
        <p:spPr bwMode="auto">
          <a:xfrm>
            <a:off x="3946891" y="4221088"/>
            <a:ext cx="6746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accent2"/>
              </a:buClr>
              <a:buSzPct val="6500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buClr>
                <a:srgbClr val="0099CC"/>
              </a:buClr>
              <a:buSzPct val="6500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2"/>
              </a:buClr>
              <a:buSzPct val="7500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hlink"/>
              </a:buClr>
              <a:buSzPct val="650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50000"/>
              </a:spcBef>
              <a:buClrTx/>
              <a:buSzTx/>
              <a:buFontTx/>
              <a:buNone/>
            </a:pPr>
            <a:r>
              <a:rPr lang="en-US" altLang="zh-CN" sz="2000" b="1" dirty="0">
                <a:solidFill>
                  <a:schemeClr val="tx2"/>
                </a:solidFill>
              </a:rPr>
              <a:t>3/4</a:t>
            </a:r>
          </a:p>
        </p:txBody>
      </p:sp>
      <p:cxnSp>
        <p:nvCxnSpPr>
          <p:cNvPr id="3" name="直线箭头连接符 2">
            <a:extLst>
              <a:ext uri="{FF2B5EF4-FFF2-40B4-BE49-F238E27FC236}">
                <a16:creationId xmlns:a16="http://schemas.microsoft.com/office/drawing/2014/main" id="{1DAE0072-AEFE-2246-AA21-0A29A9AA5CDF}"/>
              </a:ext>
            </a:extLst>
          </p:cNvPr>
          <p:cNvCxnSpPr>
            <a:cxnSpLocks/>
          </p:cNvCxnSpPr>
          <p:nvPr/>
        </p:nvCxnSpPr>
        <p:spPr bwMode="auto">
          <a:xfrm>
            <a:off x="140338" y="4221088"/>
            <a:ext cx="8873580" cy="47143"/>
          </a:xfrm>
          <a:prstGeom prst="straightConnector1">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sp>
        <p:nvSpPr>
          <p:cNvPr id="218" name="Text Box 87">
            <a:extLst>
              <a:ext uri="{FF2B5EF4-FFF2-40B4-BE49-F238E27FC236}">
                <a16:creationId xmlns:a16="http://schemas.microsoft.com/office/drawing/2014/main" id="{0F3AA8B9-7FCD-964B-924B-F64209A39D37}"/>
              </a:ext>
            </a:extLst>
          </p:cNvPr>
          <p:cNvSpPr txBox="1">
            <a:spLocks noChangeArrowheads="1"/>
          </p:cNvSpPr>
          <p:nvPr/>
        </p:nvSpPr>
        <p:spPr bwMode="auto">
          <a:xfrm>
            <a:off x="5412072" y="5645487"/>
            <a:ext cx="2529514"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dirty="0"/>
              <a:t>D  B  F  A</a:t>
            </a:r>
          </a:p>
        </p:txBody>
      </p:sp>
      <p:sp>
        <p:nvSpPr>
          <p:cNvPr id="219" name="Text Box 52">
            <a:extLst>
              <a:ext uri="{FF2B5EF4-FFF2-40B4-BE49-F238E27FC236}">
                <a16:creationId xmlns:a16="http://schemas.microsoft.com/office/drawing/2014/main" id="{EC2F4DC6-227C-F242-BFCF-80A59D50B7AB}"/>
              </a:ext>
            </a:extLst>
          </p:cNvPr>
          <p:cNvSpPr txBox="1">
            <a:spLocks noChangeArrowheads="1"/>
          </p:cNvSpPr>
          <p:nvPr/>
        </p:nvSpPr>
        <p:spPr bwMode="auto">
          <a:xfrm>
            <a:off x="7964121" y="5656600"/>
            <a:ext cx="11798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buClr>
                <a:schemeClr val="accent2"/>
              </a:buClr>
              <a:buSzPct val="65000"/>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buClr>
                <a:srgbClr val="0099CC"/>
              </a:buClr>
              <a:buSzPct val="6500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buClr>
                <a:schemeClr val="tx2"/>
              </a:buClr>
              <a:buSzPct val="75000"/>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buClr>
                <a:schemeClr val="hlink"/>
              </a:buClr>
              <a:buSzPct val="650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50000"/>
              </a:spcBef>
              <a:buClrTx/>
              <a:buSzTx/>
              <a:buFontTx/>
              <a:buNone/>
            </a:pPr>
            <a:r>
              <a:rPr lang="en-US" altLang="zh-CN" sz="2000" b="1" dirty="0">
                <a:solidFill>
                  <a:schemeClr val="tx2"/>
                </a:solidFill>
              </a:rPr>
              <a:t>Wrong</a:t>
            </a:r>
          </a:p>
        </p:txBody>
      </p:sp>
      <p:sp>
        <p:nvSpPr>
          <p:cNvPr id="220" name="Text Box 39">
            <a:extLst>
              <a:ext uri="{FF2B5EF4-FFF2-40B4-BE49-F238E27FC236}">
                <a16:creationId xmlns:a16="http://schemas.microsoft.com/office/drawing/2014/main" id="{BE425DF3-B274-8940-8353-0DF6693277A2}"/>
              </a:ext>
            </a:extLst>
          </p:cNvPr>
          <p:cNvSpPr txBox="1">
            <a:spLocks noChangeArrowheads="1"/>
          </p:cNvSpPr>
          <p:nvPr/>
        </p:nvSpPr>
        <p:spPr bwMode="auto">
          <a:xfrm>
            <a:off x="6163849" y="4349023"/>
            <a:ext cx="1223962" cy="476250"/>
          </a:xfrm>
          <a:prstGeom prst="rect">
            <a:avLst/>
          </a:prstGeom>
          <a:solidFill>
            <a:srgbClr val="C0C0C0"/>
          </a:solidFill>
          <a:ln w="19050">
            <a:solidFill>
              <a:srgbClr val="339966"/>
            </a:solidFill>
            <a:miter lim="800000"/>
            <a:headEnd/>
            <a:tailEnd/>
          </a:ln>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dirty="0"/>
              <a:t>ABD</a:t>
            </a:r>
          </a:p>
        </p:txBody>
      </p:sp>
      <p:sp>
        <p:nvSpPr>
          <p:cNvPr id="221" name="Text Box 41">
            <a:extLst>
              <a:ext uri="{FF2B5EF4-FFF2-40B4-BE49-F238E27FC236}">
                <a16:creationId xmlns:a16="http://schemas.microsoft.com/office/drawing/2014/main" id="{D3630F24-8533-AB4D-A23A-F76E268D8241}"/>
              </a:ext>
            </a:extLst>
          </p:cNvPr>
          <p:cNvSpPr txBox="1">
            <a:spLocks noChangeArrowheads="1"/>
          </p:cNvSpPr>
          <p:nvPr/>
        </p:nvSpPr>
        <p:spPr bwMode="auto">
          <a:xfrm>
            <a:off x="6414646" y="5169237"/>
            <a:ext cx="863600" cy="476250"/>
          </a:xfrm>
          <a:prstGeom prst="rect">
            <a:avLst/>
          </a:prstGeom>
          <a:solidFill>
            <a:srgbClr val="C0C0C0"/>
          </a:solidFill>
          <a:ln w="19050" algn="ctr">
            <a:solidFill>
              <a:srgbClr val="339966"/>
            </a:solidFill>
            <a:miter lim="800000"/>
            <a:headEnd/>
            <a:tailEnd/>
          </a:ln>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dirty="0"/>
              <a:t>F</a:t>
            </a:r>
          </a:p>
        </p:txBody>
      </p:sp>
      <p:sp>
        <p:nvSpPr>
          <p:cNvPr id="224" name="Line 44">
            <a:extLst>
              <a:ext uri="{FF2B5EF4-FFF2-40B4-BE49-F238E27FC236}">
                <a16:creationId xmlns:a16="http://schemas.microsoft.com/office/drawing/2014/main" id="{3C540579-F1DF-4D45-B997-1C3A81B0C0A4}"/>
              </a:ext>
            </a:extLst>
          </p:cNvPr>
          <p:cNvSpPr>
            <a:spLocks noChangeShapeType="1"/>
          </p:cNvSpPr>
          <p:nvPr/>
        </p:nvSpPr>
        <p:spPr bwMode="auto">
          <a:xfrm>
            <a:off x="6775830" y="4825274"/>
            <a:ext cx="16641" cy="343964"/>
          </a:xfrm>
          <a:prstGeom prst="line">
            <a:avLst/>
          </a:prstGeom>
          <a:noFill/>
          <a:ln w="25400">
            <a:solidFill>
              <a:srgbClr val="339966"/>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Tree>
    <p:extLst>
      <p:ext uri="{BB962C8B-B14F-4D97-AF65-F5344CB8AC3E}">
        <p14:creationId xmlns:p14="http://schemas.microsoft.com/office/powerpoint/2010/main" val="3987582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1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2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2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2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 grpId="0"/>
      <p:bldP spid="171" grpId="0" animBg="1"/>
      <p:bldP spid="172" grpId="0" animBg="1"/>
      <p:bldP spid="175" grpId="0" animBg="1"/>
      <p:bldP spid="177" grpId="0" animBg="1"/>
      <p:bldP spid="178" grpId="0" animBg="1"/>
      <p:bldP spid="179" grpId="0" animBg="1"/>
      <p:bldP spid="180" grpId="0" animBg="1"/>
      <p:bldP spid="187" grpId="0" animBg="1"/>
      <p:bldP spid="191" grpId="0"/>
      <p:bldP spid="193" grpId="0"/>
      <p:bldP spid="195" grpId="0"/>
      <p:bldP spid="196" grpId="0"/>
      <p:bldP spid="199" grpId="0"/>
      <p:bldP spid="200" grpId="0"/>
      <p:bldP spid="202" grpId="0"/>
      <p:bldP spid="207" grpId="0"/>
      <p:bldP spid="211" grpId="0"/>
      <p:bldP spid="212" grpId="0"/>
      <p:bldP spid="214" grpId="0"/>
      <p:bldP spid="215" grpId="0"/>
      <p:bldP spid="218" grpId="0"/>
      <p:bldP spid="219" grpId="0"/>
      <p:bldP spid="220" grpId="0" animBg="1"/>
      <p:bldP spid="221" grpId="0" animBg="1"/>
      <p:bldP spid="22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2" name="Rectangle 2"/>
          <p:cNvSpPr>
            <a:spLocks noGrp="1" noChangeArrowheads="1"/>
          </p:cNvSpPr>
          <p:nvPr>
            <p:ph type="title"/>
          </p:nvPr>
        </p:nvSpPr>
        <p:spPr/>
        <p:txBody>
          <a:bodyPr/>
          <a:lstStyle/>
          <a:p>
            <a:pPr eaLnBrk="1" hangingPunct="1"/>
            <a:r>
              <a:rPr lang="en-US" altLang="zh-CN" dirty="0"/>
              <a:t>SCC algorithm: Example 2</a:t>
            </a:r>
          </a:p>
        </p:txBody>
      </p:sp>
      <p:pic>
        <p:nvPicPr>
          <p:cNvPr id="2" name="图片 1"/>
          <p:cNvPicPr>
            <a:picLocks noChangeAspect="1"/>
          </p:cNvPicPr>
          <p:nvPr/>
        </p:nvPicPr>
        <p:blipFill>
          <a:blip r:embed="rId3"/>
          <a:stretch>
            <a:fillRect/>
          </a:stretch>
        </p:blipFill>
        <p:spPr>
          <a:xfrm>
            <a:off x="317500" y="1844824"/>
            <a:ext cx="7591425" cy="3581400"/>
          </a:xfrm>
          <a:prstGeom prst="rect">
            <a:avLst/>
          </a:prstGeom>
        </p:spPr>
      </p:pic>
      <p:pic>
        <p:nvPicPr>
          <p:cNvPr id="3" name="图片 2"/>
          <p:cNvPicPr>
            <a:picLocks noChangeAspect="1"/>
          </p:cNvPicPr>
          <p:nvPr/>
        </p:nvPicPr>
        <p:blipFill>
          <a:blip r:embed="rId4"/>
          <a:stretch>
            <a:fillRect/>
          </a:stretch>
        </p:blipFill>
        <p:spPr>
          <a:xfrm>
            <a:off x="539552" y="5757019"/>
            <a:ext cx="7600950" cy="962025"/>
          </a:xfrm>
          <a:prstGeom prst="rect">
            <a:avLst/>
          </a:prstGeom>
        </p:spPr>
      </p:pic>
    </p:spTree>
    <p:extLst>
      <p:ext uri="{BB962C8B-B14F-4D97-AF65-F5344CB8AC3E}">
        <p14:creationId xmlns:p14="http://schemas.microsoft.com/office/powerpoint/2010/main" val="1011747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AutoShape 50" descr="蓝色面巾纸"/>
          <p:cNvSpPr>
            <a:spLocks noChangeArrowheads="1"/>
          </p:cNvSpPr>
          <p:nvPr/>
        </p:nvSpPr>
        <p:spPr bwMode="auto">
          <a:xfrm>
            <a:off x="4969452" y="65425"/>
            <a:ext cx="4128074" cy="2836525"/>
          </a:xfrm>
          <a:prstGeom prst="roundRect">
            <a:avLst>
              <a:gd name="adj" fmla="val 16667"/>
            </a:avLst>
          </a:prstGeom>
          <a:blipFill dpi="0" rotWithShape="1">
            <a:blip r:embed="rId3"/>
            <a:srcRect/>
            <a:tile tx="0" ty="0" sx="100000" sy="100000" flip="none" algn="tl"/>
          </a:blipFill>
          <a:ln w="9525">
            <a:solidFill>
              <a:srgbClr val="99CCFF"/>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dirty="0"/>
          </a:p>
        </p:txBody>
      </p:sp>
      <p:sp>
        <p:nvSpPr>
          <p:cNvPr id="6147" name="Freeform 36" descr="粉色面巾纸"/>
          <p:cNvSpPr>
            <a:spLocks/>
          </p:cNvSpPr>
          <p:nvPr/>
        </p:nvSpPr>
        <p:spPr bwMode="auto">
          <a:xfrm>
            <a:off x="5159375" y="5062538"/>
            <a:ext cx="2901950" cy="1252537"/>
          </a:xfrm>
          <a:custGeom>
            <a:avLst/>
            <a:gdLst>
              <a:gd name="T0" fmla="*/ 2147483647 w 1828"/>
              <a:gd name="T1" fmla="*/ 2147483647 h 789"/>
              <a:gd name="T2" fmla="*/ 2147483647 w 1828"/>
              <a:gd name="T3" fmla="*/ 2147483647 h 789"/>
              <a:gd name="T4" fmla="*/ 2147483647 w 1828"/>
              <a:gd name="T5" fmla="*/ 2147483647 h 789"/>
              <a:gd name="T6" fmla="*/ 0 w 1828"/>
              <a:gd name="T7" fmla="*/ 2147483647 h 789"/>
              <a:gd name="T8" fmla="*/ 2147483647 w 1828"/>
              <a:gd name="T9" fmla="*/ 2147483647 h 789"/>
              <a:gd name="T10" fmla="*/ 2147483647 w 1828"/>
              <a:gd name="T11" fmla="*/ 2147483647 h 789"/>
              <a:gd name="T12" fmla="*/ 2147483647 w 1828"/>
              <a:gd name="T13" fmla="*/ 2147483647 h 789"/>
              <a:gd name="T14" fmla="*/ 2147483647 w 1828"/>
              <a:gd name="T15" fmla="*/ 2147483647 h 789"/>
              <a:gd name="T16" fmla="*/ 2147483647 w 1828"/>
              <a:gd name="T17" fmla="*/ 2147483647 h 789"/>
              <a:gd name="T18" fmla="*/ 2147483647 w 1828"/>
              <a:gd name="T19" fmla="*/ 2147483647 h 789"/>
              <a:gd name="T20" fmla="*/ 2147483647 w 1828"/>
              <a:gd name="T21" fmla="*/ 2147483647 h 789"/>
              <a:gd name="T22" fmla="*/ 2147483647 w 1828"/>
              <a:gd name="T23" fmla="*/ 2147483647 h 789"/>
              <a:gd name="T24" fmla="*/ 2147483647 w 1828"/>
              <a:gd name="T25" fmla="*/ 2147483647 h 789"/>
              <a:gd name="T26" fmla="*/ 2147483647 w 1828"/>
              <a:gd name="T27" fmla="*/ 2147483647 h 789"/>
              <a:gd name="T28" fmla="*/ 2147483647 w 1828"/>
              <a:gd name="T29" fmla="*/ 2147483647 h 789"/>
              <a:gd name="T30" fmla="*/ 2147483647 w 1828"/>
              <a:gd name="T31" fmla="*/ 2147483647 h 789"/>
              <a:gd name="T32" fmla="*/ 2147483647 w 1828"/>
              <a:gd name="T33" fmla="*/ 2147483647 h 789"/>
              <a:gd name="T34" fmla="*/ 2147483647 w 1828"/>
              <a:gd name="T35" fmla="*/ 2147483647 h 789"/>
              <a:gd name="T36" fmla="*/ 2147483647 w 1828"/>
              <a:gd name="T37" fmla="*/ 2147483647 h 789"/>
              <a:gd name="T38" fmla="*/ 2147483647 w 1828"/>
              <a:gd name="T39" fmla="*/ 2147483647 h 789"/>
              <a:gd name="T40" fmla="*/ 2147483647 w 1828"/>
              <a:gd name="T41" fmla="*/ 2147483647 h 789"/>
              <a:gd name="T42" fmla="*/ 2147483647 w 1828"/>
              <a:gd name="T43" fmla="*/ 2147483647 h 789"/>
              <a:gd name="T44" fmla="*/ 2147483647 w 1828"/>
              <a:gd name="T45" fmla="*/ 2147483647 h 789"/>
              <a:gd name="T46" fmla="*/ 2147483647 w 1828"/>
              <a:gd name="T47" fmla="*/ 2147483647 h 789"/>
              <a:gd name="T48" fmla="*/ 2147483647 w 1828"/>
              <a:gd name="T49" fmla="*/ 2147483647 h 789"/>
              <a:gd name="T50" fmla="*/ 2147483647 w 1828"/>
              <a:gd name="T51" fmla="*/ 2147483647 h 78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828"/>
              <a:gd name="T79" fmla="*/ 0 h 789"/>
              <a:gd name="T80" fmla="*/ 1828 w 1828"/>
              <a:gd name="T81" fmla="*/ 789 h 78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828" h="789">
                <a:moveTo>
                  <a:pt x="189" y="25"/>
                </a:moveTo>
                <a:cubicBezTo>
                  <a:pt x="149" y="11"/>
                  <a:pt x="125" y="1"/>
                  <a:pt x="84" y="14"/>
                </a:cubicBezTo>
                <a:cubicBezTo>
                  <a:pt x="43" y="42"/>
                  <a:pt x="48" y="58"/>
                  <a:pt x="21" y="98"/>
                </a:cubicBezTo>
                <a:cubicBezTo>
                  <a:pt x="14" y="119"/>
                  <a:pt x="0" y="139"/>
                  <a:pt x="0" y="161"/>
                </a:cubicBezTo>
                <a:cubicBezTo>
                  <a:pt x="0" y="206"/>
                  <a:pt x="50" y="251"/>
                  <a:pt x="74" y="287"/>
                </a:cubicBezTo>
                <a:cubicBezTo>
                  <a:pt x="149" y="399"/>
                  <a:pt x="308" y="513"/>
                  <a:pt x="440" y="538"/>
                </a:cubicBezTo>
                <a:cubicBezTo>
                  <a:pt x="497" y="575"/>
                  <a:pt x="564" y="585"/>
                  <a:pt x="629" y="601"/>
                </a:cubicBezTo>
                <a:cubicBezTo>
                  <a:pt x="704" y="620"/>
                  <a:pt x="773" y="643"/>
                  <a:pt x="849" y="653"/>
                </a:cubicBezTo>
                <a:cubicBezTo>
                  <a:pt x="964" y="692"/>
                  <a:pt x="1084" y="731"/>
                  <a:pt x="1205" y="747"/>
                </a:cubicBezTo>
                <a:cubicBezTo>
                  <a:pt x="1318" y="787"/>
                  <a:pt x="1454" y="783"/>
                  <a:pt x="1571" y="789"/>
                </a:cubicBezTo>
                <a:cubicBezTo>
                  <a:pt x="1596" y="786"/>
                  <a:pt x="1655" y="785"/>
                  <a:pt x="1686" y="768"/>
                </a:cubicBezTo>
                <a:cubicBezTo>
                  <a:pt x="1708" y="756"/>
                  <a:pt x="1749" y="726"/>
                  <a:pt x="1749" y="726"/>
                </a:cubicBezTo>
                <a:cubicBezTo>
                  <a:pt x="1756" y="716"/>
                  <a:pt x="1761" y="704"/>
                  <a:pt x="1770" y="695"/>
                </a:cubicBezTo>
                <a:cubicBezTo>
                  <a:pt x="1779" y="686"/>
                  <a:pt x="1795" y="685"/>
                  <a:pt x="1802" y="674"/>
                </a:cubicBezTo>
                <a:cubicBezTo>
                  <a:pt x="1814" y="655"/>
                  <a:pt x="1823" y="611"/>
                  <a:pt x="1823" y="611"/>
                </a:cubicBezTo>
                <a:cubicBezTo>
                  <a:pt x="1814" y="526"/>
                  <a:pt x="1828" y="504"/>
                  <a:pt x="1770" y="444"/>
                </a:cubicBezTo>
                <a:cubicBezTo>
                  <a:pt x="1760" y="433"/>
                  <a:pt x="1751" y="421"/>
                  <a:pt x="1739" y="412"/>
                </a:cubicBezTo>
                <a:cubicBezTo>
                  <a:pt x="1719" y="396"/>
                  <a:pt x="1676" y="370"/>
                  <a:pt x="1676" y="370"/>
                </a:cubicBezTo>
                <a:cubicBezTo>
                  <a:pt x="1669" y="360"/>
                  <a:pt x="1665" y="347"/>
                  <a:pt x="1655" y="339"/>
                </a:cubicBezTo>
                <a:cubicBezTo>
                  <a:pt x="1646" y="332"/>
                  <a:pt x="1634" y="334"/>
                  <a:pt x="1624" y="329"/>
                </a:cubicBezTo>
                <a:cubicBezTo>
                  <a:pt x="1560" y="293"/>
                  <a:pt x="1576" y="289"/>
                  <a:pt x="1519" y="266"/>
                </a:cubicBezTo>
                <a:cubicBezTo>
                  <a:pt x="1498" y="258"/>
                  <a:pt x="1456" y="245"/>
                  <a:pt x="1456" y="245"/>
                </a:cubicBezTo>
                <a:cubicBezTo>
                  <a:pt x="1395" y="204"/>
                  <a:pt x="1307" y="193"/>
                  <a:pt x="1236" y="171"/>
                </a:cubicBezTo>
                <a:cubicBezTo>
                  <a:pt x="1055" y="116"/>
                  <a:pt x="874" y="21"/>
                  <a:pt x="681" y="14"/>
                </a:cubicBezTo>
                <a:cubicBezTo>
                  <a:pt x="520" y="8"/>
                  <a:pt x="360" y="0"/>
                  <a:pt x="199" y="4"/>
                </a:cubicBezTo>
                <a:cubicBezTo>
                  <a:pt x="191" y="4"/>
                  <a:pt x="192" y="18"/>
                  <a:pt x="189" y="25"/>
                </a:cubicBezTo>
                <a:close/>
              </a:path>
            </a:pathLst>
          </a:custGeom>
          <a:blipFill dpi="0" rotWithShape="1">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lstStyle/>
          <a:p>
            <a:endParaRPr lang="zh-CN" altLang="en-US"/>
          </a:p>
        </p:txBody>
      </p:sp>
      <p:sp>
        <p:nvSpPr>
          <p:cNvPr id="6148" name="Rectangle 4"/>
          <p:cNvSpPr>
            <a:spLocks noGrp="1" noChangeArrowheads="1"/>
          </p:cNvSpPr>
          <p:nvPr>
            <p:ph type="title"/>
          </p:nvPr>
        </p:nvSpPr>
        <p:spPr>
          <a:xfrm>
            <a:off x="244038" y="321023"/>
            <a:ext cx="8637588" cy="1077218"/>
          </a:xfrm>
        </p:spPr>
        <p:txBody>
          <a:bodyPr/>
          <a:lstStyle/>
          <a:p>
            <a:pPr eaLnBrk="1" hangingPunct="1"/>
            <a:r>
              <a:rPr lang="en-US" altLang="zh-CN" dirty="0"/>
              <a:t>For Your Reference</a:t>
            </a:r>
            <a:br>
              <a:rPr lang="en-US" altLang="zh-CN" dirty="0"/>
            </a:br>
            <a:r>
              <a:rPr lang="zh-CN" altLang="en-US" sz="1800" dirty="0"/>
              <a:t>（供你参考）</a:t>
            </a:r>
            <a:endParaRPr lang="en-US" altLang="zh-CN" dirty="0"/>
          </a:p>
        </p:txBody>
      </p:sp>
      <p:sp>
        <p:nvSpPr>
          <p:cNvPr id="6149" name="Oval 5"/>
          <p:cNvSpPr>
            <a:spLocks noChangeArrowheads="1"/>
          </p:cNvSpPr>
          <p:nvPr/>
        </p:nvSpPr>
        <p:spPr bwMode="auto">
          <a:xfrm>
            <a:off x="3143250" y="2182813"/>
            <a:ext cx="503238" cy="503237"/>
          </a:xfrm>
          <a:prstGeom prst="ellipse">
            <a:avLst/>
          </a:prstGeom>
          <a:solidFill>
            <a:srgbClr val="808080"/>
          </a:solidFill>
          <a:ln w="9525">
            <a:solidFill>
              <a:srgbClr val="80808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6150" name="Text Box 6"/>
          <p:cNvSpPr txBox="1">
            <a:spLocks noChangeArrowheads="1"/>
          </p:cNvSpPr>
          <p:nvPr/>
        </p:nvSpPr>
        <p:spPr bwMode="auto">
          <a:xfrm>
            <a:off x="3214688" y="2182813"/>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dirty="0"/>
              <a:t>v</a:t>
            </a:r>
            <a:r>
              <a:rPr lang="en-US" altLang="zh-CN" baseline="-25000" dirty="0"/>
              <a:t>1</a:t>
            </a:r>
            <a:endParaRPr lang="en-US" altLang="zh-CN" i="1" dirty="0"/>
          </a:p>
        </p:txBody>
      </p:sp>
      <p:sp>
        <p:nvSpPr>
          <p:cNvPr id="6151" name="Text Box 7"/>
          <p:cNvSpPr txBox="1">
            <a:spLocks noChangeArrowheads="1"/>
          </p:cNvSpPr>
          <p:nvPr/>
        </p:nvSpPr>
        <p:spPr bwMode="auto">
          <a:xfrm>
            <a:off x="268288" y="2360613"/>
            <a:ext cx="2287587"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solidFill>
                  <a:srgbClr val="333399"/>
                </a:solidFill>
              </a:rPr>
              <a:t>A DFS tree </a:t>
            </a:r>
            <a:r>
              <a:rPr lang="en-US" altLang="zh-CN">
                <a:solidFill>
                  <a:schemeClr val="tx2"/>
                </a:solidFill>
              </a:rPr>
              <a:t>partially formed</a:t>
            </a:r>
            <a:r>
              <a:rPr lang="en-US" altLang="zh-CN">
                <a:solidFill>
                  <a:srgbClr val="333399"/>
                </a:solidFill>
              </a:rPr>
              <a:t> at the moment the search checking </a:t>
            </a:r>
            <a:r>
              <a:rPr lang="en-US" altLang="zh-CN" i="1">
                <a:solidFill>
                  <a:srgbClr val="333399"/>
                </a:solidFill>
              </a:rPr>
              <a:t>v</a:t>
            </a:r>
            <a:r>
              <a:rPr lang="en-US" altLang="zh-CN" baseline="-25000">
                <a:solidFill>
                  <a:srgbClr val="333399"/>
                </a:solidFill>
              </a:rPr>
              <a:t>3</a:t>
            </a:r>
            <a:r>
              <a:rPr lang="en-US" altLang="zh-CN">
                <a:solidFill>
                  <a:srgbClr val="333399"/>
                </a:solidFill>
              </a:rPr>
              <a:t> </a:t>
            </a:r>
            <a:r>
              <a:rPr lang="en-US" altLang="zh-CN"/>
              <a:t> </a:t>
            </a:r>
            <a:r>
              <a:rPr lang="en-US" altLang="zh-CN">
                <a:solidFill>
                  <a:srgbClr val="333399"/>
                </a:solidFill>
              </a:rPr>
              <a:t>from </a:t>
            </a:r>
            <a:r>
              <a:rPr lang="en-US" altLang="zh-CN" i="1">
                <a:solidFill>
                  <a:srgbClr val="333399"/>
                </a:solidFill>
              </a:rPr>
              <a:t>v</a:t>
            </a:r>
            <a:r>
              <a:rPr lang="en-US" altLang="zh-CN" baseline="-25000">
                <a:solidFill>
                  <a:srgbClr val="333399"/>
                </a:solidFill>
              </a:rPr>
              <a:t>6</a:t>
            </a:r>
          </a:p>
        </p:txBody>
      </p:sp>
      <p:sp>
        <p:nvSpPr>
          <p:cNvPr id="6152" name="Text Box 8"/>
          <p:cNvSpPr txBox="1">
            <a:spLocks noChangeArrowheads="1"/>
          </p:cNvSpPr>
          <p:nvPr/>
        </p:nvSpPr>
        <p:spPr bwMode="auto">
          <a:xfrm>
            <a:off x="2046288" y="1827213"/>
            <a:ext cx="2016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t>starting vertex</a:t>
            </a:r>
          </a:p>
        </p:txBody>
      </p:sp>
      <p:sp>
        <p:nvSpPr>
          <p:cNvPr id="6153" name="Oval 9"/>
          <p:cNvSpPr>
            <a:spLocks noChangeArrowheads="1"/>
          </p:cNvSpPr>
          <p:nvPr/>
        </p:nvSpPr>
        <p:spPr bwMode="auto">
          <a:xfrm>
            <a:off x="2279650" y="3333750"/>
            <a:ext cx="503238" cy="503238"/>
          </a:xfrm>
          <a:prstGeom prst="ellipse">
            <a:avLst/>
          </a:prstGeom>
          <a:solidFill>
            <a:srgbClr val="808080"/>
          </a:solidFill>
          <a:ln w="9525">
            <a:solidFill>
              <a:srgbClr val="80808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6154" name="Text Box 10"/>
          <p:cNvSpPr txBox="1">
            <a:spLocks noChangeArrowheads="1"/>
          </p:cNvSpPr>
          <p:nvPr/>
        </p:nvSpPr>
        <p:spPr bwMode="auto">
          <a:xfrm>
            <a:off x="2351088" y="3333750"/>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dirty="0"/>
              <a:t>v</a:t>
            </a:r>
            <a:r>
              <a:rPr lang="en-US" altLang="zh-CN" baseline="-25000" dirty="0"/>
              <a:t>2</a:t>
            </a:r>
            <a:endParaRPr lang="en-US" altLang="zh-CN" i="1" dirty="0"/>
          </a:p>
        </p:txBody>
      </p:sp>
      <p:sp>
        <p:nvSpPr>
          <p:cNvPr id="6155" name="Oval 11"/>
          <p:cNvSpPr>
            <a:spLocks noChangeArrowheads="1"/>
          </p:cNvSpPr>
          <p:nvPr/>
        </p:nvSpPr>
        <p:spPr bwMode="auto">
          <a:xfrm>
            <a:off x="3719513" y="3478213"/>
            <a:ext cx="503237" cy="503237"/>
          </a:xfrm>
          <a:prstGeom prst="ellipse">
            <a:avLst/>
          </a:prstGeom>
          <a:solidFill>
            <a:srgbClr val="808080"/>
          </a:solidFill>
          <a:ln w="9525">
            <a:solidFill>
              <a:srgbClr val="80808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6156" name="Text Box 12"/>
          <p:cNvSpPr txBox="1">
            <a:spLocks noChangeArrowheads="1"/>
          </p:cNvSpPr>
          <p:nvPr/>
        </p:nvSpPr>
        <p:spPr bwMode="auto">
          <a:xfrm>
            <a:off x="3790950" y="3478213"/>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t>v</a:t>
            </a:r>
            <a:r>
              <a:rPr lang="en-US" altLang="zh-CN" baseline="-25000"/>
              <a:t>5</a:t>
            </a:r>
            <a:endParaRPr lang="en-US" altLang="zh-CN" i="1"/>
          </a:p>
        </p:txBody>
      </p:sp>
      <p:sp>
        <p:nvSpPr>
          <p:cNvPr id="6157" name="Oval 13"/>
          <p:cNvSpPr>
            <a:spLocks noChangeArrowheads="1"/>
          </p:cNvSpPr>
          <p:nvPr/>
        </p:nvSpPr>
        <p:spPr bwMode="auto">
          <a:xfrm>
            <a:off x="4799013" y="3046413"/>
            <a:ext cx="503237" cy="50323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6158" name="Text Box 14"/>
          <p:cNvSpPr txBox="1">
            <a:spLocks noChangeArrowheads="1"/>
          </p:cNvSpPr>
          <p:nvPr/>
        </p:nvSpPr>
        <p:spPr bwMode="auto">
          <a:xfrm>
            <a:off x="4870450" y="3046413"/>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t>v</a:t>
            </a:r>
            <a:r>
              <a:rPr lang="en-US" altLang="zh-CN" baseline="-25000"/>
              <a:t>4</a:t>
            </a:r>
            <a:endParaRPr lang="en-US" altLang="zh-CN" i="1"/>
          </a:p>
        </p:txBody>
      </p:sp>
      <p:sp>
        <p:nvSpPr>
          <p:cNvPr id="6159" name="Oval 15"/>
          <p:cNvSpPr>
            <a:spLocks noChangeArrowheads="1"/>
          </p:cNvSpPr>
          <p:nvPr/>
        </p:nvSpPr>
        <p:spPr bwMode="auto">
          <a:xfrm>
            <a:off x="2495550" y="4702175"/>
            <a:ext cx="503238" cy="503238"/>
          </a:xfrm>
          <a:prstGeom prst="ellipse">
            <a:avLst/>
          </a:prstGeom>
          <a:solidFill>
            <a:srgbClr val="000000"/>
          </a:solidFill>
          <a:ln w="9525">
            <a:solidFill>
              <a:srgbClr val="00000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6160" name="Text Box 16"/>
          <p:cNvSpPr txBox="1">
            <a:spLocks noChangeArrowheads="1"/>
          </p:cNvSpPr>
          <p:nvPr/>
        </p:nvSpPr>
        <p:spPr bwMode="auto">
          <a:xfrm>
            <a:off x="2566988" y="4702175"/>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chemeClr val="bg1"/>
                </a:solidFill>
              </a:rPr>
              <a:t>v</a:t>
            </a:r>
            <a:r>
              <a:rPr lang="en-US" altLang="zh-CN" baseline="-25000">
                <a:solidFill>
                  <a:schemeClr val="bg1"/>
                </a:solidFill>
              </a:rPr>
              <a:t>3</a:t>
            </a:r>
            <a:endParaRPr lang="en-US" altLang="zh-CN" i="1">
              <a:solidFill>
                <a:schemeClr val="bg1"/>
              </a:solidFill>
            </a:endParaRPr>
          </a:p>
        </p:txBody>
      </p:sp>
      <p:sp>
        <p:nvSpPr>
          <p:cNvPr id="6161" name="Oval 17"/>
          <p:cNvSpPr>
            <a:spLocks noChangeArrowheads="1"/>
          </p:cNvSpPr>
          <p:nvPr/>
        </p:nvSpPr>
        <p:spPr bwMode="auto">
          <a:xfrm>
            <a:off x="4440238" y="4702175"/>
            <a:ext cx="503237" cy="503238"/>
          </a:xfrm>
          <a:prstGeom prst="ellipse">
            <a:avLst/>
          </a:prstGeom>
          <a:solidFill>
            <a:srgbClr val="808080"/>
          </a:solidFill>
          <a:ln w="9525">
            <a:solidFill>
              <a:srgbClr val="808080"/>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6162" name="Text Box 18"/>
          <p:cNvSpPr txBox="1">
            <a:spLocks noChangeArrowheads="1"/>
          </p:cNvSpPr>
          <p:nvPr/>
        </p:nvSpPr>
        <p:spPr bwMode="auto">
          <a:xfrm>
            <a:off x="4511675" y="4702175"/>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t>v</a:t>
            </a:r>
            <a:r>
              <a:rPr lang="en-US" altLang="zh-CN" baseline="-25000"/>
              <a:t>6</a:t>
            </a:r>
            <a:endParaRPr lang="en-US" altLang="zh-CN" i="1"/>
          </a:p>
        </p:txBody>
      </p:sp>
      <p:sp>
        <p:nvSpPr>
          <p:cNvPr id="6163" name="Oval 19"/>
          <p:cNvSpPr>
            <a:spLocks noChangeArrowheads="1"/>
          </p:cNvSpPr>
          <p:nvPr/>
        </p:nvSpPr>
        <p:spPr bwMode="auto">
          <a:xfrm>
            <a:off x="5735638" y="5349875"/>
            <a:ext cx="503237" cy="503238"/>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6164" name="Text Box 20"/>
          <p:cNvSpPr txBox="1">
            <a:spLocks noChangeArrowheads="1"/>
          </p:cNvSpPr>
          <p:nvPr/>
        </p:nvSpPr>
        <p:spPr bwMode="auto">
          <a:xfrm>
            <a:off x="5807075" y="5349875"/>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t>v</a:t>
            </a:r>
            <a:r>
              <a:rPr lang="en-US" altLang="zh-CN" baseline="-25000"/>
              <a:t>7</a:t>
            </a:r>
            <a:endParaRPr lang="en-US" altLang="zh-CN" i="1"/>
          </a:p>
        </p:txBody>
      </p:sp>
      <p:sp>
        <p:nvSpPr>
          <p:cNvPr id="6165" name="Oval 21"/>
          <p:cNvSpPr>
            <a:spLocks noChangeArrowheads="1"/>
          </p:cNvSpPr>
          <p:nvPr/>
        </p:nvSpPr>
        <p:spPr bwMode="auto">
          <a:xfrm>
            <a:off x="7031038" y="5565775"/>
            <a:ext cx="503237" cy="503238"/>
          </a:xfrm>
          <a:prstGeom prst="ellipse">
            <a:avLst/>
          </a:prstGeom>
          <a:solidFill>
            <a:schemeClr val="bg1"/>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6166" name="Text Box 22"/>
          <p:cNvSpPr txBox="1">
            <a:spLocks noChangeArrowheads="1"/>
          </p:cNvSpPr>
          <p:nvPr/>
        </p:nvSpPr>
        <p:spPr bwMode="auto">
          <a:xfrm>
            <a:off x="7102475" y="5565775"/>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t>v</a:t>
            </a:r>
            <a:r>
              <a:rPr lang="en-US" altLang="zh-CN" baseline="-25000"/>
              <a:t>8</a:t>
            </a:r>
            <a:endParaRPr lang="en-US" altLang="zh-CN" i="1"/>
          </a:p>
        </p:txBody>
      </p:sp>
      <p:sp>
        <p:nvSpPr>
          <p:cNvPr id="6167" name="Line 23"/>
          <p:cNvSpPr>
            <a:spLocks noChangeShapeType="1"/>
          </p:cNvSpPr>
          <p:nvPr/>
        </p:nvSpPr>
        <p:spPr bwMode="auto">
          <a:xfrm flipH="1">
            <a:off x="2711450" y="2614613"/>
            <a:ext cx="503238" cy="792162"/>
          </a:xfrm>
          <a:prstGeom prst="line">
            <a:avLst/>
          </a:prstGeom>
          <a:noFill/>
          <a:ln w="28575">
            <a:solidFill>
              <a:srgbClr val="FF0000"/>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6168" name="Line 24"/>
          <p:cNvSpPr>
            <a:spLocks noChangeShapeType="1"/>
          </p:cNvSpPr>
          <p:nvPr/>
        </p:nvSpPr>
        <p:spPr bwMode="auto">
          <a:xfrm>
            <a:off x="2566988" y="3838575"/>
            <a:ext cx="144462" cy="863600"/>
          </a:xfrm>
          <a:prstGeom prst="line">
            <a:avLst/>
          </a:prstGeom>
          <a:noFill/>
          <a:ln w="28575">
            <a:solidFill>
              <a:srgbClr val="FF0000"/>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6169" name="Line 25"/>
          <p:cNvSpPr>
            <a:spLocks noChangeShapeType="1"/>
          </p:cNvSpPr>
          <p:nvPr/>
        </p:nvSpPr>
        <p:spPr bwMode="auto">
          <a:xfrm>
            <a:off x="2782888" y="3622675"/>
            <a:ext cx="936625" cy="71438"/>
          </a:xfrm>
          <a:prstGeom prst="line">
            <a:avLst/>
          </a:prstGeom>
          <a:noFill/>
          <a:ln w="28575">
            <a:solidFill>
              <a:srgbClr val="FF0000"/>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6170" name="Line 26"/>
          <p:cNvSpPr>
            <a:spLocks noChangeShapeType="1"/>
          </p:cNvSpPr>
          <p:nvPr/>
        </p:nvSpPr>
        <p:spPr bwMode="auto">
          <a:xfrm>
            <a:off x="3646488" y="2541588"/>
            <a:ext cx="1152525" cy="6492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171" name="Line 27"/>
          <p:cNvSpPr>
            <a:spLocks noChangeShapeType="1"/>
          </p:cNvSpPr>
          <p:nvPr/>
        </p:nvSpPr>
        <p:spPr bwMode="auto">
          <a:xfrm flipH="1">
            <a:off x="2998788" y="4918075"/>
            <a:ext cx="1439862" cy="0"/>
          </a:xfrm>
          <a:prstGeom prst="line">
            <a:avLst/>
          </a:prstGeom>
          <a:noFill/>
          <a:ln w="9525">
            <a:solidFill>
              <a:srgbClr val="009900"/>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6172" name="Line 28"/>
          <p:cNvSpPr>
            <a:spLocks noChangeShapeType="1"/>
          </p:cNvSpPr>
          <p:nvPr/>
        </p:nvSpPr>
        <p:spPr bwMode="auto">
          <a:xfrm>
            <a:off x="4078288" y="3983038"/>
            <a:ext cx="504825" cy="719137"/>
          </a:xfrm>
          <a:prstGeom prst="line">
            <a:avLst/>
          </a:prstGeom>
          <a:noFill/>
          <a:ln w="28575">
            <a:solidFill>
              <a:srgbClr val="FF0000"/>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6173" name="Line 29"/>
          <p:cNvSpPr>
            <a:spLocks noChangeShapeType="1"/>
          </p:cNvSpPr>
          <p:nvPr/>
        </p:nvSpPr>
        <p:spPr bwMode="auto">
          <a:xfrm>
            <a:off x="4943475" y="5062538"/>
            <a:ext cx="792163"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174" name="Line 30"/>
          <p:cNvSpPr>
            <a:spLocks noChangeShapeType="1"/>
          </p:cNvSpPr>
          <p:nvPr/>
        </p:nvSpPr>
        <p:spPr bwMode="auto">
          <a:xfrm>
            <a:off x="6238875" y="5638800"/>
            <a:ext cx="792163" cy="1444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175" name="Line 32"/>
          <p:cNvSpPr>
            <a:spLocks noChangeShapeType="1"/>
          </p:cNvSpPr>
          <p:nvPr/>
        </p:nvSpPr>
        <p:spPr bwMode="auto">
          <a:xfrm flipH="1" flipV="1">
            <a:off x="2711450" y="3765550"/>
            <a:ext cx="1727200" cy="1081088"/>
          </a:xfrm>
          <a:prstGeom prst="line">
            <a:avLst/>
          </a:prstGeom>
          <a:noFill/>
          <a:ln w="9525">
            <a:solidFill>
              <a:srgbClr val="0000FF"/>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6176" name="Line 33"/>
          <p:cNvSpPr>
            <a:spLocks noChangeShapeType="1"/>
          </p:cNvSpPr>
          <p:nvPr/>
        </p:nvSpPr>
        <p:spPr bwMode="auto">
          <a:xfrm>
            <a:off x="3502025" y="2614613"/>
            <a:ext cx="2449513" cy="2735262"/>
          </a:xfrm>
          <a:prstGeom prst="line">
            <a:avLst/>
          </a:prstGeom>
          <a:noFill/>
          <a:ln w="9525">
            <a:solidFill>
              <a:schemeClr val="tx1"/>
            </a:solidFill>
            <a:prstDash val="lgDash"/>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177" name="Oval 34"/>
          <p:cNvSpPr>
            <a:spLocks noChangeArrowheads="1"/>
          </p:cNvSpPr>
          <p:nvPr/>
        </p:nvSpPr>
        <p:spPr bwMode="auto">
          <a:xfrm>
            <a:off x="4294188" y="4557713"/>
            <a:ext cx="792162" cy="792162"/>
          </a:xfrm>
          <a:prstGeom prst="ellipse">
            <a:avLst/>
          </a:prstGeom>
          <a:noFill/>
          <a:ln w="28575">
            <a:solidFill>
              <a:srgbClr val="FF0000"/>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6178" name="Text Box 35"/>
          <p:cNvSpPr txBox="1">
            <a:spLocks noChangeArrowheads="1"/>
          </p:cNvSpPr>
          <p:nvPr/>
        </p:nvSpPr>
        <p:spPr bwMode="auto">
          <a:xfrm>
            <a:off x="3802063" y="5256213"/>
            <a:ext cx="1511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t>Now, here</a:t>
            </a:r>
          </a:p>
        </p:txBody>
      </p:sp>
      <p:sp>
        <p:nvSpPr>
          <p:cNvPr id="6179" name="Text Box 37"/>
          <p:cNvSpPr txBox="1">
            <a:spLocks noChangeArrowheads="1"/>
          </p:cNvSpPr>
          <p:nvPr/>
        </p:nvSpPr>
        <p:spPr bwMode="auto">
          <a:xfrm>
            <a:off x="6195850" y="4948238"/>
            <a:ext cx="1873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dirty="0"/>
              <a:t>white path</a:t>
            </a:r>
          </a:p>
        </p:txBody>
      </p:sp>
      <p:sp>
        <p:nvSpPr>
          <p:cNvPr id="6180" name="Line 38"/>
          <p:cNvSpPr>
            <a:spLocks noChangeShapeType="1"/>
          </p:cNvSpPr>
          <p:nvPr/>
        </p:nvSpPr>
        <p:spPr bwMode="auto">
          <a:xfrm flipV="1">
            <a:off x="2854325" y="2614613"/>
            <a:ext cx="504825" cy="2087562"/>
          </a:xfrm>
          <a:prstGeom prst="line">
            <a:avLst/>
          </a:prstGeom>
          <a:noFill/>
          <a:ln w="9525">
            <a:solidFill>
              <a:srgbClr val="0000FF"/>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grpSp>
        <p:nvGrpSpPr>
          <p:cNvPr id="6181" name="Group 49"/>
          <p:cNvGrpSpPr>
            <a:grpSpLocks/>
          </p:cNvGrpSpPr>
          <p:nvPr/>
        </p:nvGrpSpPr>
        <p:grpSpPr bwMode="auto">
          <a:xfrm>
            <a:off x="5185915" y="44624"/>
            <a:ext cx="4138613" cy="2830513"/>
            <a:chOff x="3823" y="572"/>
            <a:chExt cx="2607" cy="1783"/>
          </a:xfrm>
        </p:grpSpPr>
        <p:sp>
          <p:nvSpPr>
            <p:cNvPr id="6184" name="Line 39"/>
            <p:cNvSpPr>
              <a:spLocks noChangeShapeType="1"/>
            </p:cNvSpPr>
            <p:nvPr/>
          </p:nvSpPr>
          <p:spPr bwMode="auto">
            <a:xfrm>
              <a:off x="3833" y="709"/>
              <a:ext cx="544" cy="0"/>
            </a:xfrm>
            <a:prstGeom prst="line">
              <a:avLst/>
            </a:prstGeom>
            <a:noFill/>
            <a:ln w="28575">
              <a:solidFill>
                <a:srgbClr val="FF0000"/>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6185" name="Text Box 40"/>
            <p:cNvSpPr txBox="1">
              <a:spLocks noChangeArrowheads="1"/>
            </p:cNvSpPr>
            <p:nvPr/>
          </p:nvSpPr>
          <p:spPr bwMode="auto">
            <a:xfrm>
              <a:off x="4513" y="572"/>
              <a:ext cx="86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t>tree edge</a:t>
              </a:r>
            </a:p>
          </p:txBody>
        </p:sp>
        <p:sp>
          <p:nvSpPr>
            <p:cNvPr id="6186" name="Line 41"/>
            <p:cNvSpPr>
              <a:spLocks noChangeShapeType="1"/>
            </p:cNvSpPr>
            <p:nvPr/>
          </p:nvSpPr>
          <p:spPr bwMode="auto">
            <a:xfrm>
              <a:off x="3823" y="950"/>
              <a:ext cx="544" cy="0"/>
            </a:xfrm>
            <a:prstGeom prst="line">
              <a:avLst/>
            </a:prstGeom>
            <a:noFill/>
            <a:ln w="9525">
              <a:solidFill>
                <a:srgbClr val="0000FF"/>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6187" name="Text Box 42"/>
            <p:cNvSpPr txBox="1">
              <a:spLocks noChangeArrowheads="1"/>
            </p:cNvSpPr>
            <p:nvPr/>
          </p:nvSpPr>
          <p:spPr bwMode="auto">
            <a:xfrm>
              <a:off x="4503" y="813"/>
              <a:ext cx="86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dirty="0"/>
                <a:t>back edge</a:t>
              </a:r>
            </a:p>
          </p:txBody>
        </p:sp>
        <p:sp>
          <p:nvSpPr>
            <p:cNvPr id="6188" name="Line 43"/>
            <p:cNvSpPr>
              <a:spLocks noChangeShapeType="1"/>
            </p:cNvSpPr>
            <p:nvPr/>
          </p:nvSpPr>
          <p:spPr bwMode="auto">
            <a:xfrm>
              <a:off x="3832" y="1201"/>
              <a:ext cx="544" cy="0"/>
            </a:xfrm>
            <a:prstGeom prst="line">
              <a:avLst/>
            </a:prstGeom>
            <a:noFill/>
            <a:ln w="9525">
              <a:solidFill>
                <a:srgbClr val="009900"/>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6189" name="Text Box 44"/>
            <p:cNvSpPr txBox="1">
              <a:spLocks noChangeArrowheads="1"/>
            </p:cNvSpPr>
            <p:nvPr/>
          </p:nvSpPr>
          <p:spPr bwMode="auto">
            <a:xfrm>
              <a:off x="4512" y="1064"/>
              <a:ext cx="86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t>cross edge</a:t>
              </a:r>
            </a:p>
          </p:txBody>
        </p:sp>
        <p:sp>
          <p:nvSpPr>
            <p:cNvPr id="6190" name="Line 45"/>
            <p:cNvSpPr>
              <a:spLocks noChangeShapeType="1"/>
            </p:cNvSpPr>
            <p:nvPr/>
          </p:nvSpPr>
          <p:spPr bwMode="auto">
            <a:xfrm>
              <a:off x="3832" y="1589"/>
              <a:ext cx="5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191" name="Text Box 46"/>
            <p:cNvSpPr txBox="1">
              <a:spLocks noChangeArrowheads="1"/>
            </p:cNvSpPr>
            <p:nvPr/>
          </p:nvSpPr>
          <p:spPr bwMode="auto">
            <a:xfrm>
              <a:off x="4512" y="1452"/>
              <a:ext cx="191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dirty="0"/>
                <a:t>tree edge not accessed yet</a:t>
              </a:r>
            </a:p>
          </p:txBody>
        </p:sp>
        <p:sp>
          <p:nvSpPr>
            <p:cNvPr id="6192" name="Line 47"/>
            <p:cNvSpPr>
              <a:spLocks noChangeShapeType="1"/>
            </p:cNvSpPr>
            <p:nvPr/>
          </p:nvSpPr>
          <p:spPr bwMode="auto">
            <a:xfrm>
              <a:off x="3842" y="2029"/>
              <a:ext cx="544" cy="0"/>
            </a:xfrm>
            <a:prstGeom prst="line">
              <a:avLst/>
            </a:prstGeom>
            <a:noFill/>
            <a:ln w="9525">
              <a:solidFill>
                <a:schemeClr val="tx1"/>
              </a:solidFill>
              <a:prstDash val="lgDash"/>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193" name="Text Box 48"/>
            <p:cNvSpPr txBox="1">
              <a:spLocks noChangeArrowheads="1"/>
            </p:cNvSpPr>
            <p:nvPr/>
          </p:nvSpPr>
          <p:spPr bwMode="auto">
            <a:xfrm>
              <a:off x="4470" y="1913"/>
              <a:ext cx="1249"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dirty="0"/>
                <a:t>Descendant edge not accessed yet</a:t>
              </a:r>
            </a:p>
          </p:txBody>
        </p:sp>
      </p:grpSp>
      <p:sp>
        <p:nvSpPr>
          <p:cNvPr id="6182" name="Text Box 51"/>
          <p:cNvSpPr txBox="1">
            <a:spLocks noChangeArrowheads="1"/>
          </p:cNvSpPr>
          <p:nvPr/>
        </p:nvSpPr>
        <p:spPr bwMode="auto">
          <a:xfrm>
            <a:off x="4859338" y="2708275"/>
            <a:ext cx="79216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a:solidFill>
                  <a:schemeClr val="tx2"/>
                </a:solidFill>
              </a:rPr>
              <a:t>*</a:t>
            </a:r>
          </a:p>
        </p:txBody>
      </p:sp>
      <p:sp>
        <p:nvSpPr>
          <p:cNvPr id="6183" name="Text Box 52"/>
          <p:cNvSpPr txBox="1">
            <a:spLocks noChangeArrowheads="1"/>
          </p:cNvSpPr>
          <p:nvPr/>
        </p:nvSpPr>
        <p:spPr bwMode="auto">
          <a:xfrm>
            <a:off x="332280" y="5801073"/>
            <a:ext cx="482709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dirty="0"/>
              <a:t>*</a:t>
            </a:r>
            <a:r>
              <a:rPr lang="en-US" altLang="zh-CN" sz="2000" dirty="0"/>
              <a:t>Note: </a:t>
            </a:r>
            <a:r>
              <a:rPr lang="en-US" altLang="zh-CN" sz="2000" i="1" dirty="0"/>
              <a:t>v</a:t>
            </a:r>
            <a:r>
              <a:rPr lang="en-US" altLang="zh-CN" sz="2000" baseline="-25000" dirty="0"/>
              <a:t>4</a:t>
            </a:r>
            <a:r>
              <a:rPr lang="en-US" altLang="zh-CN" sz="2000" dirty="0"/>
              <a:t> is reachable from </a:t>
            </a:r>
            <a:r>
              <a:rPr lang="en-US" altLang="zh-CN" sz="2000" i="1" dirty="0"/>
              <a:t>v</a:t>
            </a:r>
            <a:r>
              <a:rPr lang="en-US" altLang="zh-CN" sz="2000" baseline="-25000" dirty="0"/>
              <a:t>6</a:t>
            </a:r>
            <a:r>
              <a:rPr lang="en-US" altLang="zh-CN" sz="2000" dirty="0"/>
              <a:t>, and is white, but it is not a descendant of </a:t>
            </a:r>
            <a:r>
              <a:rPr lang="en-US" altLang="zh-CN" sz="2000" i="1" dirty="0"/>
              <a:t>v</a:t>
            </a:r>
            <a:r>
              <a:rPr lang="en-US" altLang="zh-CN" sz="2000" baseline="-25000" dirty="0"/>
              <a:t>6</a:t>
            </a:r>
            <a:endParaRPr lang="en-US" altLang="zh-C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zh-CN"/>
              <a:t>Directed Acyclic Graph (DAG)</a:t>
            </a:r>
          </a:p>
        </p:txBody>
      </p:sp>
      <p:grpSp>
        <p:nvGrpSpPr>
          <p:cNvPr id="7171" name="Group 8"/>
          <p:cNvGrpSpPr>
            <a:grpSpLocks/>
          </p:cNvGrpSpPr>
          <p:nvPr/>
        </p:nvGrpSpPr>
        <p:grpSpPr bwMode="auto">
          <a:xfrm>
            <a:off x="2411413" y="2276475"/>
            <a:ext cx="431800" cy="457200"/>
            <a:chOff x="1020" y="1525"/>
            <a:chExt cx="272" cy="288"/>
          </a:xfrm>
        </p:grpSpPr>
        <p:sp>
          <p:nvSpPr>
            <p:cNvPr id="7249" name="Oval 4"/>
            <p:cNvSpPr>
              <a:spLocks noChangeArrowheads="1"/>
            </p:cNvSpPr>
            <p:nvPr/>
          </p:nvSpPr>
          <p:spPr bwMode="auto">
            <a:xfrm>
              <a:off x="1020" y="1525"/>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7250" name="Text Box 7"/>
            <p:cNvSpPr txBox="1">
              <a:spLocks noChangeArrowheads="1"/>
            </p:cNvSpPr>
            <p:nvPr/>
          </p:nvSpPr>
          <p:spPr bwMode="auto">
            <a:xfrm>
              <a:off x="1020" y="1525"/>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3</a:t>
              </a:r>
            </a:p>
          </p:txBody>
        </p:sp>
      </p:grpSp>
      <p:grpSp>
        <p:nvGrpSpPr>
          <p:cNvPr id="7172" name="Group 9"/>
          <p:cNvGrpSpPr>
            <a:grpSpLocks/>
          </p:cNvGrpSpPr>
          <p:nvPr/>
        </p:nvGrpSpPr>
        <p:grpSpPr bwMode="auto">
          <a:xfrm>
            <a:off x="1476375" y="2708275"/>
            <a:ext cx="431800" cy="457200"/>
            <a:chOff x="1020" y="1525"/>
            <a:chExt cx="272" cy="288"/>
          </a:xfrm>
        </p:grpSpPr>
        <p:sp>
          <p:nvSpPr>
            <p:cNvPr id="7247" name="Oval 10"/>
            <p:cNvSpPr>
              <a:spLocks noChangeArrowheads="1"/>
            </p:cNvSpPr>
            <p:nvPr/>
          </p:nvSpPr>
          <p:spPr bwMode="auto">
            <a:xfrm>
              <a:off x="1020" y="1525"/>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7248" name="Text Box 11"/>
            <p:cNvSpPr txBox="1">
              <a:spLocks noChangeArrowheads="1"/>
            </p:cNvSpPr>
            <p:nvPr/>
          </p:nvSpPr>
          <p:spPr bwMode="auto">
            <a:xfrm>
              <a:off x="1020" y="1525"/>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dirty="0"/>
                <a:t>2</a:t>
              </a:r>
            </a:p>
          </p:txBody>
        </p:sp>
      </p:grpSp>
      <p:grpSp>
        <p:nvGrpSpPr>
          <p:cNvPr id="7173" name="Group 12"/>
          <p:cNvGrpSpPr>
            <a:grpSpLocks/>
          </p:cNvGrpSpPr>
          <p:nvPr/>
        </p:nvGrpSpPr>
        <p:grpSpPr bwMode="auto">
          <a:xfrm>
            <a:off x="3348038" y="2636838"/>
            <a:ext cx="431800" cy="457200"/>
            <a:chOff x="1020" y="1525"/>
            <a:chExt cx="272" cy="288"/>
          </a:xfrm>
        </p:grpSpPr>
        <p:sp>
          <p:nvSpPr>
            <p:cNvPr id="7245" name="Oval 13"/>
            <p:cNvSpPr>
              <a:spLocks noChangeArrowheads="1"/>
            </p:cNvSpPr>
            <p:nvPr/>
          </p:nvSpPr>
          <p:spPr bwMode="auto">
            <a:xfrm>
              <a:off x="1020" y="1525"/>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7246" name="Text Box 14"/>
            <p:cNvSpPr txBox="1">
              <a:spLocks noChangeArrowheads="1"/>
            </p:cNvSpPr>
            <p:nvPr/>
          </p:nvSpPr>
          <p:spPr bwMode="auto">
            <a:xfrm>
              <a:off x="1020" y="1525"/>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4</a:t>
              </a:r>
            </a:p>
          </p:txBody>
        </p:sp>
      </p:grpSp>
      <p:grpSp>
        <p:nvGrpSpPr>
          <p:cNvPr id="7174" name="Group 15"/>
          <p:cNvGrpSpPr>
            <a:grpSpLocks/>
          </p:cNvGrpSpPr>
          <p:nvPr/>
        </p:nvGrpSpPr>
        <p:grpSpPr bwMode="auto">
          <a:xfrm>
            <a:off x="1042988" y="3644900"/>
            <a:ext cx="431800" cy="457200"/>
            <a:chOff x="1020" y="1525"/>
            <a:chExt cx="272" cy="288"/>
          </a:xfrm>
        </p:grpSpPr>
        <p:sp>
          <p:nvSpPr>
            <p:cNvPr id="7243" name="Oval 16"/>
            <p:cNvSpPr>
              <a:spLocks noChangeArrowheads="1"/>
            </p:cNvSpPr>
            <p:nvPr/>
          </p:nvSpPr>
          <p:spPr bwMode="auto">
            <a:xfrm>
              <a:off x="1020" y="1525"/>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7244" name="Text Box 17"/>
            <p:cNvSpPr txBox="1">
              <a:spLocks noChangeArrowheads="1"/>
            </p:cNvSpPr>
            <p:nvPr/>
          </p:nvSpPr>
          <p:spPr bwMode="auto">
            <a:xfrm>
              <a:off x="1020" y="1525"/>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1</a:t>
              </a:r>
            </a:p>
          </p:txBody>
        </p:sp>
      </p:grpSp>
      <p:grpSp>
        <p:nvGrpSpPr>
          <p:cNvPr id="7175" name="Group 18"/>
          <p:cNvGrpSpPr>
            <a:grpSpLocks/>
          </p:cNvGrpSpPr>
          <p:nvPr/>
        </p:nvGrpSpPr>
        <p:grpSpPr bwMode="auto">
          <a:xfrm>
            <a:off x="1042988" y="4581525"/>
            <a:ext cx="431800" cy="457200"/>
            <a:chOff x="1020" y="1525"/>
            <a:chExt cx="272" cy="288"/>
          </a:xfrm>
        </p:grpSpPr>
        <p:sp>
          <p:nvSpPr>
            <p:cNvPr id="7241" name="Oval 19"/>
            <p:cNvSpPr>
              <a:spLocks noChangeArrowheads="1"/>
            </p:cNvSpPr>
            <p:nvPr/>
          </p:nvSpPr>
          <p:spPr bwMode="auto">
            <a:xfrm>
              <a:off x="1020" y="1525"/>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7242" name="Text Box 20"/>
            <p:cNvSpPr txBox="1">
              <a:spLocks noChangeArrowheads="1"/>
            </p:cNvSpPr>
            <p:nvPr/>
          </p:nvSpPr>
          <p:spPr bwMode="auto">
            <a:xfrm>
              <a:off x="1020" y="1525"/>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6</a:t>
              </a:r>
            </a:p>
          </p:txBody>
        </p:sp>
      </p:grpSp>
      <p:grpSp>
        <p:nvGrpSpPr>
          <p:cNvPr id="7176" name="Group 21"/>
          <p:cNvGrpSpPr>
            <a:grpSpLocks/>
          </p:cNvGrpSpPr>
          <p:nvPr/>
        </p:nvGrpSpPr>
        <p:grpSpPr bwMode="auto">
          <a:xfrm>
            <a:off x="1979613" y="5084763"/>
            <a:ext cx="431800" cy="457200"/>
            <a:chOff x="1020" y="1525"/>
            <a:chExt cx="272" cy="288"/>
          </a:xfrm>
        </p:grpSpPr>
        <p:sp>
          <p:nvSpPr>
            <p:cNvPr id="7239" name="Oval 22"/>
            <p:cNvSpPr>
              <a:spLocks noChangeArrowheads="1"/>
            </p:cNvSpPr>
            <p:nvPr/>
          </p:nvSpPr>
          <p:spPr bwMode="auto">
            <a:xfrm>
              <a:off x="1020" y="1525"/>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7240" name="Text Box 23"/>
            <p:cNvSpPr txBox="1">
              <a:spLocks noChangeArrowheads="1"/>
            </p:cNvSpPr>
            <p:nvPr/>
          </p:nvSpPr>
          <p:spPr bwMode="auto">
            <a:xfrm>
              <a:off x="1020" y="1525"/>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7</a:t>
              </a:r>
            </a:p>
          </p:txBody>
        </p:sp>
      </p:grpSp>
      <p:grpSp>
        <p:nvGrpSpPr>
          <p:cNvPr id="7177" name="Group 24"/>
          <p:cNvGrpSpPr>
            <a:grpSpLocks/>
          </p:cNvGrpSpPr>
          <p:nvPr/>
        </p:nvGrpSpPr>
        <p:grpSpPr bwMode="auto">
          <a:xfrm>
            <a:off x="2916238" y="5084763"/>
            <a:ext cx="431800" cy="457200"/>
            <a:chOff x="1020" y="1525"/>
            <a:chExt cx="272" cy="288"/>
          </a:xfrm>
        </p:grpSpPr>
        <p:sp>
          <p:nvSpPr>
            <p:cNvPr id="7237" name="Oval 25"/>
            <p:cNvSpPr>
              <a:spLocks noChangeArrowheads="1"/>
            </p:cNvSpPr>
            <p:nvPr/>
          </p:nvSpPr>
          <p:spPr bwMode="auto">
            <a:xfrm>
              <a:off x="1020" y="1525"/>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7238" name="Text Box 26"/>
            <p:cNvSpPr txBox="1">
              <a:spLocks noChangeArrowheads="1"/>
            </p:cNvSpPr>
            <p:nvPr/>
          </p:nvSpPr>
          <p:spPr bwMode="auto">
            <a:xfrm>
              <a:off x="1020" y="1525"/>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8</a:t>
              </a:r>
            </a:p>
          </p:txBody>
        </p:sp>
      </p:grpSp>
      <p:grpSp>
        <p:nvGrpSpPr>
          <p:cNvPr id="7178" name="Group 27"/>
          <p:cNvGrpSpPr>
            <a:grpSpLocks/>
          </p:cNvGrpSpPr>
          <p:nvPr/>
        </p:nvGrpSpPr>
        <p:grpSpPr bwMode="auto">
          <a:xfrm>
            <a:off x="3851275" y="3573463"/>
            <a:ext cx="431800" cy="457200"/>
            <a:chOff x="1020" y="1525"/>
            <a:chExt cx="272" cy="288"/>
          </a:xfrm>
        </p:grpSpPr>
        <p:sp>
          <p:nvSpPr>
            <p:cNvPr id="7235" name="Oval 28"/>
            <p:cNvSpPr>
              <a:spLocks noChangeArrowheads="1"/>
            </p:cNvSpPr>
            <p:nvPr/>
          </p:nvSpPr>
          <p:spPr bwMode="auto">
            <a:xfrm>
              <a:off x="1020" y="1525"/>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7236" name="Text Box 29"/>
            <p:cNvSpPr txBox="1">
              <a:spLocks noChangeArrowheads="1"/>
            </p:cNvSpPr>
            <p:nvPr/>
          </p:nvSpPr>
          <p:spPr bwMode="auto">
            <a:xfrm>
              <a:off x="1020" y="1525"/>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5</a:t>
              </a:r>
            </a:p>
          </p:txBody>
        </p:sp>
      </p:grpSp>
      <p:grpSp>
        <p:nvGrpSpPr>
          <p:cNvPr id="7179" name="Group 30"/>
          <p:cNvGrpSpPr>
            <a:grpSpLocks/>
          </p:cNvGrpSpPr>
          <p:nvPr/>
        </p:nvGrpSpPr>
        <p:grpSpPr bwMode="auto">
          <a:xfrm>
            <a:off x="3851275" y="4581525"/>
            <a:ext cx="431800" cy="457200"/>
            <a:chOff x="1020" y="1525"/>
            <a:chExt cx="272" cy="288"/>
          </a:xfrm>
        </p:grpSpPr>
        <p:sp>
          <p:nvSpPr>
            <p:cNvPr id="7233" name="Oval 31"/>
            <p:cNvSpPr>
              <a:spLocks noChangeArrowheads="1"/>
            </p:cNvSpPr>
            <p:nvPr/>
          </p:nvSpPr>
          <p:spPr bwMode="auto">
            <a:xfrm>
              <a:off x="1020" y="1525"/>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7234" name="Text Box 32"/>
            <p:cNvSpPr txBox="1">
              <a:spLocks noChangeArrowheads="1"/>
            </p:cNvSpPr>
            <p:nvPr/>
          </p:nvSpPr>
          <p:spPr bwMode="auto">
            <a:xfrm>
              <a:off x="1020" y="1525"/>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9</a:t>
              </a:r>
            </a:p>
          </p:txBody>
        </p:sp>
      </p:grpSp>
      <p:sp>
        <p:nvSpPr>
          <p:cNvPr id="7180" name="Line 33"/>
          <p:cNvSpPr>
            <a:spLocks noChangeShapeType="1"/>
          </p:cNvSpPr>
          <p:nvPr/>
        </p:nvSpPr>
        <p:spPr bwMode="auto">
          <a:xfrm>
            <a:off x="2843213" y="2492375"/>
            <a:ext cx="504825" cy="288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81" name="Line 34"/>
          <p:cNvSpPr>
            <a:spLocks noChangeShapeType="1"/>
          </p:cNvSpPr>
          <p:nvPr/>
        </p:nvSpPr>
        <p:spPr bwMode="auto">
          <a:xfrm flipV="1">
            <a:off x="1331913" y="3141663"/>
            <a:ext cx="287337" cy="5032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82" name="Line 35"/>
          <p:cNvSpPr>
            <a:spLocks noChangeShapeType="1"/>
          </p:cNvSpPr>
          <p:nvPr/>
        </p:nvSpPr>
        <p:spPr bwMode="auto">
          <a:xfrm>
            <a:off x="1979613" y="2924175"/>
            <a:ext cx="13684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83" name="Line 36"/>
          <p:cNvSpPr>
            <a:spLocks noChangeShapeType="1"/>
          </p:cNvSpPr>
          <p:nvPr/>
        </p:nvSpPr>
        <p:spPr bwMode="auto">
          <a:xfrm flipV="1">
            <a:off x="1331913" y="2636838"/>
            <a:ext cx="1152525" cy="1944687"/>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84" name="Line 37"/>
          <p:cNvSpPr>
            <a:spLocks noChangeShapeType="1"/>
          </p:cNvSpPr>
          <p:nvPr/>
        </p:nvSpPr>
        <p:spPr bwMode="auto">
          <a:xfrm flipH="1">
            <a:off x="3348038" y="4941888"/>
            <a:ext cx="503237" cy="2873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85" name="Line 38"/>
          <p:cNvSpPr>
            <a:spLocks noChangeShapeType="1"/>
          </p:cNvSpPr>
          <p:nvPr/>
        </p:nvSpPr>
        <p:spPr bwMode="auto">
          <a:xfrm flipH="1">
            <a:off x="2411413" y="4868863"/>
            <a:ext cx="1439862" cy="360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86" name="Line 39"/>
          <p:cNvSpPr>
            <a:spLocks noChangeShapeType="1"/>
          </p:cNvSpPr>
          <p:nvPr/>
        </p:nvSpPr>
        <p:spPr bwMode="auto">
          <a:xfrm flipH="1">
            <a:off x="1476375" y="4797425"/>
            <a:ext cx="2374900" cy="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87" name="Line 40"/>
          <p:cNvSpPr>
            <a:spLocks noChangeShapeType="1"/>
          </p:cNvSpPr>
          <p:nvPr/>
        </p:nvSpPr>
        <p:spPr bwMode="auto">
          <a:xfrm flipH="1" flipV="1">
            <a:off x="1476375" y="3933825"/>
            <a:ext cx="2374900" cy="7191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88" name="Line 41"/>
          <p:cNvSpPr>
            <a:spLocks noChangeShapeType="1"/>
          </p:cNvSpPr>
          <p:nvPr/>
        </p:nvSpPr>
        <p:spPr bwMode="auto">
          <a:xfrm flipV="1">
            <a:off x="4067175" y="4005263"/>
            <a:ext cx="0" cy="576262"/>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89" name="Line 42"/>
          <p:cNvSpPr>
            <a:spLocks noChangeShapeType="1"/>
          </p:cNvSpPr>
          <p:nvPr/>
        </p:nvSpPr>
        <p:spPr bwMode="auto">
          <a:xfrm flipH="1" flipV="1">
            <a:off x="2771775" y="2636838"/>
            <a:ext cx="1152525" cy="936625"/>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90" name="Line 43"/>
          <p:cNvSpPr>
            <a:spLocks noChangeShapeType="1"/>
          </p:cNvSpPr>
          <p:nvPr/>
        </p:nvSpPr>
        <p:spPr bwMode="auto">
          <a:xfrm flipV="1">
            <a:off x="2195513" y="2708275"/>
            <a:ext cx="431800" cy="23764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91" name="Line 44"/>
          <p:cNvSpPr>
            <a:spLocks noChangeShapeType="1"/>
          </p:cNvSpPr>
          <p:nvPr/>
        </p:nvSpPr>
        <p:spPr bwMode="auto">
          <a:xfrm flipH="1" flipV="1">
            <a:off x="1835150" y="3068638"/>
            <a:ext cx="1223963" cy="20161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7192" name="Group 47"/>
          <p:cNvGrpSpPr>
            <a:grpSpLocks/>
          </p:cNvGrpSpPr>
          <p:nvPr/>
        </p:nvGrpSpPr>
        <p:grpSpPr bwMode="auto">
          <a:xfrm>
            <a:off x="6372225" y="2133600"/>
            <a:ext cx="431800" cy="457200"/>
            <a:chOff x="1020" y="1525"/>
            <a:chExt cx="272" cy="288"/>
          </a:xfrm>
        </p:grpSpPr>
        <p:sp>
          <p:nvSpPr>
            <p:cNvPr id="7231" name="Oval 48"/>
            <p:cNvSpPr>
              <a:spLocks noChangeArrowheads="1"/>
            </p:cNvSpPr>
            <p:nvPr/>
          </p:nvSpPr>
          <p:spPr bwMode="auto">
            <a:xfrm>
              <a:off x="1020" y="1525"/>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7232" name="Text Box 49"/>
            <p:cNvSpPr txBox="1">
              <a:spLocks noChangeArrowheads="1"/>
            </p:cNvSpPr>
            <p:nvPr/>
          </p:nvSpPr>
          <p:spPr bwMode="auto">
            <a:xfrm>
              <a:off x="1020" y="1525"/>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3</a:t>
              </a:r>
            </a:p>
          </p:txBody>
        </p:sp>
      </p:grpSp>
      <p:grpSp>
        <p:nvGrpSpPr>
          <p:cNvPr id="7193" name="Group 50"/>
          <p:cNvGrpSpPr>
            <a:grpSpLocks/>
          </p:cNvGrpSpPr>
          <p:nvPr/>
        </p:nvGrpSpPr>
        <p:grpSpPr bwMode="auto">
          <a:xfrm>
            <a:off x="5437188" y="2565400"/>
            <a:ext cx="431800" cy="457200"/>
            <a:chOff x="1020" y="1525"/>
            <a:chExt cx="272" cy="288"/>
          </a:xfrm>
        </p:grpSpPr>
        <p:sp>
          <p:nvSpPr>
            <p:cNvPr id="7229" name="Oval 51"/>
            <p:cNvSpPr>
              <a:spLocks noChangeArrowheads="1"/>
            </p:cNvSpPr>
            <p:nvPr/>
          </p:nvSpPr>
          <p:spPr bwMode="auto">
            <a:xfrm>
              <a:off x="1020" y="1525"/>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7230" name="Text Box 52"/>
            <p:cNvSpPr txBox="1">
              <a:spLocks noChangeArrowheads="1"/>
            </p:cNvSpPr>
            <p:nvPr/>
          </p:nvSpPr>
          <p:spPr bwMode="auto">
            <a:xfrm>
              <a:off x="1020" y="1525"/>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2</a:t>
              </a:r>
            </a:p>
          </p:txBody>
        </p:sp>
      </p:grpSp>
      <p:grpSp>
        <p:nvGrpSpPr>
          <p:cNvPr id="7194" name="Group 53"/>
          <p:cNvGrpSpPr>
            <a:grpSpLocks/>
          </p:cNvGrpSpPr>
          <p:nvPr/>
        </p:nvGrpSpPr>
        <p:grpSpPr bwMode="auto">
          <a:xfrm>
            <a:off x="7308850" y="2493963"/>
            <a:ext cx="431800" cy="457200"/>
            <a:chOff x="1020" y="1525"/>
            <a:chExt cx="272" cy="288"/>
          </a:xfrm>
        </p:grpSpPr>
        <p:sp>
          <p:nvSpPr>
            <p:cNvPr id="7227" name="Oval 54"/>
            <p:cNvSpPr>
              <a:spLocks noChangeArrowheads="1"/>
            </p:cNvSpPr>
            <p:nvPr/>
          </p:nvSpPr>
          <p:spPr bwMode="auto">
            <a:xfrm>
              <a:off x="1020" y="1525"/>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7228" name="Text Box 55"/>
            <p:cNvSpPr txBox="1">
              <a:spLocks noChangeArrowheads="1"/>
            </p:cNvSpPr>
            <p:nvPr/>
          </p:nvSpPr>
          <p:spPr bwMode="auto">
            <a:xfrm>
              <a:off x="1020" y="1525"/>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4</a:t>
              </a:r>
            </a:p>
          </p:txBody>
        </p:sp>
      </p:grpSp>
      <p:grpSp>
        <p:nvGrpSpPr>
          <p:cNvPr id="7195" name="Group 56"/>
          <p:cNvGrpSpPr>
            <a:grpSpLocks/>
          </p:cNvGrpSpPr>
          <p:nvPr/>
        </p:nvGrpSpPr>
        <p:grpSpPr bwMode="auto">
          <a:xfrm>
            <a:off x="5003800" y="3502025"/>
            <a:ext cx="431800" cy="457200"/>
            <a:chOff x="1020" y="1525"/>
            <a:chExt cx="272" cy="288"/>
          </a:xfrm>
        </p:grpSpPr>
        <p:sp>
          <p:nvSpPr>
            <p:cNvPr id="7225" name="Oval 57"/>
            <p:cNvSpPr>
              <a:spLocks noChangeArrowheads="1"/>
            </p:cNvSpPr>
            <p:nvPr/>
          </p:nvSpPr>
          <p:spPr bwMode="auto">
            <a:xfrm>
              <a:off x="1020" y="1525"/>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7226" name="Text Box 58"/>
            <p:cNvSpPr txBox="1">
              <a:spLocks noChangeArrowheads="1"/>
            </p:cNvSpPr>
            <p:nvPr/>
          </p:nvSpPr>
          <p:spPr bwMode="auto">
            <a:xfrm>
              <a:off x="1020" y="1525"/>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1</a:t>
              </a:r>
            </a:p>
          </p:txBody>
        </p:sp>
      </p:grpSp>
      <p:grpSp>
        <p:nvGrpSpPr>
          <p:cNvPr id="7196" name="Group 59"/>
          <p:cNvGrpSpPr>
            <a:grpSpLocks/>
          </p:cNvGrpSpPr>
          <p:nvPr/>
        </p:nvGrpSpPr>
        <p:grpSpPr bwMode="auto">
          <a:xfrm>
            <a:off x="5003800" y="4438650"/>
            <a:ext cx="431800" cy="457200"/>
            <a:chOff x="1020" y="1525"/>
            <a:chExt cx="272" cy="288"/>
          </a:xfrm>
        </p:grpSpPr>
        <p:sp>
          <p:nvSpPr>
            <p:cNvPr id="7223" name="Oval 60"/>
            <p:cNvSpPr>
              <a:spLocks noChangeArrowheads="1"/>
            </p:cNvSpPr>
            <p:nvPr/>
          </p:nvSpPr>
          <p:spPr bwMode="auto">
            <a:xfrm>
              <a:off x="1020" y="1525"/>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7224" name="Text Box 61"/>
            <p:cNvSpPr txBox="1">
              <a:spLocks noChangeArrowheads="1"/>
            </p:cNvSpPr>
            <p:nvPr/>
          </p:nvSpPr>
          <p:spPr bwMode="auto">
            <a:xfrm>
              <a:off x="1020" y="1525"/>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6</a:t>
              </a:r>
            </a:p>
          </p:txBody>
        </p:sp>
      </p:grpSp>
      <p:grpSp>
        <p:nvGrpSpPr>
          <p:cNvPr id="7197" name="Group 62"/>
          <p:cNvGrpSpPr>
            <a:grpSpLocks/>
          </p:cNvGrpSpPr>
          <p:nvPr/>
        </p:nvGrpSpPr>
        <p:grpSpPr bwMode="auto">
          <a:xfrm>
            <a:off x="5940425" y="4941888"/>
            <a:ext cx="431800" cy="457200"/>
            <a:chOff x="1020" y="1525"/>
            <a:chExt cx="272" cy="288"/>
          </a:xfrm>
        </p:grpSpPr>
        <p:sp>
          <p:nvSpPr>
            <p:cNvPr id="7221" name="Oval 63"/>
            <p:cNvSpPr>
              <a:spLocks noChangeArrowheads="1"/>
            </p:cNvSpPr>
            <p:nvPr/>
          </p:nvSpPr>
          <p:spPr bwMode="auto">
            <a:xfrm>
              <a:off x="1020" y="1525"/>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7222" name="Text Box 64"/>
            <p:cNvSpPr txBox="1">
              <a:spLocks noChangeArrowheads="1"/>
            </p:cNvSpPr>
            <p:nvPr/>
          </p:nvSpPr>
          <p:spPr bwMode="auto">
            <a:xfrm>
              <a:off x="1020" y="1525"/>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7</a:t>
              </a:r>
            </a:p>
          </p:txBody>
        </p:sp>
      </p:grpSp>
      <p:grpSp>
        <p:nvGrpSpPr>
          <p:cNvPr id="7198" name="Group 65"/>
          <p:cNvGrpSpPr>
            <a:grpSpLocks/>
          </p:cNvGrpSpPr>
          <p:nvPr/>
        </p:nvGrpSpPr>
        <p:grpSpPr bwMode="auto">
          <a:xfrm>
            <a:off x="6877050" y="4941888"/>
            <a:ext cx="431800" cy="457200"/>
            <a:chOff x="1020" y="1525"/>
            <a:chExt cx="272" cy="288"/>
          </a:xfrm>
        </p:grpSpPr>
        <p:sp>
          <p:nvSpPr>
            <p:cNvPr id="7219" name="Oval 66"/>
            <p:cNvSpPr>
              <a:spLocks noChangeArrowheads="1"/>
            </p:cNvSpPr>
            <p:nvPr/>
          </p:nvSpPr>
          <p:spPr bwMode="auto">
            <a:xfrm>
              <a:off x="1020" y="1525"/>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7220" name="Text Box 67"/>
            <p:cNvSpPr txBox="1">
              <a:spLocks noChangeArrowheads="1"/>
            </p:cNvSpPr>
            <p:nvPr/>
          </p:nvSpPr>
          <p:spPr bwMode="auto">
            <a:xfrm>
              <a:off x="1020" y="1525"/>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8</a:t>
              </a:r>
            </a:p>
          </p:txBody>
        </p:sp>
      </p:grpSp>
      <p:grpSp>
        <p:nvGrpSpPr>
          <p:cNvPr id="7199" name="Group 68"/>
          <p:cNvGrpSpPr>
            <a:grpSpLocks/>
          </p:cNvGrpSpPr>
          <p:nvPr/>
        </p:nvGrpSpPr>
        <p:grpSpPr bwMode="auto">
          <a:xfrm>
            <a:off x="7812088" y="3430588"/>
            <a:ext cx="431800" cy="457200"/>
            <a:chOff x="1020" y="1525"/>
            <a:chExt cx="272" cy="288"/>
          </a:xfrm>
        </p:grpSpPr>
        <p:sp>
          <p:nvSpPr>
            <p:cNvPr id="7217" name="Oval 69"/>
            <p:cNvSpPr>
              <a:spLocks noChangeArrowheads="1"/>
            </p:cNvSpPr>
            <p:nvPr/>
          </p:nvSpPr>
          <p:spPr bwMode="auto">
            <a:xfrm>
              <a:off x="1020" y="1525"/>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7218" name="Text Box 70"/>
            <p:cNvSpPr txBox="1">
              <a:spLocks noChangeArrowheads="1"/>
            </p:cNvSpPr>
            <p:nvPr/>
          </p:nvSpPr>
          <p:spPr bwMode="auto">
            <a:xfrm>
              <a:off x="1020" y="1525"/>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5</a:t>
              </a:r>
            </a:p>
          </p:txBody>
        </p:sp>
      </p:grpSp>
      <p:grpSp>
        <p:nvGrpSpPr>
          <p:cNvPr id="7200" name="Group 71"/>
          <p:cNvGrpSpPr>
            <a:grpSpLocks/>
          </p:cNvGrpSpPr>
          <p:nvPr/>
        </p:nvGrpSpPr>
        <p:grpSpPr bwMode="auto">
          <a:xfrm>
            <a:off x="7812088" y="4438650"/>
            <a:ext cx="431800" cy="457200"/>
            <a:chOff x="1020" y="1525"/>
            <a:chExt cx="272" cy="288"/>
          </a:xfrm>
        </p:grpSpPr>
        <p:sp>
          <p:nvSpPr>
            <p:cNvPr id="7215" name="Oval 72"/>
            <p:cNvSpPr>
              <a:spLocks noChangeArrowheads="1"/>
            </p:cNvSpPr>
            <p:nvPr/>
          </p:nvSpPr>
          <p:spPr bwMode="auto">
            <a:xfrm>
              <a:off x="1020" y="1525"/>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7216" name="Text Box 73"/>
            <p:cNvSpPr txBox="1">
              <a:spLocks noChangeArrowheads="1"/>
            </p:cNvSpPr>
            <p:nvPr/>
          </p:nvSpPr>
          <p:spPr bwMode="auto">
            <a:xfrm>
              <a:off x="1020" y="1525"/>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9</a:t>
              </a:r>
            </a:p>
          </p:txBody>
        </p:sp>
      </p:grpSp>
      <p:sp>
        <p:nvSpPr>
          <p:cNvPr id="7201" name="Line 74"/>
          <p:cNvSpPr>
            <a:spLocks noChangeShapeType="1"/>
          </p:cNvSpPr>
          <p:nvPr/>
        </p:nvSpPr>
        <p:spPr bwMode="auto">
          <a:xfrm>
            <a:off x="6804025" y="2349500"/>
            <a:ext cx="504825" cy="288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202" name="Line 75"/>
          <p:cNvSpPr>
            <a:spLocks noChangeShapeType="1"/>
          </p:cNvSpPr>
          <p:nvPr/>
        </p:nvSpPr>
        <p:spPr bwMode="auto">
          <a:xfrm flipV="1">
            <a:off x="5292725" y="2998788"/>
            <a:ext cx="287338" cy="5032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203" name="Line 76"/>
          <p:cNvSpPr>
            <a:spLocks noChangeShapeType="1"/>
          </p:cNvSpPr>
          <p:nvPr/>
        </p:nvSpPr>
        <p:spPr bwMode="auto">
          <a:xfrm>
            <a:off x="5940425" y="2781300"/>
            <a:ext cx="13684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204" name="Line 77"/>
          <p:cNvSpPr>
            <a:spLocks noChangeShapeType="1"/>
          </p:cNvSpPr>
          <p:nvPr/>
        </p:nvSpPr>
        <p:spPr bwMode="auto">
          <a:xfrm flipV="1">
            <a:off x="5292725" y="2493963"/>
            <a:ext cx="1152525" cy="1944687"/>
          </a:xfrm>
          <a:prstGeom prst="line">
            <a:avLst/>
          </a:prstGeom>
          <a:noFill/>
          <a:ln w="25400">
            <a:solidFill>
              <a:srgbClr val="FF0000"/>
            </a:solidFill>
            <a:round/>
            <a:headEnd type="stealth" w="lg" len="lg"/>
            <a:tailEnd type="non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7205" name="Line 78"/>
          <p:cNvSpPr>
            <a:spLocks noChangeShapeType="1"/>
          </p:cNvSpPr>
          <p:nvPr/>
        </p:nvSpPr>
        <p:spPr bwMode="auto">
          <a:xfrm flipH="1">
            <a:off x="7308850" y="4799013"/>
            <a:ext cx="503238" cy="2873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206" name="Line 79"/>
          <p:cNvSpPr>
            <a:spLocks noChangeShapeType="1"/>
          </p:cNvSpPr>
          <p:nvPr/>
        </p:nvSpPr>
        <p:spPr bwMode="auto">
          <a:xfrm flipH="1">
            <a:off x="6372225" y="4725988"/>
            <a:ext cx="1439863" cy="360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207" name="Line 80"/>
          <p:cNvSpPr>
            <a:spLocks noChangeShapeType="1"/>
          </p:cNvSpPr>
          <p:nvPr/>
        </p:nvSpPr>
        <p:spPr bwMode="auto">
          <a:xfrm flipH="1">
            <a:off x="5437188" y="4654550"/>
            <a:ext cx="2374900" cy="0"/>
          </a:xfrm>
          <a:prstGeom prst="line">
            <a:avLst/>
          </a:prstGeom>
          <a:noFill/>
          <a:ln w="25400">
            <a:solidFill>
              <a:srgbClr val="FF0000"/>
            </a:solidFill>
            <a:round/>
            <a:headEnd type="stealth" w="lg" len="lg"/>
            <a:tailEnd/>
          </a:ln>
          <a:extLst>
            <a:ext uri="{909E8E84-426E-40DD-AFC4-6F175D3DCCD1}">
              <a14:hiddenFill xmlns:a14="http://schemas.microsoft.com/office/drawing/2010/main">
                <a:noFill/>
              </a14:hiddenFill>
            </a:ext>
          </a:extLst>
        </p:spPr>
        <p:txBody>
          <a:bodyPr wrap="none"/>
          <a:lstStyle/>
          <a:p>
            <a:endParaRPr lang="zh-CN" altLang="en-US"/>
          </a:p>
        </p:txBody>
      </p:sp>
      <p:sp>
        <p:nvSpPr>
          <p:cNvPr id="7208" name="Line 81"/>
          <p:cNvSpPr>
            <a:spLocks noChangeShapeType="1"/>
          </p:cNvSpPr>
          <p:nvPr/>
        </p:nvSpPr>
        <p:spPr bwMode="auto">
          <a:xfrm flipH="1" flipV="1">
            <a:off x="5437188" y="3790950"/>
            <a:ext cx="2374900" cy="7191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209" name="Line 82"/>
          <p:cNvSpPr>
            <a:spLocks noChangeShapeType="1"/>
          </p:cNvSpPr>
          <p:nvPr/>
        </p:nvSpPr>
        <p:spPr bwMode="auto">
          <a:xfrm flipV="1">
            <a:off x="8027988" y="3862388"/>
            <a:ext cx="0" cy="576262"/>
          </a:xfrm>
          <a:prstGeom prst="line">
            <a:avLst/>
          </a:prstGeom>
          <a:noFill/>
          <a:ln w="25400">
            <a:solidFill>
              <a:srgbClr val="FF0000"/>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7210" name="Line 83"/>
          <p:cNvSpPr>
            <a:spLocks noChangeShapeType="1"/>
          </p:cNvSpPr>
          <p:nvPr/>
        </p:nvSpPr>
        <p:spPr bwMode="auto">
          <a:xfrm flipH="1" flipV="1">
            <a:off x="6732588" y="2493963"/>
            <a:ext cx="1152525" cy="936625"/>
          </a:xfrm>
          <a:prstGeom prst="line">
            <a:avLst/>
          </a:prstGeom>
          <a:noFill/>
          <a:ln w="25400">
            <a:solidFill>
              <a:srgbClr val="FF0000"/>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7211" name="Line 84"/>
          <p:cNvSpPr>
            <a:spLocks noChangeShapeType="1"/>
          </p:cNvSpPr>
          <p:nvPr/>
        </p:nvSpPr>
        <p:spPr bwMode="auto">
          <a:xfrm flipV="1">
            <a:off x="6156325" y="2565400"/>
            <a:ext cx="431800" cy="23764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212" name="Line 85"/>
          <p:cNvSpPr>
            <a:spLocks noChangeShapeType="1"/>
          </p:cNvSpPr>
          <p:nvPr/>
        </p:nvSpPr>
        <p:spPr bwMode="auto">
          <a:xfrm flipH="1" flipV="1">
            <a:off x="5795963" y="2925763"/>
            <a:ext cx="1223962" cy="20161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213" name="Text Box 86"/>
          <p:cNvSpPr txBox="1">
            <a:spLocks noChangeArrowheads="1"/>
          </p:cNvSpPr>
          <p:nvPr/>
        </p:nvSpPr>
        <p:spPr bwMode="auto">
          <a:xfrm>
            <a:off x="971550" y="5734050"/>
            <a:ext cx="3600450" cy="514350"/>
          </a:xfrm>
          <a:prstGeom prst="rect">
            <a:avLst/>
          </a:prstGeom>
          <a:solidFill>
            <a:srgbClr val="FFFF99"/>
          </a:solidFill>
          <a:ln w="57150" cmpd="thickThin">
            <a:solidFill>
              <a:srgbClr val="FF9900"/>
            </a:solidFill>
            <a:miter lim="800000"/>
            <a:headEnd/>
            <a:tailEnd/>
          </a:ln>
          <a:effectLst>
            <a:outerShdw dist="107763" dir="8100000" algn="ctr" rotWithShape="0">
              <a:schemeClr val="bg2">
                <a:alpha val="50000"/>
              </a:schemeClr>
            </a:outerShdw>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A Directed Acyclic Graph</a:t>
            </a:r>
          </a:p>
        </p:txBody>
      </p:sp>
      <p:sp>
        <p:nvSpPr>
          <p:cNvPr id="7214" name="Text Box 87"/>
          <p:cNvSpPr txBox="1">
            <a:spLocks noChangeArrowheads="1"/>
          </p:cNvSpPr>
          <p:nvPr/>
        </p:nvSpPr>
        <p:spPr bwMode="auto">
          <a:xfrm>
            <a:off x="5651500" y="5516563"/>
            <a:ext cx="2808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FF0000"/>
                </a:solidFill>
              </a:rPr>
              <a:t>Not</a:t>
            </a:r>
            <a:r>
              <a:rPr lang="en-US" altLang="zh-CN"/>
              <a:t> a DAG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zh-CN"/>
              <a:t>Topological Order</a:t>
            </a:r>
          </a:p>
        </p:txBody>
      </p:sp>
      <p:sp>
        <p:nvSpPr>
          <p:cNvPr id="8195" name="Rectangle 3"/>
          <p:cNvSpPr>
            <a:spLocks noGrp="1" noChangeArrowheads="1"/>
          </p:cNvSpPr>
          <p:nvPr>
            <p:ph type="body" idx="1"/>
          </p:nvPr>
        </p:nvSpPr>
        <p:spPr>
          <a:xfrm>
            <a:off x="292079" y="4003899"/>
            <a:ext cx="8491858" cy="2593453"/>
          </a:xfrm>
        </p:spPr>
        <p:txBody>
          <a:bodyPr/>
          <a:lstStyle/>
          <a:p>
            <a:pPr eaLnBrk="1" hangingPunct="1"/>
            <a:r>
              <a:rPr lang="en-US" altLang="zh-CN" sz="2400" dirty="0"/>
              <a:t>G=(V,E) is a directed graph with </a:t>
            </a:r>
            <a:r>
              <a:rPr lang="en-US" altLang="zh-CN" sz="2400" i="1" dirty="0"/>
              <a:t>n</a:t>
            </a:r>
            <a:r>
              <a:rPr lang="en-US" altLang="zh-CN" sz="2400" dirty="0"/>
              <a:t> vertices. A </a:t>
            </a:r>
            <a:r>
              <a:rPr lang="en-US" altLang="zh-CN" sz="2400" b="1" dirty="0">
                <a:solidFill>
                  <a:srgbClr val="FF0000"/>
                </a:solidFill>
              </a:rPr>
              <a:t>topological order</a:t>
            </a:r>
            <a:r>
              <a:rPr lang="en-US" altLang="zh-CN" sz="2400" dirty="0"/>
              <a:t> for G is an assignment of distinct integer 1,2,…, </a:t>
            </a:r>
            <a:r>
              <a:rPr lang="en-US" altLang="zh-CN" sz="2400" i="1" dirty="0"/>
              <a:t>n</a:t>
            </a:r>
            <a:r>
              <a:rPr lang="en-US" altLang="zh-CN" sz="2400" dirty="0"/>
              <a:t> to the vertices of V as their </a:t>
            </a:r>
            <a:r>
              <a:rPr lang="en-US" altLang="zh-CN" sz="2400" b="1" dirty="0">
                <a:solidFill>
                  <a:srgbClr val="0000CC"/>
                </a:solidFill>
              </a:rPr>
              <a:t>topological number</a:t>
            </a:r>
            <a:r>
              <a:rPr lang="en-US" altLang="zh-CN" sz="2400" dirty="0"/>
              <a:t>, such that, for every </a:t>
            </a:r>
            <a:r>
              <a:rPr lang="en-US" altLang="zh-CN" sz="2400" i="1" dirty="0" err="1"/>
              <a:t>vw</a:t>
            </a:r>
            <a:r>
              <a:rPr lang="en-US" altLang="zh-CN" sz="2400" dirty="0" err="1">
                <a:sym typeface="Symbol" panose="05050102010706020507" pitchFamily="18" charset="2"/>
              </a:rPr>
              <a:t>E</a:t>
            </a:r>
            <a:r>
              <a:rPr lang="en-US" altLang="zh-CN" sz="2400" dirty="0">
                <a:sym typeface="Symbol" panose="05050102010706020507" pitchFamily="18" charset="2"/>
              </a:rPr>
              <a:t>, the topological number of v is </a:t>
            </a:r>
            <a:r>
              <a:rPr lang="en-US" altLang="zh-CN" sz="2400" dirty="0">
                <a:solidFill>
                  <a:srgbClr val="00B050"/>
                </a:solidFill>
                <a:sym typeface="Symbol" panose="05050102010706020507" pitchFamily="18" charset="2"/>
              </a:rPr>
              <a:t>less than </a:t>
            </a:r>
            <a:r>
              <a:rPr lang="en-US" altLang="zh-CN" sz="2400" dirty="0">
                <a:sym typeface="Symbol" panose="05050102010706020507" pitchFamily="18" charset="2"/>
              </a:rPr>
              <a:t>that of w.</a:t>
            </a:r>
          </a:p>
          <a:p>
            <a:pPr eaLnBrk="1" hangingPunct="1"/>
            <a:r>
              <a:rPr lang="en-US" altLang="zh-CN" sz="2400" dirty="0">
                <a:sym typeface="Symbol" panose="05050102010706020507" pitchFamily="18" charset="2"/>
              </a:rPr>
              <a:t>Reverse topological order can be defined similarly </a:t>
            </a:r>
            <a:r>
              <a:rPr lang="en-US" altLang="zh-CN" sz="2000" dirty="0">
                <a:sym typeface="Symbol" panose="05050102010706020507" pitchFamily="18" charset="2"/>
              </a:rPr>
              <a:t>(“</a:t>
            </a:r>
            <a:r>
              <a:rPr lang="en-US" altLang="zh-CN" sz="2000" dirty="0">
                <a:solidFill>
                  <a:srgbClr val="009900"/>
                </a:solidFill>
                <a:sym typeface="Symbol" panose="05050102010706020507" pitchFamily="18" charset="2"/>
              </a:rPr>
              <a:t>greater than</a:t>
            </a:r>
            <a:r>
              <a:rPr lang="en-US" altLang="zh-CN" sz="2000" dirty="0">
                <a:sym typeface="Symbol" panose="05050102010706020507" pitchFamily="18" charset="2"/>
              </a:rPr>
              <a:t>” ).</a:t>
            </a:r>
          </a:p>
          <a:p>
            <a:pPr eaLnBrk="1" hangingPunct="1"/>
            <a:endParaRPr lang="en-US" altLang="zh-CN" sz="2400" dirty="0">
              <a:sym typeface="Symbol" panose="05050102010706020507" pitchFamily="18" charset="2"/>
            </a:endParaRPr>
          </a:p>
        </p:txBody>
      </p:sp>
      <p:grpSp>
        <p:nvGrpSpPr>
          <p:cNvPr id="8196" name="Group 43"/>
          <p:cNvGrpSpPr>
            <a:grpSpLocks/>
          </p:cNvGrpSpPr>
          <p:nvPr/>
        </p:nvGrpSpPr>
        <p:grpSpPr bwMode="auto">
          <a:xfrm>
            <a:off x="6372423" y="476548"/>
            <a:ext cx="431800" cy="457200"/>
            <a:chOff x="1020" y="1525"/>
            <a:chExt cx="272" cy="288"/>
          </a:xfrm>
        </p:grpSpPr>
        <p:sp>
          <p:nvSpPr>
            <p:cNvPr id="8242" name="Oval 44"/>
            <p:cNvSpPr>
              <a:spLocks noChangeArrowheads="1"/>
            </p:cNvSpPr>
            <p:nvPr/>
          </p:nvSpPr>
          <p:spPr bwMode="auto">
            <a:xfrm>
              <a:off x="1020" y="1525"/>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8243" name="Text Box 45"/>
            <p:cNvSpPr txBox="1">
              <a:spLocks noChangeArrowheads="1"/>
            </p:cNvSpPr>
            <p:nvPr/>
          </p:nvSpPr>
          <p:spPr bwMode="auto">
            <a:xfrm>
              <a:off x="1020" y="1525"/>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3</a:t>
              </a:r>
            </a:p>
          </p:txBody>
        </p:sp>
      </p:grpSp>
      <p:grpSp>
        <p:nvGrpSpPr>
          <p:cNvPr id="8197" name="Group 46"/>
          <p:cNvGrpSpPr>
            <a:grpSpLocks/>
          </p:cNvGrpSpPr>
          <p:nvPr/>
        </p:nvGrpSpPr>
        <p:grpSpPr bwMode="auto">
          <a:xfrm>
            <a:off x="5437385" y="908348"/>
            <a:ext cx="431800" cy="457200"/>
            <a:chOff x="1020" y="1525"/>
            <a:chExt cx="272" cy="288"/>
          </a:xfrm>
        </p:grpSpPr>
        <p:sp>
          <p:nvSpPr>
            <p:cNvPr id="8240" name="Oval 47"/>
            <p:cNvSpPr>
              <a:spLocks noChangeArrowheads="1"/>
            </p:cNvSpPr>
            <p:nvPr/>
          </p:nvSpPr>
          <p:spPr bwMode="auto">
            <a:xfrm>
              <a:off x="1020" y="1525"/>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8241" name="Text Box 48"/>
            <p:cNvSpPr txBox="1">
              <a:spLocks noChangeArrowheads="1"/>
            </p:cNvSpPr>
            <p:nvPr/>
          </p:nvSpPr>
          <p:spPr bwMode="auto">
            <a:xfrm>
              <a:off x="1020" y="1525"/>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2</a:t>
              </a:r>
            </a:p>
          </p:txBody>
        </p:sp>
      </p:grpSp>
      <p:grpSp>
        <p:nvGrpSpPr>
          <p:cNvPr id="8198" name="Group 49"/>
          <p:cNvGrpSpPr>
            <a:grpSpLocks/>
          </p:cNvGrpSpPr>
          <p:nvPr/>
        </p:nvGrpSpPr>
        <p:grpSpPr bwMode="auto">
          <a:xfrm>
            <a:off x="7309048" y="836910"/>
            <a:ext cx="431800" cy="457200"/>
            <a:chOff x="1020" y="1525"/>
            <a:chExt cx="272" cy="288"/>
          </a:xfrm>
        </p:grpSpPr>
        <p:sp>
          <p:nvSpPr>
            <p:cNvPr id="8238" name="Oval 50"/>
            <p:cNvSpPr>
              <a:spLocks noChangeArrowheads="1"/>
            </p:cNvSpPr>
            <p:nvPr/>
          </p:nvSpPr>
          <p:spPr bwMode="auto">
            <a:xfrm>
              <a:off x="1020" y="1525"/>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8239" name="Text Box 51"/>
            <p:cNvSpPr txBox="1">
              <a:spLocks noChangeArrowheads="1"/>
            </p:cNvSpPr>
            <p:nvPr/>
          </p:nvSpPr>
          <p:spPr bwMode="auto">
            <a:xfrm>
              <a:off x="1020" y="1525"/>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4</a:t>
              </a:r>
            </a:p>
          </p:txBody>
        </p:sp>
      </p:grpSp>
      <p:grpSp>
        <p:nvGrpSpPr>
          <p:cNvPr id="8199" name="Group 52"/>
          <p:cNvGrpSpPr>
            <a:grpSpLocks/>
          </p:cNvGrpSpPr>
          <p:nvPr/>
        </p:nvGrpSpPr>
        <p:grpSpPr bwMode="auto">
          <a:xfrm>
            <a:off x="5003998" y="1844973"/>
            <a:ext cx="431800" cy="457200"/>
            <a:chOff x="1020" y="1525"/>
            <a:chExt cx="272" cy="288"/>
          </a:xfrm>
        </p:grpSpPr>
        <p:sp>
          <p:nvSpPr>
            <p:cNvPr id="8236" name="Oval 53"/>
            <p:cNvSpPr>
              <a:spLocks noChangeArrowheads="1"/>
            </p:cNvSpPr>
            <p:nvPr/>
          </p:nvSpPr>
          <p:spPr bwMode="auto">
            <a:xfrm>
              <a:off x="1020" y="1525"/>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8237" name="Text Box 54"/>
            <p:cNvSpPr txBox="1">
              <a:spLocks noChangeArrowheads="1"/>
            </p:cNvSpPr>
            <p:nvPr/>
          </p:nvSpPr>
          <p:spPr bwMode="auto">
            <a:xfrm>
              <a:off x="1020" y="1525"/>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1</a:t>
              </a:r>
            </a:p>
          </p:txBody>
        </p:sp>
      </p:grpSp>
      <p:grpSp>
        <p:nvGrpSpPr>
          <p:cNvPr id="8200" name="Group 55"/>
          <p:cNvGrpSpPr>
            <a:grpSpLocks/>
          </p:cNvGrpSpPr>
          <p:nvPr/>
        </p:nvGrpSpPr>
        <p:grpSpPr bwMode="auto">
          <a:xfrm>
            <a:off x="5003998" y="2781598"/>
            <a:ext cx="431800" cy="457200"/>
            <a:chOff x="1020" y="1525"/>
            <a:chExt cx="272" cy="288"/>
          </a:xfrm>
        </p:grpSpPr>
        <p:sp>
          <p:nvSpPr>
            <p:cNvPr id="8234" name="Oval 56"/>
            <p:cNvSpPr>
              <a:spLocks noChangeArrowheads="1"/>
            </p:cNvSpPr>
            <p:nvPr/>
          </p:nvSpPr>
          <p:spPr bwMode="auto">
            <a:xfrm>
              <a:off x="1020" y="1525"/>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8235" name="Text Box 57"/>
            <p:cNvSpPr txBox="1">
              <a:spLocks noChangeArrowheads="1"/>
            </p:cNvSpPr>
            <p:nvPr/>
          </p:nvSpPr>
          <p:spPr bwMode="auto">
            <a:xfrm>
              <a:off x="1020" y="1525"/>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6</a:t>
              </a:r>
            </a:p>
          </p:txBody>
        </p:sp>
      </p:grpSp>
      <p:grpSp>
        <p:nvGrpSpPr>
          <p:cNvPr id="8201" name="Group 58"/>
          <p:cNvGrpSpPr>
            <a:grpSpLocks/>
          </p:cNvGrpSpPr>
          <p:nvPr/>
        </p:nvGrpSpPr>
        <p:grpSpPr bwMode="auto">
          <a:xfrm>
            <a:off x="5940623" y="3284835"/>
            <a:ext cx="431800" cy="457200"/>
            <a:chOff x="1020" y="1525"/>
            <a:chExt cx="272" cy="288"/>
          </a:xfrm>
        </p:grpSpPr>
        <p:sp>
          <p:nvSpPr>
            <p:cNvPr id="8232" name="Oval 59"/>
            <p:cNvSpPr>
              <a:spLocks noChangeArrowheads="1"/>
            </p:cNvSpPr>
            <p:nvPr/>
          </p:nvSpPr>
          <p:spPr bwMode="auto">
            <a:xfrm>
              <a:off x="1020" y="1525"/>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8233" name="Text Box 60"/>
            <p:cNvSpPr txBox="1">
              <a:spLocks noChangeArrowheads="1"/>
            </p:cNvSpPr>
            <p:nvPr/>
          </p:nvSpPr>
          <p:spPr bwMode="auto">
            <a:xfrm>
              <a:off x="1020" y="1525"/>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7</a:t>
              </a:r>
            </a:p>
          </p:txBody>
        </p:sp>
      </p:grpSp>
      <p:grpSp>
        <p:nvGrpSpPr>
          <p:cNvPr id="8202" name="Group 61"/>
          <p:cNvGrpSpPr>
            <a:grpSpLocks/>
          </p:cNvGrpSpPr>
          <p:nvPr/>
        </p:nvGrpSpPr>
        <p:grpSpPr bwMode="auto">
          <a:xfrm>
            <a:off x="6877248" y="3284835"/>
            <a:ext cx="431800" cy="457200"/>
            <a:chOff x="1020" y="1525"/>
            <a:chExt cx="272" cy="288"/>
          </a:xfrm>
        </p:grpSpPr>
        <p:sp>
          <p:nvSpPr>
            <p:cNvPr id="8230" name="Oval 62"/>
            <p:cNvSpPr>
              <a:spLocks noChangeArrowheads="1"/>
            </p:cNvSpPr>
            <p:nvPr/>
          </p:nvSpPr>
          <p:spPr bwMode="auto">
            <a:xfrm>
              <a:off x="1020" y="1525"/>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8231" name="Text Box 63"/>
            <p:cNvSpPr txBox="1">
              <a:spLocks noChangeArrowheads="1"/>
            </p:cNvSpPr>
            <p:nvPr/>
          </p:nvSpPr>
          <p:spPr bwMode="auto">
            <a:xfrm>
              <a:off x="1020" y="1525"/>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8</a:t>
              </a:r>
            </a:p>
          </p:txBody>
        </p:sp>
      </p:grpSp>
      <p:grpSp>
        <p:nvGrpSpPr>
          <p:cNvPr id="8203" name="Group 64"/>
          <p:cNvGrpSpPr>
            <a:grpSpLocks/>
          </p:cNvGrpSpPr>
          <p:nvPr/>
        </p:nvGrpSpPr>
        <p:grpSpPr bwMode="auto">
          <a:xfrm>
            <a:off x="7812285" y="1773535"/>
            <a:ext cx="431800" cy="457200"/>
            <a:chOff x="1020" y="1525"/>
            <a:chExt cx="272" cy="288"/>
          </a:xfrm>
        </p:grpSpPr>
        <p:sp>
          <p:nvSpPr>
            <p:cNvPr id="8228" name="Oval 65"/>
            <p:cNvSpPr>
              <a:spLocks noChangeArrowheads="1"/>
            </p:cNvSpPr>
            <p:nvPr/>
          </p:nvSpPr>
          <p:spPr bwMode="auto">
            <a:xfrm>
              <a:off x="1020" y="1525"/>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8229" name="Text Box 66"/>
            <p:cNvSpPr txBox="1">
              <a:spLocks noChangeArrowheads="1"/>
            </p:cNvSpPr>
            <p:nvPr/>
          </p:nvSpPr>
          <p:spPr bwMode="auto">
            <a:xfrm>
              <a:off x="1020" y="1525"/>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5</a:t>
              </a:r>
            </a:p>
          </p:txBody>
        </p:sp>
      </p:grpSp>
      <p:grpSp>
        <p:nvGrpSpPr>
          <p:cNvPr id="8204" name="Group 67"/>
          <p:cNvGrpSpPr>
            <a:grpSpLocks/>
          </p:cNvGrpSpPr>
          <p:nvPr/>
        </p:nvGrpSpPr>
        <p:grpSpPr bwMode="auto">
          <a:xfrm>
            <a:off x="7812285" y="2781598"/>
            <a:ext cx="431800" cy="457200"/>
            <a:chOff x="1020" y="1525"/>
            <a:chExt cx="272" cy="288"/>
          </a:xfrm>
        </p:grpSpPr>
        <p:sp>
          <p:nvSpPr>
            <p:cNvPr id="8226" name="Oval 68"/>
            <p:cNvSpPr>
              <a:spLocks noChangeArrowheads="1"/>
            </p:cNvSpPr>
            <p:nvPr/>
          </p:nvSpPr>
          <p:spPr bwMode="auto">
            <a:xfrm>
              <a:off x="1020" y="1525"/>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8227" name="Text Box 69"/>
            <p:cNvSpPr txBox="1">
              <a:spLocks noChangeArrowheads="1"/>
            </p:cNvSpPr>
            <p:nvPr/>
          </p:nvSpPr>
          <p:spPr bwMode="auto">
            <a:xfrm>
              <a:off x="1020" y="1525"/>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9</a:t>
              </a:r>
            </a:p>
          </p:txBody>
        </p:sp>
      </p:grpSp>
      <p:sp>
        <p:nvSpPr>
          <p:cNvPr id="8205" name="Line 70"/>
          <p:cNvSpPr>
            <a:spLocks noChangeShapeType="1"/>
          </p:cNvSpPr>
          <p:nvPr/>
        </p:nvSpPr>
        <p:spPr bwMode="auto">
          <a:xfrm>
            <a:off x="6804223" y="692448"/>
            <a:ext cx="504825" cy="288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206" name="Line 71"/>
          <p:cNvSpPr>
            <a:spLocks noChangeShapeType="1"/>
          </p:cNvSpPr>
          <p:nvPr/>
        </p:nvSpPr>
        <p:spPr bwMode="auto">
          <a:xfrm flipV="1">
            <a:off x="5292923" y="1341735"/>
            <a:ext cx="287337" cy="5032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207" name="Line 72"/>
          <p:cNvSpPr>
            <a:spLocks noChangeShapeType="1"/>
          </p:cNvSpPr>
          <p:nvPr/>
        </p:nvSpPr>
        <p:spPr bwMode="auto">
          <a:xfrm>
            <a:off x="5940623" y="1124248"/>
            <a:ext cx="13684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208" name="Line 73"/>
          <p:cNvSpPr>
            <a:spLocks noChangeShapeType="1"/>
          </p:cNvSpPr>
          <p:nvPr/>
        </p:nvSpPr>
        <p:spPr bwMode="auto">
          <a:xfrm flipV="1">
            <a:off x="5292923" y="836910"/>
            <a:ext cx="1152525" cy="19446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209" name="Line 74"/>
          <p:cNvSpPr>
            <a:spLocks noChangeShapeType="1"/>
          </p:cNvSpPr>
          <p:nvPr/>
        </p:nvSpPr>
        <p:spPr bwMode="auto">
          <a:xfrm flipH="1">
            <a:off x="7309048" y="3141960"/>
            <a:ext cx="503237" cy="2873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210" name="Line 75"/>
          <p:cNvSpPr>
            <a:spLocks noChangeShapeType="1"/>
          </p:cNvSpPr>
          <p:nvPr/>
        </p:nvSpPr>
        <p:spPr bwMode="auto">
          <a:xfrm flipH="1">
            <a:off x="6372423" y="3068935"/>
            <a:ext cx="1439862" cy="360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211" name="Line 76"/>
          <p:cNvSpPr>
            <a:spLocks noChangeShapeType="1"/>
          </p:cNvSpPr>
          <p:nvPr/>
        </p:nvSpPr>
        <p:spPr bwMode="auto">
          <a:xfrm flipH="1">
            <a:off x="5437385" y="2997498"/>
            <a:ext cx="23749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212" name="Line 77"/>
          <p:cNvSpPr>
            <a:spLocks noChangeShapeType="1"/>
          </p:cNvSpPr>
          <p:nvPr/>
        </p:nvSpPr>
        <p:spPr bwMode="auto">
          <a:xfrm flipH="1" flipV="1">
            <a:off x="5437385" y="2133898"/>
            <a:ext cx="2374900" cy="7191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213" name="Line 78"/>
          <p:cNvSpPr>
            <a:spLocks noChangeShapeType="1"/>
          </p:cNvSpPr>
          <p:nvPr/>
        </p:nvSpPr>
        <p:spPr bwMode="auto">
          <a:xfrm flipV="1">
            <a:off x="8028185" y="2205335"/>
            <a:ext cx="0" cy="5762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214" name="Line 79"/>
          <p:cNvSpPr>
            <a:spLocks noChangeShapeType="1"/>
          </p:cNvSpPr>
          <p:nvPr/>
        </p:nvSpPr>
        <p:spPr bwMode="auto">
          <a:xfrm flipH="1" flipV="1">
            <a:off x="6732785" y="836910"/>
            <a:ext cx="1152525" cy="9366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215" name="Line 80"/>
          <p:cNvSpPr>
            <a:spLocks noChangeShapeType="1"/>
          </p:cNvSpPr>
          <p:nvPr/>
        </p:nvSpPr>
        <p:spPr bwMode="auto">
          <a:xfrm flipV="1">
            <a:off x="6156523" y="908348"/>
            <a:ext cx="431800" cy="23764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216" name="Line 81"/>
          <p:cNvSpPr>
            <a:spLocks noChangeShapeType="1"/>
          </p:cNvSpPr>
          <p:nvPr/>
        </p:nvSpPr>
        <p:spPr bwMode="auto">
          <a:xfrm flipH="1" flipV="1">
            <a:off x="5796160" y="1268710"/>
            <a:ext cx="1223963" cy="20161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714" name="Text Box 82"/>
          <p:cNvSpPr txBox="1">
            <a:spLocks noChangeArrowheads="1"/>
          </p:cNvSpPr>
          <p:nvPr/>
        </p:nvSpPr>
        <p:spPr bwMode="auto">
          <a:xfrm>
            <a:off x="8029773" y="3068935"/>
            <a:ext cx="5032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FF0000"/>
                </a:solidFill>
                <a:latin typeface="华文行楷" panose="02010800040101010101" pitchFamily="2" charset="-122"/>
                <a:ea typeface="华文行楷" panose="02010800040101010101" pitchFamily="2" charset="-122"/>
              </a:rPr>
              <a:t>1</a:t>
            </a:r>
          </a:p>
        </p:txBody>
      </p:sp>
      <p:sp>
        <p:nvSpPr>
          <p:cNvPr id="69715" name="Text Box 83"/>
          <p:cNvSpPr txBox="1">
            <a:spLocks noChangeArrowheads="1"/>
          </p:cNvSpPr>
          <p:nvPr/>
        </p:nvSpPr>
        <p:spPr bwMode="auto">
          <a:xfrm>
            <a:off x="4716660" y="1987848"/>
            <a:ext cx="503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FF0000"/>
                </a:solidFill>
                <a:latin typeface="华文行楷" panose="02010800040101010101" pitchFamily="2" charset="-122"/>
                <a:ea typeface="华文行楷" panose="02010800040101010101" pitchFamily="2" charset="-122"/>
              </a:rPr>
              <a:t>2</a:t>
            </a:r>
          </a:p>
        </p:txBody>
      </p:sp>
      <p:sp>
        <p:nvSpPr>
          <p:cNvPr id="69716" name="Text Box 84"/>
          <p:cNvSpPr txBox="1">
            <a:spLocks noChangeArrowheads="1"/>
          </p:cNvSpPr>
          <p:nvPr/>
        </p:nvSpPr>
        <p:spPr bwMode="auto">
          <a:xfrm>
            <a:off x="8101210" y="1484610"/>
            <a:ext cx="503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FF0000"/>
                </a:solidFill>
                <a:latin typeface="华文行楷" panose="02010800040101010101" pitchFamily="2" charset="-122"/>
                <a:ea typeface="华文行楷" panose="02010800040101010101" pitchFamily="2" charset="-122"/>
              </a:rPr>
              <a:t>3</a:t>
            </a:r>
          </a:p>
        </p:txBody>
      </p:sp>
      <p:sp>
        <p:nvSpPr>
          <p:cNvPr id="69717" name="Text Box 85"/>
          <p:cNvSpPr txBox="1">
            <a:spLocks noChangeArrowheads="1"/>
          </p:cNvSpPr>
          <p:nvPr/>
        </p:nvSpPr>
        <p:spPr bwMode="auto">
          <a:xfrm>
            <a:off x="4716660" y="2995910"/>
            <a:ext cx="503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FF0000"/>
                </a:solidFill>
                <a:latin typeface="华文行楷" panose="02010800040101010101" pitchFamily="2" charset="-122"/>
                <a:ea typeface="华文行楷" panose="02010800040101010101" pitchFamily="2" charset="-122"/>
              </a:rPr>
              <a:t>4</a:t>
            </a:r>
          </a:p>
        </p:txBody>
      </p:sp>
      <p:sp>
        <p:nvSpPr>
          <p:cNvPr id="69718" name="Text Box 86"/>
          <p:cNvSpPr txBox="1">
            <a:spLocks noChangeArrowheads="1"/>
          </p:cNvSpPr>
          <p:nvPr/>
        </p:nvSpPr>
        <p:spPr bwMode="auto">
          <a:xfrm>
            <a:off x="5796160" y="3572173"/>
            <a:ext cx="503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FF0000"/>
                </a:solidFill>
                <a:latin typeface="华文行楷" panose="02010800040101010101" pitchFamily="2" charset="-122"/>
                <a:ea typeface="华文行楷" panose="02010800040101010101" pitchFamily="2" charset="-122"/>
              </a:rPr>
              <a:t>5</a:t>
            </a:r>
          </a:p>
        </p:txBody>
      </p:sp>
      <p:sp>
        <p:nvSpPr>
          <p:cNvPr id="69719" name="Text Box 87"/>
          <p:cNvSpPr txBox="1">
            <a:spLocks noChangeArrowheads="1"/>
          </p:cNvSpPr>
          <p:nvPr/>
        </p:nvSpPr>
        <p:spPr bwMode="auto">
          <a:xfrm>
            <a:off x="7164585" y="3572173"/>
            <a:ext cx="503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FF0000"/>
                </a:solidFill>
                <a:latin typeface="华文行楷" panose="02010800040101010101" pitchFamily="2" charset="-122"/>
                <a:ea typeface="华文行楷" panose="02010800040101010101" pitchFamily="2" charset="-122"/>
              </a:rPr>
              <a:t>6</a:t>
            </a:r>
          </a:p>
        </p:txBody>
      </p:sp>
      <p:sp>
        <p:nvSpPr>
          <p:cNvPr id="69720" name="Text Box 88"/>
          <p:cNvSpPr txBox="1">
            <a:spLocks noChangeArrowheads="1"/>
          </p:cNvSpPr>
          <p:nvPr/>
        </p:nvSpPr>
        <p:spPr bwMode="auto">
          <a:xfrm>
            <a:off x="5221485" y="621010"/>
            <a:ext cx="503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FF0000"/>
                </a:solidFill>
                <a:latin typeface="华文行楷" panose="02010800040101010101" pitchFamily="2" charset="-122"/>
                <a:ea typeface="华文行楷" panose="02010800040101010101" pitchFamily="2" charset="-122"/>
              </a:rPr>
              <a:t>7</a:t>
            </a:r>
          </a:p>
        </p:txBody>
      </p:sp>
      <p:sp>
        <p:nvSpPr>
          <p:cNvPr id="69721" name="Text Box 89"/>
          <p:cNvSpPr txBox="1">
            <a:spLocks noChangeArrowheads="1"/>
          </p:cNvSpPr>
          <p:nvPr/>
        </p:nvSpPr>
        <p:spPr bwMode="auto">
          <a:xfrm>
            <a:off x="6156523" y="260648"/>
            <a:ext cx="5032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FF0000"/>
                </a:solidFill>
                <a:latin typeface="华文行楷" panose="02010800040101010101" pitchFamily="2" charset="-122"/>
                <a:ea typeface="华文行楷" panose="02010800040101010101" pitchFamily="2" charset="-122"/>
              </a:rPr>
              <a:t>8</a:t>
            </a:r>
          </a:p>
        </p:txBody>
      </p:sp>
      <p:sp>
        <p:nvSpPr>
          <p:cNvPr id="69722" name="Text Box 90"/>
          <p:cNvSpPr txBox="1">
            <a:spLocks noChangeArrowheads="1"/>
          </p:cNvSpPr>
          <p:nvPr/>
        </p:nvSpPr>
        <p:spPr bwMode="auto">
          <a:xfrm>
            <a:off x="7740848" y="763885"/>
            <a:ext cx="5032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FF0000"/>
                </a:solidFill>
                <a:latin typeface="华文行楷" panose="02010800040101010101" pitchFamily="2" charset="-122"/>
                <a:ea typeface="华文行楷" panose="02010800040101010101" pitchFamily="2" charset="-122"/>
              </a:rPr>
              <a:t>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9714"/>
                                        </p:tgtEl>
                                        <p:attrNameLst>
                                          <p:attrName>style.visibility</p:attrName>
                                        </p:attrNameLst>
                                      </p:cBhvr>
                                      <p:to>
                                        <p:strVal val="visible"/>
                                      </p:to>
                                    </p:set>
                                    <p:anim calcmode="lin" valueType="num">
                                      <p:cBhvr additive="base">
                                        <p:cTn id="7" dur="500" fill="hold"/>
                                        <p:tgtEl>
                                          <p:spTgt spid="69714"/>
                                        </p:tgtEl>
                                        <p:attrNameLst>
                                          <p:attrName>ppt_x</p:attrName>
                                        </p:attrNameLst>
                                      </p:cBhvr>
                                      <p:tavLst>
                                        <p:tav tm="0">
                                          <p:val>
                                            <p:strVal val="#ppt_x"/>
                                          </p:val>
                                        </p:tav>
                                        <p:tav tm="100000">
                                          <p:val>
                                            <p:strVal val="#ppt_x"/>
                                          </p:val>
                                        </p:tav>
                                      </p:tavLst>
                                    </p:anim>
                                    <p:anim calcmode="lin" valueType="num">
                                      <p:cBhvr additive="base">
                                        <p:cTn id="8" dur="500" fill="hold"/>
                                        <p:tgtEl>
                                          <p:spTgt spid="6971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9715"/>
                                        </p:tgtEl>
                                        <p:attrNameLst>
                                          <p:attrName>style.visibility</p:attrName>
                                        </p:attrNameLst>
                                      </p:cBhvr>
                                      <p:to>
                                        <p:strVal val="visible"/>
                                      </p:to>
                                    </p:set>
                                    <p:anim calcmode="lin" valueType="num">
                                      <p:cBhvr additive="base">
                                        <p:cTn id="13" dur="500" fill="hold"/>
                                        <p:tgtEl>
                                          <p:spTgt spid="69715"/>
                                        </p:tgtEl>
                                        <p:attrNameLst>
                                          <p:attrName>ppt_x</p:attrName>
                                        </p:attrNameLst>
                                      </p:cBhvr>
                                      <p:tavLst>
                                        <p:tav tm="0">
                                          <p:val>
                                            <p:strVal val="#ppt_x"/>
                                          </p:val>
                                        </p:tav>
                                        <p:tav tm="100000">
                                          <p:val>
                                            <p:strVal val="#ppt_x"/>
                                          </p:val>
                                        </p:tav>
                                      </p:tavLst>
                                    </p:anim>
                                    <p:anim calcmode="lin" valueType="num">
                                      <p:cBhvr additive="base">
                                        <p:cTn id="14" dur="500" fill="hold"/>
                                        <p:tgtEl>
                                          <p:spTgt spid="6971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9716"/>
                                        </p:tgtEl>
                                        <p:attrNameLst>
                                          <p:attrName>style.visibility</p:attrName>
                                        </p:attrNameLst>
                                      </p:cBhvr>
                                      <p:to>
                                        <p:strVal val="visible"/>
                                      </p:to>
                                    </p:set>
                                    <p:anim calcmode="lin" valueType="num">
                                      <p:cBhvr additive="base">
                                        <p:cTn id="19" dur="500" fill="hold"/>
                                        <p:tgtEl>
                                          <p:spTgt spid="69716"/>
                                        </p:tgtEl>
                                        <p:attrNameLst>
                                          <p:attrName>ppt_x</p:attrName>
                                        </p:attrNameLst>
                                      </p:cBhvr>
                                      <p:tavLst>
                                        <p:tav tm="0">
                                          <p:val>
                                            <p:strVal val="#ppt_x"/>
                                          </p:val>
                                        </p:tav>
                                        <p:tav tm="100000">
                                          <p:val>
                                            <p:strVal val="#ppt_x"/>
                                          </p:val>
                                        </p:tav>
                                      </p:tavLst>
                                    </p:anim>
                                    <p:anim calcmode="lin" valueType="num">
                                      <p:cBhvr additive="base">
                                        <p:cTn id="20" dur="500" fill="hold"/>
                                        <p:tgtEl>
                                          <p:spTgt spid="69716"/>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9717"/>
                                        </p:tgtEl>
                                        <p:attrNameLst>
                                          <p:attrName>style.visibility</p:attrName>
                                        </p:attrNameLst>
                                      </p:cBhvr>
                                      <p:to>
                                        <p:strVal val="visible"/>
                                      </p:to>
                                    </p:set>
                                    <p:anim calcmode="lin" valueType="num">
                                      <p:cBhvr additive="base">
                                        <p:cTn id="25" dur="500" fill="hold"/>
                                        <p:tgtEl>
                                          <p:spTgt spid="69717"/>
                                        </p:tgtEl>
                                        <p:attrNameLst>
                                          <p:attrName>ppt_x</p:attrName>
                                        </p:attrNameLst>
                                      </p:cBhvr>
                                      <p:tavLst>
                                        <p:tav tm="0">
                                          <p:val>
                                            <p:strVal val="#ppt_x"/>
                                          </p:val>
                                        </p:tav>
                                        <p:tav tm="100000">
                                          <p:val>
                                            <p:strVal val="#ppt_x"/>
                                          </p:val>
                                        </p:tav>
                                      </p:tavLst>
                                    </p:anim>
                                    <p:anim calcmode="lin" valueType="num">
                                      <p:cBhvr additive="base">
                                        <p:cTn id="26" dur="500" fill="hold"/>
                                        <p:tgtEl>
                                          <p:spTgt spid="69717"/>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9718"/>
                                        </p:tgtEl>
                                        <p:attrNameLst>
                                          <p:attrName>style.visibility</p:attrName>
                                        </p:attrNameLst>
                                      </p:cBhvr>
                                      <p:to>
                                        <p:strVal val="visible"/>
                                      </p:to>
                                    </p:set>
                                    <p:anim calcmode="lin" valueType="num">
                                      <p:cBhvr additive="base">
                                        <p:cTn id="31" dur="500" fill="hold"/>
                                        <p:tgtEl>
                                          <p:spTgt spid="69718"/>
                                        </p:tgtEl>
                                        <p:attrNameLst>
                                          <p:attrName>ppt_x</p:attrName>
                                        </p:attrNameLst>
                                      </p:cBhvr>
                                      <p:tavLst>
                                        <p:tav tm="0">
                                          <p:val>
                                            <p:strVal val="#ppt_x"/>
                                          </p:val>
                                        </p:tav>
                                        <p:tav tm="100000">
                                          <p:val>
                                            <p:strVal val="#ppt_x"/>
                                          </p:val>
                                        </p:tav>
                                      </p:tavLst>
                                    </p:anim>
                                    <p:anim calcmode="lin" valueType="num">
                                      <p:cBhvr additive="base">
                                        <p:cTn id="32" dur="500" fill="hold"/>
                                        <p:tgtEl>
                                          <p:spTgt spid="69718"/>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9719"/>
                                        </p:tgtEl>
                                        <p:attrNameLst>
                                          <p:attrName>style.visibility</p:attrName>
                                        </p:attrNameLst>
                                      </p:cBhvr>
                                      <p:to>
                                        <p:strVal val="visible"/>
                                      </p:to>
                                    </p:set>
                                    <p:anim calcmode="lin" valueType="num">
                                      <p:cBhvr additive="base">
                                        <p:cTn id="37" dur="500" fill="hold"/>
                                        <p:tgtEl>
                                          <p:spTgt spid="69719"/>
                                        </p:tgtEl>
                                        <p:attrNameLst>
                                          <p:attrName>ppt_x</p:attrName>
                                        </p:attrNameLst>
                                      </p:cBhvr>
                                      <p:tavLst>
                                        <p:tav tm="0">
                                          <p:val>
                                            <p:strVal val="#ppt_x"/>
                                          </p:val>
                                        </p:tav>
                                        <p:tav tm="100000">
                                          <p:val>
                                            <p:strVal val="#ppt_x"/>
                                          </p:val>
                                        </p:tav>
                                      </p:tavLst>
                                    </p:anim>
                                    <p:anim calcmode="lin" valueType="num">
                                      <p:cBhvr additive="base">
                                        <p:cTn id="38" dur="500" fill="hold"/>
                                        <p:tgtEl>
                                          <p:spTgt spid="69719"/>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9720"/>
                                        </p:tgtEl>
                                        <p:attrNameLst>
                                          <p:attrName>style.visibility</p:attrName>
                                        </p:attrNameLst>
                                      </p:cBhvr>
                                      <p:to>
                                        <p:strVal val="visible"/>
                                      </p:to>
                                    </p:set>
                                    <p:anim calcmode="lin" valueType="num">
                                      <p:cBhvr additive="base">
                                        <p:cTn id="43" dur="500" fill="hold"/>
                                        <p:tgtEl>
                                          <p:spTgt spid="69720"/>
                                        </p:tgtEl>
                                        <p:attrNameLst>
                                          <p:attrName>ppt_x</p:attrName>
                                        </p:attrNameLst>
                                      </p:cBhvr>
                                      <p:tavLst>
                                        <p:tav tm="0">
                                          <p:val>
                                            <p:strVal val="#ppt_x"/>
                                          </p:val>
                                        </p:tav>
                                        <p:tav tm="100000">
                                          <p:val>
                                            <p:strVal val="#ppt_x"/>
                                          </p:val>
                                        </p:tav>
                                      </p:tavLst>
                                    </p:anim>
                                    <p:anim calcmode="lin" valueType="num">
                                      <p:cBhvr additive="base">
                                        <p:cTn id="44" dur="500" fill="hold"/>
                                        <p:tgtEl>
                                          <p:spTgt spid="69720"/>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9721"/>
                                        </p:tgtEl>
                                        <p:attrNameLst>
                                          <p:attrName>style.visibility</p:attrName>
                                        </p:attrNameLst>
                                      </p:cBhvr>
                                      <p:to>
                                        <p:strVal val="visible"/>
                                      </p:to>
                                    </p:set>
                                    <p:anim calcmode="lin" valueType="num">
                                      <p:cBhvr additive="base">
                                        <p:cTn id="49" dur="500" fill="hold"/>
                                        <p:tgtEl>
                                          <p:spTgt spid="69721"/>
                                        </p:tgtEl>
                                        <p:attrNameLst>
                                          <p:attrName>ppt_x</p:attrName>
                                        </p:attrNameLst>
                                      </p:cBhvr>
                                      <p:tavLst>
                                        <p:tav tm="0">
                                          <p:val>
                                            <p:strVal val="#ppt_x"/>
                                          </p:val>
                                        </p:tav>
                                        <p:tav tm="100000">
                                          <p:val>
                                            <p:strVal val="#ppt_x"/>
                                          </p:val>
                                        </p:tav>
                                      </p:tavLst>
                                    </p:anim>
                                    <p:anim calcmode="lin" valueType="num">
                                      <p:cBhvr additive="base">
                                        <p:cTn id="50" dur="500" fill="hold"/>
                                        <p:tgtEl>
                                          <p:spTgt spid="69721"/>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69722"/>
                                        </p:tgtEl>
                                        <p:attrNameLst>
                                          <p:attrName>style.visibility</p:attrName>
                                        </p:attrNameLst>
                                      </p:cBhvr>
                                      <p:to>
                                        <p:strVal val="visible"/>
                                      </p:to>
                                    </p:set>
                                    <p:anim calcmode="lin" valueType="num">
                                      <p:cBhvr additive="base">
                                        <p:cTn id="55" dur="500" fill="hold"/>
                                        <p:tgtEl>
                                          <p:spTgt spid="69722"/>
                                        </p:tgtEl>
                                        <p:attrNameLst>
                                          <p:attrName>ppt_x</p:attrName>
                                        </p:attrNameLst>
                                      </p:cBhvr>
                                      <p:tavLst>
                                        <p:tav tm="0">
                                          <p:val>
                                            <p:strVal val="#ppt_x"/>
                                          </p:val>
                                        </p:tav>
                                        <p:tav tm="100000">
                                          <p:val>
                                            <p:strVal val="#ppt_x"/>
                                          </p:val>
                                        </p:tav>
                                      </p:tavLst>
                                    </p:anim>
                                    <p:anim calcmode="lin" valueType="num">
                                      <p:cBhvr additive="base">
                                        <p:cTn id="56" dur="500" fill="hold"/>
                                        <p:tgtEl>
                                          <p:spTgt spid="697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714" grpId="0"/>
      <p:bldP spid="69715" grpId="0"/>
      <p:bldP spid="69716" grpId="0"/>
      <p:bldP spid="69717" grpId="0"/>
      <p:bldP spid="69718" grpId="0"/>
      <p:bldP spid="69719" grpId="0"/>
      <p:bldP spid="69720" grpId="0"/>
      <p:bldP spid="69721" grpId="0"/>
      <p:bldP spid="697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AutoShape 51" descr="蓝色面巾纸"/>
          <p:cNvSpPr>
            <a:spLocks noChangeArrowheads="1"/>
          </p:cNvSpPr>
          <p:nvPr/>
        </p:nvSpPr>
        <p:spPr bwMode="auto">
          <a:xfrm>
            <a:off x="323850" y="3860800"/>
            <a:ext cx="4464050" cy="2808288"/>
          </a:xfrm>
          <a:prstGeom prst="roundRect">
            <a:avLst>
              <a:gd name="adj" fmla="val 16667"/>
            </a:avLst>
          </a:pr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9219" name="Rectangle 2"/>
          <p:cNvSpPr>
            <a:spLocks noGrp="1" noChangeArrowheads="1"/>
          </p:cNvSpPr>
          <p:nvPr>
            <p:ph type="title"/>
          </p:nvPr>
        </p:nvSpPr>
        <p:spPr>
          <a:xfrm>
            <a:off x="317500" y="173038"/>
            <a:ext cx="8637588" cy="1311275"/>
          </a:xfrm>
        </p:spPr>
        <p:txBody>
          <a:bodyPr/>
          <a:lstStyle/>
          <a:p>
            <a:pPr eaLnBrk="1" hangingPunct="1"/>
            <a:r>
              <a:rPr lang="en-US" altLang="zh-CN" sz="4000"/>
              <a:t>Existence of Topological Order</a:t>
            </a:r>
            <a:br>
              <a:rPr lang="en-US" altLang="zh-CN" sz="4000"/>
            </a:br>
            <a:r>
              <a:rPr lang="en-US" altLang="zh-CN" sz="4000"/>
              <a:t>   - a Negative Result</a:t>
            </a:r>
          </a:p>
        </p:txBody>
      </p:sp>
      <p:sp>
        <p:nvSpPr>
          <p:cNvPr id="9220" name="Rectangle 3"/>
          <p:cNvSpPr>
            <a:spLocks noGrp="1" noChangeArrowheads="1"/>
          </p:cNvSpPr>
          <p:nvPr>
            <p:ph type="body" idx="1"/>
          </p:nvPr>
        </p:nvSpPr>
        <p:spPr>
          <a:xfrm>
            <a:off x="323850" y="1916113"/>
            <a:ext cx="8564563" cy="2160587"/>
          </a:xfrm>
        </p:spPr>
        <p:txBody>
          <a:bodyPr/>
          <a:lstStyle/>
          <a:p>
            <a:pPr eaLnBrk="1" hangingPunct="1"/>
            <a:r>
              <a:rPr lang="en-US" altLang="zh-CN" sz="2800"/>
              <a:t>If a directed graph G has a cycle, then G has no topological order</a:t>
            </a:r>
          </a:p>
          <a:p>
            <a:pPr eaLnBrk="1" hangingPunct="1"/>
            <a:r>
              <a:rPr lang="en-US" altLang="zh-CN" sz="2800"/>
              <a:t>Proof</a:t>
            </a:r>
          </a:p>
          <a:p>
            <a:pPr lvl="1" eaLnBrk="1" hangingPunct="1"/>
            <a:r>
              <a:rPr lang="en-US" altLang="zh-CN" sz="2400">
                <a:solidFill>
                  <a:srgbClr val="0000CC"/>
                </a:solidFill>
              </a:rPr>
              <a:t>[By contradiction]</a:t>
            </a:r>
            <a:endParaRPr lang="en-US" altLang="zh-CN" sz="2400"/>
          </a:p>
        </p:txBody>
      </p:sp>
      <p:grpSp>
        <p:nvGrpSpPr>
          <p:cNvPr id="9221" name="Group 4"/>
          <p:cNvGrpSpPr>
            <a:grpSpLocks/>
          </p:cNvGrpSpPr>
          <p:nvPr/>
        </p:nvGrpSpPr>
        <p:grpSpPr bwMode="auto">
          <a:xfrm>
            <a:off x="6446019" y="2708275"/>
            <a:ext cx="431800" cy="457200"/>
            <a:chOff x="1020" y="1525"/>
            <a:chExt cx="272" cy="288"/>
          </a:xfrm>
        </p:grpSpPr>
        <p:sp>
          <p:nvSpPr>
            <p:cNvPr id="9265" name="Oval 5"/>
            <p:cNvSpPr>
              <a:spLocks noChangeArrowheads="1"/>
            </p:cNvSpPr>
            <p:nvPr/>
          </p:nvSpPr>
          <p:spPr bwMode="auto">
            <a:xfrm>
              <a:off x="1020" y="1525"/>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9266" name="Text Box 6"/>
            <p:cNvSpPr txBox="1">
              <a:spLocks noChangeArrowheads="1"/>
            </p:cNvSpPr>
            <p:nvPr/>
          </p:nvSpPr>
          <p:spPr bwMode="auto">
            <a:xfrm>
              <a:off x="1020" y="1525"/>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3</a:t>
              </a:r>
            </a:p>
          </p:txBody>
        </p:sp>
      </p:grpSp>
      <p:grpSp>
        <p:nvGrpSpPr>
          <p:cNvPr id="9222" name="Group 7"/>
          <p:cNvGrpSpPr>
            <a:grpSpLocks/>
          </p:cNvGrpSpPr>
          <p:nvPr/>
        </p:nvGrpSpPr>
        <p:grpSpPr bwMode="auto">
          <a:xfrm>
            <a:off x="5510981" y="3140075"/>
            <a:ext cx="431800" cy="457200"/>
            <a:chOff x="1020" y="1525"/>
            <a:chExt cx="272" cy="288"/>
          </a:xfrm>
        </p:grpSpPr>
        <p:sp>
          <p:nvSpPr>
            <p:cNvPr id="9263" name="Oval 8"/>
            <p:cNvSpPr>
              <a:spLocks noChangeArrowheads="1"/>
            </p:cNvSpPr>
            <p:nvPr/>
          </p:nvSpPr>
          <p:spPr bwMode="auto">
            <a:xfrm>
              <a:off x="1020" y="1525"/>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9264" name="Text Box 9"/>
            <p:cNvSpPr txBox="1">
              <a:spLocks noChangeArrowheads="1"/>
            </p:cNvSpPr>
            <p:nvPr/>
          </p:nvSpPr>
          <p:spPr bwMode="auto">
            <a:xfrm>
              <a:off x="1020" y="1525"/>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2</a:t>
              </a:r>
            </a:p>
          </p:txBody>
        </p:sp>
      </p:grpSp>
      <p:grpSp>
        <p:nvGrpSpPr>
          <p:cNvPr id="9223" name="Group 10"/>
          <p:cNvGrpSpPr>
            <a:grpSpLocks/>
          </p:cNvGrpSpPr>
          <p:nvPr/>
        </p:nvGrpSpPr>
        <p:grpSpPr bwMode="auto">
          <a:xfrm>
            <a:off x="7382644" y="3068638"/>
            <a:ext cx="431800" cy="457200"/>
            <a:chOff x="1020" y="1525"/>
            <a:chExt cx="272" cy="288"/>
          </a:xfrm>
        </p:grpSpPr>
        <p:sp>
          <p:nvSpPr>
            <p:cNvPr id="9261" name="Oval 11"/>
            <p:cNvSpPr>
              <a:spLocks noChangeArrowheads="1"/>
            </p:cNvSpPr>
            <p:nvPr/>
          </p:nvSpPr>
          <p:spPr bwMode="auto">
            <a:xfrm>
              <a:off x="1020" y="1525"/>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9262" name="Text Box 12"/>
            <p:cNvSpPr txBox="1">
              <a:spLocks noChangeArrowheads="1"/>
            </p:cNvSpPr>
            <p:nvPr/>
          </p:nvSpPr>
          <p:spPr bwMode="auto">
            <a:xfrm>
              <a:off x="1020" y="1525"/>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4</a:t>
              </a:r>
            </a:p>
          </p:txBody>
        </p:sp>
      </p:grpSp>
      <p:grpSp>
        <p:nvGrpSpPr>
          <p:cNvPr id="9224" name="Group 13"/>
          <p:cNvGrpSpPr>
            <a:grpSpLocks/>
          </p:cNvGrpSpPr>
          <p:nvPr/>
        </p:nvGrpSpPr>
        <p:grpSpPr bwMode="auto">
          <a:xfrm>
            <a:off x="5077594" y="4076700"/>
            <a:ext cx="431800" cy="457200"/>
            <a:chOff x="1020" y="1525"/>
            <a:chExt cx="272" cy="288"/>
          </a:xfrm>
        </p:grpSpPr>
        <p:sp>
          <p:nvSpPr>
            <p:cNvPr id="9259" name="Oval 14"/>
            <p:cNvSpPr>
              <a:spLocks noChangeArrowheads="1"/>
            </p:cNvSpPr>
            <p:nvPr/>
          </p:nvSpPr>
          <p:spPr bwMode="auto">
            <a:xfrm>
              <a:off x="1020" y="1525"/>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9260" name="Text Box 15"/>
            <p:cNvSpPr txBox="1">
              <a:spLocks noChangeArrowheads="1"/>
            </p:cNvSpPr>
            <p:nvPr/>
          </p:nvSpPr>
          <p:spPr bwMode="auto">
            <a:xfrm>
              <a:off x="1020" y="1525"/>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1</a:t>
              </a:r>
            </a:p>
          </p:txBody>
        </p:sp>
      </p:grpSp>
      <p:grpSp>
        <p:nvGrpSpPr>
          <p:cNvPr id="9225" name="Group 16"/>
          <p:cNvGrpSpPr>
            <a:grpSpLocks/>
          </p:cNvGrpSpPr>
          <p:nvPr/>
        </p:nvGrpSpPr>
        <p:grpSpPr bwMode="auto">
          <a:xfrm>
            <a:off x="5077594" y="5013325"/>
            <a:ext cx="431800" cy="457200"/>
            <a:chOff x="1020" y="1525"/>
            <a:chExt cx="272" cy="288"/>
          </a:xfrm>
        </p:grpSpPr>
        <p:sp>
          <p:nvSpPr>
            <p:cNvPr id="9257" name="Oval 17"/>
            <p:cNvSpPr>
              <a:spLocks noChangeArrowheads="1"/>
            </p:cNvSpPr>
            <p:nvPr/>
          </p:nvSpPr>
          <p:spPr bwMode="auto">
            <a:xfrm>
              <a:off x="1020" y="1525"/>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9258" name="Text Box 18"/>
            <p:cNvSpPr txBox="1">
              <a:spLocks noChangeArrowheads="1"/>
            </p:cNvSpPr>
            <p:nvPr/>
          </p:nvSpPr>
          <p:spPr bwMode="auto">
            <a:xfrm>
              <a:off x="1020" y="1525"/>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6</a:t>
              </a:r>
            </a:p>
          </p:txBody>
        </p:sp>
      </p:grpSp>
      <p:grpSp>
        <p:nvGrpSpPr>
          <p:cNvPr id="9226" name="Group 19"/>
          <p:cNvGrpSpPr>
            <a:grpSpLocks/>
          </p:cNvGrpSpPr>
          <p:nvPr/>
        </p:nvGrpSpPr>
        <p:grpSpPr bwMode="auto">
          <a:xfrm>
            <a:off x="6014219" y="5516563"/>
            <a:ext cx="431800" cy="457200"/>
            <a:chOff x="1020" y="1525"/>
            <a:chExt cx="272" cy="288"/>
          </a:xfrm>
        </p:grpSpPr>
        <p:sp>
          <p:nvSpPr>
            <p:cNvPr id="9255" name="Oval 20"/>
            <p:cNvSpPr>
              <a:spLocks noChangeArrowheads="1"/>
            </p:cNvSpPr>
            <p:nvPr/>
          </p:nvSpPr>
          <p:spPr bwMode="auto">
            <a:xfrm>
              <a:off x="1020" y="1525"/>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9256" name="Text Box 21"/>
            <p:cNvSpPr txBox="1">
              <a:spLocks noChangeArrowheads="1"/>
            </p:cNvSpPr>
            <p:nvPr/>
          </p:nvSpPr>
          <p:spPr bwMode="auto">
            <a:xfrm>
              <a:off x="1020" y="1525"/>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7</a:t>
              </a:r>
            </a:p>
          </p:txBody>
        </p:sp>
      </p:grpSp>
      <p:grpSp>
        <p:nvGrpSpPr>
          <p:cNvPr id="9227" name="Group 22"/>
          <p:cNvGrpSpPr>
            <a:grpSpLocks/>
          </p:cNvGrpSpPr>
          <p:nvPr/>
        </p:nvGrpSpPr>
        <p:grpSpPr bwMode="auto">
          <a:xfrm>
            <a:off x="6950844" y="5516563"/>
            <a:ext cx="431800" cy="457200"/>
            <a:chOff x="1020" y="1525"/>
            <a:chExt cx="272" cy="288"/>
          </a:xfrm>
        </p:grpSpPr>
        <p:sp>
          <p:nvSpPr>
            <p:cNvPr id="9253" name="Oval 23"/>
            <p:cNvSpPr>
              <a:spLocks noChangeArrowheads="1"/>
            </p:cNvSpPr>
            <p:nvPr/>
          </p:nvSpPr>
          <p:spPr bwMode="auto">
            <a:xfrm>
              <a:off x="1020" y="1525"/>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9254" name="Text Box 24"/>
            <p:cNvSpPr txBox="1">
              <a:spLocks noChangeArrowheads="1"/>
            </p:cNvSpPr>
            <p:nvPr/>
          </p:nvSpPr>
          <p:spPr bwMode="auto">
            <a:xfrm>
              <a:off x="1020" y="1525"/>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8</a:t>
              </a:r>
            </a:p>
          </p:txBody>
        </p:sp>
      </p:grpSp>
      <p:grpSp>
        <p:nvGrpSpPr>
          <p:cNvPr id="9228" name="Group 25"/>
          <p:cNvGrpSpPr>
            <a:grpSpLocks/>
          </p:cNvGrpSpPr>
          <p:nvPr/>
        </p:nvGrpSpPr>
        <p:grpSpPr bwMode="auto">
          <a:xfrm>
            <a:off x="7885881" y="4005263"/>
            <a:ext cx="431800" cy="457200"/>
            <a:chOff x="1020" y="1525"/>
            <a:chExt cx="272" cy="288"/>
          </a:xfrm>
        </p:grpSpPr>
        <p:sp>
          <p:nvSpPr>
            <p:cNvPr id="9251" name="Oval 26"/>
            <p:cNvSpPr>
              <a:spLocks noChangeArrowheads="1"/>
            </p:cNvSpPr>
            <p:nvPr/>
          </p:nvSpPr>
          <p:spPr bwMode="auto">
            <a:xfrm>
              <a:off x="1020" y="1525"/>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9252" name="Text Box 27"/>
            <p:cNvSpPr txBox="1">
              <a:spLocks noChangeArrowheads="1"/>
            </p:cNvSpPr>
            <p:nvPr/>
          </p:nvSpPr>
          <p:spPr bwMode="auto">
            <a:xfrm>
              <a:off x="1020" y="1525"/>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5</a:t>
              </a:r>
            </a:p>
          </p:txBody>
        </p:sp>
      </p:grpSp>
      <p:grpSp>
        <p:nvGrpSpPr>
          <p:cNvPr id="9229" name="Group 28"/>
          <p:cNvGrpSpPr>
            <a:grpSpLocks/>
          </p:cNvGrpSpPr>
          <p:nvPr/>
        </p:nvGrpSpPr>
        <p:grpSpPr bwMode="auto">
          <a:xfrm>
            <a:off x="7885881" y="5013325"/>
            <a:ext cx="431800" cy="457200"/>
            <a:chOff x="1020" y="1525"/>
            <a:chExt cx="272" cy="288"/>
          </a:xfrm>
        </p:grpSpPr>
        <p:sp>
          <p:nvSpPr>
            <p:cNvPr id="9249" name="Oval 29"/>
            <p:cNvSpPr>
              <a:spLocks noChangeArrowheads="1"/>
            </p:cNvSpPr>
            <p:nvPr/>
          </p:nvSpPr>
          <p:spPr bwMode="auto">
            <a:xfrm>
              <a:off x="1020" y="1525"/>
              <a:ext cx="272" cy="27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9250" name="Text Box 30"/>
            <p:cNvSpPr txBox="1">
              <a:spLocks noChangeArrowheads="1"/>
            </p:cNvSpPr>
            <p:nvPr/>
          </p:nvSpPr>
          <p:spPr bwMode="auto">
            <a:xfrm>
              <a:off x="1020" y="1525"/>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9</a:t>
              </a:r>
            </a:p>
          </p:txBody>
        </p:sp>
      </p:grpSp>
      <p:sp>
        <p:nvSpPr>
          <p:cNvPr id="9230" name="Line 31"/>
          <p:cNvSpPr>
            <a:spLocks noChangeShapeType="1"/>
          </p:cNvSpPr>
          <p:nvPr/>
        </p:nvSpPr>
        <p:spPr bwMode="auto">
          <a:xfrm>
            <a:off x="6877819" y="2924175"/>
            <a:ext cx="504825" cy="288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231" name="Line 32"/>
          <p:cNvSpPr>
            <a:spLocks noChangeShapeType="1"/>
          </p:cNvSpPr>
          <p:nvPr/>
        </p:nvSpPr>
        <p:spPr bwMode="auto">
          <a:xfrm flipV="1">
            <a:off x="5366519" y="3573463"/>
            <a:ext cx="287337" cy="5032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232" name="Line 33"/>
          <p:cNvSpPr>
            <a:spLocks noChangeShapeType="1"/>
          </p:cNvSpPr>
          <p:nvPr/>
        </p:nvSpPr>
        <p:spPr bwMode="auto">
          <a:xfrm>
            <a:off x="6014219" y="3355975"/>
            <a:ext cx="13684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233" name="Line 34"/>
          <p:cNvSpPr>
            <a:spLocks noChangeShapeType="1"/>
          </p:cNvSpPr>
          <p:nvPr/>
        </p:nvSpPr>
        <p:spPr bwMode="auto">
          <a:xfrm flipV="1">
            <a:off x="5366519" y="3068638"/>
            <a:ext cx="1152525" cy="1944687"/>
          </a:xfrm>
          <a:prstGeom prst="line">
            <a:avLst/>
          </a:prstGeom>
          <a:noFill/>
          <a:ln w="38100">
            <a:solidFill>
              <a:srgbClr val="0000FF"/>
            </a:solidFill>
            <a:round/>
            <a:headEnd type="stealth" w="lg" len="lg"/>
            <a:tailEnd type="non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9234" name="Line 35"/>
          <p:cNvSpPr>
            <a:spLocks noChangeShapeType="1"/>
          </p:cNvSpPr>
          <p:nvPr/>
        </p:nvSpPr>
        <p:spPr bwMode="auto">
          <a:xfrm flipH="1">
            <a:off x="7382644" y="5373688"/>
            <a:ext cx="503237" cy="2873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235" name="Line 36"/>
          <p:cNvSpPr>
            <a:spLocks noChangeShapeType="1"/>
          </p:cNvSpPr>
          <p:nvPr/>
        </p:nvSpPr>
        <p:spPr bwMode="auto">
          <a:xfrm flipH="1">
            <a:off x="6446019" y="5300663"/>
            <a:ext cx="1439862" cy="360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236" name="Line 37"/>
          <p:cNvSpPr>
            <a:spLocks noChangeShapeType="1"/>
          </p:cNvSpPr>
          <p:nvPr/>
        </p:nvSpPr>
        <p:spPr bwMode="auto">
          <a:xfrm flipH="1">
            <a:off x="5510981" y="5229225"/>
            <a:ext cx="2374900" cy="0"/>
          </a:xfrm>
          <a:prstGeom prst="line">
            <a:avLst/>
          </a:prstGeom>
          <a:noFill/>
          <a:ln w="38100">
            <a:solidFill>
              <a:srgbClr val="FF0000"/>
            </a:solidFill>
            <a:round/>
            <a:headEnd type="stealth" w="lg" len="lg"/>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37" name="Line 38"/>
          <p:cNvSpPr>
            <a:spLocks noChangeShapeType="1"/>
          </p:cNvSpPr>
          <p:nvPr/>
        </p:nvSpPr>
        <p:spPr bwMode="auto">
          <a:xfrm flipH="1" flipV="1">
            <a:off x="5510981" y="4365625"/>
            <a:ext cx="2374900" cy="7191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238" name="Line 39"/>
          <p:cNvSpPr>
            <a:spLocks noChangeShapeType="1"/>
          </p:cNvSpPr>
          <p:nvPr/>
        </p:nvSpPr>
        <p:spPr bwMode="auto">
          <a:xfrm flipV="1">
            <a:off x="8101781" y="4437063"/>
            <a:ext cx="0" cy="576262"/>
          </a:xfrm>
          <a:prstGeom prst="line">
            <a:avLst/>
          </a:prstGeom>
          <a:noFill/>
          <a:ln w="38100">
            <a:solidFill>
              <a:srgbClr val="FF0000"/>
            </a:solidFill>
            <a:round/>
            <a:headEnd type="none" w="lg" len="lg"/>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9239" name="Line 40"/>
          <p:cNvSpPr>
            <a:spLocks noChangeShapeType="1"/>
          </p:cNvSpPr>
          <p:nvPr/>
        </p:nvSpPr>
        <p:spPr bwMode="auto">
          <a:xfrm flipH="1" flipV="1">
            <a:off x="6806381" y="3068638"/>
            <a:ext cx="1152525" cy="936625"/>
          </a:xfrm>
          <a:prstGeom prst="line">
            <a:avLst/>
          </a:prstGeom>
          <a:noFill/>
          <a:ln w="38100">
            <a:solidFill>
              <a:srgbClr val="0000FF"/>
            </a:solidFill>
            <a:round/>
            <a:headEnd/>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9240" name="Line 41"/>
          <p:cNvSpPr>
            <a:spLocks noChangeShapeType="1"/>
          </p:cNvSpPr>
          <p:nvPr/>
        </p:nvSpPr>
        <p:spPr bwMode="auto">
          <a:xfrm flipV="1">
            <a:off x="6230119" y="3140075"/>
            <a:ext cx="431800" cy="23764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241" name="Line 42"/>
          <p:cNvSpPr>
            <a:spLocks noChangeShapeType="1"/>
          </p:cNvSpPr>
          <p:nvPr/>
        </p:nvSpPr>
        <p:spPr bwMode="auto">
          <a:xfrm flipH="1" flipV="1">
            <a:off x="5869756" y="3500438"/>
            <a:ext cx="1223963" cy="20161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242" name="Text Box 43"/>
          <p:cNvSpPr txBox="1">
            <a:spLocks noChangeArrowheads="1"/>
          </p:cNvSpPr>
          <p:nvPr/>
        </p:nvSpPr>
        <p:spPr bwMode="auto">
          <a:xfrm>
            <a:off x="4790256" y="5170488"/>
            <a:ext cx="3587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i="1">
                <a:solidFill>
                  <a:srgbClr val="009900"/>
                </a:solidFill>
              </a:rPr>
              <a:t>x</a:t>
            </a:r>
          </a:p>
        </p:txBody>
      </p:sp>
      <p:sp>
        <p:nvSpPr>
          <p:cNvPr id="9243" name="Text Box 44"/>
          <p:cNvSpPr txBox="1">
            <a:spLocks noChangeArrowheads="1"/>
          </p:cNvSpPr>
          <p:nvPr/>
        </p:nvSpPr>
        <p:spPr bwMode="auto">
          <a:xfrm>
            <a:off x="8317681" y="3717925"/>
            <a:ext cx="358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i="1">
                <a:solidFill>
                  <a:srgbClr val="009900"/>
                </a:solidFill>
              </a:rPr>
              <a:t>y</a:t>
            </a:r>
          </a:p>
        </p:txBody>
      </p:sp>
      <p:sp>
        <p:nvSpPr>
          <p:cNvPr id="9244" name="Line 46"/>
          <p:cNvSpPr>
            <a:spLocks noChangeShapeType="1"/>
          </p:cNvSpPr>
          <p:nvPr/>
        </p:nvSpPr>
        <p:spPr bwMode="auto">
          <a:xfrm>
            <a:off x="1187450" y="4437063"/>
            <a:ext cx="1512888" cy="0"/>
          </a:xfrm>
          <a:prstGeom prst="line">
            <a:avLst/>
          </a:prstGeom>
          <a:noFill/>
          <a:ln w="9525">
            <a:solidFill>
              <a:srgbClr val="0000FF"/>
            </a:solidFill>
            <a:prstDash val="lgDash"/>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245" name="Text Box 47"/>
          <p:cNvSpPr txBox="1">
            <a:spLocks noChangeArrowheads="1"/>
          </p:cNvSpPr>
          <p:nvPr/>
        </p:nvSpPr>
        <p:spPr bwMode="auto">
          <a:xfrm>
            <a:off x="2771775" y="4149725"/>
            <a:ext cx="1079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rgbClr val="0000CC"/>
                </a:solidFill>
              </a:rPr>
              <a:t>yx</a:t>
            </a:r>
            <a:r>
              <a:rPr lang="en-US" altLang="zh-CN">
                <a:solidFill>
                  <a:srgbClr val="0000CC"/>
                </a:solidFill>
              </a:rPr>
              <a:t>-path</a:t>
            </a:r>
            <a:endParaRPr lang="en-US" altLang="zh-CN" i="1">
              <a:solidFill>
                <a:srgbClr val="0000CC"/>
              </a:solidFill>
            </a:endParaRPr>
          </a:p>
        </p:txBody>
      </p:sp>
      <p:sp>
        <p:nvSpPr>
          <p:cNvPr id="9246" name="Line 48"/>
          <p:cNvSpPr>
            <a:spLocks noChangeShapeType="1"/>
          </p:cNvSpPr>
          <p:nvPr/>
        </p:nvSpPr>
        <p:spPr bwMode="auto">
          <a:xfrm>
            <a:off x="1187450" y="4724400"/>
            <a:ext cx="1512888" cy="0"/>
          </a:xfrm>
          <a:prstGeom prst="line">
            <a:avLst/>
          </a:prstGeom>
          <a:noFill/>
          <a:ln w="9525">
            <a:solidFill>
              <a:srgbClr val="FF0000"/>
            </a:solidFill>
            <a:prstDash val="lgDash"/>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9247" name="Text Box 49"/>
          <p:cNvSpPr txBox="1">
            <a:spLocks noChangeArrowheads="1"/>
          </p:cNvSpPr>
          <p:nvPr/>
        </p:nvSpPr>
        <p:spPr bwMode="auto">
          <a:xfrm>
            <a:off x="2771775" y="4437063"/>
            <a:ext cx="1296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rgbClr val="FF0000"/>
                </a:solidFill>
              </a:rPr>
              <a:t>xy</a:t>
            </a:r>
            <a:r>
              <a:rPr lang="en-US" altLang="zh-CN">
                <a:solidFill>
                  <a:srgbClr val="FF0000"/>
                </a:solidFill>
              </a:rPr>
              <a:t>-path</a:t>
            </a:r>
            <a:endParaRPr lang="en-US" altLang="zh-CN" i="1">
              <a:solidFill>
                <a:srgbClr val="FF0000"/>
              </a:solidFill>
            </a:endParaRPr>
          </a:p>
        </p:txBody>
      </p:sp>
      <p:sp>
        <p:nvSpPr>
          <p:cNvPr id="9248" name="Text Box 50"/>
          <p:cNvSpPr txBox="1">
            <a:spLocks noChangeArrowheads="1"/>
          </p:cNvSpPr>
          <p:nvPr/>
        </p:nvSpPr>
        <p:spPr bwMode="auto">
          <a:xfrm>
            <a:off x="684213" y="4941888"/>
            <a:ext cx="3743325"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t>For any given topological order, all the vertices on both paths must be in increasing order. Contradiction results for any assignments for </a:t>
            </a:r>
            <a:r>
              <a:rPr lang="en-US" altLang="zh-CN" sz="2000" i="1"/>
              <a:t>x</a:t>
            </a:r>
            <a:r>
              <a:rPr lang="en-US" altLang="zh-CN" sz="2000"/>
              <a:t> and </a:t>
            </a:r>
            <a:r>
              <a:rPr lang="en-US" altLang="zh-CN" sz="2000" i="1"/>
              <a:t>y</a:t>
            </a:r>
            <a:r>
              <a:rPr lang="en-US" altLang="zh-CN" sz="200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17500" y="173038"/>
            <a:ext cx="8637588" cy="1311275"/>
          </a:xfrm>
        </p:spPr>
        <p:txBody>
          <a:bodyPr/>
          <a:lstStyle/>
          <a:p>
            <a:pPr eaLnBrk="1" hangingPunct="1"/>
            <a:r>
              <a:rPr lang="en-US" altLang="zh-CN" sz="4000"/>
              <a:t>Reverse Topological Ordering</a:t>
            </a:r>
            <a:br>
              <a:rPr lang="en-US" altLang="zh-CN" sz="4000"/>
            </a:br>
            <a:r>
              <a:rPr lang="en-US" altLang="zh-CN" sz="4000"/>
              <a:t>using DFS Skeleton - Parameters</a:t>
            </a:r>
          </a:p>
        </p:txBody>
      </p:sp>
      <p:sp>
        <p:nvSpPr>
          <p:cNvPr id="10243" name="Rectangle 3"/>
          <p:cNvSpPr>
            <a:spLocks noGrp="1" noChangeArrowheads="1"/>
          </p:cNvSpPr>
          <p:nvPr>
            <p:ph type="body" idx="1"/>
          </p:nvPr>
        </p:nvSpPr>
        <p:spPr/>
        <p:txBody>
          <a:bodyPr/>
          <a:lstStyle/>
          <a:p>
            <a:pPr eaLnBrk="1" hangingPunct="1"/>
            <a:r>
              <a:rPr lang="en-US" altLang="zh-CN"/>
              <a:t>Specialized parameters</a:t>
            </a:r>
          </a:p>
          <a:p>
            <a:pPr lvl="1" eaLnBrk="1" hangingPunct="1"/>
            <a:r>
              <a:rPr lang="en-US" altLang="zh-CN"/>
              <a:t>Array </a:t>
            </a:r>
            <a:r>
              <a:rPr lang="en-US" altLang="zh-CN" i="1"/>
              <a:t>topo</a:t>
            </a:r>
            <a:r>
              <a:rPr lang="en-US" altLang="zh-CN"/>
              <a:t>, keeps the topological number assigned to each vertex.</a:t>
            </a:r>
          </a:p>
          <a:p>
            <a:pPr lvl="1" eaLnBrk="1" hangingPunct="1"/>
            <a:r>
              <a:rPr lang="en-US" altLang="zh-CN"/>
              <a:t>Counter </a:t>
            </a:r>
            <a:r>
              <a:rPr lang="en-US" altLang="zh-CN" i="1"/>
              <a:t>topoNum</a:t>
            </a:r>
            <a:r>
              <a:rPr lang="en-US" altLang="zh-CN"/>
              <a:t> to provide the integer to be used for topological number assignments</a:t>
            </a:r>
          </a:p>
          <a:p>
            <a:pPr eaLnBrk="1" hangingPunct="1"/>
            <a:r>
              <a:rPr lang="en-US" altLang="zh-CN"/>
              <a:t>Output</a:t>
            </a:r>
          </a:p>
          <a:p>
            <a:pPr lvl="1" eaLnBrk="1" hangingPunct="1"/>
            <a:r>
              <a:rPr lang="en-US" altLang="zh-CN"/>
              <a:t>Array </a:t>
            </a:r>
            <a:r>
              <a:rPr lang="en-US" altLang="zh-CN" i="1"/>
              <a:t>topo</a:t>
            </a:r>
            <a:r>
              <a:rPr lang="en-US" altLang="zh-CN"/>
              <a:t> as filled.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Line 5"/>
          <p:cNvSpPr>
            <a:spLocks noChangeShapeType="1"/>
          </p:cNvSpPr>
          <p:nvPr/>
        </p:nvSpPr>
        <p:spPr bwMode="auto">
          <a:xfrm flipH="1" flipV="1">
            <a:off x="2916238" y="2997200"/>
            <a:ext cx="3384550" cy="22320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1267" name="Rectangle 2"/>
          <p:cNvSpPr>
            <a:spLocks noGrp="1" noChangeArrowheads="1"/>
          </p:cNvSpPr>
          <p:nvPr>
            <p:ph type="title"/>
          </p:nvPr>
        </p:nvSpPr>
        <p:spPr>
          <a:xfrm>
            <a:off x="317500" y="173038"/>
            <a:ext cx="8637588" cy="1311275"/>
          </a:xfrm>
        </p:spPr>
        <p:txBody>
          <a:bodyPr/>
          <a:lstStyle/>
          <a:p>
            <a:pPr eaLnBrk="1" hangingPunct="1"/>
            <a:r>
              <a:rPr lang="en-US" altLang="zh-CN" sz="4000"/>
              <a:t>Reverse Topological Ordering </a:t>
            </a:r>
            <a:br>
              <a:rPr lang="en-US" altLang="zh-CN" sz="4000"/>
            </a:br>
            <a:r>
              <a:rPr lang="en-US" altLang="zh-CN" sz="4000"/>
              <a:t>using DFS Skeleton - Wrapper</a:t>
            </a:r>
            <a:endParaRPr lang="zh-CN" altLang="en-US" sz="4000"/>
          </a:p>
        </p:txBody>
      </p:sp>
      <p:sp>
        <p:nvSpPr>
          <p:cNvPr id="11268" name="Rectangle 3"/>
          <p:cNvSpPr>
            <a:spLocks noGrp="1" noChangeArrowheads="1"/>
          </p:cNvSpPr>
          <p:nvPr>
            <p:ph type="body" idx="1"/>
          </p:nvPr>
        </p:nvSpPr>
        <p:spPr>
          <a:xfrm>
            <a:off x="250825" y="1941513"/>
            <a:ext cx="8893175" cy="4114800"/>
          </a:xfrm>
        </p:spPr>
        <p:txBody>
          <a:bodyPr/>
          <a:lstStyle/>
          <a:p>
            <a:pPr eaLnBrk="1" hangingPunct="1">
              <a:lnSpc>
                <a:spcPct val="80000"/>
              </a:lnSpc>
              <a:spcBef>
                <a:spcPct val="50000"/>
              </a:spcBef>
            </a:pPr>
            <a:r>
              <a:rPr lang="en-US" altLang="zh-CN" sz="2800" b="1" dirty="0"/>
              <a:t>void</a:t>
            </a:r>
            <a:r>
              <a:rPr lang="en-US" altLang="zh-CN" sz="2800" dirty="0"/>
              <a:t> dfsTopoSweep(IntList[ ] </a:t>
            </a:r>
            <a:r>
              <a:rPr lang="en-US" altLang="zh-CN" sz="2800" i="1" dirty="0"/>
              <a:t>adjVertices</a:t>
            </a:r>
            <a:r>
              <a:rPr lang="en-US" altLang="zh-CN" sz="2800" dirty="0"/>
              <a:t>,</a:t>
            </a:r>
            <a:r>
              <a:rPr lang="en-US" altLang="zh-CN" sz="2800" b="1" dirty="0"/>
              <a:t>int </a:t>
            </a:r>
            <a:r>
              <a:rPr lang="en-US" altLang="zh-CN" sz="2800" dirty="0"/>
              <a:t>n, </a:t>
            </a:r>
            <a:r>
              <a:rPr lang="en-US" altLang="zh-CN" sz="2800" b="1" dirty="0"/>
              <a:t>int</a:t>
            </a:r>
            <a:r>
              <a:rPr lang="en-US" altLang="zh-CN" sz="2800" dirty="0"/>
              <a:t>[ ] </a:t>
            </a:r>
            <a:r>
              <a:rPr lang="en-US" altLang="zh-CN" sz="2800" i="1" dirty="0"/>
              <a:t>topo</a:t>
            </a:r>
            <a:r>
              <a:rPr lang="en-US" altLang="zh-CN" sz="2800" dirty="0"/>
              <a:t>)</a:t>
            </a:r>
          </a:p>
          <a:p>
            <a:pPr eaLnBrk="1" hangingPunct="1">
              <a:lnSpc>
                <a:spcPct val="80000"/>
              </a:lnSpc>
            </a:pPr>
            <a:r>
              <a:rPr lang="en-US" altLang="zh-CN" sz="2800" dirty="0"/>
              <a:t>    </a:t>
            </a:r>
            <a:r>
              <a:rPr lang="en-US" altLang="zh-CN" sz="2800" b="1" dirty="0" err="1">
                <a:solidFill>
                  <a:srgbClr val="009900"/>
                </a:solidFill>
              </a:rPr>
              <a:t>int</a:t>
            </a:r>
            <a:r>
              <a:rPr lang="en-US" altLang="zh-CN" sz="2800" dirty="0">
                <a:solidFill>
                  <a:srgbClr val="009900"/>
                </a:solidFill>
              </a:rPr>
              <a:t> </a:t>
            </a:r>
            <a:r>
              <a:rPr lang="en-US" altLang="zh-CN" sz="2800" i="1" dirty="0" err="1">
                <a:solidFill>
                  <a:srgbClr val="009900"/>
                </a:solidFill>
              </a:rPr>
              <a:t>topoNum</a:t>
            </a:r>
            <a:r>
              <a:rPr lang="en-US" altLang="zh-CN" sz="2800" dirty="0">
                <a:solidFill>
                  <a:srgbClr val="009900"/>
                </a:solidFill>
              </a:rPr>
              <a:t>=0</a:t>
            </a:r>
            <a:r>
              <a:rPr lang="zh-CN" altLang="en-US" sz="2800" dirty="0">
                <a:solidFill>
                  <a:srgbClr val="009900"/>
                </a:solidFill>
              </a:rPr>
              <a:t>；</a:t>
            </a:r>
            <a:endParaRPr lang="en-US" altLang="zh-CN" sz="2800" dirty="0">
              <a:solidFill>
                <a:srgbClr val="009900"/>
              </a:solidFill>
            </a:endParaRPr>
          </a:p>
          <a:p>
            <a:pPr eaLnBrk="1" hangingPunct="1">
              <a:lnSpc>
                <a:spcPct val="80000"/>
              </a:lnSpc>
            </a:pPr>
            <a:r>
              <a:rPr lang="en-US" altLang="zh-CN" sz="2800" dirty="0"/>
              <a:t>    </a:t>
            </a:r>
            <a:r>
              <a:rPr lang="en-US" altLang="zh-CN" sz="2800" dirty="0">
                <a:solidFill>
                  <a:srgbClr val="0000CC"/>
                </a:solidFill>
              </a:rPr>
              <a:t>&lt;Allocate color array and initialize to white&gt;</a:t>
            </a:r>
          </a:p>
          <a:p>
            <a:pPr eaLnBrk="1" hangingPunct="1">
              <a:lnSpc>
                <a:spcPct val="80000"/>
              </a:lnSpc>
            </a:pPr>
            <a:r>
              <a:rPr lang="en-US" altLang="zh-CN" sz="2800" dirty="0"/>
              <a:t>    For each vertex </a:t>
            </a:r>
            <a:r>
              <a:rPr lang="en-US" altLang="zh-CN" sz="2800" i="1" dirty="0"/>
              <a:t>v</a:t>
            </a:r>
            <a:r>
              <a:rPr lang="en-US" altLang="zh-CN" sz="2800" dirty="0"/>
              <a:t> of G, in some order</a:t>
            </a:r>
          </a:p>
          <a:p>
            <a:pPr eaLnBrk="1" hangingPunct="1">
              <a:lnSpc>
                <a:spcPct val="80000"/>
              </a:lnSpc>
            </a:pPr>
            <a:r>
              <a:rPr lang="en-US" altLang="zh-CN" sz="2800" b="1" dirty="0"/>
              <a:t>        if </a:t>
            </a:r>
            <a:r>
              <a:rPr lang="en-US" altLang="zh-CN" sz="2800" dirty="0"/>
              <a:t> (color[v]==white)</a:t>
            </a:r>
          </a:p>
          <a:p>
            <a:pPr eaLnBrk="1" hangingPunct="1">
              <a:lnSpc>
                <a:spcPct val="80000"/>
              </a:lnSpc>
            </a:pPr>
            <a:r>
              <a:rPr lang="en-US" altLang="zh-CN" sz="2800" b="1" dirty="0"/>
              <a:t>            </a:t>
            </a:r>
            <a:r>
              <a:rPr lang="en-US" altLang="zh-CN" sz="2800" b="1" dirty="0">
                <a:solidFill>
                  <a:srgbClr val="FF0000"/>
                </a:solidFill>
              </a:rPr>
              <a:t>dfsTopo(</a:t>
            </a:r>
            <a:r>
              <a:rPr lang="en-US" altLang="zh-CN" sz="2800" b="1" i="1" dirty="0">
                <a:solidFill>
                  <a:srgbClr val="FF0000"/>
                </a:solidFill>
              </a:rPr>
              <a:t>adjVertices</a:t>
            </a:r>
            <a:r>
              <a:rPr lang="en-US" altLang="zh-CN" sz="2800" b="1" dirty="0">
                <a:solidFill>
                  <a:srgbClr val="FF0000"/>
                </a:solidFill>
              </a:rPr>
              <a:t>, color, v, </a:t>
            </a:r>
            <a:r>
              <a:rPr lang="en-US" altLang="zh-CN" sz="2800" b="1" dirty="0">
                <a:solidFill>
                  <a:srgbClr val="009900"/>
                </a:solidFill>
              </a:rPr>
              <a:t>topo, topoNum</a:t>
            </a:r>
            <a:r>
              <a:rPr lang="en-US" altLang="zh-CN" sz="2800" b="1" dirty="0">
                <a:solidFill>
                  <a:srgbClr val="FF0000"/>
                </a:solidFill>
              </a:rPr>
              <a:t>)</a:t>
            </a:r>
            <a:r>
              <a:rPr lang="en-US" altLang="zh-CN" sz="2800" b="1" dirty="0"/>
              <a:t>;</a:t>
            </a:r>
            <a:endParaRPr lang="en-US" altLang="zh-CN" sz="2800" dirty="0">
              <a:solidFill>
                <a:srgbClr val="0000CC"/>
              </a:solidFill>
            </a:endParaRPr>
          </a:p>
          <a:p>
            <a:pPr eaLnBrk="1" hangingPunct="1">
              <a:lnSpc>
                <a:spcPct val="80000"/>
              </a:lnSpc>
            </a:pPr>
            <a:r>
              <a:rPr lang="en-US" altLang="zh-CN" sz="2800" dirty="0"/>
              <a:t>        // </a:t>
            </a:r>
            <a:r>
              <a:rPr lang="en-US" altLang="zh-CN" sz="2800" i="1" dirty="0">
                <a:solidFill>
                  <a:srgbClr val="996600"/>
                </a:solidFill>
              </a:rPr>
              <a:t>Continue loop</a:t>
            </a:r>
          </a:p>
          <a:p>
            <a:pPr eaLnBrk="1" hangingPunct="1">
              <a:lnSpc>
                <a:spcPct val="80000"/>
              </a:lnSpc>
            </a:pPr>
            <a:r>
              <a:rPr lang="en-US" altLang="zh-CN" sz="2800" b="1" dirty="0"/>
              <a:t>    return</a:t>
            </a:r>
            <a:r>
              <a:rPr lang="en-US" altLang="zh-CN" sz="2800" dirty="0"/>
              <a:t>;</a:t>
            </a:r>
            <a:endParaRPr lang="en-US" altLang="zh-CN" sz="2800" b="1" dirty="0"/>
          </a:p>
          <a:p>
            <a:pPr eaLnBrk="1" hangingPunct="1">
              <a:lnSpc>
                <a:spcPct val="80000"/>
              </a:lnSpc>
            </a:pPr>
            <a:endParaRPr lang="zh-CN" altLang="en-US" sz="2800" dirty="0"/>
          </a:p>
        </p:txBody>
      </p:sp>
      <p:sp>
        <p:nvSpPr>
          <p:cNvPr id="11269" name="Text Box 4"/>
          <p:cNvSpPr txBox="1">
            <a:spLocks noChangeArrowheads="1"/>
          </p:cNvSpPr>
          <p:nvPr/>
        </p:nvSpPr>
        <p:spPr bwMode="auto">
          <a:xfrm>
            <a:off x="4500563" y="5229225"/>
            <a:ext cx="3671887" cy="879475"/>
          </a:xfrm>
          <a:prstGeom prst="rect">
            <a:avLst/>
          </a:prstGeom>
          <a:solidFill>
            <a:srgbClr val="CCFFCC"/>
          </a:solidFill>
          <a:ln w="57150" cmpd="thinThick">
            <a:solidFill>
              <a:srgbClr val="339966"/>
            </a:solidFill>
            <a:miter lim="800000"/>
            <a:headEnd/>
            <a:tailEnd/>
          </a:ln>
          <a:effectLst>
            <a:outerShdw dist="107763" dir="2700000" algn="ctr" rotWithShape="0">
              <a:schemeClr val="bg2">
                <a:alpha val="50000"/>
              </a:schemeClr>
            </a:outerShdw>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For non-reverse topological ordering, initialized as </a:t>
            </a:r>
            <a:r>
              <a:rPr lang="en-US" altLang="zh-CN" i="1"/>
              <a:t>n</a:t>
            </a:r>
            <a:r>
              <a:rPr lang="en-US" altLang="zh-CN"/>
              <a:t>+1</a:t>
            </a:r>
          </a:p>
        </p:txBody>
      </p:sp>
    </p:spTree>
  </p:cSld>
  <p:clrMapOvr>
    <a:masterClrMapping/>
  </p:clrMapOvr>
</p:sld>
</file>

<file path=ppt/theme/theme1.xml><?xml version="1.0" encoding="utf-8"?>
<a:theme xmlns:a="http://schemas.openxmlformats.org/drawingml/2006/main" name="Artsy">
  <a:themeElements>
    <a:clrScheme name="Artsy 2">
      <a:dk1>
        <a:srgbClr val="660033"/>
      </a:dk1>
      <a:lt1>
        <a:srgbClr val="FFFFFF"/>
      </a:lt1>
      <a:dk2>
        <a:srgbClr val="B60009"/>
      </a:dk2>
      <a:lt2>
        <a:srgbClr val="B2B2B2"/>
      </a:lt2>
      <a:accent1>
        <a:srgbClr val="CCCC00"/>
      </a:accent1>
      <a:accent2>
        <a:srgbClr val="DE9ABC"/>
      </a:accent2>
      <a:accent3>
        <a:srgbClr val="FFFFFF"/>
      </a:accent3>
      <a:accent4>
        <a:srgbClr val="56002A"/>
      </a:accent4>
      <a:accent5>
        <a:srgbClr val="E2E2AA"/>
      </a:accent5>
      <a:accent6>
        <a:srgbClr val="C98BAA"/>
      </a:accent6>
      <a:hlink>
        <a:srgbClr val="FFAFAF"/>
      </a:hlink>
      <a:folHlink>
        <a:srgbClr val="969696"/>
      </a:folHlink>
    </a:clrScheme>
    <a:fontScheme name="Artsy">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Artsy 1">
        <a:dk1>
          <a:srgbClr val="000000"/>
        </a:dk1>
        <a:lt1>
          <a:srgbClr val="FFFFCC"/>
        </a:lt1>
        <a:dk2>
          <a:srgbClr val="4D4D4D"/>
        </a:dk2>
        <a:lt2>
          <a:srgbClr val="FFCC00"/>
        </a:lt2>
        <a:accent1>
          <a:srgbClr val="808000"/>
        </a:accent1>
        <a:accent2>
          <a:srgbClr val="CC9900"/>
        </a:accent2>
        <a:accent3>
          <a:srgbClr val="B2B2B2"/>
        </a:accent3>
        <a:accent4>
          <a:srgbClr val="DADAAE"/>
        </a:accent4>
        <a:accent5>
          <a:srgbClr val="C0C0AA"/>
        </a:accent5>
        <a:accent6>
          <a:srgbClr val="B98A00"/>
        </a:accent6>
        <a:hlink>
          <a:srgbClr val="CC6600"/>
        </a:hlink>
        <a:folHlink>
          <a:srgbClr val="969696"/>
        </a:folHlink>
      </a:clrScheme>
      <a:clrMap bg1="dk2" tx1="lt1" bg2="dk1" tx2="lt2" accent1="accent1" accent2="accent2" accent3="accent3" accent4="accent4" accent5="accent5" accent6="accent6" hlink="hlink" folHlink="folHlink"/>
    </a:extraClrScheme>
    <a:extraClrScheme>
      <a:clrScheme name="Artsy 2">
        <a:dk1>
          <a:srgbClr val="660033"/>
        </a:dk1>
        <a:lt1>
          <a:srgbClr val="FFFFFF"/>
        </a:lt1>
        <a:dk2>
          <a:srgbClr val="B60009"/>
        </a:dk2>
        <a:lt2>
          <a:srgbClr val="B2B2B2"/>
        </a:lt2>
        <a:accent1>
          <a:srgbClr val="CCCC00"/>
        </a:accent1>
        <a:accent2>
          <a:srgbClr val="DE9ABC"/>
        </a:accent2>
        <a:accent3>
          <a:srgbClr val="FFFFFF"/>
        </a:accent3>
        <a:accent4>
          <a:srgbClr val="56002A"/>
        </a:accent4>
        <a:accent5>
          <a:srgbClr val="E2E2AA"/>
        </a:accent5>
        <a:accent6>
          <a:srgbClr val="C98BAA"/>
        </a:accent6>
        <a:hlink>
          <a:srgbClr val="FFAFAF"/>
        </a:hlink>
        <a:folHlink>
          <a:srgbClr val="969696"/>
        </a:folHlink>
      </a:clrScheme>
      <a:clrMap bg1="lt1" tx1="dk1" bg2="lt2" tx2="dk2" accent1="accent1" accent2="accent2" accent3="accent3" accent4="accent4" accent5="accent5" accent6="accent6" hlink="hlink" folHlink="folHlink"/>
    </a:extraClrScheme>
    <a:extraClrScheme>
      <a:clrScheme name="Artsy 3">
        <a:dk1>
          <a:srgbClr val="000000"/>
        </a:dk1>
        <a:lt1>
          <a:srgbClr val="FFFFFF"/>
        </a:lt1>
        <a:dk2>
          <a:srgbClr val="000000"/>
        </a:dk2>
        <a:lt2>
          <a:srgbClr val="B2B2B2"/>
        </a:lt2>
        <a:accent1>
          <a:srgbClr val="C0C0C0"/>
        </a:accent1>
        <a:accent2>
          <a:srgbClr val="DDDDDD"/>
        </a:accent2>
        <a:accent3>
          <a:srgbClr val="FFFFFF"/>
        </a:accent3>
        <a:accent4>
          <a:srgbClr val="000000"/>
        </a:accent4>
        <a:accent5>
          <a:srgbClr val="DCDCDC"/>
        </a:accent5>
        <a:accent6>
          <a:srgbClr val="C8C8C8"/>
        </a:accent6>
        <a:hlink>
          <a:srgbClr val="808080"/>
        </a:hlink>
        <a:folHlink>
          <a:srgbClr val="969696"/>
        </a:folHlink>
      </a:clrScheme>
      <a:clrMap bg1="lt1" tx1="dk1" bg2="lt2" tx2="dk2" accent1="accent1" accent2="accent2" accent3="accent3" accent4="accent4" accent5="accent5" accent6="accent6" hlink="hlink" folHlink="folHlink"/>
    </a:extraClrScheme>
    <a:extraClrScheme>
      <a:clrScheme name="Artsy 4">
        <a:dk1>
          <a:srgbClr val="2C2C42"/>
        </a:dk1>
        <a:lt1>
          <a:srgbClr val="FFFFCC"/>
        </a:lt1>
        <a:dk2>
          <a:srgbClr val="666699"/>
        </a:dk2>
        <a:lt2>
          <a:srgbClr val="FFCC00"/>
        </a:lt2>
        <a:accent1>
          <a:srgbClr val="FF9933"/>
        </a:accent1>
        <a:accent2>
          <a:srgbClr val="808000"/>
        </a:accent2>
        <a:accent3>
          <a:srgbClr val="B8B8CA"/>
        </a:accent3>
        <a:accent4>
          <a:srgbClr val="DADAAE"/>
        </a:accent4>
        <a:accent5>
          <a:srgbClr val="FFCAAD"/>
        </a:accent5>
        <a:accent6>
          <a:srgbClr val="737300"/>
        </a:accent6>
        <a:hlink>
          <a:srgbClr val="CC6600"/>
        </a:hlink>
        <a:folHlink>
          <a:srgbClr val="333399"/>
        </a:folHlink>
      </a:clrScheme>
      <a:clrMap bg1="dk2" tx1="lt1" bg2="dk1" tx2="lt2" accent1="accent1" accent2="accent2" accent3="accent3" accent4="accent4" accent5="accent5" accent6="accent6" hlink="hlink" folHlink="folHlink"/>
    </a:extraClrScheme>
    <a:extraClrScheme>
      <a:clrScheme name="Artsy 5">
        <a:dk1>
          <a:srgbClr val="50000F"/>
        </a:dk1>
        <a:lt1>
          <a:srgbClr val="FFCC00"/>
        </a:lt1>
        <a:dk2>
          <a:srgbClr val="800000"/>
        </a:dk2>
        <a:lt2>
          <a:srgbClr val="FFFFCC"/>
        </a:lt2>
        <a:accent1>
          <a:srgbClr val="808000"/>
        </a:accent1>
        <a:accent2>
          <a:srgbClr val="993366"/>
        </a:accent2>
        <a:accent3>
          <a:srgbClr val="C0AAAA"/>
        </a:accent3>
        <a:accent4>
          <a:srgbClr val="DAAE00"/>
        </a:accent4>
        <a:accent5>
          <a:srgbClr val="C0C0AA"/>
        </a:accent5>
        <a:accent6>
          <a:srgbClr val="8A2D5C"/>
        </a:accent6>
        <a:hlink>
          <a:srgbClr val="FF5050"/>
        </a:hlink>
        <a:folHlink>
          <a:srgbClr val="993300"/>
        </a:folHlink>
      </a:clrScheme>
      <a:clrMap bg1="dk2" tx1="lt1" bg2="dk1" tx2="lt2" accent1="accent1" accent2="accent2" accent3="accent3" accent4="accent4" accent5="accent5" accent6="accent6" hlink="hlink" folHlink="folHlink"/>
    </a:extraClrScheme>
    <a:extraClrScheme>
      <a:clrScheme name="Artsy 6">
        <a:dk1>
          <a:srgbClr val="333300"/>
        </a:dk1>
        <a:lt1>
          <a:srgbClr val="FFCC00"/>
        </a:lt1>
        <a:dk2>
          <a:srgbClr val="666633"/>
        </a:dk2>
        <a:lt2>
          <a:srgbClr val="FFFFCC"/>
        </a:lt2>
        <a:accent1>
          <a:srgbClr val="8F7401"/>
        </a:accent1>
        <a:accent2>
          <a:srgbClr val="CC6600"/>
        </a:accent2>
        <a:accent3>
          <a:srgbClr val="B8B8AD"/>
        </a:accent3>
        <a:accent4>
          <a:srgbClr val="DAAE00"/>
        </a:accent4>
        <a:accent5>
          <a:srgbClr val="C6BCAA"/>
        </a:accent5>
        <a:accent6>
          <a:srgbClr val="B95C00"/>
        </a:accent6>
        <a:hlink>
          <a:srgbClr val="666699"/>
        </a:hlink>
        <a:folHlink>
          <a:srgbClr val="808000"/>
        </a:folHlink>
      </a:clrScheme>
      <a:clrMap bg1="dk2" tx1="lt1" bg2="dk1" tx2="lt2" accent1="accent1" accent2="accent2" accent3="accent3" accent4="accent4" accent5="accent5" accent6="accent6" hlink="hlink" folHlink="folHlink"/>
    </a:extraClrScheme>
    <a:extraClrScheme>
      <a:clrScheme name="Artsy 7">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Designs\Artsy.pot</Template>
  <TotalTime>4948</TotalTime>
  <Words>2860</Words>
  <Application>Microsoft Macintosh PowerPoint</Application>
  <PresentationFormat>全屏显示(4:3)</PresentationFormat>
  <Paragraphs>551</Paragraphs>
  <Slides>36</Slides>
  <Notes>36</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36</vt:i4>
      </vt:variant>
    </vt:vector>
  </HeadingPairs>
  <TitlesOfParts>
    <vt:vector size="40" baseType="lpstr">
      <vt:lpstr>华文行楷</vt:lpstr>
      <vt:lpstr>Times New Roman</vt:lpstr>
      <vt:lpstr>Wingdings</vt:lpstr>
      <vt:lpstr>Artsy</vt:lpstr>
      <vt:lpstr> DFS on Directed Graph</vt:lpstr>
      <vt:lpstr>In the last class…</vt:lpstr>
      <vt:lpstr>DFS on Directed Graph</vt:lpstr>
      <vt:lpstr>For Your Reference （供你参考）</vt:lpstr>
      <vt:lpstr>Directed Acyclic Graph (DAG)</vt:lpstr>
      <vt:lpstr>Topological Order</vt:lpstr>
      <vt:lpstr>Existence of Topological Order    - a Negative Result</vt:lpstr>
      <vt:lpstr>Reverse Topological Ordering using DFS Skeleton - Parameters</vt:lpstr>
      <vt:lpstr>Reverse Topological Ordering  using DFS Skeleton - Wrapper</vt:lpstr>
      <vt:lpstr>Reverse Topological Ordering  using DFS Skeleton - Recursion</vt:lpstr>
      <vt:lpstr>Correctness of the Algorithm</vt:lpstr>
      <vt:lpstr>Existence of Topological Order      -  A Better Result</vt:lpstr>
      <vt:lpstr>Task Scheduling</vt:lpstr>
      <vt:lpstr>Task Scheduling: an Example</vt:lpstr>
      <vt:lpstr>How to shorten the completion time?</vt:lpstr>
      <vt:lpstr>Critical Path in a Task Graph</vt:lpstr>
      <vt:lpstr>Why Critical Path Matters?</vt:lpstr>
      <vt:lpstr>Project Optimization Problem</vt:lpstr>
      <vt:lpstr>Weighted DAG with done Vertex --- critial path as the longest path</vt:lpstr>
      <vt:lpstr>Build the Critical Path – Case 1</vt:lpstr>
      <vt:lpstr>Build the Critical Path – Case 2</vt:lpstr>
      <vt:lpstr>Critical Path Finding  using DFS - Parameters</vt:lpstr>
      <vt:lpstr>Critical Path Finding  using DFS - Wrapper</vt:lpstr>
      <vt:lpstr>Critical Path Finding using DFS - Recursion</vt:lpstr>
      <vt:lpstr>Analysis of Critical Path Algorithm</vt:lpstr>
      <vt:lpstr>Strongly Connected</vt:lpstr>
      <vt:lpstr>Condensation Graph (meta-graph)(收缩图)</vt:lpstr>
      <vt:lpstr>Property 1</vt:lpstr>
      <vt:lpstr>PowerPoint 演示文稿</vt:lpstr>
      <vt:lpstr>Property 2</vt:lpstr>
      <vt:lpstr>Property 3</vt:lpstr>
      <vt:lpstr>Transpose Graph </vt:lpstr>
      <vt:lpstr>SCC algorithm (due to Aho, Hopcroft, Ullman)</vt:lpstr>
      <vt:lpstr>SCC algorithm: Example 1</vt:lpstr>
      <vt:lpstr>Is it safe to use the increasing order of finishTime values on the original graph? No.</vt:lpstr>
      <vt:lpstr>SCC algorithm: Example 2</vt:lpstr>
    </vt:vector>
  </TitlesOfParts>
  <Manager/>
  <Company>Nanjing University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Algorithm Analysis</dc:title>
  <dc:subject/>
  <dc:creator>Sheng Zhang</dc:creator>
  <cp:keywords/>
  <dc:description/>
  <cp:lastModifiedBy>Sheng#NJU#mbpr16'</cp:lastModifiedBy>
  <cp:revision>183</cp:revision>
  <cp:lastPrinted>1601-01-01T00:00:00Z</cp:lastPrinted>
  <dcterms:created xsi:type="dcterms:W3CDTF">2001-08-01T06:52:17Z</dcterms:created>
  <dcterms:modified xsi:type="dcterms:W3CDTF">2022-03-25T12:27:29Z</dcterms:modified>
  <cp:category/>
</cp:coreProperties>
</file>