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57" r:id="rId4"/>
    <p:sldId id="282" r:id="rId5"/>
    <p:sldId id="260" r:id="rId6"/>
    <p:sldId id="261" r:id="rId7"/>
    <p:sldId id="283" r:id="rId8"/>
    <p:sldId id="263" r:id="rId9"/>
    <p:sldId id="264" r:id="rId10"/>
    <p:sldId id="265" r:id="rId11"/>
    <p:sldId id="284" r:id="rId12"/>
    <p:sldId id="287" r:id="rId13"/>
    <p:sldId id="285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92" r:id="rId23"/>
    <p:sldId id="297" r:id="rId24"/>
    <p:sldId id="279" r:id="rId25"/>
    <p:sldId id="276" r:id="rId26"/>
    <p:sldId id="280" r:id="rId27"/>
    <p:sldId id="277" r:id="rId28"/>
    <p:sldId id="288" r:id="rId29"/>
    <p:sldId id="289" r:id="rId30"/>
    <p:sldId id="293" r:id="rId31"/>
    <p:sldId id="294" r:id="rId32"/>
    <p:sldId id="295" r:id="rId33"/>
    <p:sldId id="296" r:id="rId34"/>
    <p:sldId id="290" r:id="rId35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00"/>
    <a:srgbClr val="FF0000"/>
    <a:srgbClr val="0000CC"/>
    <a:srgbClr val="CC3300"/>
    <a:srgbClr val="FF9900"/>
    <a:srgbClr val="339966"/>
    <a:srgbClr val="0099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893" autoAdjust="0"/>
    <p:restoredTop sz="84533" autoAdjust="0"/>
  </p:normalViewPr>
  <p:slideViewPr>
    <p:cSldViewPr>
      <p:cViewPr varScale="1">
        <p:scale>
          <a:sx n="82" d="100"/>
          <a:sy n="82" d="100"/>
        </p:scale>
        <p:origin x="184" y="1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9A753-4E81-42AB-8196-47B864AC124A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4BF1B-29E8-4EEE-8384-071548840C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390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9F4BC7-4618-41E8-B74A-8993E20D4E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8465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6DD98D-915B-4013-A5B7-A32C0AAC04C2}" type="slidenum">
              <a:rPr lang="zh-CN" altLang="en-US" sz="1200"/>
              <a:pPr eaLnBrk="1" hangingPunct="1"/>
              <a:t>1</a:t>
            </a:fld>
            <a:endParaRPr lang="en-US" altLang="zh-CN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830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D378C3-0424-45D9-8067-CA9A5028FE4D}" type="slidenum">
              <a:rPr lang="zh-CN" altLang="en-US" sz="1200"/>
              <a:pPr eaLnBrk="1" hangingPunct="1"/>
              <a:t>10</a:t>
            </a:fld>
            <a:endParaRPr lang="en-US" altLang="zh-CN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797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9DBE93-047F-4988-8C2D-A3BCF2918B47}" type="slidenum">
              <a:rPr lang="zh-CN" altLang="en-US" sz="1200"/>
              <a:pPr eaLnBrk="1" hangingPunct="1"/>
              <a:t>11</a:t>
            </a:fld>
            <a:endParaRPr lang="en-US" altLang="zh-CN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088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3DA350-B5DC-407C-B2FC-364DB164D5EB}" type="slidenum">
              <a:rPr lang="zh-CN" altLang="en-US" sz="1200"/>
              <a:pPr eaLnBrk="1" hangingPunct="1"/>
              <a:t>12</a:t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535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9DBE93-047F-4988-8C2D-A3BCF2918B47}" type="slidenum">
              <a:rPr lang="zh-CN" altLang="en-US" sz="1200"/>
              <a:pPr eaLnBrk="1" hangingPunct="1"/>
              <a:t>13</a:t>
            </a:fld>
            <a:endParaRPr lang="en-US" altLang="zh-CN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948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8CDD82-2CBE-455F-BE86-EA9A457A819F}" type="slidenum">
              <a:rPr lang="zh-CN" altLang="en-US" sz="1200"/>
              <a:pPr eaLnBrk="1" hangingPunct="1"/>
              <a:t>14</a:t>
            </a:fld>
            <a:endParaRPr lang="en-US" altLang="zh-CN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Articulation</a:t>
            </a:r>
            <a:r>
              <a:rPr lang="zh-CN" altLang="en-US"/>
              <a:t>点，也称为割点</a:t>
            </a:r>
            <a:r>
              <a:rPr lang="en-US" altLang="zh-CN"/>
              <a:t>cut</a:t>
            </a:r>
            <a:r>
              <a:rPr lang="zh-CN" altLang="en-US"/>
              <a:t> </a:t>
            </a:r>
            <a:r>
              <a:rPr lang="en-US" altLang="zh-CN"/>
              <a:t>point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6960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B2DD6A-4C3F-4D67-B9D5-F0A97756B641}" type="slidenum">
              <a:rPr lang="zh-CN" altLang="en-US" sz="1200"/>
              <a:pPr eaLnBrk="1" hangingPunct="1"/>
              <a:t>15</a:t>
            </a:fld>
            <a:endParaRPr lang="en-US" altLang="zh-CN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6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987E21-1768-407F-9C19-634784E236C5}" type="slidenum">
              <a:rPr lang="zh-CN" altLang="en-US" sz="1200"/>
              <a:pPr eaLnBrk="1" hangingPunct="1"/>
              <a:t>16</a:t>
            </a:fld>
            <a:endParaRPr lang="en-US" altLang="zh-CN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070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7C668C-9DF6-429A-AB83-90C2FD22E73D}" type="slidenum">
              <a:rPr lang="zh-CN" altLang="en-US" sz="1200"/>
              <a:pPr eaLnBrk="1" hangingPunct="1"/>
              <a:t>17</a:t>
            </a:fld>
            <a:endParaRPr lang="en-US" altLang="zh-CN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616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F5ACFD-98A4-480F-91C1-5E47A38B11F2}" type="slidenum">
              <a:rPr lang="zh-CN" altLang="en-US" sz="1200"/>
              <a:pPr eaLnBrk="1" hangingPunct="1"/>
              <a:t>18</a:t>
            </a:fld>
            <a:endParaRPr lang="en-US" altLang="zh-CN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546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42D6FB-F657-4067-8627-24F6E84D639B}" type="slidenum">
              <a:rPr lang="zh-CN" altLang="en-US" sz="1200"/>
              <a:pPr eaLnBrk="1" hangingPunct="1"/>
              <a:t>19</a:t>
            </a:fld>
            <a:endParaRPr lang="en-US" altLang="zh-CN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039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2C0E48-026C-43F2-9649-EF96BC9C0B92}" type="slidenum">
              <a:rPr lang="zh-CN" altLang="en-US" sz="1200"/>
              <a:pPr eaLnBrk="1" hangingPunct="1"/>
              <a:t>2</a:t>
            </a:fld>
            <a:endParaRPr lang="en-US" altLang="zh-CN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511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F9A437-28C3-4C19-AD63-9D3D41303335}" type="slidenum">
              <a:rPr lang="zh-CN" altLang="en-US" sz="1200"/>
              <a:pPr eaLnBrk="1" hangingPunct="1"/>
              <a:t>20</a:t>
            </a:fld>
            <a:endParaRPr lang="en-US" altLang="zh-CN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33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1B6A6D-1393-4AD3-BF2E-E8F74B0134FA}" type="slidenum">
              <a:rPr lang="zh-CN" altLang="en-US" sz="1200"/>
              <a:pPr eaLnBrk="1" hangingPunct="1"/>
              <a:t>21</a:t>
            </a:fld>
            <a:endParaRPr lang="en-US" altLang="zh-CN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397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551604-E660-49A1-80F9-57A386931C10}" type="slidenum">
              <a:rPr lang="zh-CN" altLang="en-US" sz="1200"/>
              <a:pPr eaLnBrk="1" hangingPunct="1"/>
              <a:t>22</a:t>
            </a:fld>
            <a:endParaRPr lang="en-US" altLang="zh-CN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9931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3DB0AF7-3D05-4CE0-9681-9865F75FE6DE}" type="slidenum">
              <a:rPr lang="zh-CN" altLang="en-US" sz="1200"/>
              <a:pPr eaLnBrk="1" hangingPunct="1"/>
              <a:t>24</a:t>
            </a:fld>
            <a:endParaRPr lang="en-US" altLang="zh-CN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337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551604-E660-49A1-80F9-57A386931C10}" type="slidenum">
              <a:rPr lang="zh-CN" altLang="en-US" sz="1200"/>
              <a:pPr eaLnBrk="1" hangingPunct="1"/>
              <a:t>25</a:t>
            </a:fld>
            <a:endParaRPr lang="en-US" altLang="zh-CN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sym typeface="Wingdings" panose="05000000000000000000" pitchFamily="2" charset="2"/>
              </a:rPr>
              <a:t></a:t>
            </a:r>
            <a:r>
              <a:rPr lang="zh-CN" altLang="en-US">
                <a:sym typeface="Wingdings" panose="05000000000000000000" pitchFamily="2" charset="2"/>
              </a:rPr>
              <a:t>某些子树没有</a:t>
            </a:r>
            <a:r>
              <a:rPr lang="en-US" altLang="zh-CN">
                <a:sym typeface="Wingdings" panose="05000000000000000000" pitchFamily="2" charset="2"/>
              </a:rPr>
              <a:t>back</a:t>
            </a:r>
            <a:r>
              <a:rPr lang="zh-CN" altLang="en-US">
                <a:sym typeface="Wingdings" panose="05000000000000000000" pitchFamily="2" charset="2"/>
              </a:rPr>
              <a:t>边，所以这个子树中的所有节点到其他节点都要经过</a:t>
            </a:r>
            <a:r>
              <a:rPr lang="en-US" altLang="zh-CN">
                <a:sym typeface="Wingdings" panose="05000000000000000000" pitchFamily="2" charset="2"/>
              </a:rPr>
              <a:t>v</a:t>
            </a:r>
          </a:p>
          <a:p>
            <a:pPr eaLnBrk="1" hangingPunct="1"/>
            <a:r>
              <a:rPr lang="en-US" altLang="zh-CN">
                <a:sym typeface="Wingdings" panose="05000000000000000000" pitchFamily="2" charset="2"/>
              </a:rPr>
              <a:t></a:t>
            </a:r>
            <a:r>
              <a:rPr lang="zh-CN" altLang="en-US">
                <a:sym typeface="Wingdings" panose="05000000000000000000" pitchFamily="2" charset="2"/>
              </a:rPr>
              <a:t>对于某些</a:t>
            </a:r>
            <a:r>
              <a:rPr lang="en-US" altLang="zh-CN">
                <a:sym typeface="Wingdings" panose="05000000000000000000" pitchFamily="2" charset="2"/>
              </a:rPr>
              <a:t>x</a:t>
            </a:r>
            <a:r>
              <a:rPr lang="zh-CN" altLang="en-US">
                <a:sym typeface="Wingdings" panose="05000000000000000000" pitchFamily="2" charset="2"/>
              </a:rPr>
              <a:t>和</a:t>
            </a:r>
            <a:r>
              <a:rPr lang="en-US" altLang="zh-CN">
                <a:sym typeface="Wingdings" panose="05000000000000000000" pitchFamily="2" charset="2"/>
              </a:rPr>
              <a:t>y</a:t>
            </a:r>
            <a:r>
              <a:rPr lang="zh-CN" altLang="en-US">
                <a:sym typeface="Wingdings" panose="05000000000000000000" pitchFamily="2" charset="2"/>
              </a:rPr>
              <a:t>，</a:t>
            </a:r>
            <a:r>
              <a:rPr lang="en-US" altLang="zh-CN">
                <a:sym typeface="Wingdings" panose="05000000000000000000" pitchFamily="2" charset="2"/>
              </a:rPr>
              <a:t>v</a:t>
            </a:r>
            <a:r>
              <a:rPr lang="zh-CN" altLang="en-US">
                <a:sym typeface="Wingdings" panose="05000000000000000000" pitchFamily="2" charset="2"/>
              </a:rPr>
              <a:t>在</a:t>
            </a:r>
            <a:r>
              <a:rPr lang="en-US" altLang="zh-CN">
                <a:sym typeface="Wingdings" panose="05000000000000000000" pitchFamily="2" charset="2"/>
              </a:rPr>
              <a:t>xy</a:t>
            </a:r>
            <a:r>
              <a:rPr lang="zh-CN" altLang="en-US">
                <a:sym typeface="Wingdings" panose="05000000000000000000" pitchFamily="2" charset="2"/>
              </a:rPr>
              <a:t>的所有路径上，至少</a:t>
            </a:r>
            <a:r>
              <a:rPr lang="en-US" altLang="zh-CN">
                <a:sym typeface="Wingdings" panose="05000000000000000000" pitchFamily="2" charset="2"/>
              </a:rPr>
              <a:t>x</a:t>
            </a:r>
            <a:r>
              <a:rPr lang="zh-CN" altLang="en-US">
                <a:sym typeface="Wingdings" panose="05000000000000000000" pitchFamily="2" charset="2"/>
              </a:rPr>
              <a:t>与</a:t>
            </a:r>
            <a:r>
              <a:rPr lang="en-US" altLang="zh-CN">
                <a:sym typeface="Wingdings" panose="05000000000000000000" pitchFamily="2" charset="2"/>
              </a:rPr>
              <a:t>y</a:t>
            </a:r>
            <a:r>
              <a:rPr lang="zh-CN" altLang="en-US">
                <a:sym typeface="Wingdings" panose="05000000000000000000" pitchFamily="2" charset="2"/>
              </a:rPr>
              <a:t>中的一个是</a:t>
            </a:r>
            <a:r>
              <a:rPr lang="en-US" altLang="zh-CN">
                <a:sym typeface="Wingdings" panose="05000000000000000000" pitchFamily="2" charset="2"/>
              </a:rPr>
              <a:t>v</a:t>
            </a:r>
            <a:r>
              <a:rPr lang="zh-CN" altLang="en-US">
                <a:sym typeface="Wingdings" panose="05000000000000000000" pitchFamily="2" charset="2"/>
              </a:rPr>
              <a:t>的子孙。用反证法。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58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EDB34A-3297-4CC9-AD8E-5D7FF43A8B09}" type="slidenum">
              <a:rPr lang="zh-CN" altLang="en-US" sz="1200"/>
              <a:pPr eaLnBrk="1" hangingPunct="1"/>
              <a:t>26</a:t>
            </a:fld>
            <a:endParaRPr lang="en-US" altLang="zh-CN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5189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C0AD55-D4D4-441D-892D-913C217CDEB8}" type="slidenum">
              <a:rPr lang="zh-CN" altLang="en-US" sz="1200"/>
              <a:pPr eaLnBrk="1" hangingPunct="1"/>
              <a:t>27</a:t>
            </a:fld>
            <a:endParaRPr lang="en-US" altLang="zh-CN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76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3DA350-B5DC-407C-B2FC-364DB164D5EB}" type="slidenum">
              <a:rPr lang="zh-CN" altLang="en-US" sz="1200"/>
              <a:pPr eaLnBrk="1" hangingPunct="1"/>
              <a:t>28</a:t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677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3DA350-B5DC-407C-B2FC-364DB164D5EB}" type="slidenum">
              <a:rPr lang="zh-CN" altLang="en-US" sz="1200"/>
              <a:pPr eaLnBrk="1" hangingPunct="1"/>
              <a:t>29</a:t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204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3DA350-B5DC-407C-B2FC-364DB164D5EB}" type="slidenum">
              <a:rPr lang="zh-CN" altLang="en-US" sz="1200"/>
              <a:pPr eaLnBrk="1" hangingPunct="1"/>
              <a:t>30</a:t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27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CE2E030-0370-4B67-8110-69898F9B5C99}" type="slidenum">
              <a:rPr lang="zh-CN" altLang="en-US" sz="1200"/>
              <a:pPr eaLnBrk="1" hangingPunct="1"/>
              <a:t>3</a:t>
            </a:fld>
            <a:endParaRPr lang="en-US" altLang="zh-CN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1993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3DA350-B5DC-407C-B2FC-364DB164D5EB}" type="slidenum">
              <a:rPr lang="zh-CN" altLang="en-US" sz="1200"/>
              <a:pPr eaLnBrk="1" hangingPunct="1"/>
              <a:t>31</a:t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9224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3DA350-B5DC-407C-B2FC-364DB164D5EB}" type="slidenum">
              <a:rPr lang="zh-CN" altLang="en-US" sz="1200"/>
              <a:pPr eaLnBrk="1" hangingPunct="1"/>
              <a:t>32</a:t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7601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3DA350-B5DC-407C-B2FC-364DB164D5EB}" type="slidenum">
              <a:rPr lang="zh-CN" altLang="en-US" sz="1200"/>
              <a:pPr eaLnBrk="1" hangingPunct="1"/>
              <a:t>33</a:t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0800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3DA350-B5DC-407C-B2FC-364DB164D5EB}" type="slidenum">
              <a:rPr lang="zh-CN" altLang="en-US" sz="1200"/>
              <a:pPr eaLnBrk="1" hangingPunct="1"/>
              <a:t>34</a:t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159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CB01A6E-1EF6-48DE-8239-F38DB4263EE3}" type="slidenum">
              <a:rPr lang="zh-CN" altLang="en-US" sz="1200"/>
              <a:pPr eaLnBrk="1" hangingPunct="1"/>
              <a:t>4</a:t>
            </a:fld>
            <a:endParaRPr lang="en-US" altLang="zh-CN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无向图的访问，包括边的两次访问。</a:t>
            </a:r>
          </a:p>
        </p:txBody>
      </p:sp>
    </p:spTree>
    <p:extLst>
      <p:ext uri="{BB962C8B-B14F-4D97-AF65-F5344CB8AC3E}">
        <p14:creationId xmlns:p14="http://schemas.microsoft.com/office/powerpoint/2010/main" val="2198410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CB01A6E-1EF6-48DE-8239-F38DB4263EE3}" type="slidenum">
              <a:rPr lang="zh-CN" altLang="en-US" sz="1200"/>
              <a:pPr eaLnBrk="1" hangingPunct="1"/>
              <a:t>5</a:t>
            </a:fld>
            <a:endParaRPr lang="en-US" altLang="zh-CN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无向图的访问，包括边的两次访问。</a:t>
            </a:r>
          </a:p>
        </p:txBody>
      </p:sp>
    </p:spTree>
    <p:extLst>
      <p:ext uri="{BB962C8B-B14F-4D97-AF65-F5344CB8AC3E}">
        <p14:creationId xmlns:p14="http://schemas.microsoft.com/office/powerpoint/2010/main" val="2457404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5605B55-321A-41E5-87FB-8954FF3FFC6F}" type="slidenum">
              <a:rPr lang="zh-CN" altLang="en-US" sz="1200"/>
              <a:pPr eaLnBrk="1" hangingPunct="1"/>
              <a:t>6</a:t>
            </a:fld>
            <a:endParaRPr lang="en-US" altLang="zh-CN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。有向图中的</a:t>
            </a:r>
            <a:r>
              <a:rPr lang="en-US" altLang="zh-CN"/>
              <a:t>cross</a:t>
            </a:r>
            <a:r>
              <a:rPr lang="zh-CN" altLang="en-US"/>
              <a:t>边</a:t>
            </a:r>
            <a:r>
              <a:rPr lang="en-US" altLang="zh-CN"/>
              <a:t>vw</a:t>
            </a:r>
            <a:r>
              <a:rPr lang="zh-CN" altLang="en-US"/>
              <a:t>：</a:t>
            </a:r>
            <a:r>
              <a:rPr lang="en-US" altLang="zh-CN"/>
              <a:t>w</a:t>
            </a:r>
            <a:r>
              <a:rPr lang="zh-CN" altLang="en-US"/>
              <a:t>已经</a:t>
            </a:r>
            <a:r>
              <a:rPr lang="en-US" altLang="zh-CN"/>
              <a:t>black</a:t>
            </a:r>
            <a:r>
              <a:rPr lang="zh-CN" altLang="en-US"/>
              <a:t>，</a:t>
            </a:r>
            <a:r>
              <a:rPr lang="en-US" altLang="zh-CN"/>
              <a:t>v</a:t>
            </a:r>
            <a:r>
              <a:rPr lang="zh-CN" altLang="en-US"/>
              <a:t>是</a:t>
            </a:r>
            <a:r>
              <a:rPr lang="en-US" altLang="zh-CN"/>
              <a:t>gray</a:t>
            </a:r>
            <a:r>
              <a:rPr lang="zh-CN" altLang="en-US"/>
              <a:t>，且访问</a:t>
            </a:r>
            <a:r>
              <a:rPr lang="en-US" altLang="zh-CN"/>
              <a:t>w</a:t>
            </a:r>
            <a:r>
              <a:rPr lang="zh-CN" altLang="en-US"/>
              <a:t>的时候没有涉及</a:t>
            </a:r>
            <a:r>
              <a:rPr lang="en-US" altLang="zh-CN"/>
              <a:t>v</a:t>
            </a:r>
            <a:r>
              <a:rPr lang="zh-CN" altLang="en-US"/>
              <a:t>；</a:t>
            </a:r>
            <a:endParaRPr lang="en-US" altLang="zh-CN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。有向图中的</a:t>
            </a:r>
            <a:r>
              <a:rPr lang="en-US" altLang="zh-CN"/>
              <a:t>back</a:t>
            </a:r>
            <a:r>
              <a:rPr lang="zh-CN" altLang="en-US"/>
              <a:t>边</a:t>
            </a:r>
            <a:r>
              <a:rPr lang="en-US" altLang="zh-CN"/>
              <a:t>vw</a:t>
            </a:r>
            <a:r>
              <a:rPr lang="zh-CN" altLang="en-US"/>
              <a:t>：</a:t>
            </a:r>
            <a:r>
              <a:rPr lang="en-US" altLang="zh-CN"/>
              <a:t>w</a:t>
            </a:r>
            <a:r>
              <a:rPr lang="zh-CN" altLang="en-US"/>
              <a:t>是</a:t>
            </a:r>
            <a:r>
              <a:rPr lang="en-US" altLang="zh-CN"/>
              <a:t>gray</a:t>
            </a:r>
            <a:r>
              <a:rPr lang="zh-CN" altLang="en-US"/>
              <a:t>，</a:t>
            </a:r>
            <a:r>
              <a:rPr lang="en-US" altLang="zh-CN"/>
              <a:t>v</a:t>
            </a:r>
            <a:r>
              <a:rPr lang="zh-CN" altLang="en-US"/>
              <a:t>是</a:t>
            </a:r>
            <a:r>
              <a:rPr lang="en-US" altLang="zh-CN"/>
              <a:t>gray</a:t>
            </a:r>
            <a:r>
              <a:rPr lang="zh-CN" altLang="en-US"/>
              <a:t>。直接父子关系，第二次访问；非直接第一次访问，第二次就是</a:t>
            </a:r>
            <a:r>
              <a:rPr lang="en-US" altLang="zh-CN"/>
              <a:t>forward</a:t>
            </a:r>
            <a:r>
              <a:rPr lang="zh-CN" altLang="en-US"/>
              <a:t>。</a:t>
            </a:r>
            <a:endParaRPr lang="en-US" altLang="zh-CN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</a:t>
            </a:r>
            <a:r>
              <a:rPr lang="en-US" altLang="zh-CN"/>
              <a:t>Forward</a:t>
            </a:r>
            <a:r>
              <a:rPr lang="zh-CN" altLang="en-US"/>
              <a:t> 边</a:t>
            </a:r>
            <a:r>
              <a:rPr lang="en-US" altLang="zh-CN"/>
              <a:t>vw</a:t>
            </a:r>
            <a:r>
              <a:rPr lang="zh-CN" altLang="en-US"/>
              <a:t>：</a:t>
            </a:r>
            <a:r>
              <a:rPr lang="en-US" altLang="zh-CN"/>
              <a:t>w</a:t>
            </a:r>
            <a:r>
              <a:rPr lang="zh-CN" altLang="en-US"/>
              <a:t>是</a:t>
            </a:r>
            <a:r>
              <a:rPr lang="en-US" altLang="zh-CN"/>
              <a:t>black</a:t>
            </a:r>
            <a:r>
              <a:rPr lang="zh-CN" altLang="en-US"/>
              <a:t>，</a:t>
            </a:r>
            <a:r>
              <a:rPr lang="en-US" altLang="zh-CN"/>
              <a:t>v</a:t>
            </a:r>
            <a:r>
              <a:rPr lang="zh-CN" altLang="en-US"/>
              <a:t>是</a:t>
            </a:r>
            <a:r>
              <a:rPr lang="en-US" altLang="zh-CN"/>
              <a:t>gray</a:t>
            </a:r>
            <a:r>
              <a:rPr lang="zh-CN" altLang="en-US"/>
              <a:t>，那么必然</a:t>
            </a:r>
            <a:r>
              <a:rPr lang="en-US" altLang="zh-CN"/>
              <a:t>wv</a:t>
            </a:r>
            <a:r>
              <a:rPr lang="zh-CN" altLang="en-US"/>
              <a:t>已经先访问过。</a:t>
            </a:r>
          </a:p>
        </p:txBody>
      </p:sp>
    </p:spTree>
    <p:extLst>
      <p:ext uri="{BB962C8B-B14F-4D97-AF65-F5344CB8AC3E}">
        <p14:creationId xmlns:p14="http://schemas.microsoft.com/office/powerpoint/2010/main" val="3025843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ADF8493-9F6B-4D19-8FE1-D591D67FDCA8}" type="slidenum">
              <a:rPr lang="zh-CN" altLang="en-US" sz="1200"/>
              <a:pPr eaLnBrk="1" hangingPunct="1"/>
              <a:t>7</a:t>
            </a:fld>
            <a:endParaRPr lang="en-US" altLang="zh-CN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358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5498EA-9B76-4BDC-B81A-7ABACAF34028}" type="slidenum">
              <a:rPr lang="zh-CN" altLang="en-US" sz="1200"/>
              <a:pPr eaLnBrk="1" hangingPunct="1"/>
              <a:t>8</a:t>
            </a:fld>
            <a:endParaRPr lang="en-US" altLang="zh-CN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966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B174B3-05B7-4AAE-81F5-50623AA98C14}" type="slidenum">
              <a:rPr lang="zh-CN" altLang="en-US" sz="1200"/>
              <a:pPr eaLnBrk="1" hangingPunct="1"/>
              <a:t>9</a:t>
            </a:fld>
            <a:endParaRPr lang="en-US" altLang="zh-CN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17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5" name="Picture 16" descr="ARTBANNA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7" descr="Arthsepa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56466B0-5A5E-4A4D-ACC7-48995874443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377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B3F011-D619-4837-8D48-8DE9EEEDFE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80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6088" y="722313"/>
            <a:ext cx="215900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500" y="722313"/>
            <a:ext cx="6326188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CB0B51-C4BF-4F12-A928-65D78DEE642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138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AD00F1-AB55-4F57-ACBF-F169F1BB295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882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69F578-BCDC-446C-A2FC-55C8506AA6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92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23C17E-196D-428D-B98F-A331CE50F57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810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AA416D-0CD4-4634-A4EF-3B3F8347F72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274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82761-99C3-48AA-A883-F45D889458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119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3B974F-3183-4DD1-B35C-194BAC20570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86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2C3DB2-9D55-48D1-8898-7FE4B64ED81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996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AF59E4-1913-4999-B5FA-CAC3AFE4EC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53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0"/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1032" name="Picture 16" descr="ARTHSEPA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8" descr="Arthsepa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/>
            </a:lvl1pPr>
          </a:lstStyle>
          <a:p>
            <a:fld id="{CDDE8450-1A37-4EC8-894D-39E4A01AAA5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eng@n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2340114"/>
            <a:ext cx="8223250" cy="707886"/>
          </a:xfrm>
        </p:spPr>
        <p:txBody>
          <a:bodyPr/>
          <a:lstStyle/>
          <a:p>
            <a:pPr algn="ctr" eaLnBrk="1" hangingPunct="1"/>
            <a:r>
              <a:rPr lang="en-US" altLang="zh-CN" sz="4000" dirty="0"/>
              <a:t> DFS on Undirected Graphs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B967A8-B368-ED4F-9578-75D9138E4E3A}"/>
              </a:ext>
            </a:extLst>
          </p:cNvPr>
          <p:cNvSpPr txBox="1"/>
          <p:nvPr/>
        </p:nvSpPr>
        <p:spPr>
          <a:xfrm>
            <a:off x="1556665" y="4824748"/>
            <a:ext cx="36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zh-CN" altLang="en-US" sz="2800" i="0" dirty="0"/>
              <a:t>张胜</a:t>
            </a:r>
            <a:endParaRPr kumimoji="1" lang="en-US" altLang="zh-CN" sz="2800" i="0" dirty="0"/>
          </a:p>
          <a:p>
            <a:pPr>
              <a:buNone/>
            </a:pPr>
            <a:r>
              <a:rPr lang="en-US" altLang="zh-CN" sz="2800" i="0" dirty="0">
                <a:hlinkClick r:id="rId3"/>
              </a:rPr>
              <a:t>sheng@nju.edu.cn</a:t>
            </a:r>
            <a:endParaRPr lang="en-US" altLang="zh-CN" sz="2800" i="0" dirty="0"/>
          </a:p>
          <a:p>
            <a:pPr>
              <a:buNone/>
            </a:pPr>
            <a:r>
              <a:rPr kumimoji="1" lang="zh-CN" altLang="en-US" sz="2800" i="0"/>
              <a:t>南京大学</a:t>
            </a:r>
            <a:endParaRPr kumimoji="1" lang="en-US" altLang="zh-CN" sz="2800" i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Complexity of Undirected DFS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If each inserted statement for specialized application runs in constant time, the time cost is the same as for directed DFS, that is </a:t>
            </a:r>
            <a:r>
              <a:rPr lang="en-US" altLang="zh-CN">
                <a:sym typeface="Symbol" panose="05050102010706020507" pitchFamily="18" charset="2"/>
              </a:rPr>
              <a:t>(</a:t>
            </a:r>
            <a:r>
              <a:rPr lang="en-US" altLang="zh-CN" i="1">
                <a:sym typeface="Symbol" panose="05050102010706020507" pitchFamily="18" charset="2"/>
              </a:rPr>
              <a:t>m</a:t>
            </a:r>
            <a:r>
              <a:rPr lang="en-US" altLang="zh-CN">
                <a:sym typeface="Symbol" panose="05050102010706020507" pitchFamily="18" charset="2"/>
              </a:rPr>
              <a:t>+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).</a:t>
            </a:r>
          </a:p>
          <a:p>
            <a:pPr eaLnBrk="1" hangingPunct="1"/>
            <a:r>
              <a:rPr lang="en-US" altLang="zh-CN">
                <a:sym typeface="Symbol" panose="05050102010706020507" pitchFamily="18" charset="2"/>
              </a:rPr>
              <a:t>Extra space is in (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) for array </a:t>
            </a:r>
            <a:r>
              <a:rPr lang="en-US" altLang="zh-CN" i="1">
                <a:sym typeface="Symbol" panose="05050102010706020507" pitchFamily="18" charset="2"/>
              </a:rPr>
              <a:t>color</a:t>
            </a:r>
            <a:r>
              <a:rPr lang="en-US" altLang="zh-CN">
                <a:sym typeface="Symbol" panose="05050102010706020507" pitchFamily="18" charset="2"/>
              </a:rPr>
              <a:t>, or activation frames of recursion.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38264" y="684213"/>
            <a:ext cx="8537436" cy="701675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Biconnected Componnet (bicomponent)</a:t>
            </a:r>
          </a:p>
        </p:txBody>
      </p:sp>
      <p:sp>
        <p:nvSpPr>
          <p:cNvPr id="5" name="Text Box 49"/>
          <p:cNvSpPr txBox="1">
            <a:spLocks noChangeArrowheads="1"/>
          </p:cNvSpPr>
          <p:nvPr/>
        </p:nvSpPr>
        <p:spPr bwMode="auto">
          <a:xfrm>
            <a:off x="238265" y="1808820"/>
            <a:ext cx="8730969" cy="1200329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CC00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A connected undirected graph G is said to be </a:t>
            </a:r>
            <a:r>
              <a:rPr lang="en-US" altLang="zh-CN" i="1" dirty="0">
                <a:solidFill>
                  <a:srgbClr val="FF0000"/>
                </a:solidFill>
              </a:rPr>
              <a:t>biconnected</a:t>
            </a:r>
            <a:r>
              <a:rPr lang="en-US" altLang="zh-CN" dirty="0"/>
              <a:t> if it remains connected after removal of any one vertex and the edges that are incident upon that vertex.</a:t>
            </a:r>
          </a:p>
        </p:txBody>
      </p:sp>
      <p:sp>
        <p:nvSpPr>
          <p:cNvPr id="6" name="Text Box 49"/>
          <p:cNvSpPr txBox="1">
            <a:spLocks noChangeArrowheads="1"/>
          </p:cNvSpPr>
          <p:nvPr/>
        </p:nvSpPr>
        <p:spPr bwMode="auto">
          <a:xfrm>
            <a:off x="238265" y="3609020"/>
            <a:ext cx="8730969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7150" cmpd="thinThick">
            <a:solidFill>
              <a:srgbClr val="FFCC00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A </a:t>
            </a:r>
            <a:r>
              <a:rPr lang="en-US" altLang="zh-CN" i="1" dirty="0">
                <a:solidFill>
                  <a:srgbClr val="FF0000"/>
                </a:solidFill>
              </a:rPr>
              <a:t>biconnected component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bicomponent</a:t>
            </a:r>
            <a:r>
              <a:rPr lang="en-US" altLang="zh-CN" dirty="0"/>
              <a:t> for short) of an undirected graph is a maximal biconnected subgraph.</a:t>
            </a:r>
          </a:p>
        </p:txBody>
      </p:sp>
    </p:spTree>
    <p:extLst>
      <p:ext uri="{BB962C8B-B14F-4D97-AF65-F5344CB8AC3E}">
        <p14:creationId xmlns:p14="http://schemas.microsoft.com/office/powerpoint/2010/main" val="110023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7"/>
          <p:cNvSpPr>
            <a:spLocks noChangeArrowheads="1"/>
          </p:cNvSpPr>
          <p:nvPr/>
        </p:nvSpPr>
        <p:spPr bwMode="auto">
          <a:xfrm>
            <a:off x="0" y="-36385"/>
            <a:ext cx="9144000" cy="6858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2C2C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15" name="Line 2"/>
          <p:cNvSpPr>
            <a:spLocks noChangeShapeType="1"/>
          </p:cNvSpPr>
          <p:nvPr/>
        </p:nvSpPr>
        <p:spPr bwMode="auto">
          <a:xfrm flipV="1">
            <a:off x="7092950" y="1412875"/>
            <a:ext cx="503238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316" name="Group 3"/>
          <p:cNvGrpSpPr>
            <a:grpSpLocks/>
          </p:cNvGrpSpPr>
          <p:nvPr/>
        </p:nvGrpSpPr>
        <p:grpSpPr bwMode="auto">
          <a:xfrm>
            <a:off x="6624638" y="596900"/>
            <a:ext cx="504825" cy="503238"/>
            <a:chOff x="1156" y="1389"/>
            <a:chExt cx="318" cy="317"/>
          </a:xfrm>
        </p:grpSpPr>
        <p:sp>
          <p:nvSpPr>
            <p:cNvPr id="13407" name="Oval 4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408" name="Text Box 5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G</a:t>
              </a:r>
            </a:p>
          </p:txBody>
        </p:sp>
      </p:grpSp>
      <p:grpSp>
        <p:nvGrpSpPr>
          <p:cNvPr id="13317" name="Group 6"/>
          <p:cNvGrpSpPr>
            <a:grpSpLocks/>
          </p:cNvGrpSpPr>
          <p:nvPr/>
        </p:nvGrpSpPr>
        <p:grpSpPr bwMode="auto">
          <a:xfrm>
            <a:off x="7596188" y="1017588"/>
            <a:ext cx="504825" cy="503237"/>
            <a:chOff x="1156" y="1389"/>
            <a:chExt cx="318" cy="317"/>
          </a:xfrm>
        </p:grpSpPr>
        <p:sp>
          <p:nvSpPr>
            <p:cNvPr id="13405" name="Oval 7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406" name="Text Box 8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I</a:t>
              </a:r>
            </a:p>
          </p:txBody>
        </p:sp>
      </p:grpSp>
      <p:sp>
        <p:nvSpPr>
          <p:cNvPr id="13318" name="Line 9"/>
          <p:cNvSpPr>
            <a:spLocks noChangeShapeType="1"/>
          </p:cNvSpPr>
          <p:nvPr/>
        </p:nvSpPr>
        <p:spPr bwMode="auto">
          <a:xfrm>
            <a:off x="6875463" y="10541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9" name="Line 10"/>
          <p:cNvSpPr>
            <a:spLocks noChangeShapeType="1"/>
          </p:cNvSpPr>
          <p:nvPr/>
        </p:nvSpPr>
        <p:spPr bwMode="auto">
          <a:xfrm>
            <a:off x="7164388" y="909638"/>
            <a:ext cx="4318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0" name="Oval 11"/>
          <p:cNvSpPr>
            <a:spLocks noChangeArrowheads="1"/>
          </p:cNvSpPr>
          <p:nvPr/>
        </p:nvSpPr>
        <p:spPr bwMode="auto">
          <a:xfrm>
            <a:off x="6624638" y="1436688"/>
            <a:ext cx="504825" cy="503237"/>
          </a:xfrm>
          <a:prstGeom prst="ellipse">
            <a:avLst/>
          </a:prstGeom>
          <a:solidFill>
            <a:srgbClr val="FFFF99"/>
          </a:solidFill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6697663" y="143668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B</a:t>
            </a:r>
          </a:p>
        </p:txBody>
      </p:sp>
      <p:sp>
        <p:nvSpPr>
          <p:cNvPr id="13322" name="Rectangle 13"/>
          <p:cNvSpPr>
            <a:spLocks noGrp="1" noChangeArrowheads="1"/>
          </p:cNvSpPr>
          <p:nvPr>
            <p:ph type="title"/>
          </p:nvPr>
        </p:nvSpPr>
        <p:spPr>
          <a:xfrm>
            <a:off x="28641" y="671730"/>
            <a:ext cx="8343900" cy="762000"/>
          </a:xfrm>
        </p:spPr>
        <p:txBody>
          <a:bodyPr/>
          <a:lstStyle/>
          <a:p>
            <a:pPr eaLnBrk="1" hangingPunct="1"/>
            <a:r>
              <a:rPr lang="en-US" altLang="zh-CN" dirty="0"/>
              <a:t>Bicomponents</a:t>
            </a:r>
          </a:p>
        </p:txBody>
      </p:sp>
      <p:grpSp>
        <p:nvGrpSpPr>
          <p:cNvPr id="13323" name="Group 14"/>
          <p:cNvGrpSpPr>
            <a:grpSpLocks/>
          </p:cNvGrpSpPr>
          <p:nvPr/>
        </p:nvGrpSpPr>
        <p:grpSpPr bwMode="auto">
          <a:xfrm>
            <a:off x="1800225" y="2060575"/>
            <a:ext cx="504825" cy="503238"/>
            <a:chOff x="1156" y="1389"/>
            <a:chExt cx="318" cy="317"/>
          </a:xfrm>
        </p:grpSpPr>
        <p:sp>
          <p:nvSpPr>
            <p:cNvPr id="13403" name="Oval 15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404" name="Text Box 16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G</a:t>
              </a:r>
            </a:p>
          </p:txBody>
        </p:sp>
      </p:grpSp>
      <p:grpSp>
        <p:nvGrpSpPr>
          <p:cNvPr id="13324" name="Group 17"/>
          <p:cNvGrpSpPr>
            <a:grpSpLocks/>
          </p:cNvGrpSpPr>
          <p:nvPr/>
        </p:nvGrpSpPr>
        <p:grpSpPr bwMode="auto">
          <a:xfrm>
            <a:off x="1800225" y="2900363"/>
            <a:ext cx="504825" cy="503237"/>
            <a:chOff x="1156" y="1389"/>
            <a:chExt cx="318" cy="317"/>
          </a:xfrm>
        </p:grpSpPr>
        <p:sp>
          <p:nvSpPr>
            <p:cNvPr id="13401" name="Oval 18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402" name="Text Box 19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B</a:t>
              </a:r>
            </a:p>
          </p:txBody>
        </p:sp>
      </p:grpSp>
      <p:grpSp>
        <p:nvGrpSpPr>
          <p:cNvPr id="13325" name="Group 20"/>
          <p:cNvGrpSpPr>
            <a:grpSpLocks/>
          </p:cNvGrpSpPr>
          <p:nvPr/>
        </p:nvGrpSpPr>
        <p:grpSpPr bwMode="auto">
          <a:xfrm>
            <a:off x="2771775" y="2481263"/>
            <a:ext cx="504825" cy="503237"/>
            <a:chOff x="1156" y="1389"/>
            <a:chExt cx="318" cy="317"/>
          </a:xfrm>
        </p:grpSpPr>
        <p:sp>
          <p:nvSpPr>
            <p:cNvPr id="13399" name="Oval 21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400" name="Text Box 22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I</a:t>
              </a:r>
            </a:p>
          </p:txBody>
        </p:sp>
      </p:grpSp>
      <p:grpSp>
        <p:nvGrpSpPr>
          <p:cNvPr id="13326" name="Group 23"/>
          <p:cNvGrpSpPr>
            <a:grpSpLocks/>
          </p:cNvGrpSpPr>
          <p:nvPr/>
        </p:nvGrpSpPr>
        <p:grpSpPr bwMode="auto">
          <a:xfrm>
            <a:off x="2771775" y="3321050"/>
            <a:ext cx="504825" cy="503238"/>
            <a:chOff x="1156" y="1389"/>
            <a:chExt cx="318" cy="317"/>
          </a:xfrm>
        </p:grpSpPr>
        <p:sp>
          <p:nvSpPr>
            <p:cNvPr id="13397" name="Oval 24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98" name="Text Box 25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C</a:t>
              </a:r>
            </a:p>
          </p:txBody>
        </p:sp>
      </p:grpSp>
      <p:sp>
        <p:nvSpPr>
          <p:cNvPr id="13327" name="Line 26"/>
          <p:cNvSpPr>
            <a:spLocks noChangeShapeType="1"/>
          </p:cNvSpPr>
          <p:nvPr/>
        </p:nvSpPr>
        <p:spPr bwMode="auto">
          <a:xfrm>
            <a:off x="2051050" y="25654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8" name="Line 27"/>
          <p:cNvSpPr>
            <a:spLocks noChangeShapeType="1"/>
          </p:cNvSpPr>
          <p:nvPr/>
        </p:nvSpPr>
        <p:spPr bwMode="auto">
          <a:xfrm>
            <a:off x="2051050" y="33575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9" name="Line 28"/>
          <p:cNvSpPr>
            <a:spLocks noChangeShapeType="1"/>
          </p:cNvSpPr>
          <p:nvPr/>
        </p:nvSpPr>
        <p:spPr bwMode="auto">
          <a:xfrm>
            <a:off x="2276475" y="2393950"/>
            <a:ext cx="495300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30" name="Line 29"/>
          <p:cNvSpPr>
            <a:spLocks noChangeShapeType="1"/>
          </p:cNvSpPr>
          <p:nvPr/>
        </p:nvSpPr>
        <p:spPr bwMode="auto">
          <a:xfrm flipV="1">
            <a:off x="2276475" y="2843213"/>
            <a:ext cx="495300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31" name="Line 30"/>
          <p:cNvSpPr>
            <a:spLocks noChangeShapeType="1"/>
          </p:cNvSpPr>
          <p:nvPr/>
        </p:nvSpPr>
        <p:spPr bwMode="auto">
          <a:xfrm>
            <a:off x="2339975" y="3213100"/>
            <a:ext cx="4318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332" name="Group 31"/>
          <p:cNvGrpSpPr>
            <a:grpSpLocks/>
          </p:cNvGrpSpPr>
          <p:nvPr/>
        </p:nvGrpSpPr>
        <p:grpSpPr bwMode="auto">
          <a:xfrm>
            <a:off x="3276600" y="4581525"/>
            <a:ext cx="504825" cy="503238"/>
            <a:chOff x="1156" y="1389"/>
            <a:chExt cx="318" cy="317"/>
          </a:xfrm>
        </p:grpSpPr>
        <p:sp>
          <p:nvSpPr>
            <p:cNvPr id="13395" name="Oval 32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96" name="Text Box 33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J</a:t>
              </a:r>
            </a:p>
          </p:txBody>
        </p:sp>
      </p:grpSp>
      <p:grpSp>
        <p:nvGrpSpPr>
          <p:cNvPr id="13333" name="Group 34"/>
          <p:cNvGrpSpPr>
            <a:grpSpLocks/>
          </p:cNvGrpSpPr>
          <p:nvPr/>
        </p:nvGrpSpPr>
        <p:grpSpPr bwMode="auto">
          <a:xfrm>
            <a:off x="323850" y="4581525"/>
            <a:ext cx="504825" cy="503238"/>
            <a:chOff x="1156" y="1389"/>
            <a:chExt cx="318" cy="317"/>
          </a:xfrm>
        </p:grpSpPr>
        <p:sp>
          <p:nvSpPr>
            <p:cNvPr id="13393" name="Oval 35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94" name="Text Box 36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H</a:t>
              </a:r>
            </a:p>
          </p:txBody>
        </p:sp>
      </p:grpSp>
      <p:grpSp>
        <p:nvGrpSpPr>
          <p:cNvPr id="13334" name="Group 37"/>
          <p:cNvGrpSpPr>
            <a:grpSpLocks/>
          </p:cNvGrpSpPr>
          <p:nvPr/>
        </p:nvGrpSpPr>
        <p:grpSpPr bwMode="auto">
          <a:xfrm>
            <a:off x="2538413" y="5734050"/>
            <a:ext cx="504825" cy="503238"/>
            <a:chOff x="1156" y="1389"/>
            <a:chExt cx="318" cy="317"/>
          </a:xfrm>
        </p:grpSpPr>
        <p:sp>
          <p:nvSpPr>
            <p:cNvPr id="13391" name="Oval 38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92" name="Text Box 39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D</a:t>
              </a:r>
            </a:p>
          </p:txBody>
        </p:sp>
      </p:grpSp>
      <p:grpSp>
        <p:nvGrpSpPr>
          <p:cNvPr id="13335" name="Group 40"/>
          <p:cNvGrpSpPr>
            <a:grpSpLocks/>
          </p:cNvGrpSpPr>
          <p:nvPr/>
        </p:nvGrpSpPr>
        <p:grpSpPr bwMode="auto">
          <a:xfrm>
            <a:off x="1062038" y="5734050"/>
            <a:ext cx="504825" cy="503238"/>
            <a:chOff x="1156" y="1389"/>
            <a:chExt cx="318" cy="317"/>
          </a:xfrm>
        </p:grpSpPr>
        <p:sp>
          <p:nvSpPr>
            <p:cNvPr id="13389" name="Oval 41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90" name="Text Box 42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A</a:t>
              </a:r>
            </a:p>
          </p:txBody>
        </p:sp>
      </p:grpSp>
      <p:grpSp>
        <p:nvGrpSpPr>
          <p:cNvPr id="13336" name="Group 43"/>
          <p:cNvGrpSpPr>
            <a:grpSpLocks/>
          </p:cNvGrpSpPr>
          <p:nvPr/>
        </p:nvGrpSpPr>
        <p:grpSpPr bwMode="auto">
          <a:xfrm>
            <a:off x="1800225" y="3740150"/>
            <a:ext cx="504825" cy="503238"/>
            <a:chOff x="1156" y="1389"/>
            <a:chExt cx="318" cy="317"/>
          </a:xfrm>
        </p:grpSpPr>
        <p:sp>
          <p:nvSpPr>
            <p:cNvPr id="13387" name="Oval 44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88" name="Text Box 45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/>
                <a:t>E</a:t>
              </a:r>
            </a:p>
          </p:txBody>
        </p:sp>
      </p:grpSp>
      <p:sp>
        <p:nvSpPr>
          <p:cNvPr id="13337" name="Line 46"/>
          <p:cNvSpPr>
            <a:spLocks noChangeShapeType="1"/>
          </p:cNvSpPr>
          <p:nvPr/>
        </p:nvSpPr>
        <p:spPr bwMode="auto">
          <a:xfrm flipV="1">
            <a:off x="2282825" y="3654425"/>
            <a:ext cx="488950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338" name="Group 47"/>
          <p:cNvGrpSpPr>
            <a:grpSpLocks/>
          </p:cNvGrpSpPr>
          <p:nvPr/>
        </p:nvGrpSpPr>
        <p:grpSpPr bwMode="auto">
          <a:xfrm>
            <a:off x="1800225" y="4581525"/>
            <a:ext cx="504825" cy="503238"/>
            <a:chOff x="1156" y="1389"/>
            <a:chExt cx="318" cy="317"/>
          </a:xfrm>
        </p:grpSpPr>
        <p:sp>
          <p:nvSpPr>
            <p:cNvPr id="13385" name="Oval 48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86" name="Text Box 49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F</a:t>
              </a:r>
            </a:p>
          </p:txBody>
        </p:sp>
      </p:grpSp>
      <p:sp>
        <p:nvSpPr>
          <p:cNvPr id="13339" name="Line 50"/>
          <p:cNvSpPr>
            <a:spLocks noChangeShapeType="1"/>
          </p:cNvSpPr>
          <p:nvPr/>
        </p:nvSpPr>
        <p:spPr bwMode="auto">
          <a:xfrm>
            <a:off x="2051050" y="4221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0" name="Line 51"/>
          <p:cNvSpPr>
            <a:spLocks noChangeShapeType="1"/>
          </p:cNvSpPr>
          <p:nvPr/>
        </p:nvSpPr>
        <p:spPr bwMode="auto">
          <a:xfrm>
            <a:off x="827088" y="479742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1" name="Line 52"/>
          <p:cNvSpPr>
            <a:spLocks noChangeShapeType="1"/>
          </p:cNvSpPr>
          <p:nvPr/>
        </p:nvSpPr>
        <p:spPr bwMode="auto">
          <a:xfrm>
            <a:off x="2268538" y="47974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2" name="Line 53"/>
          <p:cNvSpPr>
            <a:spLocks noChangeShapeType="1"/>
          </p:cNvSpPr>
          <p:nvPr/>
        </p:nvSpPr>
        <p:spPr bwMode="auto">
          <a:xfrm>
            <a:off x="684213" y="5084763"/>
            <a:ext cx="466725" cy="684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3" name="Line 54"/>
          <p:cNvSpPr>
            <a:spLocks noChangeShapeType="1"/>
          </p:cNvSpPr>
          <p:nvPr/>
        </p:nvSpPr>
        <p:spPr bwMode="auto">
          <a:xfrm>
            <a:off x="1547813" y="594995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4" name="Line 55"/>
          <p:cNvSpPr>
            <a:spLocks noChangeShapeType="1"/>
          </p:cNvSpPr>
          <p:nvPr/>
        </p:nvSpPr>
        <p:spPr bwMode="auto">
          <a:xfrm flipV="1">
            <a:off x="2916238" y="5084763"/>
            <a:ext cx="503237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5" name="Line 56"/>
          <p:cNvSpPr>
            <a:spLocks noChangeShapeType="1"/>
          </p:cNvSpPr>
          <p:nvPr/>
        </p:nvSpPr>
        <p:spPr bwMode="auto">
          <a:xfrm flipV="1">
            <a:off x="1403350" y="5084763"/>
            <a:ext cx="504825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6" name="Line 57"/>
          <p:cNvSpPr>
            <a:spLocks noChangeShapeType="1"/>
          </p:cNvSpPr>
          <p:nvPr/>
        </p:nvSpPr>
        <p:spPr bwMode="auto">
          <a:xfrm>
            <a:off x="2124075" y="5084763"/>
            <a:ext cx="576263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347" name="Group 58"/>
          <p:cNvGrpSpPr>
            <a:grpSpLocks/>
          </p:cNvGrpSpPr>
          <p:nvPr/>
        </p:nvGrpSpPr>
        <p:grpSpPr bwMode="auto">
          <a:xfrm>
            <a:off x="8172450" y="4941888"/>
            <a:ext cx="504825" cy="503237"/>
            <a:chOff x="1156" y="1389"/>
            <a:chExt cx="318" cy="317"/>
          </a:xfrm>
        </p:grpSpPr>
        <p:sp>
          <p:nvSpPr>
            <p:cNvPr id="13383" name="Oval 59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84" name="Text Box 60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J</a:t>
              </a:r>
            </a:p>
          </p:txBody>
        </p:sp>
      </p:grpSp>
      <p:sp>
        <p:nvSpPr>
          <p:cNvPr id="13348" name="Oval 61"/>
          <p:cNvSpPr>
            <a:spLocks noChangeArrowheads="1"/>
          </p:cNvSpPr>
          <p:nvPr/>
        </p:nvSpPr>
        <p:spPr bwMode="auto">
          <a:xfrm>
            <a:off x="6696075" y="4941888"/>
            <a:ext cx="504825" cy="503237"/>
          </a:xfrm>
          <a:prstGeom prst="ellipse">
            <a:avLst/>
          </a:prstGeom>
          <a:solidFill>
            <a:srgbClr val="CCFFFF"/>
          </a:solidFill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49" name="Text Box 62"/>
          <p:cNvSpPr txBox="1">
            <a:spLocks noChangeArrowheads="1"/>
          </p:cNvSpPr>
          <p:nvPr/>
        </p:nvSpPr>
        <p:spPr bwMode="auto">
          <a:xfrm>
            <a:off x="6769100" y="494188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F</a:t>
            </a:r>
          </a:p>
        </p:txBody>
      </p:sp>
      <p:grpSp>
        <p:nvGrpSpPr>
          <p:cNvPr id="13350" name="Group 63"/>
          <p:cNvGrpSpPr>
            <a:grpSpLocks/>
          </p:cNvGrpSpPr>
          <p:nvPr/>
        </p:nvGrpSpPr>
        <p:grpSpPr bwMode="auto">
          <a:xfrm>
            <a:off x="5219700" y="4941888"/>
            <a:ext cx="504825" cy="503237"/>
            <a:chOff x="1156" y="1389"/>
            <a:chExt cx="318" cy="317"/>
          </a:xfrm>
        </p:grpSpPr>
        <p:sp>
          <p:nvSpPr>
            <p:cNvPr id="13381" name="Oval 64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82" name="Text Box 65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H</a:t>
              </a:r>
            </a:p>
          </p:txBody>
        </p:sp>
      </p:grpSp>
      <p:grpSp>
        <p:nvGrpSpPr>
          <p:cNvPr id="13351" name="Group 66"/>
          <p:cNvGrpSpPr>
            <a:grpSpLocks/>
          </p:cNvGrpSpPr>
          <p:nvPr/>
        </p:nvGrpSpPr>
        <p:grpSpPr bwMode="auto">
          <a:xfrm>
            <a:off x="7434263" y="6094413"/>
            <a:ext cx="504825" cy="503237"/>
            <a:chOff x="1156" y="1389"/>
            <a:chExt cx="318" cy="317"/>
          </a:xfrm>
        </p:grpSpPr>
        <p:sp>
          <p:nvSpPr>
            <p:cNvPr id="13379" name="Oval 67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80" name="Text Box 68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D</a:t>
              </a:r>
            </a:p>
          </p:txBody>
        </p:sp>
      </p:grpSp>
      <p:grpSp>
        <p:nvGrpSpPr>
          <p:cNvPr id="13352" name="Group 69"/>
          <p:cNvGrpSpPr>
            <a:grpSpLocks/>
          </p:cNvGrpSpPr>
          <p:nvPr/>
        </p:nvGrpSpPr>
        <p:grpSpPr bwMode="auto">
          <a:xfrm>
            <a:off x="5957888" y="6094413"/>
            <a:ext cx="504825" cy="503237"/>
            <a:chOff x="1156" y="1389"/>
            <a:chExt cx="318" cy="317"/>
          </a:xfrm>
        </p:grpSpPr>
        <p:sp>
          <p:nvSpPr>
            <p:cNvPr id="13377" name="Oval 70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78" name="Text Box 71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A</a:t>
              </a:r>
            </a:p>
          </p:txBody>
        </p:sp>
      </p:grpSp>
      <p:sp>
        <p:nvSpPr>
          <p:cNvPr id="13353" name="Line 72"/>
          <p:cNvSpPr>
            <a:spLocks noChangeShapeType="1"/>
          </p:cNvSpPr>
          <p:nvPr/>
        </p:nvSpPr>
        <p:spPr bwMode="auto">
          <a:xfrm>
            <a:off x="5724525" y="518477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4" name="Line 73"/>
          <p:cNvSpPr>
            <a:spLocks noChangeShapeType="1"/>
          </p:cNvSpPr>
          <p:nvPr/>
        </p:nvSpPr>
        <p:spPr bwMode="auto">
          <a:xfrm>
            <a:off x="7181850" y="5138738"/>
            <a:ext cx="9906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5" name="Line 74"/>
          <p:cNvSpPr>
            <a:spLocks noChangeShapeType="1"/>
          </p:cNvSpPr>
          <p:nvPr/>
        </p:nvSpPr>
        <p:spPr bwMode="auto">
          <a:xfrm>
            <a:off x="5580063" y="5445125"/>
            <a:ext cx="477837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6" name="Line 75"/>
          <p:cNvSpPr>
            <a:spLocks noChangeShapeType="1"/>
          </p:cNvSpPr>
          <p:nvPr/>
        </p:nvSpPr>
        <p:spPr bwMode="auto">
          <a:xfrm>
            <a:off x="6443663" y="631031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7" name="Line 76"/>
          <p:cNvSpPr>
            <a:spLocks noChangeShapeType="1"/>
          </p:cNvSpPr>
          <p:nvPr/>
        </p:nvSpPr>
        <p:spPr bwMode="auto">
          <a:xfrm flipV="1">
            <a:off x="7812088" y="5445125"/>
            <a:ext cx="503237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8" name="Line 77"/>
          <p:cNvSpPr>
            <a:spLocks noChangeShapeType="1"/>
          </p:cNvSpPr>
          <p:nvPr/>
        </p:nvSpPr>
        <p:spPr bwMode="auto">
          <a:xfrm flipV="1">
            <a:off x="6299200" y="5445125"/>
            <a:ext cx="504825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9" name="Line 78"/>
          <p:cNvSpPr>
            <a:spLocks noChangeShapeType="1"/>
          </p:cNvSpPr>
          <p:nvPr/>
        </p:nvSpPr>
        <p:spPr bwMode="auto">
          <a:xfrm>
            <a:off x="7019925" y="5445125"/>
            <a:ext cx="576263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60" name="Oval 79"/>
          <p:cNvSpPr>
            <a:spLocks noChangeArrowheads="1"/>
          </p:cNvSpPr>
          <p:nvPr/>
        </p:nvSpPr>
        <p:spPr bwMode="auto">
          <a:xfrm>
            <a:off x="6699250" y="3451225"/>
            <a:ext cx="504825" cy="503238"/>
          </a:xfrm>
          <a:prstGeom prst="ellipse">
            <a:avLst/>
          </a:prstGeom>
          <a:solidFill>
            <a:srgbClr val="FF99CC"/>
          </a:solidFill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61" name="Text Box 80"/>
          <p:cNvSpPr txBox="1">
            <a:spLocks noChangeArrowheads="1"/>
          </p:cNvSpPr>
          <p:nvPr/>
        </p:nvSpPr>
        <p:spPr bwMode="auto">
          <a:xfrm>
            <a:off x="6772275" y="345122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E</a:t>
            </a:r>
          </a:p>
        </p:txBody>
      </p:sp>
      <p:sp>
        <p:nvSpPr>
          <p:cNvPr id="13362" name="Oval 81"/>
          <p:cNvSpPr>
            <a:spLocks noChangeArrowheads="1"/>
          </p:cNvSpPr>
          <p:nvPr/>
        </p:nvSpPr>
        <p:spPr bwMode="auto">
          <a:xfrm>
            <a:off x="6732588" y="4292600"/>
            <a:ext cx="504825" cy="503238"/>
          </a:xfrm>
          <a:prstGeom prst="ellipse">
            <a:avLst/>
          </a:prstGeom>
          <a:solidFill>
            <a:srgbClr val="CCFFFF"/>
          </a:solidFill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63" name="Text Box 82"/>
          <p:cNvSpPr txBox="1">
            <a:spLocks noChangeArrowheads="1"/>
          </p:cNvSpPr>
          <p:nvPr/>
        </p:nvSpPr>
        <p:spPr bwMode="auto">
          <a:xfrm>
            <a:off x="6805613" y="42926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F</a:t>
            </a:r>
          </a:p>
        </p:txBody>
      </p:sp>
      <p:sp>
        <p:nvSpPr>
          <p:cNvPr id="13364" name="Line 83"/>
          <p:cNvSpPr>
            <a:spLocks noChangeShapeType="1"/>
          </p:cNvSpPr>
          <p:nvPr/>
        </p:nvSpPr>
        <p:spPr bwMode="auto">
          <a:xfrm>
            <a:off x="6950075" y="39322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65" name="Oval 84"/>
          <p:cNvSpPr>
            <a:spLocks noChangeArrowheads="1"/>
          </p:cNvSpPr>
          <p:nvPr/>
        </p:nvSpPr>
        <p:spPr bwMode="auto">
          <a:xfrm>
            <a:off x="6624638" y="2036763"/>
            <a:ext cx="504825" cy="503237"/>
          </a:xfrm>
          <a:prstGeom prst="ellipse">
            <a:avLst/>
          </a:prstGeom>
          <a:solidFill>
            <a:srgbClr val="FFFF99"/>
          </a:solidFill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66" name="Text Box 85"/>
          <p:cNvSpPr txBox="1">
            <a:spLocks noChangeArrowheads="1"/>
          </p:cNvSpPr>
          <p:nvPr/>
        </p:nvSpPr>
        <p:spPr bwMode="auto">
          <a:xfrm>
            <a:off x="6697663" y="20367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B</a:t>
            </a:r>
          </a:p>
        </p:txBody>
      </p:sp>
      <p:grpSp>
        <p:nvGrpSpPr>
          <p:cNvPr id="13367" name="Group 86"/>
          <p:cNvGrpSpPr>
            <a:grpSpLocks/>
          </p:cNvGrpSpPr>
          <p:nvPr/>
        </p:nvGrpSpPr>
        <p:grpSpPr bwMode="auto">
          <a:xfrm>
            <a:off x="7596188" y="2457450"/>
            <a:ext cx="504825" cy="503238"/>
            <a:chOff x="1156" y="1389"/>
            <a:chExt cx="318" cy="317"/>
          </a:xfrm>
        </p:grpSpPr>
        <p:sp>
          <p:nvSpPr>
            <p:cNvPr id="13375" name="Oval 87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76" name="Text Box 88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C</a:t>
              </a:r>
            </a:p>
          </p:txBody>
        </p:sp>
      </p:grpSp>
      <p:sp>
        <p:nvSpPr>
          <p:cNvPr id="13368" name="Line 89"/>
          <p:cNvSpPr>
            <a:spLocks noChangeShapeType="1"/>
          </p:cNvSpPr>
          <p:nvPr/>
        </p:nvSpPr>
        <p:spPr bwMode="auto">
          <a:xfrm>
            <a:off x="6875463" y="24939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69" name="Line 90"/>
          <p:cNvSpPr>
            <a:spLocks noChangeShapeType="1"/>
          </p:cNvSpPr>
          <p:nvPr/>
        </p:nvSpPr>
        <p:spPr bwMode="auto">
          <a:xfrm>
            <a:off x="7164388" y="2349500"/>
            <a:ext cx="4318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70" name="Oval 91"/>
          <p:cNvSpPr>
            <a:spLocks noChangeArrowheads="1"/>
          </p:cNvSpPr>
          <p:nvPr/>
        </p:nvSpPr>
        <p:spPr bwMode="auto">
          <a:xfrm>
            <a:off x="6624638" y="2876550"/>
            <a:ext cx="504825" cy="503238"/>
          </a:xfrm>
          <a:prstGeom prst="ellipse">
            <a:avLst/>
          </a:prstGeom>
          <a:solidFill>
            <a:srgbClr val="FF99CC"/>
          </a:solidFill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71" name="Text Box 92"/>
          <p:cNvSpPr txBox="1">
            <a:spLocks noChangeArrowheads="1"/>
          </p:cNvSpPr>
          <p:nvPr/>
        </p:nvSpPr>
        <p:spPr bwMode="auto">
          <a:xfrm>
            <a:off x="6697663" y="287655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E</a:t>
            </a:r>
          </a:p>
        </p:txBody>
      </p:sp>
      <p:sp>
        <p:nvSpPr>
          <p:cNvPr id="13372" name="Line 93"/>
          <p:cNvSpPr>
            <a:spLocks noChangeShapeType="1"/>
          </p:cNvSpPr>
          <p:nvPr/>
        </p:nvSpPr>
        <p:spPr bwMode="auto">
          <a:xfrm flipV="1">
            <a:off x="7092950" y="2852738"/>
            <a:ext cx="503238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94" name="AutoShape 94"/>
          <p:cNvSpPr>
            <a:spLocks noChangeArrowheads="1"/>
          </p:cNvSpPr>
          <p:nvPr/>
        </p:nvSpPr>
        <p:spPr bwMode="auto">
          <a:xfrm>
            <a:off x="3779838" y="3716338"/>
            <a:ext cx="2520950" cy="576262"/>
          </a:xfrm>
          <a:prstGeom prst="leftRightArrow">
            <a:avLst>
              <a:gd name="adj1" fmla="val 50000"/>
              <a:gd name="adj2" fmla="val 87493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74" name="Text Box 95"/>
          <p:cNvSpPr txBox="1">
            <a:spLocks noChangeArrowheads="1"/>
          </p:cNvSpPr>
          <p:nvPr/>
        </p:nvSpPr>
        <p:spPr bwMode="auto">
          <a:xfrm>
            <a:off x="3708400" y="2565400"/>
            <a:ext cx="25923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Partitioning the set of edges, not of the vertices</a:t>
            </a:r>
          </a:p>
        </p:txBody>
      </p:sp>
      <p:sp>
        <p:nvSpPr>
          <p:cNvPr id="97" name="Text Box 49"/>
          <p:cNvSpPr txBox="1">
            <a:spLocks noChangeArrowheads="1"/>
          </p:cNvSpPr>
          <p:nvPr/>
        </p:nvSpPr>
        <p:spPr bwMode="auto">
          <a:xfrm>
            <a:off x="3576580" y="145097"/>
            <a:ext cx="2957074" cy="1200329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CC00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What is the key to find bicomponents in an undirected graph?</a:t>
            </a:r>
          </a:p>
        </p:txBody>
      </p:sp>
    </p:spTree>
    <p:extLst>
      <p:ext uri="{BB962C8B-B14F-4D97-AF65-F5344CB8AC3E}">
        <p14:creationId xmlns:p14="http://schemas.microsoft.com/office/powerpoint/2010/main" val="153010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537436" cy="1323439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Articulation Point/Cut Point</a:t>
            </a:r>
            <a:br>
              <a:rPr lang="en-US" altLang="zh-CN" sz="4000" dirty="0"/>
            </a:br>
            <a:r>
              <a:rPr lang="zh-CN" altLang="en-US" sz="4000" dirty="0"/>
              <a:t>关节点</a:t>
            </a:r>
            <a:r>
              <a:rPr lang="en-US" altLang="zh-CN" sz="4000" dirty="0"/>
              <a:t>/</a:t>
            </a:r>
            <a:r>
              <a:rPr lang="zh-CN" altLang="en-US" sz="4000" dirty="0"/>
              <a:t>割点</a:t>
            </a:r>
            <a:endParaRPr lang="en-US" altLang="zh-CN" sz="4000" dirty="0"/>
          </a:p>
        </p:txBody>
      </p:sp>
      <p:sp>
        <p:nvSpPr>
          <p:cNvPr id="7" name="Text Box 49"/>
          <p:cNvSpPr txBox="1">
            <a:spLocks noChangeArrowheads="1"/>
          </p:cNvSpPr>
          <p:nvPr/>
        </p:nvSpPr>
        <p:spPr bwMode="auto">
          <a:xfrm>
            <a:off x="232529" y="1839506"/>
            <a:ext cx="4862981" cy="19389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 cmpd="thinThick">
            <a:solidFill>
              <a:srgbClr val="FFCC00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A vertex v is an </a:t>
            </a:r>
            <a:r>
              <a:rPr lang="en-US" altLang="zh-CN" i="1" dirty="0">
                <a:solidFill>
                  <a:srgbClr val="FF0000"/>
                </a:solidFill>
              </a:rPr>
              <a:t>articulation point </a:t>
            </a:r>
            <a:r>
              <a:rPr lang="en-US" altLang="zh-CN" dirty="0"/>
              <a:t>for an undirected graph G if </a:t>
            </a:r>
            <a:r>
              <a:rPr lang="en-US" altLang="zh-CN" dirty="0">
                <a:solidFill>
                  <a:srgbClr val="0000CC"/>
                </a:solidFill>
              </a:rPr>
              <a:t>there are </a:t>
            </a:r>
            <a:r>
              <a:rPr lang="en-US" altLang="zh-CN" dirty="0"/>
              <a:t>distinct verteces w and x (they are distinct from v) such that v is in </a:t>
            </a:r>
            <a:r>
              <a:rPr lang="en-US" altLang="zh-CN" dirty="0">
                <a:solidFill>
                  <a:srgbClr val="0000CC"/>
                </a:solidFill>
              </a:rPr>
              <a:t>every</a:t>
            </a:r>
            <a:r>
              <a:rPr lang="en-US" altLang="zh-CN" dirty="0"/>
              <a:t> path from w to x.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4092" y="4122486"/>
            <a:ext cx="4936441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An alternative but equivalent definition:</a:t>
            </a:r>
          </a:p>
          <a:p>
            <a:r>
              <a:rPr lang="en-US" altLang="zh-CN" dirty="0"/>
              <a:t>A cut vertex is any vertex whose removal increases the number of connected components.</a:t>
            </a:r>
            <a:endParaRPr lang="zh-CN" altLang="en-US" dirty="0"/>
          </a:p>
        </p:txBody>
      </p: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6813460" y="1142497"/>
            <a:ext cx="504825" cy="503238"/>
            <a:chOff x="1156" y="1389"/>
            <a:chExt cx="318" cy="317"/>
          </a:xfrm>
        </p:grpSpPr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G</a:t>
              </a:r>
            </a:p>
          </p:txBody>
        </p:sp>
      </p:grpSp>
      <p:grpSp>
        <p:nvGrpSpPr>
          <p:cNvPr id="12" name="Group 17"/>
          <p:cNvGrpSpPr>
            <a:grpSpLocks/>
          </p:cNvGrpSpPr>
          <p:nvPr/>
        </p:nvGrpSpPr>
        <p:grpSpPr bwMode="auto">
          <a:xfrm>
            <a:off x="6813460" y="1982285"/>
            <a:ext cx="504825" cy="503237"/>
            <a:chOff x="1156" y="1389"/>
            <a:chExt cx="318" cy="317"/>
          </a:xfrm>
        </p:grpSpPr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/>
                <a:t>B</a:t>
              </a:r>
            </a:p>
          </p:txBody>
        </p:sp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7785010" y="1563185"/>
            <a:ext cx="504825" cy="503237"/>
            <a:chOff x="1156" y="1389"/>
            <a:chExt cx="318" cy="317"/>
          </a:xfrm>
        </p:grpSpPr>
        <p:sp>
          <p:nvSpPr>
            <p:cNvPr id="16" name="Oval 21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I</a:t>
              </a:r>
            </a:p>
          </p:txBody>
        </p:sp>
      </p:grpSp>
      <p:grpSp>
        <p:nvGrpSpPr>
          <p:cNvPr id="18" name="Group 23"/>
          <p:cNvGrpSpPr>
            <a:grpSpLocks/>
          </p:cNvGrpSpPr>
          <p:nvPr/>
        </p:nvGrpSpPr>
        <p:grpSpPr bwMode="auto">
          <a:xfrm>
            <a:off x="7785010" y="2402972"/>
            <a:ext cx="504825" cy="503238"/>
            <a:chOff x="1156" y="1389"/>
            <a:chExt cx="318" cy="317"/>
          </a:xfrm>
        </p:grpSpPr>
        <p:sp>
          <p:nvSpPr>
            <p:cNvPr id="19" name="Oval 24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C</a:t>
              </a:r>
            </a:p>
          </p:txBody>
        </p:sp>
      </p:grp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7064285" y="1647322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>
            <a:off x="7064285" y="243948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>
            <a:off x="7289710" y="1475872"/>
            <a:ext cx="495300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29"/>
          <p:cNvSpPr>
            <a:spLocks noChangeShapeType="1"/>
          </p:cNvSpPr>
          <p:nvPr/>
        </p:nvSpPr>
        <p:spPr bwMode="auto">
          <a:xfrm flipV="1">
            <a:off x="7289710" y="1925135"/>
            <a:ext cx="495300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30"/>
          <p:cNvSpPr>
            <a:spLocks noChangeShapeType="1"/>
          </p:cNvSpPr>
          <p:nvPr/>
        </p:nvSpPr>
        <p:spPr bwMode="auto">
          <a:xfrm>
            <a:off x="7353210" y="2295022"/>
            <a:ext cx="4318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6" name="Group 31"/>
          <p:cNvGrpSpPr>
            <a:grpSpLocks/>
          </p:cNvGrpSpPr>
          <p:nvPr/>
        </p:nvGrpSpPr>
        <p:grpSpPr bwMode="auto">
          <a:xfrm>
            <a:off x="8289835" y="3663447"/>
            <a:ext cx="504825" cy="503238"/>
            <a:chOff x="1156" y="1389"/>
            <a:chExt cx="318" cy="317"/>
          </a:xfrm>
        </p:grpSpPr>
        <p:sp>
          <p:nvSpPr>
            <p:cNvPr id="27" name="Oval 32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J</a:t>
              </a:r>
            </a:p>
          </p:txBody>
        </p:sp>
      </p:grpSp>
      <p:grpSp>
        <p:nvGrpSpPr>
          <p:cNvPr id="29" name="Group 34"/>
          <p:cNvGrpSpPr>
            <a:grpSpLocks/>
          </p:cNvGrpSpPr>
          <p:nvPr/>
        </p:nvGrpSpPr>
        <p:grpSpPr bwMode="auto">
          <a:xfrm>
            <a:off x="5337085" y="3663447"/>
            <a:ext cx="504825" cy="503238"/>
            <a:chOff x="1156" y="1389"/>
            <a:chExt cx="318" cy="317"/>
          </a:xfrm>
        </p:grpSpPr>
        <p:sp>
          <p:nvSpPr>
            <p:cNvPr id="30" name="Oval 35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H</a:t>
              </a:r>
            </a:p>
          </p:txBody>
        </p:sp>
      </p:grpSp>
      <p:grpSp>
        <p:nvGrpSpPr>
          <p:cNvPr id="32" name="Group 37"/>
          <p:cNvGrpSpPr>
            <a:grpSpLocks/>
          </p:cNvGrpSpPr>
          <p:nvPr/>
        </p:nvGrpSpPr>
        <p:grpSpPr bwMode="auto">
          <a:xfrm>
            <a:off x="7551648" y="4815972"/>
            <a:ext cx="504825" cy="503238"/>
            <a:chOff x="1156" y="1389"/>
            <a:chExt cx="318" cy="317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4" name="Text Box 39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D</a:t>
              </a:r>
            </a:p>
          </p:txBody>
        </p:sp>
      </p:grpSp>
      <p:grpSp>
        <p:nvGrpSpPr>
          <p:cNvPr id="35" name="Group 40"/>
          <p:cNvGrpSpPr>
            <a:grpSpLocks/>
          </p:cNvGrpSpPr>
          <p:nvPr/>
        </p:nvGrpSpPr>
        <p:grpSpPr bwMode="auto">
          <a:xfrm>
            <a:off x="6075273" y="4815972"/>
            <a:ext cx="504825" cy="503238"/>
            <a:chOff x="1156" y="1389"/>
            <a:chExt cx="318" cy="317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37" name="Text Box 42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A</a:t>
              </a:r>
            </a:p>
          </p:txBody>
        </p:sp>
      </p:grpSp>
      <p:grpSp>
        <p:nvGrpSpPr>
          <p:cNvPr id="38" name="Group 43"/>
          <p:cNvGrpSpPr>
            <a:grpSpLocks/>
          </p:cNvGrpSpPr>
          <p:nvPr/>
        </p:nvGrpSpPr>
        <p:grpSpPr bwMode="auto">
          <a:xfrm>
            <a:off x="6813460" y="2822072"/>
            <a:ext cx="504825" cy="503238"/>
            <a:chOff x="1156" y="1389"/>
            <a:chExt cx="318" cy="317"/>
          </a:xfrm>
        </p:grpSpPr>
        <p:sp>
          <p:nvSpPr>
            <p:cNvPr id="39" name="Oval 44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0" name="Text Box 45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/>
                <a:t>E</a:t>
              </a:r>
            </a:p>
          </p:txBody>
        </p:sp>
      </p:grpSp>
      <p:sp>
        <p:nvSpPr>
          <p:cNvPr id="41" name="Line 46"/>
          <p:cNvSpPr>
            <a:spLocks noChangeShapeType="1"/>
          </p:cNvSpPr>
          <p:nvPr/>
        </p:nvSpPr>
        <p:spPr bwMode="auto">
          <a:xfrm flipV="1">
            <a:off x="7296060" y="2736347"/>
            <a:ext cx="488950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2" name="Group 47"/>
          <p:cNvGrpSpPr>
            <a:grpSpLocks/>
          </p:cNvGrpSpPr>
          <p:nvPr/>
        </p:nvGrpSpPr>
        <p:grpSpPr bwMode="auto">
          <a:xfrm>
            <a:off x="6813460" y="3663447"/>
            <a:ext cx="504825" cy="503238"/>
            <a:chOff x="1156" y="1389"/>
            <a:chExt cx="318" cy="317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4" name="Text Box 49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F</a:t>
              </a:r>
            </a:p>
          </p:txBody>
        </p:sp>
      </p:grpSp>
      <p:sp>
        <p:nvSpPr>
          <p:cNvPr id="45" name="Line 50"/>
          <p:cNvSpPr>
            <a:spLocks noChangeShapeType="1"/>
          </p:cNvSpPr>
          <p:nvPr/>
        </p:nvSpPr>
        <p:spPr bwMode="auto">
          <a:xfrm>
            <a:off x="7064285" y="3303085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Line 51"/>
          <p:cNvSpPr>
            <a:spLocks noChangeShapeType="1"/>
          </p:cNvSpPr>
          <p:nvPr/>
        </p:nvSpPr>
        <p:spPr bwMode="auto">
          <a:xfrm>
            <a:off x="5840323" y="3879347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Line 52"/>
          <p:cNvSpPr>
            <a:spLocks noChangeShapeType="1"/>
          </p:cNvSpPr>
          <p:nvPr/>
        </p:nvSpPr>
        <p:spPr bwMode="auto">
          <a:xfrm>
            <a:off x="7281773" y="3879347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Line 53"/>
          <p:cNvSpPr>
            <a:spLocks noChangeShapeType="1"/>
          </p:cNvSpPr>
          <p:nvPr/>
        </p:nvSpPr>
        <p:spPr bwMode="auto">
          <a:xfrm>
            <a:off x="5697448" y="4166685"/>
            <a:ext cx="466725" cy="684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54"/>
          <p:cNvSpPr>
            <a:spLocks noChangeShapeType="1"/>
          </p:cNvSpPr>
          <p:nvPr/>
        </p:nvSpPr>
        <p:spPr bwMode="auto">
          <a:xfrm>
            <a:off x="6561048" y="5031872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Line 55"/>
          <p:cNvSpPr>
            <a:spLocks noChangeShapeType="1"/>
          </p:cNvSpPr>
          <p:nvPr/>
        </p:nvSpPr>
        <p:spPr bwMode="auto">
          <a:xfrm flipV="1">
            <a:off x="7929473" y="4166685"/>
            <a:ext cx="503237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Line 56"/>
          <p:cNvSpPr>
            <a:spLocks noChangeShapeType="1"/>
          </p:cNvSpPr>
          <p:nvPr/>
        </p:nvSpPr>
        <p:spPr bwMode="auto">
          <a:xfrm flipV="1">
            <a:off x="6416585" y="4166685"/>
            <a:ext cx="504825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Line 57"/>
          <p:cNvSpPr>
            <a:spLocks noChangeShapeType="1"/>
          </p:cNvSpPr>
          <p:nvPr/>
        </p:nvSpPr>
        <p:spPr bwMode="auto">
          <a:xfrm>
            <a:off x="7137310" y="4166685"/>
            <a:ext cx="576263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92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reeform 23"/>
          <p:cNvSpPr>
            <a:spLocks/>
          </p:cNvSpPr>
          <p:nvPr/>
        </p:nvSpPr>
        <p:spPr bwMode="auto">
          <a:xfrm>
            <a:off x="2178050" y="4076700"/>
            <a:ext cx="1654175" cy="2651125"/>
          </a:xfrm>
          <a:custGeom>
            <a:avLst/>
            <a:gdLst>
              <a:gd name="T0" fmla="*/ 2147483647 w 1042"/>
              <a:gd name="T1" fmla="*/ 2147483647 h 1670"/>
              <a:gd name="T2" fmla="*/ 2147483647 w 1042"/>
              <a:gd name="T3" fmla="*/ 2147483647 h 1670"/>
              <a:gd name="T4" fmla="*/ 2147483647 w 1042"/>
              <a:gd name="T5" fmla="*/ 2147483647 h 1670"/>
              <a:gd name="T6" fmla="*/ 2147483647 w 1042"/>
              <a:gd name="T7" fmla="*/ 2147483647 h 1670"/>
              <a:gd name="T8" fmla="*/ 2147483647 w 1042"/>
              <a:gd name="T9" fmla="*/ 2147483647 h 1670"/>
              <a:gd name="T10" fmla="*/ 2147483647 w 1042"/>
              <a:gd name="T11" fmla="*/ 2147483647 h 1670"/>
              <a:gd name="T12" fmla="*/ 2147483647 w 1042"/>
              <a:gd name="T13" fmla="*/ 2147483647 h 1670"/>
              <a:gd name="T14" fmla="*/ 2147483647 w 1042"/>
              <a:gd name="T15" fmla="*/ 2147483647 h 1670"/>
              <a:gd name="T16" fmla="*/ 2147483647 w 1042"/>
              <a:gd name="T17" fmla="*/ 2147483647 h 1670"/>
              <a:gd name="T18" fmla="*/ 2147483647 w 1042"/>
              <a:gd name="T19" fmla="*/ 2147483647 h 1670"/>
              <a:gd name="T20" fmla="*/ 2147483647 w 1042"/>
              <a:gd name="T21" fmla="*/ 2147483647 h 1670"/>
              <a:gd name="T22" fmla="*/ 2147483647 w 1042"/>
              <a:gd name="T23" fmla="*/ 2147483647 h 1670"/>
              <a:gd name="T24" fmla="*/ 2147483647 w 1042"/>
              <a:gd name="T25" fmla="*/ 2147483647 h 1670"/>
              <a:gd name="T26" fmla="*/ 2147483647 w 1042"/>
              <a:gd name="T27" fmla="*/ 2147483647 h 167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42"/>
              <a:gd name="T43" fmla="*/ 0 h 1670"/>
              <a:gd name="T44" fmla="*/ 1042 w 1042"/>
              <a:gd name="T45" fmla="*/ 1670 h 167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42" h="1670">
                <a:moveTo>
                  <a:pt x="289" y="17"/>
                </a:moveTo>
                <a:cubicBezTo>
                  <a:pt x="211" y="29"/>
                  <a:pt x="109" y="50"/>
                  <a:pt x="62" y="116"/>
                </a:cubicBezTo>
                <a:cubicBezTo>
                  <a:pt x="15" y="182"/>
                  <a:pt x="0" y="294"/>
                  <a:pt x="5" y="414"/>
                </a:cubicBezTo>
                <a:cubicBezTo>
                  <a:pt x="10" y="534"/>
                  <a:pt x="91" y="711"/>
                  <a:pt x="91" y="839"/>
                </a:cubicBezTo>
                <a:cubicBezTo>
                  <a:pt x="91" y="967"/>
                  <a:pt x="10" y="1060"/>
                  <a:pt x="5" y="1180"/>
                </a:cubicBezTo>
                <a:cubicBezTo>
                  <a:pt x="0" y="1300"/>
                  <a:pt x="5" y="1482"/>
                  <a:pt x="62" y="1562"/>
                </a:cubicBezTo>
                <a:cubicBezTo>
                  <a:pt x="119" y="1642"/>
                  <a:pt x="219" y="1654"/>
                  <a:pt x="346" y="1662"/>
                </a:cubicBezTo>
                <a:cubicBezTo>
                  <a:pt x="473" y="1670"/>
                  <a:pt x="710" y="1660"/>
                  <a:pt x="822" y="1611"/>
                </a:cubicBezTo>
                <a:cubicBezTo>
                  <a:pt x="934" y="1562"/>
                  <a:pt x="994" y="1447"/>
                  <a:pt x="1018" y="1366"/>
                </a:cubicBezTo>
                <a:cubicBezTo>
                  <a:pt x="1042" y="1285"/>
                  <a:pt x="1015" y="1220"/>
                  <a:pt x="969" y="1123"/>
                </a:cubicBezTo>
                <a:cubicBezTo>
                  <a:pt x="923" y="1026"/>
                  <a:pt x="786" y="925"/>
                  <a:pt x="743" y="783"/>
                </a:cubicBezTo>
                <a:cubicBezTo>
                  <a:pt x="700" y="641"/>
                  <a:pt x="750" y="395"/>
                  <a:pt x="714" y="272"/>
                </a:cubicBezTo>
                <a:cubicBezTo>
                  <a:pt x="678" y="149"/>
                  <a:pt x="599" y="84"/>
                  <a:pt x="528" y="42"/>
                </a:cubicBezTo>
                <a:cubicBezTo>
                  <a:pt x="457" y="0"/>
                  <a:pt x="339" y="22"/>
                  <a:pt x="289" y="17"/>
                </a:cubicBezTo>
                <a:close/>
              </a:path>
            </a:pathLst>
          </a:custGeom>
          <a:solidFill>
            <a:srgbClr val="CCFFCC"/>
          </a:solidFill>
          <a:ln w="9525" cap="flat">
            <a:solidFill>
              <a:srgbClr val="339966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39" name="Line 41"/>
          <p:cNvSpPr>
            <a:spLocks noChangeShapeType="1"/>
          </p:cNvSpPr>
          <p:nvPr/>
        </p:nvSpPr>
        <p:spPr bwMode="auto">
          <a:xfrm flipH="1">
            <a:off x="2862263" y="2560340"/>
            <a:ext cx="2874962" cy="1813223"/>
          </a:xfrm>
          <a:prstGeom prst="line">
            <a:avLst/>
          </a:prstGeom>
          <a:noFill/>
          <a:ln w="9525">
            <a:solidFill>
              <a:srgbClr val="FF99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0" name="Oval 32"/>
          <p:cNvSpPr>
            <a:spLocks noChangeArrowheads="1"/>
          </p:cNvSpPr>
          <p:nvPr/>
        </p:nvSpPr>
        <p:spPr bwMode="auto">
          <a:xfrm rot="4010158">
            <a:off x="1946275" y="2952750"/>
            <a:ext cx="1081088" cy="585788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FF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4341" name="AutoShape 13"/>
          <p:cNvSpPr>
            <a:spLocks noChangeArrowheads="1"/>
          </p:cNvSpPr>
          <p:nvPr/>
        </p:nvSpPr>
        <p:spPr bwMode="auto">
          <a:xfrm>
            <a:off x="2322513" y="5003800"/>
            <a:ext cx="1152525" cy="1439863"/>
          </a:xfrm>
          <a:prstGeom prst="triangle">
            <a:avLst>
              <a:gd name="adj" fmla="val 50000"/>
            </a:avLst>
          </a:prstGeom>
          <a:noFill/>
          <a:ln w="38100" cmpd="dbl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Bicomponent Algorithm: the Idea</a:t>
            </a:r>
          </a:p>
        </p:txBody>
      </p:sp>
      <p:sp>
        <p:nvSpPr>
          <p:cNvPr id="14343" name="Oval 5"/>
          <p:cNvSpPr>
            <a:spLocks noChangeArrowheads="1"/>
          </p:cNvSpPr>
          <p:nvPr/>
        </p:nvSpPr>
        <p:spPr bwMode="auto">
          <a:xfrm>
            <a:off x="2339975" y="29972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4344" name="Freeform 6"/>
          <p:cNvSpPr>
            <a:spLocks/>
          </p:cNvSpPr>
          <p:nvPr/>
        </p:nvSpPr>
        <p:spPr bwMode="auto">
          <a:xfrm>
            <a:off x="2351088" y="1557338"/>
            <a:ext cx="1033462" cy="1511300"/>
          </a:xfrm>
          <a:custGeom>
            <a:avLst/>
            <a:gdLst>
              <a:gd name="T0" fmla="*/ 2147483647 w 651"/>
              <a:gd name="T1" fmla="*/ 0 h 952"/>
              <a:gd name="T2" fmla="*/ 2147483647 w 651"/>
              <a:gd name="T3" fmla="*/ 2147483647 h 952"/>
              <a:gd name="T4" fmla="*/ 2147483647 w 651"/>
              <a:gd name="T5" fmla="*/ 2147483647 h 952"/>
              <a:gd name="T6" fmla="*/ 2147483647 w 651"/>
              <a:gd name="T7" fmla="*/ 2147483647 h 952"/>
              <a:gd name="T8" fmla="*/ 2147483647 w 651"/>
              <a:gd name="T9" fmla="*/ 2147483647 h 9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1"/>
              <a:gd name="T16" fmla="*/ 0 h 952"/>
              <a:gd name="T17" fmla="*/ 651 w 651"/>
              <a:gd name="T18" fmla="*/ 952 h 9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1" h="952">
                <a:moveTo>
                  <a:pt x="446" y="0"/>
                </a:moveTo>
                <a:cubicBezTo>
                  <a:pt x="548" y="102"/>
                  <a:pt x="651" y="204"/>
                  <a:pt x="583" y="272"/>
                </a:cubicBezTo>
                <a:cubicBezTo>
                  <a:pt x="515" y="340"/>
                  <a:pt x="76" y="333"/>
                  <a:pt x="38" y="408"/>
                </a:cubicBezTo>
                <a:cubicBezTo>
                  <a:pt x="0" y="483"/>
                  <a:pt x="341" y="634"/>
                  <a:pt x="356" y="725"/>
                </a:cubicBezTo>
                <a:cubicBezTo>
                  <a:pt x="371" y="816"/>
                  <a:pt x="250" y="884"/>
                  <a:pt x="129" y="9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5" name="Line 7"/>
          <p:cNvSpPr>
            <a:spLocks noChangeShapeType="1"/>
          </p:cNvSpPr>
          <p:nvPr/>
        </p:nvSpPr>
        <p:spPr bwMode="auto">
          <a:xfrm>
            <a:off x="2484438" y="3213100"/>
            <a:ext cx="7143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6" name="Oval 8"/>
          <p:cNvSpPr>
            <a:spLocks noChangeArrowheads="1"/>
          </p:cNvSpPr>
          <p:nvPr/>
        </p:nvSpPr>
        <p:spPr bwMode="auto">
          <a:xfrm>
            <a:off x="2484438" y="34290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4347" name="Freeform 9"/>
          <p:cNvSpPr>
            <a:spLocks/>
          </p:cNvSpPr>
          <p:nvPr/>
        </p:nvSpPr>
        <p:spPr bwMode="auto">
          <a:xfrm>
            <a:off x="2508250" y="3644900"/>
            <a:ext cx="419100" cy="720725"/>
          </a:xfrm>
          <a:custGeom>
            <a:avLst/>
            <a:gdLst>
              <a:gd name="T0" fmla="*/ 2147483647 w 264"/>
              <a:gd name="T1" fmla="*/ 0 h 454"/>
              <a:gd name="T2" fmla="*/ 2147483647 w 264"/>
              <a:gd name="T3" fmla="*/ 2147483647 h 454"/>
              <a:gd name="T4" fmla="*/ 2147483647 w 264"/>
              <a:gd name="T5" fmla="*/ 2147483647 h 454"/>
              <a:gd name="T6" fmla="*/ 2147483647 w 264"/>
              <a:gd name="T7" fmla="*/ 2147483647 h 454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454"/>
              <a:gd name="T14" fmla="*/ 264 w 264"/>
              <a:gd name="T15" fmla="*/ 454 h 4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454">
                <a:moveTo>
                  <a:pt x="75" y="0"/>
                </a:moveTo>
                <a:cubicBezTo>
                  <a:pt x="169" y="26"/>
                  <a:pt x="264" y="53"/>
                  <a:pt x="257" y="91"/>
                </a:cubicBezTo>
                <a:cubicBezTo>
                  <a:pt x="250" y="129"/>
                  <a:pt x="60" y="167"/>
                  <a:pt x="30" y="227"/>
                </a:cubicBezTo>
                <a:cubicBezTo>
                  <a:pt x="0" y="287"/>
                  <a:pt x="37" y="370"/>
                  <a:pt x="75" y="45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8" name="Oval 10"/>
          <p:cNvSpPr>
            <a:spLocks noChangeArrowheads="1"/>
          </p:cNvSpPr>
          <p:nvPr/>
        </p:nvSpPr>
        <p:spPr bwMode="auto">
          <a:xfrm>
            <a:off x="2555875" y="4292600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4349" name="Oval 11"/>
          <p:cNvSpPr>
            <a:spLocks noChangeArrowheads="1"/>
          </p:cNvSpPr>
          <p:nvPr/>
        </p:nvSpPr>
        <p:spPr bwMode="auto">
          <a:xfrm>
            <a:off x="2771775" y="479742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>
            <a:off x="2700338" y="4508500"/>
            <a:ext cx="14287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51" name="Line 14"/>
          <p:cNvSpPr>
            <a:spLocks noChangeShapeType="1"/>
          </p:cNvSpPr>
          <p:nvPr/>
        </p:nvSpPr>
        <p:spPr bwMode="auto">
          <a:xfrm flipH="1">
            <a:off x="1466850" y="2303463"/>
            <a:ext cx="944563" cy="811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52" name="AutoShape 15"/>
          <p:cNvSpPr>
            <a:spLocks noChangeArrowheads="1"/>
          </p:cNvSpPr>
          <p:nvPr/>
        </p:nvSpPr>
        <p:spPr bwMode="auto">
          <a:xfrm>
            <a:off x="881063" y="3159125"/>
            <a:ext cx="1125537" cy="13509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4353" name="Line 16"/>
          <p:cNvSpPr>
            <a:spLocks noChangeShapeType="1"/>
          </p:cNvSpPr>
          <p:nvPr/>
        </p:nvSpPr>
        <p:spPr bwMode="auto">
          <a:xfrm>
            <a:off x="2951163" y="2708275"/>
            <a:ext cx="1171575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54" name="AutoShape 17"/>
          <p:cNvSpPr>
            <a:spLocks noChangeArrowheads="1"/>
          </p:cNvSpPr>
          <p:nvPr/>
        </p:nvSpPr>
        <p:spPr bwMode="auto">
          <a:xfrm>
            <a:off x="3716338" y="3203575"/>
            <a:ext cx="811212" cy="103505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4355" name="Line 18"/>
          <p:cNvSpPr>
            <a:spLocks noChangeShapeType="1"/>
          </p:cNvSpPr>
          <p:nvPr/>
        </p:nvSpPr>
        <p:spPr bwMode="auto">
          <a:xfrm flipH="1">
            <a:off x="1646238" y="4464050"/>
            <a:ext cx="94615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56" name="AutoShape 19"/>
          <p:cNvSpPr>
            <a:spLocks noChangeArrowheads="1"/>
          </p:cNvSpPr>
          <p:nvPr/>
        </p:nvSpPr>
        <p:spPr bwMode="auto">
          <a:xfrm>
            <a:off x="1196975" y="5229225"/>
            <a:ext cx="854075" cy="809625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4357" name="Line 20"/>
          <p:cNvSpPr>
            <a:spLocks noChangeShapeType="1"/>
          </p:cNvSpPr>
          <p:nvPr/>
        </p:nvSpPr>
        <p:spPr bwMode="auto">
          <a:xfrm>
            <a:off x="2727325" y="4419600"/>
            <a:ext cx="1169988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58" name="AutoShape 21"/>
          <p:cNvSpPr>
            <a:spLocks noChangeArrowheads="1"/>
          </p:cNvSpPr>
          <p:nvPr/>
        </p:nvSpPr>
        <p:spPr bwMode="auto">
          <a:xfrm>
            <a:off x="3581400" y="4824413"/>
            <a:ext cx="585788" cy="630237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4359" name="Freeform 24"/>
          <p:cNvSpPr>
            <a:spLocks/>
          </p:cNvSpPr>
          <p:nvPr/>
        </p:nvSpPr>
        <p:spPr bwMode="auto">
          <a:xfrm>
            <a:off x="2351088" y="4464050"/>
            <a:ext cx="420687" cy="1395413"/>
          </a:xfrm>
          <a:custGeom>
            <a:avLst/>
            <a:gdLst>
              <a:gd name="T0" fmla="*/ 2147483647 w 265"/>
              <a:gd name="T1" fmla="*/ 0 h 879"/>
              <a:gd name="T2" fmla="*/ 2147483647 w 265"/>
              <a:gd name="T3" fmla="*/ 2147483647 h 879"/>
              <a:gd name="T4" fmla="*/ 2147483647 w 265"/>
              <a:gd name="T5" fmla="*/ 2147483647 h 879"/>
              <a:gd name="T6" fmla="*/ 2147483647 w 265"/>
              <a:gd name="T7" fmla="*/ 2147483647 h 879"/>
              <a:gd name="T8" fmla="*/ 0 60000 65536"/>
              <a:gd name="T9" fmla="*/ 0 60000 65536"/>
              <a:gd name="T10" fmla="*/ 0 60000 65536"/>
              <a:gd name="T11" fmla="*/ 0 60000 65536"/>
              <a:gd name="T12" fmla="*/ 0 w 265"/>
              <a:gd name="T13" fmla="*/ 0 h 879"/>
              <a:gd name="T14" fmla="*/ 265 w 265"/>
              <a:gd name="T15" fmla="*/ 879 h 8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5" h="879">
                <a:moveTo>
                  <a:pt x="180" y="0"/>
                </a:moveTo>
                <a:cubicBezTo>
                  <a:pt x="121" y="68"/>
                  <a:pt x="62" y="137"/>
                  <a:pt x="38" y="227"/>
                </a:cubicBezTo>
                <a:cubicBezTo>
                  <a:pt x="14" y="317"/>
                  <a:pt x="0" y="430"/>
                  <a:pt x="38" y="539"/>
                </a:cubicBezTo>
                <a:cubicBezTo>
                  <a:pt x="76" y="648"/>
                  <a:pt x="170" y="763"/>
                  <a:pt x="265" y="879"/>
                </a:cubicBezTo>
              </a:path>
            </a:pathLst>
          </a:custGeom>
          <a:noFill/>
          <a:ln w="9525" cap="flat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0" name="Freeform 25"/>
          <p:cNvSpPr>
            <a:spLocks/>
          </p:cNvSpPr>
          <p:nvPr/>
        </p:nvSpPr>
        <p:spPr bwMode="auto">
          <a:xfrm>
            <a:off x="2997200" y="4914900"/>
            <a:ext cx="292100" cy="1349375"/>
          </a:xfrm>
          <a:custGeom>
            <a:avLst/>
            <a:gdLst>
              <a:gd name="T0" fmla="*/ 0 w 184"/>
              <a:gd name="T1" fmla="*/ 0 h 850"/>
              <a:gd name="T2" fmla="*/ 2147483647 w 184"/>
              <a:gd name="T3" fmla="*/ 2147483647 h 850"/>
              <a:gd name="T4" fmla="*/ 2147483647 w 184"/>
              <a:gd name="T5" fmla="*/ 2147483647 h 850"/>
              <a:gd name="T6" fmla="*/ 2147483647 w 184"/>
              <a:gd name="T7" fmla="*/ 2147483647 h 850"/>
              <a:gd name="T8" fmla="*/ 0 60000 65536"/>
              <a:gd name="T9" fmla="*/ 0 60000 65536"/>
              <a:gd name="T10" fmla="*/ 0 60000 65536"/>
              <a:gd name="T11" fmla="*/ 0 60000 65536"/>
              <a:gd name="T12" fmla="*/ 0 w 184"/>
              <a:gd name="T13" fmla="*/ 0 h 850"/>
              <a:gd name="T14" fmla="*/ 184 w 184"/>
              <a:gd name="T15" fmla="*/ 850 h 8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" h="850">
                <a:moveTo>
                  <a:pt x="0" y="0"/>
                </a:moveTo>
                <a:cubicBezTo>
                  <a:pt x="57" y="92"/>
                  <a:pt x="114" y="184"/>
                  <a:pt x="142" y="283"/>
                </a:cubicBezTo>
                <a:cubicBezTo>
                  <a:pt x="170" y="382"/>
                  <a:pt x="184" y="501"/>
                  <a:pt x="170" y="595"/>
                </a:cubicBezTo>
                <a:cubicBezTo>
                  <a:pt x="156" y="689"/>
                  <a:pt x="106" y="769"/>
                  <a:pt x="56" y="850"/>
                </a:cubicBezTo>
              </a:path>
            </a:pathLst>
          </a:custGeom>
          <a:noFill/>
          <a:ln w="9525" cap="flat" cmpd="sng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1" name="Freeform 26"/>
          <p:cNvSpPr>
            <a:spLocks/>
          </p:cNvSpPr>
          <p:nvPr/>
        </p:nvSpPr>
        <p:spPr bwMode="auto">
          <a:xfrm>
            <a:off x="2636838" y="5589588"/>
            <a:ext cx="374650" cy="674687"/>
          </a:xfrm>
          <a:custGeom>
            <a:avLst/>
            <a:gdLst>
              <a:gd name="T0" fmla="*/ 2147483647 w 236"/>
              <a:gd name="T1" fmla="*/ 0 h 425"/>
              <a:gd name="T2" fmla="*/ 2147483647 w 236"/>
              <a:gd name="T3" fmla="*/ 2147483647 h 425"/>
              <a:gd name="T4" fmla="*/ 2147483647 w 236"/>
              <a:gd name="T5" fmla="*/ 2147483647 h 425"/>
              <a:gd name="T6" fmla="*/ 0 w 236"/>
              <a:gd name="T7" fmla="*/ 2147483647 h 425"/>
              <a:gd name="T8" fmla="*/ 0 60000 65536"/>
              <a:gd name="T9" fmla="*/ 0 60000 65536"/>
              <a:gd name="T10" fmla="*/ 0 60000 65536"/>
              <a:gd name="T11" fmla="*/ 0 60000 65536"/>
              <a:gd name="T12" fmla="*/ 0 w 236"/>
              <a:gd name="T13" fmla="*/ 0 h 425"/>
              <a:gd name="T14" fmla="*/ 236 w 236"/>
              <a:gd name="T15" fmla="*/ 425 h 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6" h="425">
                <a:moveTo>
                  <a:pt x="170" y="0"/>
                </a:moveTo>
                <a:cubicBezTo>
                  <a:pt x="196" y="47"/>
                  <a:pt x="222" y="95"/>
                  <a:pt x="227" y="142"/>
                </a:cubicBezTo>
                <a:cubicBezTo>
                  <a:pt x="232" y="189"/>
                  <a:pt x="236" y="236"/>
                  <a:pt x="198" y="283"/>
                </a:cubicBezTo>
                <a:cubicBezTo>
                  <a:pt x="160" y="330"/>
                  <a:pt x="80" y="377"/>
                  <a:pt x="0" y="425"/>
                </a:cubicBezTo>
              </a:path>
            </a:pathLst>
          </a:custGeom>
          <a:noFill/>
          <a:ln w="9525" cap="flat" cmpd="sng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2" name="Freeform 27"/>
          <p:cNvSpPr>
            <a:spLocks/>
          </p:cNvSpPr>
          <p:nvPr/>
        </p:nvSpPr>
        <p:spPr bwMode="auto">
          <a:xfrm>
            <a:off x="1235075" y="3114675"/>
            <a:ext cx="1087438" cy="2700338"/>
          </a:xfrm>
          <a:custGeom>
            <a:avLst/>
            <a:gdLst>
              <a:gd name="T0" fmla="*/ 2147483647 w 685"/>
              <a:gd name="T1" fmla="*/ 0 h 1701"/>
              <a:gd name="T2" fmla="*/ 2147483647 w 685"/>
              <a:gd name="T3" fmla="*/ 2147483647 h 1701"/>
              <a:gd name="T4" fmla="*/ 2147483647 w 685"/>
              <a:gd name="T5" fmla="*/ 2147483647 h 1701"/>
              <a:gd name="T6" fmla="*/ 2147483647 w 685"/>
              <a:gd name="T7" fmla="*/ 2147483647 h 1701"/>
              <a:gd name="T8" fmla="*/ 2147483647 w 685"/>
              <a:gd name="T9" fmla="*/ 2147483647 h 17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5"/>
              <a:gd name="T16" fmla="*/ 0 h 1701"/>
              <a:gd name="T17" fmla="*/ 685 w 685"/>
              <a:gd name="T18" fmla="*/ 1701 h 17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5" h="1701">
                <a:moveTo>
                  <a:pt x="685" y="0"/>
                </a:moveTo>
                <a:cubicBezTo>
                  <a:pt x="640" y="52"/>
                  <a:pt x="595" y="104"/>
                  <a:pt x="571" y="255"/>
                </a:cubicBezTo>
                <a:cubicBezTo>
                  <a:pt x="547" y="406"/>
                  <a:pt x="628" y="742"/>
                  <a:pt x="543" y="907"/>
                </a:cubicBezTo>
                <a:cubicBezTo>
                  <a:pt x="458" y="1072"/>
                  <a:pt x="122" y="1115"/>
                  <a:pt x="61" y="1247"/>
                </a:cubicBezTo>
                <a:cubicBezTo>
                  <a:pt x="0" y="1379"/>
                  <a:pt x="87" y="1540"/>
                  <a:pt x="174" y="1701"/>
                </a:cubicBezTo>
              </a:path>
            </a:pathLst>
          </a:custGeom>
          <a:noFill/>
          <a:ln w="9525" cap="flat" cmpd="sng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3" name="Freeform 28"/>
          <p:cNvSpPr>
            <a:spLocks/>
          </p:cNvSpPr>
          <p:nvPr/>
        </p:nvSpPr>
        <p:spPr bwMode="auto">
          <a:xfrm>
            <a:off x="1376363" y="5499100"/>
            <a:ext cx="398462" cy="450850"/>
          </a:xfrm>
          <a:custGeom>
            <a:avLst/>
            <a:gdLst>
              <a:gd name="T0" fmla="*/ 2147483647 w 251"/>
              <a:gd name="T1" fmla="*/ 0 h 284"/>
              <a:gd name="T2" fmla="*/ 2147483647 w 251"/>
              <a:gd name="T3" fmla="*/ 2147483647 h 284"/>
              <a:gd name="T4" fmla="*/ 0 w 251"/>
              <a:gd name="T5" fmla="*/ 2147483647 h 284"/>
              <a:gd name="T6" fmla="*/ 0 60000 65536"/>
              <a:gd name="T7" fmla="*/ 0 60000 65536"/>
              <a:gd name="T8" fmla="*/ 0 60000 65536"/>
              <a:gd name="T9" fmla="*/ 0 w 251"/>
              <a:gd name="T10" fmla="*/ 0 h 284"/>
              <a:gd name="T11" fmla="*/ 251 w 251"/>
              <a:gd name="T12" fmla="*/ 284 h 2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1" h="284">
                <a:moveTo>
                  <a:pt x="142" y="0"/>
                </a:moveTo>
                <a:cubicBezTo>
                  <a:pt x="196" y="61"/>
                  <a:pt x="251" y="123"/>
                  <a:pt x="227" y="170"/>
                </a:cubicBezTo>
                <a:cubicBezTo>
                  <a:pt x="203" y="217"/>
                  <a:pt x="38" y="265"/>
                  <a:pt x="0" y="284"/>
                </a:cubicBezTo>
              </a:path>
            </a:pathLst>
          </a:custGeom>
          <a:noFill/>
          <a:ln w="9525" cap="flat" cmpd="sng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4" name="Freeform 29"/>
          <p:cNvSpPr>
            <a:spLocks/>
          </p:cNvSpPr>
          <p:nvPr/>
        </p:nvSpPr>
        <p:spPr bwMode="auto">
          <a:xfrm>
            <a:off x="2681288" y="3465513"/>
            <a:ext cx="1524000" cy="1898650"/>
          </a:xfrm>
          <a:custGeom>
            <a:avLst/>
            <a:gdLst>
              <a:gd name="T0" fmla="*/ 0 w 960"/>
              <a:gd name="T1" fmla="*/ 2147483647 h 1196"/>
              <a:gd name="T2" fmla="*/ 2147483647 w 960"/>
              <a:gd name="T3" fmla="*/ 2147483647 h 1196"/>
              <a:gd name="T4" fmla="*/ 2147483647 w 960"/>
              <a:gd name="T5" fmla="*/ 2147483647 h 1196"/>
              <a:gd name="T6" fmla="*/ 2147483647 w 960"/>
              <a:gd name="T7" fmla="*/ 2147483647 h 1196"/>
              <a:gd name="T8" fmla="*/ 2147483647 w 960"/>
              <a:gd name="T9" fmla="*/ 2147483647 h 11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0"/>
              <a:gd name="T16" fmla="*/ 0 h 1196"/>
              <a:gd name="T17" fmla="*/ 960 w 960"/>
              <a:gd name="T18" fmla="*/ 1196 h 11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0" h="1196">
                <a:moveTo>
                  <a:pt x="0" y="34"/>
                </a:moveTo>
                <a:cubicBezTo>
                  <a:pt x="75" y="17"/>
                  <a:pt x="151" y="0"/>
                  <a:pt x="255" y="90"/>
                </a:cubicBezTo>
                <a:cubicBezTo>
                  <a:pt x="359" y="180"/>
                  <a:pt x="511" y="444"/>
                  <a:pt x="624" y="572"/>
                </a:cubicBezTo>
                <a:cubicBezTo>
                  <a:pt x="737" y="700"/>
                  <a:pt x="912" y="752"/>
                  <a:pt x="936" y="856"/>
                </a:cubicBezTo>
                <a:cubicBezTo>
                  <a:pt x="960" y="960"/>
                  <a:pt x="863" y="1078"/>
                  <a:pt x="766" y="1196"/>
                </a:cubicBezTo>
              </a:path>
            </a:pathLst>
          </a:custGeom>
          <a:noFill/>
          <a:ln w="9525" cap="flat" cmpd="sng">
            <a:solidFill>
              <a:srgbClr val="FF99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5" name="Text Box 30"/>
          <p:cNvSpPr txBox="1">
            <a:spLocks noChangeArrowheads="1"/>
          </p:cNvSpPr>
          <p:nvPr/>
        </p:nvSpPr>
        <p:spPr bwMode="auto">
          <a:xfrm>
            <a:off x="2681288" y="3968750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v</a:t>
            </a:r>
          </a:p>
        </p:txBody>
      </p:sp>
      <p:sp>
        <p:nvSpPr>
          <p:cNvPr id="14366" name="Text Box 31"/>
          <p:cNvSpPr txBox="1">
            <a:spLocks noChangeArrowheads="1"/>
          </p:cNvSpPr>
          <p:nvPr/>
        </p:nvSpPr>
        <p:spPr bwMode="auto">
          <a:xfrm>
            <a:off x="2457450" y="477837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w</a:t>
            </a:r>
          </a:p>
        </p:txBody>
      </p:sp>
      <p:sp>
        <p:nvSpPr>
          <p:cNvPr id="14367" name="Text Box 34"/>
          <p:cNvSpPr txBox="1">
            <a:spLocks noChangeArrowheads="1"/>
          </p:cNvSpPr>
          <p:nvPr/>
        </p:nvSpPr>
        <p:spPr bwMode="auto">
          <a:xfrm>
            <a:off x="3154961" y="2048173"/>
            <a:ext cx="22044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/>
              <a:t>Proper ancestors</a:t>
            </a:r>
            <a:r>
              <a:rPr lang="zh-CN" altLang="en-US" sz="1800" dirty="0"/>
              <a:t> </a:t>
            </a:r>
            <a:r>
              <a:rPr lang="en-US" altLang="zh-CN" sz="1800" dirty="0"/>
              <a:t>of </a:t>
            </a:r>
            <a:r>
              <a:rPr lang="en-US" altLang="zh-CN" sz="1800" i="1" dirty="0"/>
              <a:t>v</a:t>
            </a:r>
            <a:endParaRPr lang="en-US" altLang="zh-CN" sz="1800" dirty="0"/>
          </a:p>
        </p:txBody>
      </p:sp>
      <p:sp>
        <p:nvSpPr>
          <p:cNvPr id="14368" name="Line 35"/>
          <p:cNvSpPr>
            <a:spLocks noChangeShapeType="1"/>
          </p:cNvSpPr>
          <p:nvPr/>
        </p:nvSpPr>
        <p:spPr bwMode="auto">
          <a:xfrm flipH="1">
            <a:off x="2681288" y="2303463"/>
            <a:ext cx="1081087" cy="946150"/>
          </a:xfrm>
          <a:prstGeom prst="line">
            <a:avLst/>
          </a:prstGeom>
          <a:noFill/>
          <a:ln w="9525">
            <a:solidFill>
              <a:srgbClr val="3366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9" name="Text Box 36"/>
          <p:cNvSpPr txBox="1">
            <a:spLocks noChangeArrowheads="1"/>
          </p:cNvSpPr>
          <p:nvPr/>
        </p:nvSpPr>
        <p:spPr bwMode="auto">
          <a:xfrm>
            <a:off x="5111750" y="554355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Subtree rooted at </a:t>
            </a:r>
            <a:r>
              <a:rPr lang="en-US" altLang="zh-CN" i="1" dirty="0"/>
              <a:t>w</a:t>
            </a:r>
            <a:endParaRPr lang="en-US" altLang="zh-CN" dirty="0"/>
          </a:p>
        </p:txBody>
      </p:sp>
      <p:sp>
        <p:nvSpPr>
          <p:cNvPr id="14370" name="Line 37"/>
          <p:cNvSpPr>
            <a:spLocks noChangeShapeType="1"/>
          </p:cNvSpPr>
          <p:nvPr/>
        </p:nvSpPr>
        <p:spPr bwMode="auto">
          <a:xfrm flipH="1">
            <a:off x="3514725" y="5763417"/>
            <a:ext cx="1619250" cy="449263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14371" name="Line 38"/>
          <p:cNvSpPr>
            <a:spLocks noChangeShapeType="1"/>
          </p:cNvSpPr>
          <p:nvPr/>
        </p:nvSpPr>
        <p:spPr bwMode="auto">
          <a:xfrm>
            <a:off x="4706937" y="6534149"/>
            <a:ext cx="1260475" cy="0"/>
          </a:xfrm>
          <a:prstGeom prst="line">
            <a:avLst/>
          </a:prstGeom>
          <a:noFill/>
          <a:ln w="9525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72" name="Text Box 39"/>
          <p:cNvSpPr txBox="1">
            <a:spLocks noChangeArrowheads="1"/>
          </p:cNvSpPr>
          <p:nvPr/>
        </p:nvSpPr>
        <p:spPr bwMode="auto">
          <a:xfrm>
            <a:off x="5948193" y="6317709"/>
            <a:ext cx="184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Back edge</a:t>
            </a:r>
          </a:p>
        </p:txBody>
      </p:sp>
      <p:sp>
        <p:nvSpPr>
          <p:cNvPr id="14373" name="Text Box 40"/>
          <p:cNvSpPr txBox="1">
            <a:spLocks noChangeArrowheads="1"/>
          </p:cNvSpPr>
          <p:nvPr/>
        </p:nvSpPr>
        <p:spPr bwMode="auto">
          <a:xfrm>
            <a:off x="5737225" y="1401763"/>
            <a:ext cx="3240088" cy="1974850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99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 dirty="0"/>
              <a:t>v</a:t>
            </a:r>
            <a:r>
              <a:rPr lang="en-US" altLang="zh-CN" dirty="0"/>
              <a:t> is an articulation point if and only if no back edges linking any vertex in </a:t>
            </a:r>
            <a:r>
              <a:rPr lang="en-US" altLang="zh-CN" i="1" dirty="0"/>
              <a:t>w</a:t>
            </a:r>
            <a:r>
              <a:rPr lang="en-US" altLang="zh-CN" dirty="0"/>
              <a:t>-rooted subtree and any proper ancestor of </a:t>
            </a:r>
            <a:r>
              <a:rPr lang="en-US" altLang="zh-CN" i="1" dirty="0"/>
              <a:t>v.</a:t>
            </a:r>
          </a:p>
        </p:txBody>
      </p:sp>
      <p:sp>
        <p:nvSpPr>
          <p:cNvPr id="77866" name="Text Box 42"/>
          <p:cNvSpPr txBox="1">
            <a:spLocks noChangeArrowheads="1"/>
          </p:cNvSpPr>
          <p:nvPr/>
        </p:nvSpPr>
        <p:spPr bwMode="auto">
          <a:xfrm>
            <a:off x="5737225" y="3553873"/>
            <a:ext cx="3217863" cy="1792287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339966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/>
              <a:t>If </a:t>
            </a:r>
            <a:r>
              <a:rPr lang="en-US" altLang="zh-CN" i="1" dirty="0"/>
              <a:t>v</a:t>
            </a:r>
            <a:r>
              <a:rPr lang="en-US" altLang="zh-CN" dirty="0"/>
              <a:t> is the articulation point farthest away from the root on the branch, then one bicomponent is detected.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Keeping the Track of Backing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808163"/>
            <a:ext cx="8208962" cy="4637087"/>
          </a:xfrm>
        </p:spPr>
        <p:txBody>
          <a:bodyPr/>
          <a:lstStyle/>
          <a:p>
            <a:pPr eaLnBrk="1" hangingPunct="1"/>
            <a:r>
              <a:rPr lang="en-US" altLang="zh-CN" dirty="0"/>
              <a:t>Tracking data</a:t>
            </a:r>
          </a:p>
          <a:p>
            <a:pPr lvl="1" eaLnBrk="1" hangingPunct="1"/>
            <a:r>
              <a:rPr lang="en-US" altLang="zh-CN" dirty="0"/>
              <a:t>For each vertex </a:t>
            </a:r>
            <a:r>
              <a:rPr lang="en-US" altLang="zh-CN" i="1" dirty="0">
                <a:solidFill>
                  <a:srgbClr val="FF0000"/>
                </a:solidFill>
              </a:rPr>
              <a:t>v</a:t>
            </a:r>
            <a:r>
              <a:rPr lang="en-US" altLang="zh-CN" dirty="0"/>
              <a:t>, a local variable </a:t>
            </a:r>
            <a:r>
              <a:rPr lang="en-US" altLang="zh-CN" i="1" dirty="0" err="1">
                <a:solidFill>
                  <a:srgbClr val="FF0000"/>
                </a:solidFill>
              </a:rPr>
              <a:t>v</a:t>
            </a:r>
            <a:r>
              <a:rPr lang="en-US" altLang="zh-CN" dirty="0" err="1">
                <a:solidFill>
                  <a:srgbClr val="FF0000"/>
                </a:solidFill>
              </a:rPr>
              <a:t>.</a:t>
            </a:r>
            <a:r>
              <a:rPr lang="en-US" altLang="zh-CN" i="1" dirty="0" err="1">
                <a:solidFill>
                  <a:srgbClr val="FF0000"/>
                </a:solidFill>
              </a:rPr>
              <a:t>back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used to store the required information</a:t>
            </a:r>
          </a:p>
          <a:p>
            <a:pPr eaLnBrk="1" hangingPunct="1"/>
            <a:r>
              <a:rPr lang="en-US" altLang="zh-CN" dirty="0"/>
              <a:t>Testing for bicomponent</a:t>
            </a:r>
          </a:p>
          <a:p>
            <a:pPr lvl="1" eaLnBrk="1" hangingPunct="1"/>
            <a:r>
              <a:rPr lang="en-US" altLang="zh-CN" dirty="0"/>
              <a:t>At backtracking from </a:t>
            </a:r>
            <a:r>
              <a:rPr lang="en-US" altLang="zh-CN" i="1" dirty="0"/>
              <a:t>w</a:t>
            </a:r>
            <a:r>
              <a:rPr lang="en-US" altLang="zh-CN" dirty="0"/>
              <a:t> to </a:t>
            </a:r>
            <a:r>
              <a:rPr lang="en-US" altLang="zh-CN" i="1" dirty="0"/>
              <a:t>v</a:t>
            </a:r>
            <a:r>
              <a:rPr lang="en-US" altLang="zh-CN" dirty="0"/>
              <a:t>, the condition implying a bicomponent is:</a:t>
            </a: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i="1" dirty="0" err="1"/>
              <a:t>w.back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 </a:t>
            </a:r>
            <a:r>
              <a:rPr lang="en-US" altLang="zh-CN" i="1" dirty="0">
                <a:sym typeface="Symbol" panose="05050102010706020507" pitchFamily="18" charset="2"/>
              </a:rPr>
              <a:t>discoverTime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v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lvl="1" algn="ctr" eaLnBrk="1" hangingPunct="1">
              <a:buNone/>
            </a:pPr>
            <a:r>
              <a:rPr lang="en-US" altLang="zh-CN" sz="2000" b="1" dirty="0">
                <a:solidFill>
                  <a:srgbClr val="339966"/>
                </a:solidFill>
                <a:sym typeface="Symbol" panose="05050102010706020507" pitchFamily="18" charset="2"/>
              </a:rPr>
              <a:t>(where </a:t>
            </a:r>
            <a:r>
              <a:rPr lang="en-US" altLang="zh-CN" sz="2000" b="1" i="1" dirty="0" err="1">
                <a:solidFill>
                  <a:srgbClr val="339966"/>
                </a:solidFill>
                <a:sym typeface="Symbol" panose="05050102010706020507" pitchFamily="18" charset="2"/>
              </a:rPr>
              <a:t>w.Back</a:t>
            </a:r>
            <a:r>
              <a:rPr lang="en-US" altLang="zh-CN" sz="2000" b="1" dirty="0">
                <a:solidFill>
                  <a:srgbClr val="339966"/>
                </a:solidFill>
                <a:sym typeface="Symbol" panose="05050102010706020507" pitchFamily="18" charset="2"/>
              </a:rPr>
              <a:t> is the back value returned from </a:t>
            </a:r>
            <a:r>
              <a:rPr lang="en-US" altLang="zh-CN" sz="2000" b="1" i="1" dirty="0">
                <a:solidFill>
                  <a:srgbClr val="339966"/>
                </a:solidFill>
                <a:sym typeface="Symbol" panose="05050102010706020507" pitchFamily="18" charset="2"/>
              </a:rPr>
              <a:t>w</a:t>
            </a:r>
            <a:r>
              <a:rPr lang="en-US" altLang="zh-CN" sz="2000" b="1" dirty="0">
                <a:solidFill>
                  <a:srgbClr val="339966"/>
                </a:solidFill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687916"/>
            <a:ext cx="8637588" cy="769441"/>
          </a:xfrm>
        </p:spPr>
        <p:txBody>
          <a:bodyPr/>
          <a:lstStyle/>
          <a:p>
            <a:pPr eaLnBrk="1" hangingPunct="1"/>
            <a:r>
              <a:rPr lang="en-US" altLang="zh-CN" dirty="0"/>
              <a:t>Updating </a:t>
            </a:r>
            <a:r>
              <a:rPr lang="en-US" altLang="zh-CN" i="1" dirty="0" err="1">
                <a:solidFill>
                  <a:srgbClr val="006600"/>
                </a:solidFill>
              </a:rPr>
              <a:t>v.back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853825"/>
            <a:ext cx="8461635" cy="4637088"/>
          </a:xfrm>
        </p:spPr>
        <p:txBody>
          <a:bodyPr/>
          <a:lstStyle/>
          <a:p>
            <a:pPr eaLnBrk="1" hangingPunct="1"/>
            <a:r>
              <a:rPr lang="en-US" altLang="zh-CN" i="1" dirty="0"/>
              <a:t>v</a:t>
            </a:r>
            <a:r>
              <a:rPr lang="en-US" altLang="zh-CN" dirty="0"/>
              <a:t> is first discovered</a:t>
            </a: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b="1" i="1" dirty="0" err="1">
                <a:solidFill>
                  <a:srgbClr val="0000CC"/>
                </a:solidFill>
              </a:rPr>
              <a:t>v.back</a:t>
            </a:r>
            <a:r>
              <a:rPr lang="en-US" altLang="zh-CN" b="1" dirty="0">
                <a:solidFill>
                  <a:srgbClr val="0000CC"/>
                </a:solidFill>
              </a:rPr>
              <a:t>=</a:t>
            </a:r>
            <a:r>
              <a:rPr lang="en-US" altLang="zh-CN" b="1" i="1" dirty="0">
                <a:solidFill>
                  <a:srgbClr val="0000CC"/>
                </a:solidFill>
              </a:rPr>
              <a:t>discoverTime</a:t>
            </a:r>
            <a:r>
              <a:rPr lang="en-US" altLang="zh-CN" b="1" dirty="0">
                <a:solidFill>
                  <a:srgbClr val="0000CC"/>
                </a:solidFill>
              </a:rPr>
              <a:t>(</a:t>
            </a:r>
            <a:r>
              <a:rPr lang="en-US" altLang="zh-CN" b="1" i="1" dirty="0">
                <a:solidFill>
                  <a:srgbClr val="0000CC"/>
                </a:solidFill>
              </a:rPr>
              <a:t>v</a:t>
            </a:r>
            <a:r>
              <a:rPr lang="en-US" altLang="zh-CN" b="1" dirty="0">
                <a:solidFill>
                  <a:srgbClr val="0000CC"/>
                </a:solidFill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/>
              <a:t>Trying to explore, but a back edge </a:t>
            </a:r>
            <a:r>
              <a:rPr lang="en-US" altLang="zh-CN" i="1" dirty="0" err="1"/>
              <a:t>vz</a:t>
            </a:r>
            <a:r>
              <a:rPr lang="en-US" altLang="zh-CN" i="1" dirty="0"/>
              <a:t> </a:t>
            </a:r>
            <a:r>
              <a:rPr lang="en-US" altLang="zh-CN" dirty="0"/>
              <a:t>from </a:t>
            </a:r>
            <a:r>
              <a:rPr lang="en-US" altLang="zh-CN" i="1" dirty="0"/>
              <a:t>v</a:t>
            </a:r>
            <a:r>
              <a:rPr lang="en-US" altLang="zh-CN" dirty="0"/>
              <a:t> is encountered</a:t>
            </a: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b="1" i="1" dirty="0" err="1">
                <a:solidFill>
                  <a:srgbClr val="0000CC"/>
                </a:solidFill>
              </a:rPr>
              <a:t>v.back</a:t>
            </a:r>
            <a:r>
              <a:rPr lang="en-US" altLang="zh-CN" b="1" i="1" dirty="0">
                <a:solidFill>
                  <a:srgbClr val="0000CC"/>
                </a:solidFill>
              </a:rPr>
              <a:t>=</a:t>
            </a:r>
            <a:r>
              <a:rPr lang="en-US" altLang="zh-CN" b="1" dirty="0">
                <a:solidFill>
                  <a:srgbClr val="0000CC"/>
                </a:solidFill>
              </a:rPr>
              <a:t>min</a:t>
            </a:r>
            <a:r>
              <a:rPr lang="en-US" altLang="zh-CN" b="1" i="1" dirty="0">
                <a:solidFill>
                  <a:srgbClr val="0000CC"/>
                </a:solidFill>
              </a:rPr>
              <a:t>(</a:t>
            </a:r>
            <a:r>
              <a:rPr lang="en-US" altLang="zh-CN" b="1" i="1" dirty="0" err="1">
                <a:solidFill>
                  <a:srgbClr val="0000CC"/>
                </a:solidFill>
              </a:rPr>
              <a:t>v.back</a:t>
            </a:r>
            <a:r>
              <a:rPr lang="en-US" altLang="zh-CN" b="1" i="1" dirty="0">
                <a:solidFill>
                  <a:srgbClr val="0000CC"/>
                </a:solidFill>
              </a:rPr>
              <a:t>, </a:t>
            </a:r>
            <a:r>
              <a:rPr lang="en-US" altLang="zh-CN" b="1" i="1" dirty="0" err="1">
                <a:solidFill>
                  <a:srgbClr val="0000CC"/>
                </a:solidFill>
              </a:rPr>
              <a:t>discoverTime</a:t>
            </a:r>
            <a:r>
              <a:rPr lang="en-US" altLang="zh-CN" b="1" i="1" dirty="0">
                <a:solidFill>
                  <a:srgbClr val="0000CC"/>
                </a:solidFill>
              </a:rPr>
              <a:t>(z))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i="1" dirty="0"/>
              <a:t>Backtracking from w to v</a:t>
            </a: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b="1" i="1" dirty="0" err="1">
                <a:solidFill>
                  <a:srgbClr val="0000CC"/>
                </a:solidFill>
              </a:rPr>
              <a:t>v.back</a:t>
            </a:r>
            <a:r>
              <a:rPr lang="en-US" altLang="zh-CN" b="1" dirty="0">
                <a:solidFill>
                  <a:srgbClr val="0000CC"/>
                </a:solidFill>
              </a:rPr>
              <a:t>=min(</a:t>
            </a:r>
            <a:r>
              <a:rPr lang="en-US" altLang="zh-CN" b="1" dirty="0" err="1">
                <a:solidFill>
                  <a:srgbClr val="0000CC"/>
                </a:solidFill>
              </a:rPr>
              <a:t>v.</a:t>
            </a:r>
            <a:r>
              <a:rPr lang="en-US" altLang="zh-CN" b="1" i="1" dirty="0" err="1">
                <a:solidFill>
                  <a:srgbClr val="0000CC"/>
                </a:solidFill>
              </a:rPr>
              <a:t>back</a:t>
            </a:r>
            <a:r>
              <a:rPr lang="en-US" altLang="zh-CN" b="1" i="1" dirty="0">
                <a:solidFill>
                  <a:srgbClr val="0000CC"/>
                </a:solidFill>
              </a:rPr>
              <a:t>, </a:t>
            </a:r>
            <a:r>
              <a:rPr lang="en-US" altLang="zh-CN" b="1" i="1" dirty="0" err="1">
                <a:solidFill>
                  <a:srgbClr val="0000CC"/>
                </a:solidFill>
              </a:rPr>
              <a:t>w.back</a:t>
            </a:r>
            <a:r>
              <a:rPr lang="en-US" altLang="zh-CN" b="1" dirty="0">
                <a:solidFill>
                  <a:srgbClr val="0000CC"/>
                </a:solidFill>
              </a:rPr>
              <a:t>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627515" y="140226"/>
            <a:ext cx="5360988" cy="5420376"/>
            <a:chOff x="2115" y="149"/>
            <a:chExt cx="3377" cy="3248"/>
          </a:xfrm>
        </p:grpSpPr>
        <p:sp>
          <p:nvSpPr>
            <p:cNvPr id="16390" name="Line 5"/>
            <p:cNvSpPr>
              <a:spLocks noChangeShapeType="1"/>
            </p:cNvSpPr>
            <p:nvPr/>
          </p:nvSpPr>
          <p:spPr bwMode="auto">
            <a:xfrm flipH="1">
              <a:off x="2115" y="963"/>
              <a:ext cx="1644" cy="1661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lg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1" name="Line 7"/>
            <p:cNvSpPr>
              <a:spLocks noChangeShapeType="1"/>
            </p:cNvSpPr>
            <p:nvPr/>
          </p:nvSpPr>
          <p:spPr bwMode="auto">
            <a:xfrm flipH="1">
              <a:off x="2455" y="914"/>
              <a:ext cx="1644" cy="248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lg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9" name="Text Box 4"/>
            <p:cNvSpPr txBox="1">
              <a:spLocks noChangeArrowheads="1"/>
            </p:cNvSpPr>
            <p:nvPr/>
          </p:nvSpPr>
          <p:spPr bwMode="auto">
            <a:xfrm>
              <a:off x="3131" y="149"/>
              <a:ext cx="2361" cy="941"/>
            </a:xfrm>
            <a:prstGeom prst="rect">
              <a:avLst/>
            </a:prstGeom>
            <a:solidFill>
              <a:srgbClr val="FFFF99"/>
            </a:solidFill>
            <a:ln w="57150" cmpd="thinThick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/>
                <a:t>which means: </a:t>
              </a:r>
              <a:r>
                <a:rPr lang="en-US" altLang="zh-CN" i="1" dirty="0" err="1">
                  <a:solidFill>
                    <a:srgbClr val="FF0000"/>
                  </a:solidFill>
                </a:rPr>
                <a:t>v.back</a:t>
              </a:r>
              <a:r>
                <a:rPr lang="en-US" altLang="zh-CN" i="1" dirty="0">
                  <a:solidFill>
                    <a:srgbClr val="FF0000"/>
                  </a:solidFill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is the smallest </a:t>
              </a:r>
              <a:r>
                <a:rPr lang="en-US" altLang="zh-CN" dirty="0" err="1">
                  <a:solidFill>
                    <a:srgbClr val="FF0000"/>
                  </a:solidFill>
                </a:rPr>
                <a:t>discoverTime</a:t>
              </a:r>
              <a:r>
                <a:rPr lang="en-US" altLang="zh-CN" dirty="0">
                  <a:solidFill>
                    <a:srgbClr val="FF0000"/>
                  </a:solidFill>
                </a:rPr>
                <a:t> a back edge “sees” from </a:t>
              </a:r>
              <a:r>
                <a:rPr lang="en-US" altLang="zh-CN" b="1" dirty="0">
                  <a:solidFill>
                    <a:srgbClr val="FF0000"/>
                  </a:solidFill>
                </a:rPr>
                <a:t>any </a:t>
              </a:r>
              <a:r>
                <a:rPr lang="en-US" altLang="zh-CN" dirty="0">
                  <a:solidFill>
                    <a:srgbClr val="FF0000"/>
                  </a:solidFill>
                </a:rPr>
                <a:t>subtree of </a:t>
              </a:r>
              <a:r>
                <a:rPr lang="en-US" altLang="zh-CN" i="1" dirty="0">
                  <a:solidFill>
                    <a:srgbClr val="FF0000"/>
                  </a:solidFill>
                </a:rPr>
                <a:t>v.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656565" y="5814265"/>
            <a:ext cx="76061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339966"/>
                </a:solidFill>
                <a:sym typeface="Symbol" panose="05050102010706020507" pitchFamily="18" charset="2"/>
              </a:rPr>
              <a:t>(where </a:t>
            </a:r>
            <a:r>
              <a:rPr lang="en-US" altLang="zh-CN" sz="2000" b="1" i="1" dirty="0" err="1">
                <a:solidFill>
                  <a:srgbClr val="339966"/>
                </a:solidFill>
                <a:sym typeface="Symbol" panose="05050102010706020507" pitchFamily="18" charset="2"/>
              </a:rPr>
              <a:t>w.back</a:t>
            </a:r>
            <a:r>
              <a:rPr lang="en-US" altLang="zh-CN" sz="2000" b="1" dirty="0">
                <a:solidFill>
                  <a:srgbClr val="339966"/>
                </a:solidFill>
                <a:sym typeface="Symbol" panose="05050102010706020507" pitchFamily="18" charset="2"/>
              </a:rPr>
              <a:t> is the back value returned for </a:t>
            </a:r>
            <a:r>
              <a:rPr lang="en-US" altLang="zh-CN" sz="2000" b="1" i="1" dirty="0">
                <a:solidFill>
                  <a:srgbClr val="339966"/>
                </a:solidFill>
                <a:sym typeface="Symbol" panose="05050102010706020507" pitchFamily="18" charset="2"/>
              </a:rPr>
              <a:t>w</a:t>
            </a:r>
            <a:r>
              <a:rPr lang="en-US" altLang="zh-CN" sz="2000" b="1" dirty="0">
                <a:solidFill>
                  <a:srgbClr val="339966"/>
                </a:solidFill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10"/>
          <p:cNvSpPr>
            <a:spLocks noChangeShapeType="1"/>
          </p:cNvSpPr>
          <p:nvPr/>
        </p:nvSpPr>
        <p:spPr bwMode="auto">
          <a:xfrm>
            <a:off x="5426592" y="2168680"/>
            <a:ext cx="1890713" cy="1530350"/>
          </a:xfrm>
          <a:prstGeom prst="line">
            <a:avLst/>
          </a:prstGeom>
          <a:noFill/>
          <a:ln w="9525">
            <a:solidFill>
              <a:srgbClr val="008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Bicomponent: an Example</a:t>
            </a:r>
          </a:p>
        </p:txBody>
      </p:sp>
      <p:grpSp>
        <p:nvGrpSpPr>
          <p:cNvPr id="17412" name="Group 64"/>
          <p:cNvGrpSpPr>
            <a:grpSpLocks/>
          </p:cNvGrpSpPr>
          <p:nvPr/>
        </p:nvGrpSpPr>
        <p:grpSpPr bwMode="auto">
          <a:xfrm>
            <a:off x="1800225" y="2060575"/>
            <a:ext cx="504825" cy="503238"/>
            <a:chOff x="1156" y="1389"/>
            <a:chExt cx="318" cy="317"/>
          </a:xfrm>
        </p:grpSpPr>
        <p:sp>
          <p:nvSpPr>
            <p:cNvPr id="17511" name="Oval 65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512" name="Text Box 66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G</a:t>
              </a:r>
            </a:p>
          </p:txBody>
        </p:sp>
      </p:grpSp>
      <p:grpSp>
        <p:nvGrpSpPr>
          <p:cNvPr id="17413" name="Group 67"/>
          <p:cNvGrpSpPr>
            <a:grpSpLocks/>
          </p:cNvGrpSpPr>
          <p:nvPr/>
        </p:nvGrpSpPr>
        <p:grpSpPr bwMode="auto">
          <a:xfrm>
            <a:off x="1800225" y="2900363"/>
            <a:ext cx="504825" cy="503237"/>
            <a:chOff x="1156" y="1389"/>
            <a:chExt cx="318" cy="317"/>
          </a:xfrm>
        </p:grpSpPr>
        <p:sp>
          <p:nvSpPr>
            <p:cNvPr id="17509" name="Oval 68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510" name="Text Box 69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B</a:t>
              </a:r>
            </a:p>
          </p:txBody>
        </p:sp>
      </p:grpSp>
      <p:grpSp>
        <p:nvGrpSpPr>
          <p:cNvPr id="17414" name="Group 70"/>
          <p:cNvGrpSpPr>
            <a:grpSpLocks/>
          </p:cNvGrpSpPr>
          <p:nvPr/>
        </p:nvGrpSpPr>
        <p:grpSpPr bwMode="auto">
          <a:xfrm>
            <a:off x="2771775" y="2481263"/>
            <a:ext cx="504825" cy="503237"/>
            <a:chOff x="1156" y="1389"/>
            <a:chExt cx="318" cy="317"/>
          </a:xfrm>
        </p:grpSpPr>
        <p:sp>
          <p:nvSpPr>
            <p:cNvPr id="17507" name="Oval 71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508" name="Text Box 72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I</a:t>
              </a:r>
            </a:p>
          </p:txBody>
        </p:sp>
      </p:grpSp>
      <p:grpSp>
        <p:nvGrpSpPr>
          <p:cNvPr id="17415" name="Group 73"/>
          <p:cNvGrpSpPr>
            <a:grpSpLocks/>
          </p:cNvGrpSpPr>
          <p:nvPr/>
        </p:nvGrpSpPr>
        <p:grpSpPr bwMode="auto">
          <a:xfrm>
            <a:off x="2771775" y="3321050"/>
            <a:ext cx="504825" cy="503238"/>
            <a:chOff x="1156" y="1389"/>
            <a:chExt cx="318" cy="317"/>
          </a:xfrm>
        </p:grpSpPr>
        <p:sp>
          <p:nvSpPr>
            <p:cNvPr id="17505" name="Oval 74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506" name="Text Box 75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C</a:t>
              </a:r>
            </a:p>
          </p:txBody>
        </p:sp>
      </p:grpSp>
      <p:sp>
        <p:nvSpPr>
          <p:cNvPr id="17416" name="Line 76"/>
          <p:cNvSpPr>
            <a:spLocks noChangeShapeType="1"/>
          </p:cNvSpPr>
          <p:nvPr/>
        </p:nvSpPr>
        <p:spPr bwMode="auto">
          <a:xfrm>
            <a:off x="2051050" y="25654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7" name="Line 77"/>
          <p:cNvSpPr>
            <a:spLocks noChangeShapeType="1"/>
          </p:cNvSpPr>
          <p:nvPr/>
        </p:nvSpPr>
        <p:spPr bwMode="auto">
          <a:xfrm>
            <a:off x="2051050" y="33575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8" name="Line 78"/>
          <p:cNvSpPr>
            <a:spLocks noChangeShapeType="1"/>
          </p:cNvSpPr>
          <p:nvPr/>
        </p:nvSpPr>
        <p:spPr bwMode="auto">
          <a:xfrm>
            <a:off x="2268538" y="2349500"/>
            <a:ext cx="50323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9" name="Line 79"/>
          <p:cNvSpPr>
            <a:spLocks noChangeShapeType="1"/>
          </p:cNvSpPr>
          <p:nvPr/>
        </p:nvSpPr>
        <p:spPr bwMode="auto">
          <a:xfrm flipV="1">
            <a:off x="2339975" y="2852738"/>
            <a:ext cx="50323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0" name="Line 80"/>
          <p:cNvSpPr>
            <a:spLocks noChangeShapeType="1"/>
          </p:cNvSpPr>
          <p:nvPr/>
        </p:nvSpPr>
        <p:spPr bwMode="auto">
          <a:xfrm>
            <a:off x="2339975" y="3213100"/>
            <a:ext cx="4318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7421" name="Group 81"/>
          <p:cNvGrpSpPr>
            <a:grpSpLocks/>
          </p:cNvGrpSpPr>
          <p:nvPr/>
        </p:nvGrpSpPr>
        <p:grpSpPr bwMode="auto">
          <a:xfrm>
            <a:off x="3276600" y="4581525"/>
            <a:ext cx="504825" cy="503238"/>
            <a:chOff x="1156" y="1389"/>
            <a:chExt cx="318" cy="317"/>
          </a:xfrm>
        </p:grpSpPr>
        <p:sp>
          <p:nvSpPr>
            <p:cNvPr id="17503" name="Oval 82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504" name="Text Box 83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J</a:t>
              </a:r>
            </a:p>
          </p:txBody>
        </p:sp>
      </p:grpSp>
      <p:grpSp>
        <p:nvGrpSpPr>
          <p:cNvPr id="17422" name="Group 84"/>
          <p:cNvGrpSpPr>
            <a:grpSpLocks/>
          </p:cNvGrpSpPr>
          <p:nvPr/>
        </p:nvGrpSpPr>
        <p:grpSpPr bwMode="auto">
          <a:xfrm>
            <a:off x="323850" y="4581525"/>
            <a:ext cx="504825" cy="503238"/>
            <a:chOff x="1156" y="1389"/>
            <a:chExt cx="318" cy="317"/>
          </a:xfrm>
        </p:grpSpPr>
        <p:sp>
          <p:nvSpPr>
            <p:cNvPr id="17501" name="Oval 85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502" name="Text Box 86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H</a:t>
              </a:r>
            </a:p>
          </p:txBody>
        </p:sp>
      </p:grpSp>
      <p:grpSp>
        <p:nvGrpSpPr>
          <p:cNvPr id="17423" name="Group 87"/>
          <p:cNvGrpSpPr>
            <a:grpSpLocks/>
          </p:cNvGrpSpPr>
          <p:nvPr/>
        </p:nvGrpSpPr>
        <p:grpSpPr bwMode="auto">
          <a:xfrm>
            <a:off x="2538413" y="5734050"/>
            <a:ext cx="504825" cy="503238"/>
            <a:chOff x="1156" y="1389"/>
            <a:chExt cx="318" cy="317"/>
          </a:xfrm>
        </p:grpSpPr>
        <p:sp>
          <p:nvSpPr>
            <p:cNvPr id="17499" name="Oval 88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500" name="Text Box 89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D</a:t>
              </a:r>
            </a:p>
          </p:txBody>
        </p:sp>
      </p:grpSp>
      <p:grpSp>
        <p:nvGrpSpPr>
          <p:cNvPr id="17424" name="Group 90"/>
          <p:cNvGrpSpPr>
            <a:grpSpLocks/>
          </p:cNvGrpSpPr>
          <p:nvPr/>
        </p:nvGrpSpPr>
        <p:grpSpPr bwMode="auto">
          <a:xfrm>
            <a:off x="1062038" y="5734050"/>
            <a:ext cx="504825" cy="503238"/>
            <a:chOff x="1156" y="1389"/>
            <a:chExt cx="318" cy="317"/>
          </a:xfrm>
        </p:grpSpPr>
        <p:sp>
          <p:nvSpPr>
            <p:cNvPr id="17497" name="Oval 91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98" name="Text Box 92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A</a:t>
              </a:r>
            </a:p>
          </p:txBody>
        </p:sp>
      </p:grpSp>
      <p:grpSp>
        <p:nvGrpSpPr>
          <p:cNvPr id="17425" name="Group 93"/>
          <p:cNvGrpSpPr>
            <a:grpSpLocks/>
          </p:cNvGrpSpPr>
          <p:nvPr/>
        </p:nvGrpSpPr>
        <p:grpSpPr bwMode="auto">
          <a:xfrm>
            <a:off x="1800225" y="3740150"/>
            <a:ext cx="504825" cy="503238"/>
            <a:chOff x="1156" y="1389"/>
            <a:chExt cx="318" cy="317"/>
          </a:xfrm>
        </p:grpSpPr>
        <p:sp>
          <p:nvSpPr>
            <p:cNvPr id="17495" name="Oval 94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96" name="Text Box 95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E</a:t>
              </a:r>
            </a:p>
          </p:txBody>
        </p:sp>
      </p:grpSp>
      <p:sp>
        <p:nvSpPr>
          <p:cNvPr id="17426" name="Line 96"/>
          <p:cNvSpPr>
            <a:spLocks noChangeShapeType="1"/>
          </p:cNvSpPr>
          <p:nvPr/>
        </p:nvSpPr>
        <p:spPr bwMode="auto">
          <a:xfrm flipV="1">
            <a:off x="2268538" y="3716338"/>
            <a:ext cx="503237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7427" name="Group 97"/>
          <p:cNvGrpSpPr>
            <a:grpSpLocks/>
          </p:cNvGrpSpPr>
          <p:nvPr/>
        </p:nvGrpSpPr>
        <p:grpSpPr bwMode="auto">
          <a:xfrm>
            <a:off x="1800225" y="4581525"/>
            <a:ext cx="504825" cy="503238"/>
            <a:chOff x="1156" y="1389"/>
            <a:chExt cx="318" cy="317"/>
          </a:xfrm>
        </p:grpSpPr>
        <p:sp>
          <p:nvSpPr>
            <p:cNvPr id="17493" name="Oval 98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94" name="Text Box 99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F</a:t>
              </a:r>
            </a:p>
          </p:txBody>
        </p:sp>
      </p:grpSp>
      <p:sp>
        <p:nvSpPr>
          <p:cNvPr id="17428" name="Line 100"/>
          <p:cNvSpPr>
            <a:spLocks noChangeShapeType="1"/>
          </p:cNvSpPr>
          <p:nvPr/>
        </p:nvSpPr>
        <p:spPr bwMode="auto">
          <a:xfrm>
            <a:off x="2051050" y="4221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29" name="Line 101"/>
          <p:cNvSpPr>
            <a:spLocks noChangeShapeType="1"/>
          </p:cNvSpPr>
          <p:nvPr/>
        </p:nvSpPr>
        <p:spPr bwMode="auto">
          <a:xfrm>
            <a:off x="827088" y="479742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30" name="Line 102"/>
          <p:cNvSpPr>
            <a:spLocks noChangeShapeType="1"/>
          </p:cNvSpPr>
          <p:nvPr/>
        </p:nvSpPr>
        <p:spPr bwMode="auto">
          <a:xfrm>
            <a:off x="2268538" y="47974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31" name="Line 103"/>
          <p:cNvSpPr>
            <a:spLocks noChangeShapeType="1"/>
          </p:cNvSpPr>
          <p:nvPr/>
        </p:nvSpPr>
        <p:spPr bwMode="auto">
          <a:xfrm>
            <a:off x="684213" y="5084763"/>
            <a:ext cx="43180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32" name="Line 104"/>
          <p:cNvSpPr>
            <a:spLocks noChangeShapeType="1"/>
          </p:cNvSpPr>
          <p:nvPr/>
        </p:nvSpPr>
        <p:spPr bwMode="auto">
          <a:xfrm>
            <a:off x="1547813" y="5949950"/>
            <a:ext cx="10080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33" name="Line 105"/>
          <p:cNvSpPr>
            <a:spLocks noChangeShapeType="1"/>
          </p:cNvSpPr>
          <p:nvPr/>
        </p:nvSpPr>
        <p:spPr bwMode="auto">
          <a:xfrm flipV="1">
            <a:off x="2916238" y="5084763"/>
            <a:ext cx="503237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34" name="Line 106"/>
          <p:cNvSpPr>
            <a:spLocks noChangeShapeType="1"/>
          </p:cNvSpPr>
          <p:nvPr/>
        </p:nvSpPr>
        <p:spPr bwMode="auto">
          <a:xfrm flipV="1">
            <a:off x="1422400" y="5084763"/>
            <a:ext cx="485775" cy="684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35" name="Line 107"/>
          <p:cNvSpPr>
            <a:spLocks noChangeShapeType="1"/>
          </p:cNvSpPr>
          <p:nvPr/>
        </p:nvSpPr>
        <p:spPr bwMode="auto">
          <a:xfrm>
            <a:off x="2124075" y="5084763"/>
            <a:ext cx="57626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36" name="Text Box 153"/>
          <p:cNvSpPr txBox="1">
            <a:spLocks noChangeArrowheads="1"/>
          </p:cNvSpPr>
          <p:nvPr/>
        </p:nvSpPr>
        <p:spPr bwMode="auto">
          <a:xfrm>
            <a:off x="701675" y="6129338"/>
            <a:ext cx="135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1/1</a:t>
            </a:r>
          </a:p>
        </p:txBody>
      </p:sp>
      <p:sp>
        <p:nvSpPr>
          <p:cNvPr id="17437" name="Text Box 154"/>
          <p:cNvSpPr txBox="1">
            <a:spLocks noChangeArrowheads="1"/>
          </p:cNvSpPr>
          <p:nvPr/>
        </p:nvSpPr>
        <p:spPr bwMode="auto">
          <a:xfrm>
            <a:off x="2951163" y="6038850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2/2</a:t>
            </a:r>
          </a:p>
        </p:txBody>
      </p:sp>
      <p:sp>
        <p:nvSpPr>
          <p:cNvPr id="17438" name="Text Box 155"/>
          <p:cNvSpPr txBox="1">
            <a:spLocks noChangeArrowheads="1"/>
          </p:cNvSpPr>
          <p:nvPr/>
        </p:nvSpPr>
        <p:spPr bwMode="auto">
          <a:xfrm>
            <a:off x="1285875" y="4329113"/>
            <a:ext cx="135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3/3</a:t>
            </a:r>
          </a:p>
        </p:txBody>
      </p:sp>
      <p:sp>
        <p:nvSpPr>
          <p:cNvPr id="17439" name="Text Box 157"/>
          <p:cNvSpPr txBox="1">
            <a:spLocks noChangeArrowheads="1"/>
          </p:cNvSpPr>
          <p:nvPr/>
        </p:nvSpPr>
        <p:spPr bwMode="auto">
          <a:xfrm>
            <a:off x="1511300" y="6399213"/>
            <a:ext cx="3960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6600"/>
                </a:solidFill>
              </a:rPr>
              <a:t>first back edge encountered</a:t>
            </a:r>
          </a:p>
        </p:txBody>
      </p:sp>
      <p:sp>
        <p:nvSpPr>
          <p:cNvPr id="17440" name="Line 158"/>
          <p:cNvSpPr>
            <a:spLocks noChangeShapeType="1"/>
          </p:cNvSpPr>
          <p:nvPr/>
        </p:nvSpPr>
        <p:spPr bwMode="auto">
          <a:xfrm flipH="1" flipV="1">
            <a:off x="1781690" y="5274902"/>
            <a:ext cx="404812" cy="1214438"/>
          </a:xfrm>
          <a:prstGeom prst="line">
            <a:avLst/>
          </a:prstGeom>
          <a:noFill/>
          <a:ln w="9525">
            <a:solidFill>
              <a:srgbClr val="008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7441" name="Group 159"/>
          <p:cNvGrpSpPr>
            <a:grpSpLocks/>
          </p:cNvGrpSpPr>
          <p:nvPr/>
        </p:nvGrpSpPr>
        <p:grpSpPr bwMode="auto">
          <a:xfrm>
            <a:off x="6605588" y="2025650"/>
            <a:ext cx="504825" cy="503238"/>
            <a:chOff x="1156" y="1389"/>
            <a:chExt cx="318" cy="317"/>
          </a:xfrm>
        </p:grpSpPr>
        <p:sp>
          <p:nvSpPr>
            <p:cNvPr id="17491" name="Oval 160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92" name="Text Box 161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G</a:t>
              </a:r>
            </a:p>
          </p:txBody>
        </p:sp>
      </p:grpSp>
      <p:grpSp>
        <p:nvGrpSpPr>
          <p:cNvPr id="17442" name="Group 162"/>
          <p:cNvGrpSpPr>
            <a:grpSpLocks/>
          </p:cNvGrpSpPr>
          <p:nvPr/>
        </p:nvGrpSpPr>
        <p:grpSpPr bwMode="auto">
          <a:xfrm>
            <a:off x="6605588" y="2865438"/>
            <a:ext cx="504825" cy="503237"/>
            <a:chOff x="1156" y="1389"/>
            <a:chExt cx="318" cy="317"/>
          </a:xfrm>
        </p:grpSpPr>
        <p:sp>
          <p:nvSpPr>
            <p:cNvPr id="17489" name="Oval 163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90" name="Text Box 164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B</a:t>
              </a:r>
            </a:p>
          </p:txBody>
        </p:sp>
      </p:grpSp>
      <p:grpSp>
        <p:nvGrpSpPr>
          <p:cNvPr id="17443" name="Group 165"/>
          <p:cNvGrpSpPr>
            <a:grpSpLocks/>
          </p:cNvGrpSpPr>
          <p:nvPr/>
        </p:nvGrpSpPr>
        <p:grpSpPr bwMode="auto">
          <a:xfrm>
            <a:off x="7577138" y="2446338"/>
            <a:ext cx="504825" cy="503237"/>
            <a:chOff x="1156" y="1389"/>
            <a:chExt cx="318" cy="317"/>
          </a:xfrm>
        </p:grpSpPr>
        <p:sp>
          <p:nvSpPr>
            <p:cNvPr id="17487" name="Oval 166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88" name="Text Box 167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I</a:t>
              </a:r>
            </a:p>
          </p:txBody>
        </p:sp>
      </p:grpSp>
      <p:grpSp>
        <p:nvGrpSpPr>
          <p:cNvPr id="17444" name="Group 168"/>
          <p:cNvGrpSpPr>
            <a:grpSpLocks/>
          </p:cNvGrpSpPr>
          <p:nvPr/>
        </p:nvGrpSpPr>
        <p:grpSpPr bwMode="auto">
          <a:xfrm>
            <a:off x="7577138" y="3286125"/>
            <a:ext cx="504825" cy="503238"/>
            <a:chOff x="1156" y="1389"/>
            <a:chExt cx="318" cy="317"/>
          </a:xfrm>
        </p:grpSpPr>
        <p:sp>
          <p:nvSpPr>
            <p:cNvPr id="17485" name="Oval 169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86" name="Text Box 170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C</a:t>
              </a:r>
            </a:p>
          </p:txBody>
        </p:sp>
      </p:grpSp>
      <p:sp>
        <p:nvSpPr>
          <p:cNvPr id="17445" name="Line 171"/>
          <p:cNvSpPr>
            <a:spLocks noChangeShapeType="1"/>
          </p:cNvSpPr>
          <p:nvPr/>
        </p:nvSpPr>
        <p:spPr bwMode="auto">
          <a:xfrm>
            <a:off x="6856413" y="253047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46" name="Line 172"/>
          <p:cNvSpPr>
            <a:spLocks noChangeShapeType="1"/>
          </p:cNvSpPr>
          <p:nvPr/>
        </p:nvSpPr>
        <p:spPr bwMode="auto">
          <a:xfrm>
            <a:off x="6856413" y="3322638"/>
            <a:ext cx="0" cy="35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47" name="Line 173"/>
          <p:cNvSpPr>
            <a:spLocks noChangeShapeType="1"/>
          </p:cNvSpPr>
          <p:nvPr/>
        </p:nvSpPr>
        <p:spPr bwMode="auto">
          <a:xfrm>
            <a:off x="7073900" y="2314575"/>
            <a:ext cx="50323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48" name="Line 174"/>
          <p:cNvSpPr>
            <a:spLocks noChangeShapeType="1"/>
          </p:cNvSpPr>
          <p:nvPr/>
        </p:nvSpPr>
        <p:spPr bwMode="auto">
          <a:xfrm flipV="1">
            <a:off x="7145338" y="2817813"/>
            <a:ext cx="50323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49" name="Line 175"/>
          <p:cNvSpPr>
            <a:spLocks noChangeShapeType="1"/>
          </p:cNvSpPr>
          <p:nvPr/>
        </p:nvSpPr>
        <p:spPr bwMode="auto">
          <a:xfrm>
            <a:off x="7145338" y="3178175"/>
            <a:ext cx="431800" cy="2873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7450" name="Group 176"/>
          <p:cNvGrpSpPr>
            <a:grpSpLocks/>
          </p:cNvGrpSpPr>
          <p:nvPr/>
        </p:nvGrpSpPr>
        <p:grpSpPr bwMode="auto">
          <a:xfrm>
            <a:off x="8081963" y="4546600"/>
            <a:ext cx="504825" cy="503238"/>
            <a:chOff x="1156" y="1389"/>
            <a:chExt cx="318" cy="317"/>
          </a:xfrm>
        </p:grpSpPr>
        <p:sp>
          <p:nvSpPr>
            <p:cNvPr id="17483" name="Oval 177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84" name="Text Box 178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J</a:t>
              </a:r>
            </a:p>
          </p:txBody>
        </p:sp>
      </p:grpSp>
      <p:grpSp>
        <p:nvGrpSpPr>
          <p:cNvPr id="17451" name="Group 179"/>
          <p:cNvGrpSpPr>
            <a:grpSpLocks/>
          </p:cNvGrpSpPr>
          <p:nvPr/>
        </p:nvGrpSpPr>
        <p:grpSpPr bwMode="auto">
          <a:xfrm>
            <a:off x="5129213" y="4546600"/>
            <a:ext cx="504825" cy="503238"/>
            <a:chOff x="1156" y="1389"/>
            <a:chExt cx="318" cy="317"/>
          </a:xfrm>
        </p:grpSpPr>
        <p:sp>
          <p:nvSpPr>
            <p:cNvPr id="17481" name="Oval 180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82" name="Text Box 181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H</a:t>
              </a:r>
            </a:p>
          </p:txBody>
        </p:sp>
      </p:grpSp>
      <p:grpSp>
        <p:nvGrpSpPr>
          <p:cNvPr id="17452" name="Group 182"/>
          <p:cNvGrpSpPr>
            <a:grpSpLocks/>
          </p:cNvGrpSpPr>
          <p:nvPr/>
        </p:nvGrpSpPr>
        <p:grpSpPr bwMode="auto">
          <a:xfrm>
            <a:off x="7343775" y="5699125"/>
            <a:ext cx="504825" cy="503238"/>
            <a:chOff x="1156" y="1389"/>
            <a:chExt cx="318" cy="317"/>
          </a:xfrm>
        </p:grpSpPr>
        <p:sp>
          <p:nvSpPr>
            <p:cNvPr id="17479" name="Oval 183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80" name="Text Box 184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D</a:t>
              </a:r>
            </a:p>
          </p:txBody>
        </p:sp>
      </p:grpSp>
      <p:grpSp>
        <p:nvGrpSpPr>
          <p:cNvPr id="17453" name="Group 185"/>
          <p:cNvGrpSpPr>
            <a:grpSpLocks/>
          </p:cNvGrpSpPr>
          <p:nvPr/>
        </p:nvGrpSpPr>
        <p:grpSpPr bwMode="auto">
          <a:xfrm>
            <a:off x="5867400" y="5699125"/>
            <a:ext cx="504825" cy="503238"/>
            <a:chOff x="1156" y="1389"/>
            <a:chExt cx="318" cy="317"/>
          </a:xfrm>
        </p:grpSpPr>
        <p:sp>
          <p:nvSpPr>
            <p:cNvPr id="17477" name="Oval 186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78" name="Text Box 187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A</a:t>
              </a:r>
            </a:p>
          </p:txBody>
        </p:sp>
      </p:grpSp>
      <p:grpSp>
        <p:nvGrpSpPr>
          <p:cNvPr id="17454" name="Group 188"/>
          <p:cNvGrpSpPr>
            <a:grpSpLocks/>
          </p:cNvGrpSpPr>
          <p:nvPr/>
        </p:nvGrpSpPr>
        <p:grpSpPr bwMode="auto">
          <a:xfrm>
            <a:off x="6605588" y="3705225"/>
            <a:ext cx="504825" cy="503238"/>
            <a:chOff x="1156" y="1389"/>
            <a:chExt cx="318" cy="317"/>
          </a:xfrm>
        </p:grpSpPr>
        <p:sp>
          <p:nvSpPr>
            <p:cNvPr id="17475" name="Oval 189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76" name="Text Box 190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E</a:t>
              </a:r>
            </a:p>
          </p:txBody>
        </p:sp>
      </p:grpSp>
      <p:sp>
        <p:nvSpPr>
          <p:cNvPr id="17455" name="Line 191"/>
          <p:cNvSpPr>
            <a:spLocks noChangeShapeType="1"/>
          </p:cNvSpPr>
          <p:nvPr/>
        </p:nvSpPr>
        <p:spPr bwMode="auto">
          <a:xfrm flipV="1">
            <a:off x="7073900" y="3681413"/>
            <a:ext cx="503238" cy="217487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7456" name="Group 192"/>
          <p:cNvGrpSpPr>
            <a:grpSpLocks/>
          </p:cNvGrpSpPr>
          <p:nvPr/>
        </p:nvGrpSpPr>
        <p:grpSpPr bwMode="auto">
          <a:xfrm>
            <a:off x="6605588" y="4546600"/>
            <a:ext cx="504825" cy="503238"/>
            <a:chOff x="1156" y="1389"/>
            <a:chExt cx="318" cy="317"/>
          </a:xfrm>
        </p:grpSpPr>
        <p:sp>
          <p:nvSpPr>
            <p:cNvPr id="17473" name="Oval 193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74" name="Text Box 194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F</a:t>
              </a:r>
            </a:p>
          </p:txBody>
        </p:sp>
      </p:grpSp>
      <p:sp>
        <p:nvSpPr>
          <p:cNvPr id="17457" name="Line 195"/>
          <p:cNvSpPr>
            <a:spLocks noChangeShapeType="1"/>
          </p:cNvSpPr>
          <p:nvPr/>
        </p:nvSpPr>
        <p:spPr bwMode="auto">
          <a:xfrm>
            <a:off x="6856413" y="4186238"/>
            <a:ext cx="0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58" name="Line 196"/>
          <p:cNvSpPr>
            <a:spLocks noChangeShapeType="1"/>
          </p:cNvSpPr>
          <p:nvPr/>
        </p:nvSpPr>
        <p:spPr bwMode="auto">
          <a:xfrm>
            <a:off x="5632450" y="476250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59" name="Line 197"/>
          <p:cNvSpPr>
            <a:spLocks noChangeShapeType="1"/>
          </p:cNvSpPr>
          <p:nvPr/>
        </p:nvSpPr>
        <p:spPr bwMode="auto">
          <a:xfrm>
            <a:off x="7073900" y="476250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60" name="Line 198"/>
          <p:cNvSpPr>
            <a:spLocks noChangeShapeType="1"/>
          </p:cNvSpPr>
          <p:nvPr/>
        </p:nvSpPr>
        <p:spPr bwMode="auto">
          <a:xfrm>
            <a:off x="5489575" y="5049838"/>
            <a:ext cx="43180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61" name="Line 199"/>
          <p:cNvSpPr>
            <a:spLocks noChangeShapeType="1"/>
          </p:cNvSpPr>
          <p:nvPr/>
        </p:nvSpPr>
        <p:spPr bwMode="auto">
          <a:xfrm>
            <a:off x="6353175" y="5915025"/>
            <a:ext cx="10080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62" name="Line 200"/>
          <p:cNvSpPr>
            <a:spLocks noChangeShapeType="1"/>
          </p:cNvSpPr>
          <p:nvPr/>
        </p:nvSpPr>
        <p:spPr bwMode="auto">
          <a:xfrm flipV="1">
            <a:off x="7721600" y="5049838"/>
            <a:ext cx="503238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63" name="Line 201"/>
          <p:cNvSpPr>
            <a:spLocks noChangeShapeType="1"/>
          </p:cNvSpPr>
          <p:nvPr/>
        </p:nvSpPr>
        <p:spPr bwMode="auto">
          <a:xfrm flipV="1">
            <a:off x="6208713" y="5049838"/>
            <a:ext cx="504825" cy="649287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64" name="Line 202"/>
          <p:cNvSpPr>
            <a:spLocks noChangeShapeType="1"/>
          </p:cNvSpPr>
          <p:nvPr/>
        </p:nvSpPr>
        <p:spPr bwMode="auto">
          <a:xfrm>
            <a:off x="6929438" y="5049838"/>
            <a:ext cx="576262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65" name="Text Box 203"/>
          <p:cNvSpPr txBox="1">
            <a:spLocks noChangeArrowheads="1"/>
          </p:cNvSpPr>
          <p:nvPr/>
        </p:nvSpPr>
        <p:spPr bwMode="auto">
          <a:xfrm>
            <a:off x="5507038" y="6094413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1/1</a:t>
            </a:r>
          </a:p>
        </p:txBody>
      </p:sp>
      <p:sp>
        <p:nvSpPr>
          <p:cNvPr id="17466" name="Text Box 204"/>
          <p:cNvSpPr txBox="1">
            <a:spLocks noChangeArrowheads="1"/>
          </p:cNvSpPr>
          <p:nvPr/>
        </p:nvSpPr>
        <p:spPr bwMode="auto">
          <a:xfrm>
            <a:off x="6091238" y="4294188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3/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467" name="Text Box 206"/>
          <p:cNvSpPr txBox="1">
            <a:spLocks noChangeArrowheads="1"/>
          </p:cNvSpPr>
          <p:nvPr/>
        </p:nvSpPr>
        <p:spPr bwMode="auto">
          <a:xfrm>
            <a:off x="6057900" y="3743325"/>
            <a:ext cx="135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4/4</a:t>
            </a:r>
          </a:p>
        </p:txBody>
      </p:sp>
      <p:sp>
        <p:nvSpPr>
          <p:cNvPr id="17468" name="Text Box 207"/>
          <p:cNvSpPr txBox="1">
            <a:spLocks noChangeArrowheads="1"/>
          </p:cNvSpPr>
          <p:nvPr/>
        </p:nvSpPr>
        <p:spPr bwMode="auto">
          <a:xfrm>
            <a:off x="7793038" y="3698875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6/6</a:t>
            </a:r>
          </a:p>
        </p:txBody>
      </p:sp>
      <p:sp>
        <p:nvSpPr>
          <p:cNvPr id="17469" name="Text Box 208"/>
          <p:cNvSpPr txBox="1">
            <a:spLocks noChangeArrowheads="1"/>
          </p:cNvSpPr>
          <p:nvPr/>
        </p:nvSpPr>
        <p:spPr bwMode="auto">
          <a:xfrm>
            <a:off x="6057900" y="2843213"/>
            <a:ext cx="135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5/5</a:t>
            </a:r>
          </a:p>
        </p:txBody>
      </p:sp>
      <p:sp>
        <p:nvSpPr>
          <p:cNvPr id="17470" name="Text Box 209"/>
          <p:cNvSpPr txBox="1">
            <a:spLocks noChangeArrowheads="1"/>
          </p:cNvSpPr>
          <p:nvPr/>
        </p:nvSpPr>
        <p:spPr bwMode="auto">
          <a:xfrm>
            <a:off x="2894035" y="1765454"/>
            <a:ext cx="3960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06600"/>
                </a:solidFill>
              </a:rPr>
              <a:t>second back edge encountered</a:t>
            </a:r>
          </a:p>
        </p:txBody>
      </p:sp>
      <p:sp>
        <p:nvSpPr>
          <p:cNvPr id="82131" name="AutoShape 211"/>
          <p:cNvSpPr>
            <a:spLocks noChangeArrowheads="1"/>
          </p:cNvSpPr>
          <p:nvPr/>
        </p:nvSpPr>
        <p:spPr bwMode="auto">
          <a:xfrm>
            <a:off x="3762375" y="3654425"/>
            <a:ext cx="1665288" cy="5397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72" name="Text Box 212"/>
          <p:cNvSpPr txBox="1">
            <a:spLocks noChangeArrowheads="1"/>
          </p:cNvSpPr>
          <p:nvPr/>
        </p:nvSpPr>
        <p:spPr bwMode="auto">
          <a:xfrm>
            <a:off x="7793038" y="5678488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2/2</a:t>
            </a:r>
          </a:p>
        </p:txBody>
      </p:sp>
      <p:sp>
        <p:nvSpPr>
          <p:cNvPr id="105" name="Text Box 154">
            <a:extLst>
              <a:ext uri="{FF2B5EF4-FFF2-40B4-BE49-F238E27FC236}">
                <a16:creationId xmlns:a16="http://schemas.microsoft.com/office/drawing/2014/main" id="{022618E5-4DA5-D04E-8D05-C61AE5B86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37" y="82553"/>
            <a:ext cx="3197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err="1"/>
              <a:t>discoverTime</a:t>
            </a:r>
            <a:r>
              <a:rPr lang="en-US" altLang="zh-CN" dirty="0"/>
              <a:t>(v)/</a:t>
            </a:r>
            <a:r>
              <a:rPr lang="en-US" altLang="zh-CN" i="1" dirty="0" err="1"/>
              <a:t>v.back</a:t>
            </a:r>
            <a:endParaRPr lang="en-US" altLang="zh-CN" i="1" dirty="0"/>
          </a:p>
        </p:txBody>
      </p:sp>
      <p:sp>
        <p:nvSpPr>
          <p:cNvPr id="106" name="Line 210">
            <a:extLst>
              <a:ext uri="{FF2B5EF4-FFF2-40B4-BE49-F238E27FC236}">
                <a16:creationId xmlns:a16="http://schemas.microsoft.com/office/drawing/2014/main" id="{3921852A-D80B-AB47-98DA-217BB12BD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542927"/>
            <a:ext cx="863600" cy="3805236"/>
          </a:xfrm>
          <a:prstGeom prst="line">
            <a:avLst/>
          </a:prstGeom>
          <a:noFill/>
          <a:ln w="9525">
            <a:solidFill>
              <a:srgbClr val="002060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/>
      <p:bldP spid="17445" grpId="0" animBg="1"/>
      <p:bldP spid="17446" grpId="0" animBg="1"/>
      <p:bldP spid="17447" grpId="0" animBg="1"/>
      <p:bldP spid="17448" grpId="0" animBg="1"/>
      <p:bldP spid="17449" grpId="0" animBg="1"/>
      <p:bldP spid="17455" grpId="0" animBg="1"/>
      <p:bldP spid="17457" grpId="0" animBg="1"/>
      <p:bldP spid="17458" grpId="0" animBg="1"/>
      <p:bldP spid="17459" grpId="0" animBg="1"/>
      <p:bldP spid="17460" grpId="0" animBg="1"/>
      <p:bldP spid="17461" grpId="0" animBg="1"/>
      <p:bldP spid="17462" grpId="0" animBg="1"/>
      <p:bldP spid="17463" grpId="0" animBg="1"/>
      <p:bldP spid="17464" grpId="0" animBg="1"/>
      <p:bldP spid="17465" grpId="0"/>
      <p:bldP spid="17466" grpId="0"/>
      <p:bldP spid="17467" grpId="0"/>
      <p:bldP spid="17468" grpId="0"/>
      <p:bldP spid="17469" grpId="0"/>
      <p:bldP spid="17470" grpId="0"/>
      <p:bldP spid="82131" grpId="0" animBg="1"/>
      <p:bldP spid="174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Bicomponent: an Example</a:t>
            </a:r>
            <a:endParaRPr lang="zh-CN" altLang="en-US"/>
          </a:p>
        </p:txBody>
      </p:sp>
      <p:grpSp>
        <p:nvGrpSpPr>
          <p:cNvPr id="18435" name="Group 6"/>
          <p:cNvGrpSpPr>
            <a:grpSpLocks/>
          </p:cNvGrpSpPr>
          <p:nvPr/>
        </p:nvGrpSpPr>
        <p:grpSpPr bwMode="auto">
          <a:xfrm>
            <a:off x="2070100" y="1790700"/>
            <a:ext cx="504825" cy="503238"/>
            <a:chOff x="1156" y="1389"/>
            <a:chExt cx="318" cy="317"/>
          </a:xfrm>
        </p:grpSpPr>
        <p:sp>
          <p:nvSpPr>
            <p:cNvPr id="18540" name="Oval 7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41" name="Text Box 8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G</a:t>
              </a:r>
            </a:p>
          </p:txBody>
        </p:sp>
      </p:grpSp>
      <p:grpSp>
        <p:nvGrpSpPr>
          <p:cNvPr id="18436" name="Group 9"/>
          <p:cNvGrpSpPr>
            <a:grpSpLocks/>
          </p:cNvGrpSpPr>
          <p:nvPr/>
        </p:nvGrpSpPr>
        <p:grpSpPr bwMode="auto">
          <a:xfrm>
            <a:off x="2070100" y="2630488"/>
            <a:ext cx="504825" cy="503237"/>
            <a:chOff x="1156" y="1389"/>
            <a:chExt cx="318" cy="317"/>
          </a:xfrm>
        </p:grpSpPr>
        <p:sp>
          <p:nvSpPr>
            <p:cNvPr id="18538" name="Oval 10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39" name="Text Box 11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B</a:t>
              </a:r>
            </a:p>
          </p:txBody>
        </p:sp>
      </p:grpSp>
      <p:grpSp>
        <p:nvGrpSpPr>
          <p:cNvPr id="18437" name="Group 12"/>
          <p:cNvGrpSpPr>
            <a:grpSpLocks/>
          </p:cNvGrpSpPr>
          <p:nvPr/>
        </p:nvGrpSpPr>
        <p:grpSpPr bwMode="auto">
          <a:xfrm>
            <a:off x="3041650" y="2211388"/>
            <a:ext cx="504825" cy="503237"/>
            <a:chOff x="1156" y="1389"/>
            <a:chExt cx="318" cy="317"/>
          </a:xfrm>
        </p:grpSpPr>
        <p:sp>
          <p:nvSpPr>
            <p:cNvPr id="18536" name="Oval 13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37" name="Text Box 14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I</a:t>
              </a:r>
            </a:p>
          </p:txBody>
        </p:sp>
      </p:grpSp>
      <p:grpSp>
        <p:nvGrpSpPr>
          <p:cNvPr id="18438" name="Group 15"/>
          <p:cNvGrpSpPr>
            <a:grpSpLocks/>
          </p:cNvGrpSpPr>
          <p:nvPr/>
        </p:nvGrpSpPr>
        <p:grpSpPr bwMode="auto">
          <a:xfrm>
            <a:off x="3041650" y="3051175"/>
            <a:ext cx="504825" cy="503238"/>
            <a:chOff x="1156" y="1389"/>
            <a:chExt cx="318" cy="317"/>
          </a:xfrm>
        </p:grpSpPr>
        <p:sp>
          <p:nvSpPr>
            <p:cNvPr id="18534" name="Oval 16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35" name="Text Box 17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C</a:t>
              </a:r>
            </a:p>
          </p:txBody>
        </p:sp>
      </p:grpSp>
      <p:sp>
        <p:nvSpPr>
          <p:cNvPr id="18439" name="Line 18"/>
          <p:cNvSpPr>
            <a:spLocks noChangeShapeType="1"/>
          </p:cNvSpPr>
          <p:nvPr/>
        </p:nvSpPr>
        <p:spPr bwMode="auto">
          <a:xfrm>
            <a:off x="2320925" y="229552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0" name="Line 19"/>
          <p:cNvSpPr>
            <a:spLocks noChangeShapeType="1"/>
          </p:cNvSpPr>
          <p:nvPr/>
        </p:nvSpPr>
        <p:spPr bwMode="auto">
          <a:xfrm>
            <a:off x="2320925" y="3087688"/>
            <a:ext cx="0" cy="35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1" name="Line 20"/>
          <p:cNvSpPr>
            <a:spLocks noChangeShapeType="1"/>
          </p:cNvSpPr>
          <p:nvPr/>
        </p:nvSpPr>
        <p:spPr bwMode="auto">
          <a:xfrm>
            <a:off x="2538413" y="2079625"/>
            <a:ext cx="50323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2" name="Line 21"/>
          <p:cNvSpPr>
            <a:spLocks noChangeShapeType="1"/>
          </p:cNvSpPr>
          <p:nvPr/>
        </p:nvSpPr>
        <p:spPr bwMode="auto">
          <a:xfrm flipV="1">
            <a:off x="2609850" y="2582863"/>
            <a:ext cx="50323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3" name="Line 22"/>
          <p:cNvSpPr>
            <a:spLocks noChangeShapeType="1"/>
          </p:cNvSpPr>
          <p:nvPr/>
        </p:nvSpPr>
        <p:spPr bwMode="auto">
          <a:xfrm>
            <a:off x="2609850" y="2943225"/>
            <a:ext cx="431800" cy="2873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444" name="Group 23"/>
          <p:cNvGrpSpPr>
            <a:grpSpLocks/>
          </p:cNvGrpSpPr>
          <p:nvPr/>
        </p:nvGrpSpPr>
        <p:grpSpPr bwMode="auto">
          <a:xfrm>
            <a:off x="3546475" y="4311650"/>
            <a:ext cx="504825" cy="503238"/>
            <a:chOff x="1156" y="1389"/>
            <a:chExt cx="318" cy="317"/>
          </a:xfrm>
        </p:grpSpPr>
        <p:sp>
          <p:nvSpPr>
            <p:cNvPr id="18532" name="Oval 24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33" name="Text Box 25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J</a:t>
              </a:r>
            </a:p>
          </p:txBody>
        </p:sp>
      </p:grpSp>
      <p:grpSp>
        <p:nvGrpSpPr>
          <p:cNvPr id="18445" name="Group 26"/>
          <p:cNvGrpSpPr>
            <a:grpSpLocks/>
          </p:cNvGrpSpPr>
          <p:nvPr/>
        </p:nvGrpSpPr>
        <p:grpSpPr bwMode="auto">
          <a:xfrm>
            <a:off x="593725" y="4311650"/>
            <a:ext cx="504825" cy="503238"/>
            <a:chOff x="1156" y="1389"/>
            <a:chExt cx="318" cy="317"/>
          </a:xfrm>
        </p:grpSpPr>
        <p:sp>
          <p:nvSpPr>
            <p:cNvPr id="18530" name="Oval 27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31" name="Text Box 28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H</a:t>
              </a:r>
            </a:p>
          </p:txBody>
        </p:sp>
      </p:grpSp>
      <p:grpSp>
        <p:nvGrpSpPr>
          <p:cNvPr id="18446" name="Group 29"/>
          <p:cNvGrpSpPr>
            <a:grpSpLocks/>
          </p:cNvGrpSpPr>
          <p:nvPr/>
        </p:nvGrpSpPr>
        <p:grpSpPr bwMode="auto">
          <a:xfrm>
            <a:off x="2808288" y="5464175"/>
            <a:ext cx="504825" cy="503238"/>
            <a:chOff x="1156" y="1389"/>
            <a:chExt cx="318" cy="317"/>
          </a:xfrm>
        </p:grpSpPr>
        <p:sp>
          <p:nvSpPr>
            <p:cNvPr id="18528" name="Oval 30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29" name="Text Box 31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D</a:t>
              </a:r>
            </a:p>
          </p:txBody>
        </p:sp>
      </p:grpSp>
      <p:grpSp>
        <p:nvGrpSpPr>
          <p:cNvPr id="18447" name="Group 32"/>
          <p:cNvGrpSpPr>
            <a:grpSpLocks/>
          </p:cNvGrpSpPr>
          <p:nvPr/>
        </p:nvGrpSpPr>
        <p:grpSpPr bwMode="auto">
          <a:xfrm>
            <a:off x="1331913" y="5464175"/>
            <a:ext cx="504825" cy="503238"/>
            <a:chOff x="1156" y="1389"/>
            <a:chExt cx="318" cy="317"/>
          </a:xfrm>
        </p:grpSpPr>
        <p:sp>
          <p:nvSpPr>
            <p:cNvPr id="18526" name="Oval 33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27" name="Text Box 34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A</a:t>
              </a:r>
            </a:p>
          </p:txBody>
        </p:sp>
      </p:grpSp>
      <p:grpSp>
        <p:nvGrpSpPr>
          <p:cNvPr id="18448" name="Group 35"/>
          <p:cNvGrpSpPr>
            <a:grpSpLocks/>
          </p:cNvGrpSpPr>
          <p:nvPr/>
        </p:nvGrpSpPr>
        <p:grpSpPr bwMode="auto">
          <a:xfrm>
            <a:off x="2070100" y="3470275"/>
            <a:ext cx="504825" cy="503238"/>
            <a:chOff x="1156" y="1389"/>
            <a:chExt cx="318" cy="317"/>
          </a:xfrm>
        </p:grpSpPr>
        <p:sp>
          <p:nvSpPr>
            <p:cNvPr id="18524" name="Oval 36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25" name="Text Box 37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E</a:t>
              </a:r>
            </a:p>
          </p:txBody>
        </p:sp>
      </p:grpSp>
      <p:sp>
        <p:nvSpPr>
          <p:cNvPr id="18449" name="Line 38"/>
          <p:cNvSpPr>
            <a:spLocks noChangeShapeType="1"/>
          </p:cNvSpPr>
          <p:nvPr/>
        </p:nvSpPr>
        <p:spPr bwMode="auto">
          <a:xfrm flipV="1">
            <a:off x="2538413" y="3446463"/>
            <a:ext cx="503237" cy="217487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450" name="Group 39"/>
          <p:cNvGrpSpPr>
            <a:grpSpLocks/>
          </p:cNvGrpSpPr>
          <p:nvPr/>
        </p:nvGrpSpPr>
        <p:grpSpPr bwMode="auto">
          <a:xfrm>
            <a:off x="2070100" y="4311650"/>
            <a:ext cx="504825" cy="503238"/>
            <a:chOff x="1156" y="1389"/>
            <a:chExt cx="318" cy="317"/>
          </a:xfrm>
        </p:grpSpPr>
        <p:sp>
          <p:nvSpPr>
            <p:cNvPr id="18522" name="Oval 40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23" name="Text Box 41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F</a:t>
              </a:r>
            </a:p>
          </p:txBody>
        </p:sp>
      </p:grpSp>
      <p:sp>
        <p:nvSpPr>
          <p:cNvPr id="18451" name="Line 42"/>
          <p:cNvSpPr>
            <a:spLocks noChangeShapeType="1"/>
          </p:cNvSpPr>
          <p:nvPr/>
        </p:nvSpPr>
        <p:spPr bwMode="auto">
          <a:xfrm>
            <a:off x="2320925" y="3951288"/>
            <a:ext cx="0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52" name="Line 43"/>
          <p:cNvSpPr>
            <a:spLocks noChangeShapeType="1"/>
          </p:cNvSpPr>
          <p:nvPr/>
        </p:nvSpPr>
        <p:spPr bwMode="auto">
          <a:xfrm>
            <a:off x="1096963" y="452755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53" name="Line 44"/>
          <p:cNvSpPr>
            <a:spLocks noChangeShapeType="1"/>
          </p:cNvSpPr>
          <p:nvPr/>
        </p:nvSpPr>
        <p:spPr bwMode="auto">
          <a:xfrm>
            <a:off x="2538413" y="452755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54" name="Line 45"/>
          <p:cNvSpPr>
            <a:spLocks noChangeShapeType="1"/>
          </p:cNvSpPr>
          <p:nvPr/>
        </p:nvSpPr>
        <p:spPr bwMode="auto">
          <a:xfrm>
            <a:off x="954088" y="4814888"/>
            <a:ext cx="43180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55" name="Line 46"/>
          <p:cNvSpPr>
            <a:spLocks noChangeShapeType="1"/>
          </p:cNvSpPr>
          <p:nvPr/>
        </p:nvSpPr>
        <p:spPr bwMode="auto">
          <a:xfrm>
            <a:off x="1817688" y="5680075"/>
            <a:ext cx="10080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56" name="Line 47"/>
          <p:cNvSpPr>
            <a:spLocks noChangeShapeType="1"/>
          </p:cNvSpPr>
          <p:nvPr/>
        </p:nvSpPr>
        <p:spPr bwMode="auto">
          <a:xfrm flipV="1">
            <a:off x="3186113" y="4814888"/>
            <a:ext cx="503237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57" name="Line 48"/>
          <p:cNvSpPr>
            <a:spLocks noChangeShapeType="1"/>
          </p:cNvSpPr>
          <p:nvPr/>
        </p:nvSpPr>
        <p:spPr bwMode="auto">
          <a:xfrm flipV="1">
            <a:off x="1673225" y="4814888"/>
            <a:ext cx="504825" cy="649287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58" name="Line 49"/>
          <p:cNvSpPr>
            <a:spLocks noChangeShapeType="1"/>
          </p:cNvSpPr>
          <p:nvPr/>
        </p:nvSpPr>
        <p:spPr bwMode="auto">
          <a:xfrm>
            <a:off x="2393950" y="4814888"/>
            <a:ext cx="57626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59" name="Text Box 50"/>
          <p:cNvSpPr txBox="1">
            <a:spLocks noChangeArrowheads="1"/>
          </p:cNvSpPr>
          <p:nvPr/>
        </p:nvSpPr>
        <p:spPr bwMode="auto">
          <a:xfrm>
            <a:off x="971550" y="5859463"/>
            <a:ext cx="135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1/1</a:t>
            </a:r>
          </a:p>
        </p:txBody>
      </p:sp>
      <p:sp>
        <p:nvSpPr>
          <p:cNvPr id="18460" name="Text Box 51"/>
          <p:cNvSpPr txBox="1">
            <a:spLocks noChangeArrowheads="1"/>
          </p:cNvSpPr>
          <p:nvPr/>
        </p:nvSpPr>
        <p:spPr bwMode="auto">
          <a:xfrm>
            <a:off x="1555750" y="4059238"/>
            <a:ext cx="135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3/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461" name="Text Box 52"/>
          <p:cNvSpPr txBox="1">
            <a:spLocks noChangeArrowheads="1"/>
          </p:cNvSpPr>
          <p:nvPr/>
        </p:nvSpPr>
        <p:spPr bwMode="auto">
          <a:xfrm>
            <a:off x="1522413" y="3508375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4/4</a:t>
            </a:r>
          </a:p>
        </p:txBody>
      </p:sp>
      <p:sp>
        <p:nvSpPr>
          <p:cNvPr id="18462" name="Text Box 53"/>
          <p:cNvSpPr txBox="1">
            <a:spLocks noChangeArrowheads="1"/>
          </p:cNvSpPr>
          <p:nvPr/>
        </p:nvSpPr>
        <p:spPr bwMode="auto">
          <a:xfrm>
            <a:off x="1522413" y="2608263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5/</a:t>
            </a:r>
            <a:r>
              <a:rPr lang="en-US" altLang="zh-CN" b="1">
                <a:solidFill>
                  <a:srgbClr val="CC3300"/>
                </a:solidFill>
              </a:rPr>
              <a:t>4</a:t>
            </a:r>
          </a:p>
        </p:txBody>
      </p:sp>
      <p:sp>
        <p:nvSpPr>
          <p:cNvPr id="18463" name="Text Box 54"/>
          <p:cNvSpPr txBox="1">
            <a:spLocks noChangeArrowheads="1"/>
          </p:cNvSpPr>
          <p:nvPr/>
        </p:nvSpPr>
        <p:spPr bwMode="auto">
          <a:xfrm>
            <a:off x="3132138" y="3473450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6/</a:t>
            </a:r>
            <a:r>
              <a:rPr lang="en-US" altLang="zh-CN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8464" name="Text Box 55"/>
          <p:cNvSpPr txBox="1">
            <a:spLocks noChangeArrowheads="1"/>
          </p:cNvSpPr>
          <p:nvPr/>
        </p:nvSpPr>
        <p:spPr bwMode="auto">
          <a:xfrm>
            <a:off x="431800" y="1898650"/>
            <a:ext cx="3960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6600"/>
                </a:solidFill>
              </a:rPr>
              <a:t>backtracking</a:t>
            </a:r>
          </a:p>
        </p:txBody>
      </p:sp>
      <p:sp>
        <p:nvSpPr>
          <p:cNvPr id="18465" name="Line 56"/>
          <p:cNvSpPr>
            <a:spLocks noChangeShapeType="1"/>
          </p:cNvSpPr>
          <p:nvPr/>
        </p:nvSpPr>
        <p:spPr bwMode="auto">
          <a:xfrm>
            <a:off x="1331913" y="2259013"/>
            <a:ext cx="449262" cy="404812"/>
          </a:xfrm>
          <a:prstGeom prst="line">
            <a:avLst/>
          </a:prstGeom>
          <a:noFill/>
          <a:ln w="9525">
            <a:solidFill>
              <a:srgbClr val="008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66" name="Text Box 57"/>
          <p:cNvSpPr txBox="1">
            <a:spLocks noChangeArrowheads="1"/>
          </p:cNvSpPr>
          <p:nvPr/>
        </p:nvSpPr>
        <p:spPr bwMode="auto">
          <a:xfrm>
            <a:off x="2592388" y="5903913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2/2</a:t>
            </a:r>
          </a:p>
        </p:txBody>
      </p:sp>
      <p:grpSp>
        <p:nvGrpSpPr>
          <p:cNvPr id="18467" name="Group 58"/>
          <p:cNvGrpSpPr>
            <a:grpSpLocks/>
          </p:cNvGrpSpPr>
          <p:nvPr/>
        </p:nvGrpSpPr>
        <p:grpSpPr bwMode="auto">
          <a:xfrm>
            <a:off x="6731000" y="1836738"/>
            <a:ext cx="504825" cy="503237"/>
            <a:chOff x="1156" y="1389"/>
            <a:chExt cx="318" cy="317"/>
          </a:xfrm>
        </p:grpSpPr>
        <p:sp>
          <p:nvSpPr>
            <p:cNvPr id="18520" name="Oval 59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21" name="Text Box 60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G</a:t>
              </a:r>
            </a:p>
          </p:txBody>
        </p:sp>
      </p:grpSp>
      <p:grpSp>
        <p:nvGrpSpPr>
          <p:cNvPr id="18468" name="Group 61"/>
          <p:cNvGrpSpPr>
            <a:grpSpLocks/>
          </p:cNvGrpSpPr>
          <p:nvPr/>
        </p:nvGrpSpPr>
        <p:grpSpPr bwMode="auto">
          <a:xfrm>
            <a:off x="6731000" y="2676525"/>
            <a:ext cx="504825" cy="503238"/>
            <a:chOff x="1156" y="1389"/>
            <a:chExt cx="318" cy="317"/>
          </a:xfrm>
        </p:grpSpPr>
        <p:sp>
          <p:nvSpPr>
            <p:cNvPr id="18518" name="Oval 62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19" name="Text Box 63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B</a:t>
              </a:r>
            </a:p>
          </p:txBody>
        </p:sp>
      </p:grpSp>
      <p:grpSp>
        <p:nvGrpSpPr>
          <p:cNvPr id="18469" name="Group 64"/>
          <p:cNvGrpSpPr>
            <a:grpSpLocks/>
          </p:cNvGrpSpPr>
          <p:nvPr/>
        </p:nvGrpSpPr>
        <p:grpSpPr bwMode="auto">
          <a:xfrm>
            <a:off x="7702550" y="2257425"/>
            <a:ext cx="504825" cy="503238"/>
            <a:chOff x="1156" y="1389"/>
            <a:chExt cx="318" cy="317"/>
          </a:xfrm>
        </p:grpSpPr>
        <p:sp>
          <p:nvSpPr>
            <p:cNvPr id="18516" name="Oval 65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17" name="Text Box 66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I</a:t>
              </a:r>
            </a:p>
          </p:txBody>
        </p:sp>
      </p:grpSp>
      <p:grpSp>
        <p:nvGrpSpPr>
          <p:cNvPr id="18470" name="Group 67"/>
          <p:cNvGrpSpPr>
            <a:grpSpLocks/>
          </p:cNvGrpSpPr>
          <p:nvPr/>
        </p:nvGrpSpPr>
        <p:grpSpPr bwMode="auto">
          <a:xfrm>
            <a:off x="7702550" y="3097213"/>
            <a:ext cx="504825" cy="503237"/>
            <a:chOff x="1156" y="1389"/>
            <a:chExt cx="318" cy="317"/>
          </a:xfrm>
        </p:grpSpPr>
        <p:sp>
          <p:nvSpPr>
            <p:cNvPr id="18514" name="Oval 68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15" name="Text Box 69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C</a:t>
              </a:r>
            </a:p>
          </p:txBody>
        </p:sp>
      </p:grpSp>
      <p:sp>
        <p:nvSpPr>
          <p:cNvPr id="18471" name="Line 70"/>
          <p:cNvSpPr>
            <a:spLocks noChangeShapeType="1"/>
          </p:cNvSpPr>
          <p:nvPr/>
        </p:nvSpPr>
        <p:spPr bwMode="auto">
          <a:xfrm>
            <a:off x="6981825" y="2341563"/>
            <a:ext cx="0" cy="35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72" name="Line 71"/>
          <p:cNvSpPr>
            <a:spLocks noChangeShapeType="1"/>
          </p:cNvSpPr>
          <p:nvPr/>
        </p:nvSpPr>
        <p:spPr bwMode="auto">
          <a:xfrm>
            <a:off x="6981825" y="3133725"/>
            <a:ext cx="0" cy="35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73" name="Line 72"/>
          <p:cNvSpPr>
            <a:spLocks noChangeShapeType="1"/>
          </p:cNvSpPr>
          <p:nvPr/>
        </p:nvSpPr>
        <p:spPr bwMode="auto">
          <a:xfrm>
            <a:off x="7199313" y="2125663"/>
            <a:ext cx="503237" cy="287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74" name="Line 73"/>
          <p:cNvSpPr>
            <a:spLocks noChangeShapeType="1"/>
          </p:cNvSpPr>
          <p:nvPr/>
        </p:nvSpPr>
        <p:spPr bwMode="auto">
          <a:xfrm flipV="1">
            <a:off x="7270750" y="2628900"/>
            <a:ext cx="503238" cy="288925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75" name="Line 74"/>
          <p:cNvSpPr>
            <a:spLocks noChangeShapeType="1"/>
          </p:cNvSpPr>
          <p:nvPr/>
        </p:nvSpPr>
        <p:spPr bwMode="auto">
          <a:xfrm>
            <a:off x="7270750" y="2989263"/>
            <a:ext cx="431800" cy="287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476" name="Group 75"/>
          <p:cNvGrpSpPr>
            <a:grpSpLocks/>
          </p:cNvGrpSpPr>
          <p:nvPr/>
        </p:nvGrpSpPr>
        <p:grpSpPr bwMode="auto">
          <a:xfrm>
            <a:off x="8207375" y="4357688"/>
            <a:ext cx="504825" cy="503237"/>
            <a:chOff x="1156" y="1389"/>
            <a:chExt cx="318" cy="317"/>
          </a:xfrm>
        </p:grpSpPr>
        <p:sp>
          <p:nvSpPr>
            <p:cNvPr id="18512" name="Oval 76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13" name="Text Box 77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J</a:t>
              </a:r>
            </a:p>
          </p:txBody>
        </p:sp>
      </p:grpSp>
      <p:grpSp>
        <p:nvGrpSpPr>
          <p:cNvPr id="18477" name="Group 78"/>
          <p:cNvGrpSpPr>
            <a:grpSpLocks/>
          </p:cNvGrpSpPr>
          <p:nvPr/>
        </p:nvGrpSpPr>
        <p:grpSpPr bwMode="auto">
          <a:xfrm>
            <a:off x="5254625" y="4357688"/>
            <a:ext cx="504825" cy="503237"/>
            <a:chOff x="1156" y="1389"/>
            <a:chExt cx="318" cy="317"/>
          </a:xfrm>
        </p:grpSpPr>
        <p:sp>
          <p:nvSpPr>
            <p:cNvPr id="18510" name="Oval 79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11" name="Text Box 80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H</a:t>
              </a:r>
            </a:p>
          </p:txBody>
        </p:sp>
      </p:grpSp>
      <p:grpSp>
        <p:nvGrpSpPr>
          <p:cNvPr id="18478" name="Group 81"/>
          <p:cNvGrpSpPr>
            <a:grpSpLocks/>
          </p:cNvGrpSpPr>
          <p:nvPr/>
        </p:nvGrpSpPr>
        <p:grpSpPr bwMode="auto">
          <a:xfrm>
            <a:off x="7469188" y="5510213"/>
            <a:ext cx="504825" cy="503237"/>
            <a:chOff x="1156" y="1389"/>
            <a:chExt cx="318" cy="317"/>
          </a:xfrm>
        </p:grpSpPr>
        <p:sp>
          <p:nvSpPr>
            <p:cNvPr id="18508" name="Oval 82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09" name="Text Box 83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D</a:t>
              </a:r>
            </a:p>
          </p:txBody>
        </p:sp>
      </p:grpSp>
      <p:grpSp>
        <p:nvGrpSpPr>
          <p:cNvPr id="18479" name="Group 84"/>
          <p:cNvGrpSpPr>
            <a:grpSpLocks/>
          </p:cNvGrpSpPr>
          <p:nvPr/>
        </p:nvGrpSpPr>
        <p:grpSpPr bwMode="auto">
          <a:xfrm>
            <a:off x="5992813" y="5510213"/>
            <a:ext cx="504825" cy="503237"/>
            <a:chOff x="1156" y="1389"/>
            <a:chExt cx="318" cy="317"/>
          </a:xfrm>
        </p:grpSpPr>
        <p:sp>
          <p:nvSpPr>
            <p:cNvPr id="18506" name="Oval 85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07" name="Text Box 86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A</a:t>
              </a:r>
            </a:p>
          </p:txBody>
        </p:sp>
      </p:grpSp>
      <p:grpSp>
        <p:nvGrpSpPr>
          <p:cNvPr id="18480" name="Group 87"/>
          <p:cNvGrpSpPr>
            <a:grpSpLocks/>
          </p:cNvGrpSpPr>
          <p:nvPr/>
        </p:nvGrpSpPr>
        <p:grpSpPr bwMode="auto">
          <a:xfrm>
            <a:off x="6731000" y="3516313"/>
            <a:ext cx="504825" cy="503237"/>
            <a:chOff x="1156" y="1389"/>
            <a:chExt cx="318" cy="317"/>
          </a:xfrm>
        </p:grpSpPr>
        <p:sp>
          <p:nvSpPr>
            <p:cNvPr id="18504" name="Oval 88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05" name="Text Box 89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E</a:t>
              </a:r>
            </a:p>
          </p:txBody>
        </p:sp>
      </p:grpSp>
      <p:sp>
        <p:nvSpPr>
          <p:cNvPr id="18481" name="Line 90"/>
          <p:cNvSpPr>
            <a:spLocks noChangeShapeType="1"/>
          </p:cNvSpPr>
          <p:nvPr/>
        </p:nvSpPr>
        <p:spPr bwMode="auto">
          <a:xfrm flipV="1">
            <a:off x="7199313" y="3492500"/>
            <a:ext cx="503237" cy="217488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482" name="Group 91"/>
          <p:cNvGrpSpPr>
            <a:grpSpLocks/>
          </p:cNvGrpSpPr>
          <p:nvPr/>
        </p:nvGrpSpPr>
        <p:grpSpPr bwMode="auto">
          <a:xfrm>
            <a:off x="6731000" y="4357688"/>
            <a:ext cx="504825" cy="503237"/>
            <a:chOff x="1156" y="1389"/>
            <a:chExt cx="318" cy="317"/>
          </a:xfrm>
        </p:grpSpPr>
        <p:sp>
          <p:nvSpPr>
            <p:cNvPr id="18502" name="Oval 92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8503" name="Text Box 93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F</a:t>
              </a:r>
            </a:p>
          </p:txBody>
        </p:sp>
      </p:grpSp>
      <p:sp>
        <p:nvSpPr>
          <p:cNvPr id="18483" name="Line 94"/>
          <p:cNvSpPr>
            <a:spLocks noChangeShapeType="1"/>
          </p:cNvSpPr>
          <p:nvPr/>
        </p:nvSpPr>
        <p:spPr bwMode="auto">
          <a:xfrm>
            <a:off x="6981825" y="3997325"/>
            <a:ext cx="0" cy="360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84" name="Line 95"/>
          <p:cNvSpPr>
            <a:spLocks noChangeShapeType="1"/>
          </p:cNvSpPr>
          <p:nvPr/>
        </p:nvSpPr>
        <p:spPr bwMode="auto">
          <a:xfrm>
            <a:off x="5757863" y="45735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85" name="Line 96"/>
          <p:cNvSpPr>
            <a:spLocks noChangeShapeType="1"/>
          </p:cNvSpPr>
          <p:nvPr/>
        </p:nvSpPr>
        <p:spPr bwMode="auto">
          <a:xfrm>
            <a:off x="7199313" y="457358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86" name="Line 97"/>
          <p:cNvSpPr>
            <a:spLocks noChangeShapeType="1"/>
          </p:cNvSpPr>
          <p:nvPr/>
        </p:nvSpPr>
        <p:spPr bwMode="auto">
          <a:xfrm>
            <a:off x="5614988" y="4860925"/>
            <a:ext cx="43180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87" name="Line 98"/>
          <p:cNvSpPr>
            <a:spLocks noChangeShapeType="1"/>
          </p:cNvSpPr>
          <p:nvPr/>
        </p:nvSpPr>
        <p:spPr bwMode="auto">
          <a:xfrm>
            <a:off x="6478588" y="5726113"/>
            <a:ext cx="10080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88" name="Line 99"/>
          <p:cNvSpPr>
            <a:spLocks noChangeShapeType="1"/>
          </p:cNvSpPr>
          <p:nvPr/>
        </p:nvSpPr>
        <p:spPr bwMode="auto">
          <a:xfrm flipV="1">
            <a:off x="7847013" y="4860925"/>
            <a:ext cx="503237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89" name="Line 100"/>
          <p:cNvSpPr>
            <a:spLocks noChangeShapeType="1"/>
          </p:cNvSpPr>
          <p:nvPr/>
        </p:nvSpPr>
        <p:spPr bwMode="auto">
          <a:xfrm flipV="1">
            <a:off x="6334125" y="4860925"/>
            <a:ext cx="504825" cy="649288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90" name="Line 101"/>
          <p:cNvSpPr>
            <a:spLocks noChangeShapeType="1"/>
          </p:cNvSpPr>
          <p:nvPr/>
        </p:nvSpPr>
        <p:spPr bwMode="auto">
          <a:xfrm>
            <a:off x="7054850" y="4860925"/>
            <a:ext cx="576263" cy="649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91" name="Text Box 102"/>
          <p:cNvSpPr txBox="1">
            <a:spLocks noChangeArrowheads="1"/>
          </p:cNvSpPr>
          <p:nvPr/>
        </p:nvSpPr>
        <p:spPr bwMode="auto">
          <a:xfrm>
            <a:off x="5632450" y="5905500"/>
            <a:ext cx="135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1/1</a:t>
            </a:r>
          </a:p>
        </p:txBody>
      </p:sp>
      <p:sp>
        <p:nvSpPr>
          <p:cNvPr id="18492" name="Text Box 103"/>
          <p:cNvSpPr txBox="1">
            <a:spLocks noChangeArrowheads="1"/>
          </p:cNvSpPr>
          <p:nvPr/>
        </p:nvSpPr>
        <p:spPr bwMode="auto">
          <a:xfrm>
            <a:off x="6216650" y="4105275"/>
            <a:ext cx="135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3/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493" name="Text Box 104"/>
          <p:cNvSpPr txBox="1">
            <a:spLocks noChangeArrowheads="1"/>
          </p:cNvSpPr>
          <p:nvPr/>
        </p:nvSpPr>
        <p:spPr bwMode="auto">
          <a:xfrm>
            <a:off x="6183313" y="3554413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4/4</a:t>
            </a:r>
          </a:p>
        </p:txBody>
      </p:sp>
      <p:sp>
        <p:nvSpPr>
          <p:cNvPr id="18494" name="Text Box 105"/>
          <p:cNvSpPr txBox="1">
            <a:spLocks noChangeArrowheads="1"/>
          </p:cNvSpPr>
          <p:nvPr/>
        </p:nvSpPr>
        <p:spPr bwMode="auto">
          <a:xfrm>
            <a:off x="6183313" y="2654300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5/</a:t>
            </a:r>
            <a:r>
              <a:rPr lang="en-US" altLang="zh-CN" b="1">
                <a:solidFill>
                  <a:srgbClr val="CC3300"/>
                </a:solidFill>
              </a:rPr>
              <a:t>4</a:t>
            </a:r>
          </a:p>
        </p:txBody>
      </p:sp>
      <p:sp>
        <p:nvSpPr>
          <p:cNvPr id="18495" name="Text Box 106"/>
          <p:cNvSpPr txBox="1">
            <a:spLocks noChangeArrowheads="1"/>
          </p:cNvSpPr>
          <p:nvPr/>
        </p:nvSpPr>
        <p:spPr bwMode="auto">
          <a:xfrm>
            <a:off x="7793038" y="3519488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6/</a:t>
            </a:r>
            <a:r>
              <a:rPr lang="en-US" altLang="zh-CN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8496" name="Text Box 109"/>
          <p:cNvSpPr txBox="1">
            <a:spLocks noChangeArrowheads="1"/>
          </p:cNvSpPr>
          <p:nvPr/>
        </p:nvSpPr>
        <p:spPr bwMode="auto">
          <a:xfrm>
            <a:off x="7253288" y="5949950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2/2</a:t>
            </a:r>
          </a:p>
        </p:txBody>
      </p:sp>
      <p:sp>
        <p:nvSpPr>
          <p:cNvPr id="18497" name="Text Box 110"/>
          <p:cNvSpPr txBox="1">
            <a:spLocks noChangeArrowheads="1"/>
          </p:cNvSpPr>
          <p:nvPr/>
        </p:nvSpPr>
        <p:spPr bwMode="auto">
          <a:xfrm>
            <a:off x="6192838" y="1719263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8/8</a:t>
            </a:r>
          </a:p>
        </p:txBody>
      </p:sp>
      <p:sp>
        <p:nvSpPr>
          <p:cNvPr id="18498" name="Text Box 111"/>
          <p:cNvSpPr txBox="1">
            <a:spLocks noChangeArrowheads="1"/>
          </p:cNvSpPr>
          <p:nvPr/>
        </p:nvSpPr>
        <p:spPr bwMode="auto">
          <a:xfrm>
            <a:off x="7793038" y="1808163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9/9</a:t>
            </a:r>
          </a:p>
        </p:txBody>
      </p:sp>
      <p:sp>
        <p:nvSpPr>
          <p:cNvPr id="18499" name="Text Box 112"/>
          <p:cNvSpPr txBox="1">
            <a:spLocks noChangeArrowheads="1"/>
          </p:cNvSpPr>
          <p:nvPr/>
        </p:nvSpPr>
        <p:spPr bwMode="auto">
          <a:xfrm>
            <a:off x="4122738" y="2033588"/>
            <a:ext cx="39608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6600"/>
                </a:solidFill>
              </a:rPr>
              <a:t>third back edge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6600"/>
                </a:solidFill>
              </a:rPr>
              <a:t>encountered</a:t>
            </a:r>
          </a:p>
        </p:txBody>
      </p:sp>
      <p:sp>
        <p:nvSpPr>
          <p:cNvPr id="18500" name="Line 113"/>
          <p:cNvSpPr>
            <a:spLocks noChangeShapeType="1"/>
          </p:cNvSpPr>
          <p:nvPr/>
        </p:nvSpPr>
        <p:spPr bwMode="auto">
          <a:xfrm>
            <a:off x="5832475" y="2393950"/>
            <a:ext cx="1800225" cy="225425"/>
          </a:xfrm>
          <a:prstGeom prst="line">
            <a:avLst/>
          </a:prstGeom>
          <a:noFill/>
          <a:ln w="9525">
            <a:solidFill>
              <a:srgbClr val="008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226" name="AutoShape 114"/>
          <p:cNvSpPr>
            <a:spLocks noChangeArrowheads="1"/>
          </p:cNvSpPr>
          <p:nvPr/>
        </p:nvSpPr>
        <p:spPr bwMode="auto">
          <a:xfrm>
            <a:off x="3762375" y="3654425"/>
            <a:ext cx="1665288" cy="5397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1" grpId="0" animBg="1"/>
      <p:bldP spid="18472" grpId="0" animBg="1"/>
      <p:bldP spid="18473" grpId="0" animBg="1"/>
      <p:bldP spid="18474" grpId="0" animBg="1"/>
      <p:bldP spid="18475" grpId="0" animBg="1"/>
      <p:bldP spid="18481" grpId="0" animBg="1"/>
      <p:bldP spid="18483" grpId="0" animBg="1"/>
      <p:bldP spid="18484" grpId="0" animBg="1"/>
      <p:bldP spid="18485" grpId="0" animBg="1"/>
      <p:bldP spid="18486" grpId="0" animBg="1"/>
      <p:bldP spid="18487" grpId="0" animBg="1"/>
      <p:bldP spid="18488" grpId="0" animBg="1"/>
      <p:bldP spid="18489" grpId="0" animBg="1"/>
      <p:bldP spid="18490" grpId="0" animBg="1"/>
      <p:bldP spid="18491" grpId="0"/>
      <p:bldP spid="18492" grpId="0"/>
      <p:bldP spid="18493" grpId="0"/>
      <p:bldP spid="18494" grpId="0"/>
      <p:bldP spid="18495" grpId="0"/>
      <p:bldP spid="18496" grpId="0"/>
      <p:bldP spid="18497" grpId="0"/>
      <p:bldP spid="18498" grpId="0"/>
      <p:bldP spid="18499" grpId="0"/>
      <p:bldP spid="18500" grpId="0" animBg="1"/>
      <p:bldP spid="902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6" name="Freeform 116"/>
          <p:cNvSpPr>
            <a:spLocks/>
          </p:cNvSpPr>
          <p:nvPr/>
        </p:nvSpPr>
        <p:spPr bwMode="auto">
          <a:xfrm>
            <a:off x="6507163" y="1584828"/>
            <a:ext cx="1939925" cy="1620837"/>
          </a:xfrm>
          <a:custGeom>
            <a:avLst/>
            <a:gdLst>
              <a:gd name="T0" fmla="*/ 2147483647 w 1222"/>
              <a:gd name="T1" fmla="*/ 0 h 1021"/>
              <a:gd name="T2" fmla="*/ 2147483647 w 1222"/>
              <a:gd name="T3" fmla="*/ 2147483647 h 1021"/>
              <a:gd name="T4" fmla="*/ 2147483647 w 1222"/>
              <a:gd name="T5" fmla="*/ 2147483647 h 1021"/>
              <a:gd name="T6" fmla="*/ 2147483647 w 1222"/>
              <a:gd name="T7" fmla="*/ 2147483647 h 1021"/>
              <a:gd name="T8" fmla="*/ 2147483647 w 1222"/>
              <a:gd name="T9" fmla="*/ 2147483647 h 1021"/>
              <a:gd name="T10" fmla="*/ 2147483647 w 1222"/>
              <a:gd name="T11" fmla="*/ 2147483647 h 1021"/>
              <a:gd name="T12" fmla="*/ 2147483647 w 1222"/>
              <a:gd name="T13" fmla="*/ 2147483647 h 1021"/>
              <a:gd name="T14" fmla="*/ 2147483647 w 1222"/>
              <a:gd name="T15" fmla="*/ 2147483647 h 1021"/>
              <a:gd name="T16" fmla="*/ 2147483647 w 1222"/>
              <a:gd name="T17" fmla="*/ 2147483647 h 1021"/>
              <a:gd name="T18" fmla="*/ 2147483647 w 1222"/>
              <a:gd name="T19" fmla="*/ 2147483647 h 1021"/>
              <a:gd name="T20" fmla="*/ 2147483647 w 1222"/>
              <a:gd name="T21" fmla="*/ 0 h 10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22"/>
              <a:gd name="T34" fmla="*/ 0 h 1021"/>
              <a:gd name="T35" fmla="*/ 1222 w 1222"/>
              <a:gd name="T36" fmla="*/ 1021 h 10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22" h="1021">
                <a:moveTo>
                  <a:pt x="491" y="0"/>
                </a:moveTo>
                <a:cubicBezTo>
                  <a:pt x="378" y="0"/>
                  <a:pt x="340" y="4"/>
                  <a:pt x="265" y="61"/>
                </a:cubicBezTo>
                <a:cubicBezTo>
                  <a:pt x="190" y="118"/>
                  <a:pt x="76" y="251"/>
                  <a:pt x="38" y="345"/>
                </a:cubicBezTo>
                <a:cubicBezTo>
                  <a:pt x="0" y="439"/>
                  <a:pt x="14" y="524"/>
                  <a:pt x="38" y="628"/>
                </a:cubicBezTo>
                <a:cubicBezTo>
                  <a:pt x="62" y="732"/>
                  <a:pt x="114" y="917"/>
                  <a:pt x="180" y="969"/>
                </a:cubicBezTo>
                <a:cubicBezTo>
                  <a:pt x="246" y="1021"/>
                  <a:pt x="331" y="968"/>
                  <a:pt x="435" y="940"/>
                </a:cubicBezTo>
                <a:cubicBezTo>
                  <a:pt x="539" y="912"/>
                  <a:pt x="696" y="836"/>
                  <a:pt x="803" y="798"/>
                </a:cubicBezTo>
                <a:cubicBezTo>
                  <a:pt x="910" y="760"/>
                  <a:pt x="1013" y="786"/>
                  <a:pt x="1079" y="710"/>
                </a:cubicBezTo>
                <a:cubicBezTo>
                  <a:pt x="1145" y="634"/>
                  <a:pt x="1222" y="453"/>
                  <a:pt x="1200" y="345"/>
                </a:cubicBezTo>
                <a:cubicBezTo>
                  <a:pt x="1178" y="237"/>
                  <a:pt x="1063" y="118"/>
                  <a:pt x="945" y="61"/>
                </a:cubicBezTo>
                <a:cubicBezTo>
                  <a:pt x="827" y="4"/>
                  <a:pt x="604" y="0"/>
                  <a:pt x="491" y="0"/>
                </a:cubicBezTo>
                <a:close/>
              </a:path>
            </a:pathLst>
          </a:cu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>
          <a:xfrm>
            <a:off x="206375" y="728663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/>
              <a:t>Bicomponent: an Example</a:t>
            </a:r>
            <a:endParaRPr lang="zh-CN" altLang="en-US"/>
          </a:p>
        </p:txBody>
      </p:sp>
      <p:grpSp>
        <p:nvGrpSpPr>
          <p:cNvPr id="19460" name="Group 5"/>
          <p:cNvGrpSpPr>
            <a:grpSpLocks/>
          </p:cNvGrpSpPr>
          <p:nvPr/>
        </p:nvGrpSpPr>
        <p:grpSpPr bwMode="auto">
          <a:xfrm>
            <a:off x="2071688" y="1925638"/>
            <a:ext cx="504825" cy="503237"/>
            <a:chOff x="1156" y="1389"/>
            <a:chExt cx="318" cy="317"/>
          </a:xfrm>
        </p:grpSpPr>
        <p:sp>
          <p:nvSpPr>
            <p:cNvPr id="19566" name="Oval 6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67" name="Text Box 7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G</a:t>
              </a:r>
            </a:p>
          </p:txBody>
        </p:sp>
      </p:grpSp>
      <p:grpSp>
        <p:nvGrpSpPr>
          <p:cNvPr id="19461" name="Group 8"/>
          <p:cNvGrpSpPr>
            <a:grpSpLocks/>
          </p:cNvGrpSpPr>
          <p:nvPr/>
        </p:nvGrpSpPr>
        <p:grpSpPr bwMode="auto">
          <a:xfrm>
            <a:off x="2071688" y="2765425"/>
            <a:ext cx="504825" cy="503238"/>
            <a:chOff x="1156" y="1389"/>
            <a:chExt cx="318" cy="317"/>
          </a:xfrm>
        </p:grpSpPr>
        <p:sp>
          <p:nvSpPr>
            <p:cNvPr id="19564" name="Oval 9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65" name="Text Box 10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B</a:t>
              </a:r>
            </a:p>
          </p:txBody>
        </p:sp>
      </p:grpSp>
      <p:grpSp>
        <p:nvGrpSpPr>
          <p:cNvPr id="19462" name="Group 11"/>
          <p:cNvGrpSpPr>
            <a:grpSpLocks/>
          </p:cNvGrpSpPr>
          <p:nvPr/>
        </p:nvGrpSpPr>
        <p:grpSpPr bwMode="auto">
          <a:xfrm>
            <a:off x="3043238" y="2346325"/>
            <a:ext cx="504825" cy="503238"/>
            <a:chOff x="1156" y="1389"/>
            <a:chExt cx="318" cy="317"/>
          </a:xfrm>
        </p:grpSpPr>
        <p:sp>
          <p:nvSpPr>
            <p:cNvPr id="19562" name="Oval 12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63" name="Text Box 13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I</a:t>
              </a:r>
            </a:p>
          </p:txBody>
        </p:sp>
      </p:grpSp>
      <p:grpSp>
        <p:nvGrpSpPr>
          <p:cNvPr id="19463" name="Group 14"/>
          <p:cNvGrpSpPr>
            <a:grpSpLocks/>
          </p:cNvGrpSpPr>
          <p:nvPr/>
        </p:nvGrpSpPr>
        <p:grpSpPr bwMode="auto">
          <a:xfrm>
            <a:off x="3043238" y="3186113"/>
            <a:ext cx="504825" cy="503237"/>
            <a:chOff x="1156" y="1389"/>
            <a:chExt cx="318" cy="317"/>
          </a:xfrm>
        </p:grpSpPr>
        <p:sp>
          <p:nvSpPr>
            <p:cNvPr id="19560" name="Oval 15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61" name="Text Box 16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C</a:t>
              </a:r>
            </a:p>
          </p:txBody>
        </p:sp>
      </p:grpSp>
      <p:sp>
        <p:nvSpPr>
          <p:cNvPr id="19464" name="Line 17"/>
          <p:cNvSpPr>
            <a:spLocks noChangeShapeType="1"/>
          </p:cNvSpPr>
          <p:nvPr/>
        </p:nvSpPr>
        <p:spPr bwMode="auto">
          <a:xfrm>
            <a:off x="2322513" y="2430463"/>
            <a:ext cx="0" cy="35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5" name="Line 18"/>
          <p:cNvSpPr>
            <a:spLocks noChangeShapeType="1"/>
          </p:cNvSpPr>
          <p:nvPr/>
        </p:nvSpPr>
        <p:spPr bwMode="auto">
          <a:xfrm>
            <a:off x="2322513" y="3222625"/>
            <a:ext cx="0" cy="35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6" name="Line 19"/>
          <p:cNvSpPr>
            <a:spLocks noChangeShapeType="1"/>
          </p:cNvSpPr>
          <p:nvPr/>
        </p:nvSpPr>
        <p:spPr bwMode="auto">
          <a:xfrm>
            <a:off x="2540000" y="2214563"/>
            <a:ext cx="503238" cy="287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7" name="Line 20"/>
          <p:cNvSpPr>
            <a:spLocks noChangeShapeType="1"/>
          </p:cNvSpPr>
          <p:nvPr/>
        </p:nvSpPr>
        <p:spPr bwMode="auto">
          <a:xfrm flipV="1">
            <a:off x="2611438" y="2717800"/>
            <a:ext cx="503237" cy="288925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8" name="Line 21"/>
          <p:cNvSpPr>
            <a:spLocks noChangeShapeType="1"/>
          </p:cNvSpPr>
          <p:nvPr/>
        </p:nvSpPr>
        <p:spPr bwMode="auto">
          <a:xfrm>
            <a:off x="2611438" y="3078163"/>
            <a:ext cx="431800" cy="287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469" name="Group 22"/>
          <p:cNvGrpSpPr>
            <a:grpSpLocks/>
          </p:cNvGrpSpPr>
          <p:nvPr/>
        </p:nvGrpSpPr>
        <p:grpSpPr bwMode="auto">
          <a:xfrm>
            <a:off x="3548063" y="4446588"/>
            <a:ext cx="504825" cy="503237"/>
            <a:chOff x="1156" y="1389"/>
            <a:chExt cx="318" cy="317"/>
          </a:xfrm>
        </p:grpSpPr>
        <p:sp>
          <p:nvSpPr>
            <p:cNvPr id="19558" name="Oval 23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59" name="Text Box 24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J</a:t>
              </a:r>
            </a:p>
          </p:txBody>
        </p:sp>
      </p:grpSp>
      <p:grpSp>
        <p:nvGrpSpPr>
          <p:cNvPr id="19470" name="Group 25"/>
          <p:cNvGrpSpPr>
            <a:grpSpLocks/>
          </p:cNvGrpSpPr>
          <p:nvPr/>
        </p:nvGrpSpPr>
        <p:grpSpPr bwMode="auto">
          <a:xfrm>
            <a:off x="595313" y="4446588"/>
            <a:ext cx="504825" cy="503237"/>
            <a:chOff x="1156" y="1389"/>
            <a:chExt cx="318" cy="317"/>
          </a:xfrm>
        </p:grpSpPr>
        <p:sp>
          <p:nvSpPr>
            <p:cNvPr id="19556" name="Oval 26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57" name="Text Box 27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H</a:t>
              </a:r>
            </a:p>
          </p:txBody>
        </p:sp>
      </p:grpSp>
      <p:grpSp>
        <p:nvGrpSpPr>
          <p:cNvPr id="19471" name="Group 28"/>
          <p:cNvGrpSpPr>
            <a:grpSpLocks/>
          </p:cNvGrpSpPr>
          <p:nvPr/>
        </p:nvGrpSpPr>
        <p:grpSpPr bwMode="auto">
          <a:xfrm>
            <a:off x="2809875" y="5599113"/>
            <a:ext cx="504825" cy="503237"/>
            <a:chOff x="1156" y="1389"/>
            <a:chExt cx="318" cy="317"/>
          </a:xfrm>
        </p:grpSpPr>
        <p:sp>
          <p:nvSpPr>
            <p:cNvPr id="19554" name="Oval 29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55" name="Text Box 30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D</a:t>
              </a:r>
            </a:p>
          </p:txBody>
        </p:sp>
      </p:grpSp>
      <p:grpSp>
        <p:nvGrpSpPr>
          <p:cNvPr id="19472" name="Group 31"/>
          <p:cNvGrpSpPr>
            <a:grpSpLocks/>
          </p:cNvGrpSpPr>
          <p:nvPr/>
        </p:nvGrpSpPr>
        <p:grpSpPr bwMode="auto">
          <a:xfrm>
            <a:off x="1333500" y="5599113"/>
            <a:ext cx="504825" cy="503237"/>
            <a:chOff x="1156" y="1389"/>
            <a:chExt cx="318" cy="317"/>
          </a:xfrm>
        </p:grpSpPr>
        <p:sp>
          <p:nvSpPr>
            <p:cNvPr id="19552" name="Oval 32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53" name="Text Box 33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A</a:t>
              </a:r>
            </a:p>
          </p:txBody>
        </p:sp>
      </p:grpSp>
      <p:grpSp>
        <p:nvGrpSpPr>
          <p:cNvPr id="19473" name="Group 34"/>
          <p:cNvGrpSpPr>
            <a:grpSpLocks/>
          </p:cNvGrpSpPr>
          <p:nvPr/>
        </p:nvGrpSpPr>
        <p:grpSpPr bwMode="auto">
          <a:xfrm>
            <a:off x="2071688" y="3605213"/>
            <a:ext cx="504825" cy="503237"/>
            <a:chOff x="1156" y="1389"/>
            <a:chExt cx="318" cy="317"/>
          </a:xfrm>
        </p:grpSpPr>
        <p:sp>
          <p:nvSpPr>
            <p:cNvPr id="19550" name="Oval 35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51" name="Text Box 36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E</a:t>
              </a:r>
            </a:p>
          </p:txBody>
        </p:sp>
      </p:grpSp>
      <p:sp>
        <p:nvSpPr>
          <p:cNvPr id="19474" name="Line 37"/>
          <p:cNvSpPr>
            <a:spLocks noChangeShapeType="1"/>
          </p:cNvSpPr>
          <p:nvPr/>
        </p:nvSpPr>
        <p:spPr bwMode="auto">
          <a:xfrm flipV="1">
            <a:off x="2540000" y="3581400"/>
            <a:ext cx="503238" cy="217488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475" name="Group 38"/>
          <p:cNvGrpSpPr>
            <a:grpSpLocks/>
          </p:cNvGrpSpPr>
          <p:nvPr/>
        </p:nvGrpSpPr>
        <p:grpSpPr bwMode="auto">
          <a:xfrm>
            <a:off x="2071688" y="4446588"/>
            <a:ext cx="504825" cy="503237"/>
            <a:chOff x="1156" y="1389"/>
            <a:chExt cx="318" cy="317"/>
          </a:xfrm>
        </p:grpSpPr>
        <p:sp>
          <p:nvSpPr>
            <p:cNvPr id="19548" name="Oval 39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49" name="Text Box 40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F</a:t>
              </a:r>
            </a:p>
          </p:txBody>
        </p:sp>
      </p:grpSp>
      <p:sp>
        <p:nvSpPr>
          <p:cNvPr id="19476" name="Line 41"/>
          <p:cNvSpPr>
            <a:spLocks noChangeShapeType="1"/>
          </p:cNvSpPr>
          <p:nvPr/>
        </p:nvSpPr>
        <p:spPr bwMode="auto">
          <a:xfrm>
            <a:off x="2322513" y="4086225"/>
            <a:ext cx="0" cy="360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7" name="Line 42"/>
          <p:cNvSpPr>
            <a:spLocks noChangeShapeType="1"/>
          </p:cNvSpPr>
          <p:nvPr/>
        </p:nvSpPr>
        <p:spPr bwMode="auto">
          <a:xfrm>
            <a:off x="1098550" y="46624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8" name="Line 43"/>
          <p:cNvSpPr>
            <a:spLocks noChangeShapeType="1"/>
          </p:cNvSpPr>
          <p:nvPr/>
        </p:nvSpPr>
        <p:spPr bwMode="auto">
          <a:xfrm>
            <a:off x="2540000" y="466248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79" name="Line 44"/>
          <p:cNvSpPr>
            <a:spLocks noChangeShapeType="1"/>
          </p:cNvSpPr>
          <p:nvPr/>
        </p:nvSpPr>
        <p:spPr bwMode="auto">
          <a:xfrm>
            <a:off x="955675" y="4949825"/>
            <a:ext cx="43180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0" name="Line 45"/>
          <p:cNvSpPr>
            <a:spLocks noChangeShapeType="1"/>
          </p:cNvSpPr>
          <p:nvPr/>
        </p:nvSpPr>
        <p:spPr bwMode="auto">
          <a:xfrm>
            <a:off x="1819275" y="5815013"/>
            <a:ext cx="10080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1" name="Line 46"/>
          <p:cNvSpPr>
            <a:spLocks noChangeShapeType="1"/>
          </p:cNvSpPr>
          <p:nvPr/>
        </p:nvSpPr>
        <p:spPr bwMode="auto">
          <a:xfrm flipV="1">
            <a:off x="3187700" y="4949825"/>
            <a:ext cx="503238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2" name="Line 47"/>
          <p:cNvSpPr>
            <a:spLocks noChangeShapeType="1"/>
          </p:cNvSpPr>
          <p:nvPr/>
        </p:nvSpPr>
        <p:spPr bwMode="auto">
          <a:xfrm flipV="1">
            <a:off x="1674813" y="4949825"/>
            <a:ext cx="504825" cy="649288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3" name="Line 48"/>
          <p:cNvSpPr>
            <a:spLocks noChangeShapeType="1"/>
          </p:cNvSpPr>
          <p:nvPr/>
        </p:nvSpPr>
        <p:spPr bwMode="auto">
          <a:xfrm>
            <a:off x="2395538" y="4949825"/>
            <a:ext cx="576262" cy="649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84" name="Text Box 49"/>
          <p:cNvSpPr txBox="1">
            <a:spLocks noChangeArrowheads="1"/>
          </p:cNvSpPr>
          <p:nvPr/>
        </p:nvSpPr>
        <p:spPr bwMode="auto">
          <a:xfrm>
            <a:off x="973138" y="5994400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1/1</a:t>
            </a:r>
          </a:p>
        </p:txBody>
      </p:sp>
      <p:sp>
        <p:nvSpPr>
          <p:cNvPr id="19485" name="Text Box 50"/>
          <p:cNvSpPr txBox="1">
            <a:spLocks noChangeArrowheads="1"/>
          </p:cNvSpPr>
          <p:nvPr/>
        </p:nvSpPr>
        <p:spPr bwMode="auto">
          <a:xfrm>
            <a:off x="1557338" y="4194175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3/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486" name="Text Box 51"/>
          <p:cNvSpPr txBox="1">
            <a:spLocks noChangeArrowheads="1"/>
          </p:cNvSpPr>
          <p:nvPr/>
        </p:nvSpPr>
        <p:spPr bwMode="auto">
          <a:xfrm>
            <a:off x="1524000" y="3643313"/>
            <a:ext cx="135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4/4</a:t>
            </a:r>
          </a:p>
        </p:txBody>
      </p:sp>
      <p:sp>
        <p:nvSpPr>
          <p:cNvPr id="19487" name="Text Box 52"/>
          <p:cNvSpPr txBox="1">
            <a:spLocks noChangeArrowheads="1"/>
          </p:cNvSpPr>
          <p:nvPr/>
        </p:nvSpPr>
        <p:spPr bwMode="auto">
          <a:xfrm>
            <a:off x="1524000" y="2743200"/>
            <a:ext cx="135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5/</a:t>
            </a:r>
            <a:r>
              <a:rPr lang="en-US" altLang="zh-CN" b="1">
                <a:solidFill>
                  <a:srgbClr val="CC3300"/>
                </a:solidFill>
              </a:rPr>
              <a:t>4</a:t>
            </a:r>
          </a:p>
        </p:txBody>
      </p:sp>
      <p:sp>
        <p:nvSpPr>
          <p:cNvPr id="19488" name="Text Box 53"/>
          <p:cNvSpPr txBox="1">
            <a:spLocks noChangeArrowheads="1"/>
          </p:cNvSpPr>
          <p:nvPr/>
        </p:nvSpPr>
        <p:spPr bwMode="auto">
          <a:xfrm>
            <a:off x="2593975" y="6038850"/>
            <a:ext cx="135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2/2</a:t>
            </a:r>
          </a:p>
        </p:txBody>
      </p:sp>
      <p:sp>
        <p:nvSpPr>
          <p:cNvPr id="19489" name="Text Box 54"/>
          <p:cNvSpPr txBox="1">
            <a:spLocks noChangeArrowheads="1"/>
          </p:cNvSpPr>
          <p:nvPr/>
        </p:nvSpPr>
        <p:spPr bwMode="auto">
          <a:xfrm>
            <a:off x="1533525" y="1808163"/>
            <a:ext cx="135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8/</a:t>
            </a:r>
            <a:r>
              <a:rPr lang="en-US" altLang="zh-CN" b="1">
                <a:solidFill>
                  <a:srgbClr val="CC3300"/>
                </a:solidFill>
              </a:rPr>
              <a:t>5</a:t>
            </a:r>
          </a:p>
        </p:txBody>
      </p:sp>
      <p:sp>
        <p:nvSpPr>
          <p:cNvPr id="19490" name="Text Box 56"/>
          <p:cNvSpPr txBox="1">
            <a:spLocks noChangeArrowheads="1"/>
          </p:cNvSpPr>
          <p:nvPr/>
        </p:nvSpPr>
        <p:spPr bwMode="auto">
          <a:xfrm>
            <a:off x="3041650" y="1943100"/>
            <a:ext cx="135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9/</a:t>
            </a:r>
            <a:r>
              <a:rPr lang="en-US" altLang="zh-CN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9491" name="Text Box 57"/>
          <p:cNvSpPr txBox="1">
            <a:spLocks noChangeArrowheads="1"/>
          </p:cNvSpPr>
          <p:nvPr/>
        </p:nvSpPr>
        <p:spPr bwMode="auto">
          <a:xfrm>
            <a:off x="3357563" y="3608388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6/</a:t>
            </a:r>
            <a:r>
              <a:rPr lang="en-US" altLang="zh-CN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492" name="Text Box 58"/>
          <p:cNvSpPr txBox="1">
            <a:spLocks noChangeArrowheads="1"/>
          </p:cNvSpPr>
          <p:nvPr/>
        </p:nvSpPr>
        <p:spPr bwMode="auto">
          <a:xfrm>
            <a:off x="296863" y="2349500"/>
            <a:ext cx="3960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6600"/>
                </a:solidFill>
              </a:rPr>
              <a:t>backtracking</a:t>
            </a:r>
          </a:p>
        </p:txBody>
      </p:sp>
      <p:sp>
        <p:nvSpPr>
          <p:cNvPr id="19493" name="Line 59"/>
          <p:cNvSpPr>
            <a:spLocks noChangeShapeType="1"/>
          </p:cNvSpPr>
          <p:nvPr/>
        </p:nvSpPr>
        <p:spPr bwMode="auto">
          <a:xfrm flipV="1">
            <a:off x="1466850" y="2168525"/>
            <a:ext cx="404813" cy="315913"/>
          </a:xfrm>
          <a:prstGeom prst="line">
            <a:avLst/>
          </a:prstGeom>
          <a:noFill/>
          <a:ln w="9525">
            <a:solidFill>
              <a:srgbClr val="008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494" name="Group 60"/>
          <p:cNvGrpSpPr>
            <a:grpSpLocks/>
          </p:cNvGrpSpPr>
          <p:nvPr/>
        </p:nvGrpSpPr>
        <p:grpSpPr bwMode="auto">
          <a:xfrm>
            <a:off x="6794500" y="1656265"/>
            <a:ext cx="504825" cy="503238"/>
            <a:chOff x="1156" y="1389"/>
            <a:chExt cx="318" cy="317"/>
          </a:xfrm>
        </p:grpSpPr>
        <p:sp>
          <p:nvSpPr>
            <p:cNvPr id="19546" name="Oval 61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47" name="Text Box 62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G</a:t>
              </a:r>
            </a:p>
          </p:txBody>
        </p:sp>
      </p:grpSp>
      <p:grpSp>
        <p:nvGrpSpPr>
          <p:cNvPr id="19495" name="Group 63"/>
          <p:cNvGrpSpPr>
            <a:grpSpLocks/>
          </p:cNvGrpSpPr>
          <p:nvPr/>
        </p:nvGrpSpPr>
        <p:grpSpPr bwMode="auto">
          <a:xfrm>
            <a:off x="6794500" y="2496053"/>
            <a:ext cx="504825" cy="503237"/>
            <a:chOff x="1156" y="1389"/>
            <a:chExt cx="318" cy="317"/>
          </a:xfrm>
        </p:grpSpPr>
        <p:sp>
          <p:nvSpPr>
            <p:cNvPr id="19544" name="Oval 64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45" name="Text Box 65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B</a:t>
              </a:r>
            </a:p>
          </p:txBody>
        </p:sp>
      </p:grpSp>
      <p:grpSp>
        <p:nvGrpSpPr>
          <p:cNvPr id="19496" name="Group 66"/>
          <p:cNvGrpSpPr>
            <a:grpSpLocks/>
          </p:cNvGrpSpPr>
          <p:nvPr/>
        </p:nvGrpSpPr>
        <p:grpSpPr bwMode="auto">
          <a:xfrm>
            <a:off x="7766050" y="2076953"/>
            <a:ext cx="504825" cy="503237"/>
            <a:chOff x="1156" y="1389"/>
            <a:chExt cx="318" cy="317"/>
          </a:xfrm>
        </p:grpSpPr>
        <p:sp>
          <p:nvSpPr>
            <p:cNvPr id="19542" name="Oval 67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43" name="Text Box 68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I</a:t>
              </a:r>
            </a:p>
          </p:txBody>
        </p:sp>
      </p:grpSp>
      <p:grpSp>
        <p:nvGrpSpPr>
          <p:cNvPr id="19497" name="Group 69"/>
          <p:cNvGrpSpPr>
            <a:grpSpLocks/>
          </p:cNvGrpSpPr>
          <p:nvPr/>
        </p:nvGrpSpPr>
        <p:grpSpPr bwMode="auto">
          <a:xfrm>
            <a:off x="7766050" y="2916740"/>
            <a:ext cx="504825" cy="503238"/>
            <a:chOff x="1156" y="1389"/>
            <a:chExt cx="318" cy="317"/>
          </a:xfrm>
        </p:grpSpPr>
        <p:sp>
          <p:nvSpPr>
            <p:cNvPr id="19540" name="Oval 70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41" name="Text Box 71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C</a:t>
              </a:r>
            </a:p>
          </p:txBody>
        </p:sp>
      </p:grpSp>
      <p:sp>
        <p:nvSpPr>
          <p:cNvPr id="19498" name="Line 72"/>
          <p:cNvSpPr>
            <a:spLocks noChangeShapeType="1"/>
          </p:cNvSpPr>
          <p:nvPr/>
        </p:nvSpPr>
        <p:spPr bwMode="auto">
          <a:xfrm>
            <a:off x="7045325" y="2161090"/>
            <a:ext cx="0" cy="35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99" name="Line 73"/>
          <p:cNvSpPr>
            <a:spLocks noChangeShapeType="1"/>
          </p:cNvSpPr>
          <p:nvPr/>
        </p:nvSpPr>
        <p:spPr bwMode="auto">
          <a:xfrm>
            <a:off x="7045325" y="2953253"/>
            <a:ext cx="0" cy="35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00" name="Line 74"/>
          <p:cNvSpPr>
            <a:spLocks noChangeShapeType="1"/>
          </p:cNvSpPr>
          <p:nvPr/>
        </p:nvSpPr>
        <p:spPr bwMode="auto">
          <a:xfrm>
            <a:off x="7262813" y="1945190"/>
            <a:ext cx="503237" cy="2873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01" name="Line 75"/>
          <p:cNvSpPr>
            <a:spLocks noChangeShapeType="1"/>
          </p:cNvSpPr>
          <p:nvPr/>
        </p:nvSpPr>
        <p:spPr bwMode="auto">
          <a:xfrm flipV="1">
            <a:off x="7334250" y="2448428"/>
            <a:ext cx="503238" cy="288925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02" name="Line 76"/>
          <p:cNvSpPr>
            <a:spLocks noChangeShapeType="1"/>
          </p:cNvSpPr>
          <p:nvPr/>
        </p:nvSpPr>
        <p:spPr bwMode="auto">
          <a:xfrm>
            <a:off x="7334250" y="2808790"/>
            <a:ext cx="431800" cy="2873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503" name="Group 77"/>
          <p:cNvGrpSpPr>
            <a:grpSpLocks/>
          </p:cNvGrpSpPr>
          <p:nvPr/>
        </p:nvGrpSpPr>
        <p:grpSpPr bwMode="auto">
          <a:xfrm>
            <a:off x="8270875" y="4177215"/>
            <a:ext cx="504825" cy="503238"/>
            <a:chOff x="1156" y="1389"/>
            <a:chExt cx="318" cy="317"/>
          </a:xfrm>
        </p:grpSpPr>
        <p:sp>
          <p:nvSpPr>
            <p:cNvPr id="19538" name="Oval 78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39" name="Text Box 79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J</a:t>
              </a:r>
            </a:p>
          </p:txBody>
        </p:sp>
      </p:grpSp>
      <p:grpSp>
        <p:nvGrpSpPr>
          <p:cNvPr id="19504" name="Group 80"/>
          <p:cNvGrpSpPr>
            <a:grpSpLocks/>
          </p:cNvGrpSpPr>
          <p:nvPr/>
        </p:nvGrpSpPr>
        <p:grpSpPr bwMode="auto">
          <a:xfrm>
            <a:off x="5318125" y="4177215"/>
            <a:ext cx="504825" cy="503238"/>
            <a:chOff x="1156" y="1389"/>
            <a:chExt cx="318" cy="317"/>
          </a:xfrm>
        </p:grpSpPr>
        <p:sp>
          <p:nvSpPr>
            <p:cNvPr id="19536" name="Oval 81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37" name="Text Box 82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H</a:t>
              </a:r>
            </a:p>
          </p:txBody>
        </p:sp>
      </p:grpSp>
      <p:grpSp>
        <p:nvGrpSpPr>
          <p:cNvPr id="19505" name="Group 83"/>
          <p:cNvGrpSpPr>
            <a:grpSpLocks/>
          </p:cNvGrpSpPr>
          <p:nvPr/>
        </p:nvGrpSpPr>
        <p:grpSpPr bwMode="auto">
          <a:xfrm>
            <a:off x="7532688" y="5329740"/>
            <a:ext cx="504825" cy="503238"/>
            <a:chOff x="1156" y="1389"/>
            <a:chExt cx="318" cy="317"/>
          </a:xfrm>
        </p:grpSpPr>
        <p:sp>
          <p:nvSpPr>
            <p:cNvPr id="19534" name="Oval 84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35" name="Text Box 85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D</a:t>
              </a:r>
            </a:p>
          </p:txBody>
        </p:sp>
      </p:grpSp>
      <p:grpSp>
        <p:nvGrpSpPr>
          <p:cNvPr id="19506" name="Group 86"/>
          <p:cNvGrpSpPr>
            <a:grpSpLocks/>
          </p:cNvGrpSpPr>
          <p:nvPr/>
        </p:nvGrpSpPr>
        <p:grpSpPr bwMode="auto">
          <a:xfrm>
            <a:off x="6056313" y="5329740"/>
            <a:ext cx="504825" cy="503238"/>
            <a:chOff x="1156" y="1389"/>
            <a:chExt cx="318" cy="317"/>
          </a:xfrm>
        </p:grpSpPr>
        <p:sp>
          <p:nvSpPr>
            <p:cNvPr id="19532" name="Oval 87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33" name="Text Box 88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A</a:t>
              </a:r>
            </a:p>
          </p:txBody>
        </p:sp>
      </p:grpSp>
      <p:grpSp>
        <p:nvGrpSpPr>
          <p:cNvPr id="19507" name="Group 89"/>
          <p:cNvGrpSpPr>
            <a:grpSpLocks/>
          </p:cNvGrpSpPr>
          <p:nvPr/>
        </p:nvGrpSpPr>
        <p:grpSpPr bwMode="auto">
          <a:xfrm>
            <a:off x="6794500" y="3335840"/>
            <a:ext cx="504825" cy="503238"/>
            <a:chOff x="1156" y="1389"/>
            <a:chExt cx="318" cy="317"/>
          </a:xfrm>
        </p:grpSpPr>
        <p:sp>
          <p:nvSpPr>
            <p:cNvPr id="19530" name="Oval 90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31" name="Text Box 91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E</a:t>
              </a:r>
            </a:p>
          </p:txBody>
        </p:sp>
      </p:grpSp>
      <p:sp>
        <p:nvSpPr>
          <p:cNvPr id="19508" name="Line 92"/>
          <p:cNvSpPr>
            <a:spLocks noChangeShapeType="1"/>
          </p:cNvSpPr>
          <p:nvPr/>
        </p:nvSpPr>
        <p:spPr bwMode="auto">
          <a:xfrm flipV="1">
            <a:off x="7262813" y="3312028"/>
            <a:ext cx="503237" cy="217487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509" name="Group 93"/>
          <p:cNvGrpSpPr>
            <a:grpSpLocks/>
          </p:cNvGrpSpPr>
          <p:nvPr/>
        </p:nvGrpSpPr>
        <p:grpSpPr bwMode="auto">
          <a:xfrm>
            <a:off x="6794500" y="4177215"/>
            <a:ext cx="504825" cy="503238"/>
            <a:chOff x="1156" y="1389"/>
            <a:chExt cx="318" cy="317"/>
          </a:xfrm>
        </p:grpSpPr>
        <p:sp>
          <p:nvSpPr>
            <p:cNvPr id="19528" name="Oval 94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9529" name="Text Box 95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F</a:t>
              </a:r>
            </a:p>
          </p:txBody>
        </p:sp>
      </p:grpSp>
      <p:sp>
        <p:nvSpPr>
          <p:cNvPr id="19510" name="Line 96"/>
          <p:cNvSpPr>
            <a:spLocks noChangeShapeType="1"/>
          </p:cNvSpPr>
          <p:nvPr/>
        </p:nvSpPr>
        <p:spPr bwMode="auto">
          <a:xfrm>
            <a:off x="7045325" y="3816853"/>
            <a:ext cx="0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11" name="Line 97"/>
          <p:cNvSpPr>
            <a:spLocks noChangeShapeType="1"/>
          </p:cNvSpPr>
          <p:nvPr/>
        </p:nvSpPr>
        <p:spPr bwMode="auto">
          <a:xfrm>
            <a:off x="5821363" y="439311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12" name="Line 98"/>
          <p:cNvSpPr>
            <a:spLocks noChangeShapeType="1"/>
          </p:cNvSpPr>
          <p:nvPr/>
        </p:nvSpPr>
        <p:spPr bwMode="auto">
          <a:xfrm>
            <a:off x="7262813" y="439311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13" name="Line 99"/>
          <p:cNvSpPr>
            <a:spLocks noChangeShapeType="1"/>
          </p:cNvSpPr>
          <p:nvPr/>
        </p:nvSpPr>
        <p:spPr bwMode="auto">
          <a:xfrm>
            <a:off x="5678488" y="4680453"/>
            <a:ext cx="43180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14" name="Line 100"/>
          <p:cNvSpPr>
            <a:spLocks noChangeShapeType="1"/>
          </p:cNvSpPr>
          <p:nvPr/>
        </p:nvSpPr>
        <p:spPr bwMode="auto">
          <a:xfrm>
            <a:off x="6542088" y="5545640"/>
            <a:ext cx="10080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15" name="Line 101"/>
          <p:cNvSpPr>
            <a:spLocks noChangeShapeType="1"/>
          </p:cNvSpPr>
          <p:nvPr/>
        </p:nvSpPr>
        <p:spPr bwMode="auto">
          <a:xfrm flipV="1">
            <a:off x="7910513" y="4680453"/>
            <a:ext cx="503237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16" name="Line 102"/>
          <p:cNvSpPr>
            <a:spLocks noChangeShapeType="1"/>
          </p:cNvSpPr>
          <p:nvPr/>
        </p:nvSpPr>
        <p:spPr bwMode="auto">
          <a:xfrm flipV="1">
            <a:off x="6397625" y="4680453"/>
            <a:ext cx="504825" cy="649287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17" name="Line 103"/>
          <p:cNvSpPr>
            <a:spLocks noChangeShapeType="1"/>
          </p:cNvSpPr>
          <p:nvPr/>
        </p:nvSpPr>
        <p:spPr bwMode="auto">
          <a:xfrm>
            <a:off x="7118350" y="4680453"/>
            <a:ext cx="57626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18" name="Text Box 104"/>
          <p:cNvSpPr txBox="1">
            <a:spLocks noChangeArrowheads="1"/>
          </p:cNvSpPr>
          <p:nvPr/>
        </p:nvSpPr>
        <p:spPr bwMode="auto">
          <a:xfrm>
            <a:off x="5695950" y="5725028"/>
            <a:ext cx="135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1/1</a:t>
            </a:r>
          </a:p>
        </p:txBody>
      </p:sp>
      <p:sp>
        <p:nvSpPr>
          <p:cNvPr id="19519" name="Text Box 105"/>
          <p:cNvSpPr txBox="1">
            <a:spLocks noChangeArrowheads="1"/>
          </p:cNvSpPr>
          <p:nvPr/>
        </p:nvSpPr>
        <p:spPr bwMode="auto">
          <a:xfrm>
            <a:off x="6280150" y="3924803"/>
            <a:ext cx="135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3/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520" name="Text Box 106"/>
          <p:cNvSpPr txBox="1">
            <a:spLocks noChangeArrowheads="1"/>
          </p:cNvSpPr>
          <p:nvPr/>
        </p:nvSpPr>
        <p:spPr bwMode="auto">
          <a:xfrm>
            <a:off x="6246813" y="3373940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4/4</a:t>
            </a:r>
          </a:p>
        </p:txBody>
      </p:sp>
      <p:sp>
        <p:nvSpPr>
          <p:cNvPr id="19521" name="Text Box 107"/>
          <p:cNvSpPr txBox="1">
            <a:spLocks noChangeArrowheads="1"/>
          </p:cNvSpPr>
          <p:nvPr/>
        </p:nvSpPr>
        <p:spPr bwMode="auto">
          <a:xfrm>
            <a:off x="6246813" y="2473828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5/</a:t>
            </a:r>
            <a:r>
              <a:rPr lang="en-US" altLang="zh-CN" b="1">
                <a:solidFill>
                  <a:srgbClr val="CC3300"/>
                </a:solidFill>
              </a:rPr>
              <a:t>4</a:t>
            </a:r>
          </a:p>
        </p:txBody>
      </p:sp>
      <p:sp>
        <p:nvSpPr>
          <p:cNvPr id="19522" name="Text Box 108"/>
          <p:cNvSpPr txBox="1">
            <a:spLocks noChangeArrowheads="1"/>
          </p:cNvSpPr>
          <p:nvPr/>
        </p:nvSpPr>
        <p:spPr bwMode="auto">
          <a:xfrm>
            <a:off x="7316788" y="5769478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2/2</a:t>
            </a:r>
          </a:p>
        </p:txBody>
      </p:sp>
      <p:sp>
        <p:nvSpPr>
          <p:cNvPr id="19523" name="Text Box 109"/>
          <p:cNvSpPr txBox="1">
            <a:spLocks noChangeArrowheads="1"/>
          </p:cNvSpPr>
          <p:nvPr/>
        </p:nvSpPr>
        <p:spPr bwMode="auto">
          <a:xfrm>
            <a:off x="6256338" y="1538790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8/</a:t>
            </a:r>
            <a:r>
              <a:rPr lang="en-US" altLang="zh-CN" b="1">
                <a:solidFill>
                  <a:srgbClr val="CC3300"/>
                </a:solidFill>
              </a:rPr>
              <a:t>5</a:t>
            </a:r>
          </a:p>
        </p:txBody>
      </p:sp>
      <p:sp>
        <p:nvSpPr>
          <p:cNvPr id="19524" name="Text Box 110"/>
          <p:cNvSpPr txBox="1">
            <a:spLocks noChangeArrowheads="1"/>
          </p:cNvSpPr>
          <p:nvPr/>
        </p:nvSpPr>
        <p:spPr bwMode="auto">
          <a:xfrm>
            <a:off x="7764463" y="1673728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9/</a:t>
            </a:r>
            <a:r>
              <a:rPr lang="en-US" altLang="zh-CN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9525" name="Text Box 111"/>
          <p:cNvSpPr txBox="1">
            <a:spLocks noChangeArrowheads="1"/>
          </p:cNvSpPr>
          <p:nvPr/>
        </p:nvSpPr>
        <p:spPr bwMode="auto">
          <a:xfrm>
            <a:off x="8080375" y="3339015"/>
            <a:ext cx="135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6/</a:t>
            </a:r>
            <a:r>
              <a:rPr lang="en-US" altLang="zh-CN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526" name="Text Box 112"/>
          <p:cNvSpPr txBox="1">
            <a:spLocks noChangeArrowheads="1"/>
          </p:cNvSpPr>
          <p:nvPr/>
        </p:nvSpPr>
        <p:spPr bwMode="auto">
          <a:xfrm>
            <a:off x="3735389" y="1764215"/>
            <a:ext cx="30416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06600"/>
                </a:solidFill>
              </a:rPr>
              <a:t>backtracking: </a:t>
            </a:r>
            <a:r>
              <a:rPr lang="en-US" altLang="zh-CN" sz="2000" b="1" dirty="0" err="1">
                <a:solidFill>
                  <a:srgbClr val="006600"/>
                </a:solidFill>
              </a:rPr>
              <a:t>G.back</a:t>
            </a:r>
            <a:r>
              <a:rPr lang="en-US" altLang="zh-CN" sz="2000" b="1" dirty="0" err="1">
                <a:solidFill>
                  <a:srgbClr val="006600"/>
                </a:solidFill>
                <a:cs typeface="Times New Roman" panose="02020603050405020304" pitchFamily="18" charset="0"/>
              </a:rPr>
              <a:t>≥</a:t>
            </a:r>
            <a:r>
              <a:rPr lang="en-US" altLang="zh-CN" sz="2000" b="1" dirty="0" err="1">
                <a:solidFill>
                  <a:srgbClr val="006600"/>
                </a:solidFill>
              </a:rPr>
              <a:t>discoverTime</a:t>
            </a:r>
            <a:r>
              <a:rPr lang="en-US" altLang="zh-CN" sz="2000" b="1" dirty="0">
                <a:solidFill>
                  <a:srgbClr val="006600"/>
                </a:solidFill>
              </a:rPr>
              <a:t>(B), so, first bicomponent detected. </a:t>
            </a:r>
          </a:p>
        </p:txBody>
      </p:sp>
      <p:sp>
        <p:nvSpPr>
          <p:cNvPr id="92277" name="AutoShape 117"/>
          <p:cNvSpPr>
            <a:spLocks noChangeArrowheads="1"/>
          </p:cNvSpPr>
          <p:nvPr/>
        </p:nvSpPr>
        <p:spPr bwMode="auto">
          <a:xfrm>
            <a:off x="4346575" y="3429503"/>
            <a:ext cx="1665288" cy="5397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6" grpId="0" animBg="1"/>
      <p:bldP spid="19498" grpId="0" animBg="1"/>
      <p:bldP spid="19499" grpId="0" animBg="1"/>
      <p:bldP spid="19500" grpId="0" animBg="1"/>
      <p:bldP spid="19501" grpId="0" animBg="1"/>
      <p:bldP spid="19502" grpId="0" animBg="1"/>
      <p:bldP spid="19508" grpId="0" animBg="1"/>
      <p:bldP spid="19510" grpId="0" animBg="1"/>
      <p:bldP spid="19511" grpId="0" animBg="1"/>
      <p:bldP spid="19512" grpId="0" animBg="1"/>
      <p:bldP spid="19513" grpId="0" animBg="1"/>
      <p:bldP spid="19514" grpId="0" animBg="1"/>
      <p:bldP spid="19515" grpId="0" animBg="1"/>
      <p:bldP spid="19516" grpId="0" animBg="1"/>
      <p:bldP spid="19517" grpId="0" animBg="1"/>
      <p:bldP spid="19518" grpId="0"/>
      <p:bldP spid="19519" grpId="0"/>
      <p:bldP spid="19520" grpId="0"/>
      <p:bldP spid="19521" grpId="0"/>
      <p:bldP spid="19522" grpId="0"/>
      <p:bldP spid="19523" grpId="0"/>
      <p:bldP spid="19524" grpId="0"/>
      <p:bldP spid="19525" grpId="0"/>
      <p:bldP spid="19526" grpId="0"/>
      <p:bldP spid="922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 the last class…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Directed Acyclic Graph</a:t>
            </a:r>
          </a:p>
          <a:p>
            <a:pPr lvl="1" eaLnBrk="1" hangingPunct="1"/>
            <a:r>
              <a:rPr lang="en-US" altLang="zh-CN" dirty="0"/>
              <a:t>Topological Order</a:t>
            </a:r>
          </a:p>
          <a:p>
            <a:pPr lvl="1" eaLnBrk="1" hangingPunct="1"/>
            <a:r>
              <a:rPr lang="en-US" altLang="zh-CN" dirty="0"/>
              <a:t>Critical Path</a:t>
            </a:r>
          </a:p>
          <a:p>
            <a:pPr eaLnBrk="1" hangingPunct="1"/>
            <a:r>
              <a:rPr lang="en-US" altLang="zh-CN" dirty="0"/>
              <a:t>Strongly Connected Component</a:t>
            </a:r>
            <a:r>
              <a:rPr lang="zh-CN" altLang="en-US" dirty="0"/>
              <a:t> </a:t>
            </a:r>
            <a:r>
              <a:rPr lang="en-US" altLang="zh-CN" dirty="0"/>
              <a:t>(SCC)</a:t>
            </a:r>
          </a:p>
          <a:p>
            <a:pPr lvl="1" eaLnBrk="1" hangingPunct="1"/>
            <a:r>
              <a:rPr lang="en-US" altLang="zh-CN" dirty="0"/>
              <a:t>Analysis</a:t>
            </a:r>
          </a:p>
          <a:p>
            <a:pPr lvl="1" eaLnBrk="1" hangingPunct="1"/>
            <a:r>
              <a:rPr lang="en-US" altLang="zh-CN" dirty="0"/>
              <a:t>Algorithm</a:t>
            </a:r>
          </a:p>
          <a:p>
            <a:pPr marL="457200" lvl="1" indent="0" eaLnBrk="1" hangingPunct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71" name="Freeform 63"/>
          <p:cNvSpPr>
            <a:spLocks/>
          </p:cNvSpPr>
          <p:nvPr/>
        </p:nvSpPr>
        <p:spPr bwMode="auto">
          <a:xfrm>
            <a:off x="5149850" y="1382713"/>
            <a:ext cx="2700338" cy="3649662"/>
          </a:xfrm>
          <a:custGeom>
            <a:avLst/>
            <a:gdLst>
              <a:gd name="T0" fmla="*/ 2147483647 w 1701"/>
              <a:gd name="T1" fmla="*/ 2147483647 h 2299"/>
              <a:gd name="T2" fmla="*/ 2147483647 w 1701"/>
              <a:gd name="T3" fmla="*/ 2147483647 h 2299"/>
              <a:gd name="T4" fmla="*/ 2147483647 w 1701"/>
              <a:gd name="T5" fmla="*/ 2147483647 h 2299"/>
              <a:gd name="T6" fmla="*/ 2147483647 w 1701"/>
              <a:gd name="T7" fmla="*/ 2147483647 h 2299"/>
              <a:gd name="T8" fmla="*/ 2147483647 w 1701"/>
              <a:gd name="T9" fmla="*/ 2147483647 h 2299"/>
              <a:gd name="T10" fmla="*/ 2147483647 w 1701"/>
              <a:gd name="T11" fmla="*/ 2147483647 h 2299"/>
              <a:gd name="T12" fmla="*/ 2147483647 w 1701"/>
              <a:gd name="T13" fmla="*/ 2147483647 h 2299"/>
              <a:gd name="T14" fmla="*/ 2147483647 w 1701"/>
              <a:gd name="T15" fmla="*/ 2147483647 h 2299"/>
              <a:gd name="T16" fmla="*/ 2147483647 w 1701"/>
              <a:gd name="T17" fmla="*/ 2147483647 h 2299"/>
              <a:gd name="T18" fmla="*/ 2147483647 w 1701"/>
              <a:gd name="T19" fmla="*/ 2147483647 h 2299"/>
              <a:gd name="T20" fmla="*/ 2147483647 w 1701"/>
              <a:gd name="T21" fmla="*/ 2147483647 h 2299"/>
              <a:gd name="T22" fmla="*/ 2147483647 w 1701"/>
              <a:gd name="T23" fmla="*/ 2147483647 h 2299"/>
              <a:gd name="T24" fmla="*/ 2147483647 w 1701"/>
              <a:gd name="T25" fmla="*/ 2147483647 h 2299"/>
              <a:gd name="T26" fmla="*/ 2147483647 w 1701"/>
              <a:gd name="T27" fmla="*/ 2147483647 h 2299"/>
              <a:gd name="T28" fmla="*/ 2147483647 w 1701"/>
              <a:gd name="T29" fmla="*/ 2147483647 h 2299"/>
              <a:gd name="T30" fmla="*/ 2147483647 w 1701"/>
              <a:gd name="T31" fmla="*/ 2147483647 h 229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01"/>
              <a:gd name="T49" fmla="*/ 0 h 2299"/>
              <a:gd name="T50" fmla="*/ 1701 w 1701"/>
              <a:gd name="T51" fmla="*/ 2299 h 229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01" h="2299">
                <a:moveTo>
                  <a:pt x="580" y="48"/>
                </a:moveTo>
                <a:cubicBezTo>
                  <a:pt x="490" y="72"/>
                  <a:pt x="426" y="123"/>
                  <a:pt x="373" y="155"/>
                </a:cubicBezTo>
                <a:cubicBezTo>
                  <a:pt x="320" y="187"/>
                  <a:pt x="312" y="174"/>
                  <a:pt x="260" y="240"/>
                </a:cubicBezTo>
                <a:cubicBezTo>
                  <a:pt x="208" y="306"/>
                  <a:pt x="103" y="439"/>
                  <a:pt x="61" y="552"/>
                </a:cubicBezTo>
                <a:cubicBezTo>
                  <a:pt x="19" y="665"/>
                  <a:pt x="0" y="726"/>
                  <a:pt x="5" y="920"/>
                </a:cubicBezTo>
                <a:cubicBezTo>
                  <a:pt x="10" y="1114"/>
                  <a:pt x="31" y="1500"/>
                  <a:pt x="90" y="1714"/>
                </a:cubicBezTo>
                <a:cubicBezTo>
                  <a:pt x="149" y="1928"/>
                  <a:pt x="298" y="2111"/>
                  <a:pt x="359" y="2205"/>
                </a:cubicBezTo>
                <a:cubicBezTo>
                  <a:pt x="420" y="2299"/>
                  <a:pt x="412" y="2271"/>
                  <a:pt x="457" y="2279"/>
                </a:cubicBezTo>
                <a:cubicBezTo>
                  <a:pt x="502" y="2287"/>
                  <a:pt x="580" y="2287"/>
                  <a:pt x="629" y="2254"/>
                </a:cubicBezTo>
                <a:cubicBezTo>
                  <a:pt x="678" y="2221"/>
                  <a:pt x="713" y="2168"/>
                  <a:pt x="751" y="2083"/>
                </a:cubicBezTo>
                <a:cubicBezTo>
                  <a:pt x="789" y="1998"/>
                  <a:pt x="720" y="1875"/>
                  <a:pt x="855" y="1743"/>
                </a:cubicBezTo>
                <a:cubicBezTo>
                  <a:pt x="990" y="1611"/>
                  <a:pt x="1427" y="1497"/>
                  <a:pt x="1564" y="1289"/>
                </a:cubicBezTo>
                <a:cubicBezTo>
                  <a:pt x="1701" y="1081"/>
                  <a:pt x="1701" y="689"/>
                  <a:pt x="1677" y="495"/>
                </a:cubicBezTo>
                <a:cubicBezTo>
                  <a:pt x="1653" y="301"/>
                  <a:pt x="1550" y="207"/>
                  <a:pt x="1422" y="127"/>
                </a:cubicBezTo>
                <a:cubicBezTo>
                  <a:pt x="1294" y="47"/>
                  <a:pt x="1052" y="26"/>
                  <a:pt x="912" y="13"/>
                </a:cubicBezTo>
                <a:cubicBezTo>
                  <a:pt x="772" y="0"/>
                  <a:pt x="670" y="24"/>
                  <a:pt x="580" y="48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4267" name="Freeform 59"/>
          <p:cNvSpPr>
            <a:spLocks/>
          </p:cNvSpPr>
          <p:nvPr/>
        </p:nvSpPr>
        <p:spPr bwMode="auto">
          <a:xfrm>
            <a:off x="5278438" y="1539875"/>
            <a:ext cx="2406650" cy="2693988"/>
          </a:xfrm>
          <a:custGeom>
            <a:avLst/>
            <a:gdLst>
              <a:gd name="T0" fmla="*/ 2147483647 w 1516"/>
              <a:gd name="T1" fmla="*/ 2147483647 h 1697"/>
              <a:gd name="T2" fmla="*/ 2147483647 w 1516"/>
              <a:gd name="T3" fmla="*/ 2147483647 h 1697"/>
              <a:gd name="T4" fmla="*/ 2147483647 w 1516"/>
              <a:gd name="T5" fmla="*/ 2147483647 h 1697"/>
              <a:gd name="T6" fmla="*/ 2147483647 w 1516"/>
              <a:gd name="T7" fmla="*/ 2147483647 h 1697"/>
              <a:gd name="T8" fmla="*/ 2147483647 w 1516"/>
              <a:gd name="T9" fmla="*/ 2147483647 h 1697"/>
              <a:gd name="T10" fmla="*/ 2147483647 w 1516"/>
              <a:gd name="T11" fmla="*/ 2147483647 h 1697"/>
              <a:gd name="T12" fmla="*/ 2147483647 w 1516"/>
              <a:gd name="T13" fmla="*/ 2147483647 h 1697"/>
              <a:gd name="T14" fmla="*/ 2147483647 w 1516"/>
              <a:gd name="T15" fmla="*/ 2147483647 h 1697"/>
              <a:gd name="T16" fmla="*/ 2147483647 w 1516"/>
              <a:gd name="T17" fmla="*/ 2147483647 h 1697"/>
              <a:gd name="T18" fmla="*/ 2147483647 w 1516"/>
              <a:gd name="T19" fmla="*/ 2147483647 h 1697"/>
              <a:gd name="T20" fmla="*/ 2147483647 w 1516"/>
              <a:gd name="T21" fmla="*/ 2147483647 h 1697"/>
              <a:gd name="T22" fmla="*/ 2147483647 w 1516"/>
              <a:gd name="T23" fmla="*/ 2147483647 h 16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516"/>
              <a:gd name="T37" fmla="*/ 0 h 1697"/>
              <a:gd name="T38" fmla="*/ 1516 w 1516"/>
              <a:gd name="T39" fmla="*/ 1697 h 169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516" h="1697">
                <a:moveTo>
                  <a:pt x="388" y="84"/>
                </a:moveTo>
                <a:cubicBezTo>
                  <a:pt x="251" y="136"/>
                  <a:pt x="185" y="241"/>
                  <a:pt x="122" y="340"/>
                </a:cubicBezTo>
                <a:cubicBezTo>
                  <a:pt x="59" y="439"/>
                  <a:pt x="18" y="548"/>
                  <a:pt x="9" y="680"/>
                </a:cubicBezTo>
                <a:cubicBezTo>
                  <a:pt x="0" y="812"/>
                  <a:pt x="8" y="977"/>
                  <a:pt x="65" y="1133"/>
                </a:cubicBezTo>
                <a:cubicBezTo>
                  <a:pt x="122" y="1289"/>
                  <a:pt x="242" y="1533"/>
                  <a:pt x="349" y="1615"/>
                </a:cubicBezTo>
                <a:cubicBezTo>
                  <a:pt x="456" y="1697"/>
                  <a:pt x="617" y="1661"/>
                  <a:pt x="707" y="1628"/>
                </a:cubicBezTo>
                <a:cubicBezTo>
                  <a:pt x="797" y="1595"/>
                  <a:pt x="789" y="1487"/>
                  <a:pt x="887" y="1417"/>
                </a:cubicBezTo>
                <a:cubicBezTo>
                  <a:pt x="985" y="1347"/>
                  <a:pt x="1196" y="1306"/>
                  <a:pt x="1295" y="1211"/>
                </a:cubicBezTo>
                <a:cubicBezTo>
                  <a:pt x="1394" y="1116"/>
                  <a:pt x="1461" y="1009"/>
                  <a:pt x="1483" y="850"/>
                </a:cubicBezTo>
                <a:cubicBezTo>
                  <a:pt x="1505" y="691"/>
                  <a:pt x="1516" y="391"/>
                  <a:pt x="1426" y="254"/>
                </a:cubicBezTo>
                <a:cubicBezTo>
                  <a:pt x="1336" y="117"/>
                  <a:pt x="1117" y="56"/>
                  <a:pt x="944" y="28"/>
                </a:cubicBezTo>
                <a:cubicBezTo>
                  <a:pt x="771" y="0"/>
                  <a:pt x="525" y="32"/>
                  <a:pt x="388" y="84"/>
                </a:cubicBezTo>
                <a:close/>
              </a:path>
            </a:pathLst>
          </a:cu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Bicomponent: an Example</a:t>
            </a:r>
            <a:endParaRPr lang="zh-CN" altLang="en-US"/>
          </a:p>
        </p:txBody>
      </p:sp>
      <p:sp>
        <p:nvSpPr>
          <p:cNvPr id="94213" name="Freeform 5"/>
          <p:cNvSpPr>
            <a:spLocks/>
          </p:cNvSpPr>
          <p:nvPr/>
        </p:nvSpPr>
        <p:spPr bwMode="auto">
          <a:xfrm>
            <a:off x="5472113" y="1765300"/>
            <a:ext cx="1939925" cy="1620838"/>
          </a:xfrm>
          <a:custGeom>
            <a:avLst/>
            <a:gdLst>
              <a:gd name="T0" fmla="*/ 2147483647 w 1222"/>
              <a:gd name="T1" fmla="*/ 0 h 1021"/>
              <a:gd name="T2" fmla="*/ 2147483647 w 1222"/>
              <a:gd name="T3" fmla="*/ 2147483647 h 1021"/>
              <a:gd name="T4" fmla="*/ 2147483647 w 1222"/>
              <a:gd name="T5" fmla="*/ 2147483647 h 1021"/>
              <a:gd name="T6" fmla="*/ 2147483647 w 1222"/>
              <a:gd name="T7" fmla="*/ 2147483647 h 1021"/>
              <a:gd name="T8" fmla="*/ 2147483647 w 1222"/>
              <a:gd name="T9" fmla="*/ 2147483647 h 1021"/>
              <a:gd name="T10" fmla="*/ 2147483647 w 1222"/>
              <a:gd name="T11" fmla="*/ 2147483647 h 1021"/>
              <a:gd name="T12" fmla="*/ 2147483647 w 1222"/>
              <a:gd name="T13" fmla="*/ 2147483647 h 1021"/>
              <a:gd name="T14" fmla="*/ 2147483647 w 1222"/>
              <a:gd name="T15" fmla="*/ 2147483647 h 1021"/>
              <a:gd name="T16" fmla="*/ 2147483647 w 1222"/>
              <a:gd name="T17" fmla="*/ 2147483647 h 1021"/>
              <a:gd name="T18" fmla="*/ 2147483647 w 1222"/>
              <a:gd name="T19" fmla="*/ 2147483647 h 1021"/>
              <a:gd name="T20" fmla="*/ 2147483647 w 1222"/>
              <a:gd name="T21" fmla="*/ 0 h 10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22"/>
              <a:gd name="T34" fmla="*/ 0 h 1021"/>
              <a:gd name="T35" fmla="*/ 1222 w 1222"/>
              <a:gd name="T36" fmla="*/ 1021 h 10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22" h="1021">
                <a:moveTo>
                  <a:pt x="491" y="0"/>
                </a:moveTo>
                <a:cubicBezTo>
                  <a:pt x="378" y="0"/>
                  <a:pt x="340" y="4"/>
                  <a:pt x="265" y="61"/>
                </a:cubicBezTo>
                <a:cubicBezTo>
                  <a:pt x="190" y="118"/>
                  <a:pt x="76" y="251"/>
                  <a:pt x="38" y="345"/>
                </a:cubicBezTo>
                <a:cubicBezTo>
                  <a:pt x="0" y="439"/>
                  <a:pt x="14" y="524"/>
                  <a:pt x="38" y="628"/>
                </a:cubicBezTo>
                <a:cubicBezTo>
                  <a:pt x="62" y="732"/>
                  <a:pt x="114" y="917"/>
                  <a:pt x="180" y="969"/>
                </a:cubicBezTo>
                <a:cubicBezTo>
                  <a:pt x="246" y="1021"/>
                  <a:pt x="331" y="968"/>
                  <a:pt x="435" y="940"/>
                </a:cubicBezTo>
                <a:cubicBezTo>
                  <a:pt x="539" y="912"/>
                  <a:pt x="696" y="836"/>
                  <a:pt x="803" y="798"/>
                </a:cubicBezTo>
                <a:cubicBezTo>
                  <a:pt x="910" y="760"/>
                  <a:pt x="1013" y="786"/>
                  <a:pt x="1079" y="710"/>
                </a:cubicBezTo>
                <a:cubicBezTo>
                  <a:pt x="1145" y="634"/>
                  <a:pt x="1222" y="453"/>
                  <a:pt x="1200" y="345"/>
                </a:cubicBezTo>
                <a:cubicBezTo>
                  <a:pt x="1178" y="237"/>
                  <a:pt x="1063" y="118"/>
                  <a:pt x="945" y="61"/>
                </a:cubicBezTo>
                <a:cubicBezTo>
                  <a:pt x="827" y="4"/>
                  <a:pt x="604" y="0"/>
                  <a:pt x="491" y="0"/>
                </a:cubicBezTo>
                <a:close/>
              </a:path>
            </a:pathLst>
          </a:cu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486" name="Group 6"/>
          <p:cNvGrpSpPr>
            <a:grpSpLocks/>
          </p:cNvGrpSpPr>
          <p:nvPr/>
        </p:nvGrpSpPr>
        <p:grpSpPr bwMode="auto">
          <a:xfrm>
            <a:off x="5759450" y="1836738"/>
            <a:ext cx="504825" cy="503237"/>
            <a:chOff x="1156" y="1389"/>
            <a:chExt cx="318" cy="317"/>
          </a:xfrm>
        </p:grpSpPr>
        <p:sp>
          <p:nvSpPr>
            <p:cNvPr id="20542" name="Oval 7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543" name="Text Box 8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G</a:t>
              </a:r>
            </a:p>
          </p:txBody>
        </p:sp>
      </p:grpSp>
      <p:grpSp>
        <p:nvGrpSpPr>
          <p:cNvPr id="20487" name="Group 9"/>
          <p:cNvGrpSpPr>
            <a:grpSpLocks/>
          </p:cNvGrpSpPr>
          <p:nvPr/>
        </p:nvGrpSpPr>
        <p:grpSpPr bwMode="auto">
          <a:xfrm>
            <a:off x="5759450" y="2676525"/>
            <a:ext cx="504825" cy="503238"/>
            <a:chOff x="1156" y="1389"/>
            <a:chExt cx="318" cy="317"/>
          </a:xfrm>
        </p:grpSpPr>
        <p:sp>
          <p:nvSpPr>
            <p:cNvPr id="20540" name="Oval 10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541" name="Text Box 11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B</a:t>
              </a:r>
            </a:p>
          </p:txBody>
        </p:sp>
      </p:grpSp>
      <p:grpSp>
        <p:nvGrpSpPr>
          <p:cNvPr id="20488" name="Group 12"/>
          <p:cNvGrpSpPr>
            <a:grpSpLocks/>
          </p:cNvGrpSpPr>
          <p:nvPr/>
        </p:nvGrpSpPr>
        <p:grpSpPr bwMode="auto">
          <a:xfrm>
            <a:off x="6731000" y="2257425"/>
            <a:ext cx="504825" cy="503238"/>
            <a:chOff x="1156" y="1389"/>
            <a:chExt cx="318" cy="317"/>
          </a:xfrm>
        </p:grpSpPr>
        <p:sp>
          <p:nvSpPr>
            <p:cNvPr id="20538" name="Oval 13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539" name="Text Box 14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I</a:t>
              </a:r>
            </a:p>
          </p:txBody>
        </p:sp>
      </p:grpSp>
      <p:grpSp>
        <p:nvGrpSpPr>
          <p:cNvPr id="20489" name="Group 15"/>
          <p:cNvGrpSpPr>
            <a:grpSpLocks/>
          </p:cNvGrpSpPr>
          <p:nvPr/>
        </p:nvGrpSpPr>
        <p:grpSpPr bwMode="auto">
          <a:xfrm>
            <a:off x="6731000" y="3097213"/>
            <a:ext cx="504825" cy="503237"/>
            <a:chOff x="1156" y="1389"/>
            <a:chExt cx="318" cy="317"/>
          </a:xfrm>
        </p:grpSpPr>
        <p:sp>
          <p:nvSpPr>
            <p:cNvPr id="20536" name="Oval 16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537" name="Text Box 17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C</a:t>
              </a:r>
            </a:p>
          </p:txBody>
        </p:sp>
      </p:grpSp>
      <p:sp>
        <p:nvSpPr>
          <p:cNvPr id="20490" name="Line 18"/>
          <p:cNvSpPr>
            <a:spLocks noChangeShapeType="1"/>
          </p:cNvSpPr>
          <p:nvPr/>
        </p:nvSpPr>
        <p:spPr bwMode="auto">
          <a:xfrm>
            <a:off x="6010275" y="2341563"/>
            <a:ext cx="0" cy="35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91" name="Line 19"/>
          <p:cNvSpPr>
            <a:spLocks noChangeShapeType="1"/>
          </p:cNvSpPr>
          <p:nvPr/>
        </p:nvSpPr>
        <p:spPr bwMode="auto">
          <a:xfrm>
            <a:off x="6010275" y="3133725"/>
            <a:ext cx="0" cy="35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92" name="Line 20"/>
          <p:cNvSpPr>
            <a:spLocks noChangeShapeType="1"/>
          </p:cNvSpPr>
          <p:nvPr/>
        </p:nvSpPr>
        <p:spPr bwMode="auto">
          <a:xfrm>
            <a:off x="6227763" y="2125663"/>
            <a:ext cx="503237" cy="287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93" name="Line 21"/>
          <p:cNvSpPr>
            <a:spLocks noChangeShapeType="1"/>
          </p:cNvSpPr>
          <p:nvPr/>
        </p:nvSpPr>
        <p:spPr bwMode="auto">
          <a:xfrm flipV="1">
            <a:off x="6299200" y="2628900"/>
            <a:ext cx="503238" cy="288925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94" name="Line 22"/>
          <p:cNvSpPr>
            <a:spLocks noChangeShapeType="1"/>
          </p:cNvSpPr>
          <p:nvPr/>
        </p:nvSpPr>
        <p:spPr bwMode="auto">
          <a:xfrm>
            <a:off x="6299200" y="2989263"/>
            <a:ext cx="431800" cy="287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495" name="Group 23"/>
          <p:cNvGrpSpPr>
            <a:grpSpLocks/>
          </p:cNvGrpSpPr>
          <p:nvPr/>
        </p:nvGrpSpPr>
        <p:grpSpPr bwMode="auto">
          <a:xfrm>
            <a:off x="7235825" y="4357688"/>
            <a:ext cx="504825" cy="503237"/>
            <a:chOff x="1156" y="1389"/>
            <a:chExt cx="318" cy="317"/>
          </a:xfrm>
        </p:grpSpPr>
        <p:sp>
          <p:nvSpPr>
            <p:cNvPr id="20534" name="Oval 24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535" name="Text Box 25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J</a:t>
              </a:r>
            </a:p>
          </p:txBody>
        </p:sp>
      </p:grpSp>
      <p:grpSp>
        <p:nvGrpSpPr>
          <p:cNvPr id="20496" name="Group 26"/>
          <p:cNvGrpSpPr>
            <a:grpSpLocks/>
          </p:cNvGrpSpPr>
          <p:nvPr/>
        </p:nvGrpSpPr>
        <p:grpSpPr bwMode="auto">
          <a:xfrm>
            <a:off x="4283075" y="4357688"/>
            <a:ext cx="504825" cy="503237"/>
            <a:chOff x="1156" y="1389"/>
            <a:chExt cx="318" cy="317"/>
          </a:xfrm>
        </p:grpSpPr>
        <p:sp>
          <p:nvSpPr>
            <p:cNvPr id="20532" name="Oval 27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533" name="Text Box 28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H</a:t>
              </a:r>
            </a:p>
          </p:txBody>
        </p:sp>
      </p:grpSp>
      <p:grpSp>
        <p:nvGrpSpPr>
          <p:cNvPr id="20497" name="Group 29"/>
          <p:cNvGrpSpPr>
            <a:grpSpLocks/>
          </p:cNvGrpSpPr>
          <p:nvPr/>
        </p:nvGrpSpPr>
        <p:grpSpPr bwMode="auto">
          <a:xfrm>
            <a:off x="6497638" y="5510213"/>
            <a:ext cx="504825" cy="503237"/>
            <a:chOff x="1156" y="1389"/>
            <a:chExt cx="318" cy="317"/>
          </a:xfrm>
        </p:grpSpPr>
        <p:sp>
          <p:nvSpPr>
            <p:cNvPr id="20530" name="Oval 30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531" name="Text Box 31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D</a:t>
              </a:r>
            </a:p>
          </p:txBody>
        </p:sp>
      </p:grpSp>
      <p:grpSp>
        <p:nvGrpSpPr>
          <p:cNvPr id="20498" name="Group 32"/>
          <p:cNvGrpSpPr>
            <a:grpSpLocks/>
          </p:cNvGrpSpPr>
          <p:nvPr/>
        </p:nvGrpSpPr>
        <p:grpSpPr bwMode="auto">
          <a:xfrm>
            <a:off x="5021263" y="5510213"/>
            <a:ext cx="504825" cy="503237"/>
            <a:chOff x="1156" y="1389"/>
            <a:chExt cx="318" cy="317"/>
          </a:xfrm>
        </p:grpSpPr>
        <p:sp>
          <p:nvSpPr>
            <p:cNvPr id="20528" name="Oval 33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529" name="Text Box 34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A</a:t>
              </a:r>
            </a:p>
          </p:txBody>
        </p:sp>
      </p:grpSp>
      <p:grpSp>
        <p:nvGrpSpPr>
          <p:cNvPr id="20499" name="Group 35"/>
          <p:cNvGrpSpPr>
            <a:grpSpLocks/>
          </p:cNvGrpSpPr>
          <p:nvPr/>
        </p:nvGrpSpPr>
        <p:grpSpPr bwMode="auto">
          <a:xfrm>
            <a:off x="5759450" y="3516313"/>
            <a:ext cx="504825" cy="503237"/>
            <a:chOff x="1156" y="1389"/>
            <a:chExt cx="318" cy="317"/>
          </a:xfrm>
        </p:grpSpPr>
        <p:sp>
          <p:nvSpPr>
            <p:cNvPr id="20526" name="Oval 36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527" name="Text Box 37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E</a:t>
              </a:r>
            </a:p>
          </p:txBody>
        </p:sp>
      </p:grpSp>
      <p:sp>
        <p:nvSpPr>
          <p:cNvPr id="20500" name="Line 38"/>
          <p:cNvSpPr>
            <a:spLocks noChangeShapeType="1"/>
          </p:cNvSpPr>
          <p:nvPr/>
        </p:nvSpPr>
        <p:spPr bwMode="auto">
          <a:xfrm flipV="1">
            <a:off x="6227763" y="3492500"/>
            <a:ext cx="503237" cy="217488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501" name="Group 39"/>
          <p:cNvGrpSpPr>
            <a:grpSpLocks/>
          </p:cNvGrpSpPr>
          <p:nvPr/>
        </p:nvGrpSpPr>
        <p:grpSpPr bwMode="auto">
          <a:xfrm>
            <a:off x="5759450" y="4357688"/>
            <a:ext cx="504825" cy="503237"/>
            <a:chOff x="1156" y="1389"/>
            <a:chExt cx="318" cy="317"/>
          </a:xfrm>
        </p:grpSpPr>
        <p:sp>
          <p:nvSpPr>
            <p:cNvPr id="20524" name="Oval 40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20525" name="Text Box 41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F</a:t>
              </a:r>
            </a:p>
          </p:txBody>
        </p:sp>
      </p:grpSp>
      <p:sp>
        <p:nvSpPr>
          <p:cNvPr id="20502" name="Line 42"/>
          <p:cNvSpPr>
            <a:spLocks noChangeShapeType="1"/>
          </p:cNvSpPr>
          <p:nvPr/>
        </p:nvSpPr>
        <p:spPr bwMode="auto">
          <a:xfrm>
            <a:off x="6010275" y="3997325"/>
            <a:ext cx="0" cy="360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3" name="Line 43"/>
          <p:cNvSpPr>
            <a:spLocks noChangeShapeType="1"/>
          </p:cNvSpPr>
          <p:nvPr/>
        </p:nvSpPr>
        <p:spPr bwMode="auto">
          <a:xfrm>
            <a:off x="4786313" y="4573588"/>
            <a:ext cx="9366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4" name="Line 44"/>
          <p:cNvSpPr>
            <a:spLocks noChangeShapeType="1"/>
          </p:cNvSpPr>
          <p:nvPr/>
        </p:nvSpPr>
        <p:spPr bwMode="auto">
          <a:xfrm>
            <a:off x="6227763" y="4573588"/>
            <a:ext cx="10080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5" name="Line 45"/>
          <p:cNvSpPr>
            <a:spLocks noChangeShapeType="1"/>
          </p:cNvSpPr>
          <p:nvPr/>
        </p:nvSpPr>
        <p:spPr bwMode="auto">
          <a:xfrm>
            <a:off x="4643438" y="4860925"/>
            <a:ext cx="431800" cy="649288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6" name="Line 46"/>
          <p:cNvSpPr>
            <a:spLocks noChangeShapeType="1"/>
          </p:cNvSpPr>
          <p:nvPr/>
        </p:nvSpPr>
        <p:spPr bwMode="auto">
          <a:xfrm>
            <a:off x="5507038" y="5726113"/>
            <a:ext cx="10080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7" name="Line 47"/>
          <p:cNvSpPr>
            <a:spLocks noChangeShapeType="1"/>
          </p:cNvSpPr>
          <p:nvPr/>
        </p:nvSpPr>
        <p:spPr bwMode="auto">
          <a:xfrm flipV="1">
            <a:off x="6875463" y="4860925"/>
            <a:ext cx="503237" cy="649288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8" name="Line 48"/>
          <p:cNvSpPr>
            <a:spLocks noChangeShapeType="1"/>
          </p:cNvSpPr>
          <p:nvPr/>
        </p:nvSpPr>
        <p:spPr bwMode="auto">
          <a:xfrm flipV="1">
            <a:off x="5362575" y="4860925"/>
            <a:ext cx="504825" cy="649288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9" name="Line 49"/>
          <p:cNvSpPr>
            <a:spLocks noChangeShapeType="1"/>
          </p:cNvSpPr>
          <p:nvPr/>
        </p:nvSpPr>
        <p:spPr bwMode="auto">
          <a:xfrm>
            <a:off x="6083300" y="4860925"/>
            <a:ext cx="576263" cy="649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10" name="Text Box 50"/>
          <p:cNvSpPr txBox="1">
            <a:spLocks noChangeArrowheads="1"/>
          </p:cNvSpPr>
          <p:nvPr/>
        </p:nvSpPr>
        <p:spPr bwMode="auto">
          <a:xfrm>
            <a:off x="4660900" y="5905500"/>
            <a:ext cx="135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1/1</a:t>
            </a:r>
          </a:p>
        </p:txBody>
      </p:sp>
      <p:sp>
        <p:nvSpPr>
          <p:cNvPr id="20511" name="Text Box 51"/>
          <p:cNvSpPr txBox="1">
            <a:spLocks noChangeArrowheads="1"/>
          </p:cNvSpPr>
          <p:nvPr/>
        </p:nvSpPr>
        <p:spPr bwMode="auto">
          <a:xfrm>
            <a:off x="5245100" y="4105275"/>
            <a:ext cx="135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3/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512" name="Text Box 52"/>
          <p:cNvSpPr txBox="1">
            <a:spLocks noChangeArrowheads="1"/>
          </p:cNvSpPr>
          <p:nvPr/>
        </p:nvSpPr>
        <p:spPr bwMode="auto">
          <a:xfrm>
            <a:off x="5211763" y="3554413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4/4</a:t>
            </a:r>
          </a:p>
        </p:txBody>
      </p:sp>
      <p:sp>
        <p:nvSpPr>
          <p:cNvPr id="20513" name="Text Box 53"/>
          <p:cNvSpPr txBox="1">
            <a:spLocks noChangeArrowheads="1"/>
          </p:cNvSpPr>
          <p:nvPr/>
        </p:nvSpPr>
        <p:spPr bwMode="auto">
          <a:xfrm>
            <a:off x="5211763" y="2654300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5/</a:t>
            </a:r>
            <a:r>
              <a:rPr lang="en-US" altLang="zh-CN" b="1">
                <a:solidFill>
                  <a:srgbClr val="CC3300"/>
                </a:solidFill>
              </a:rPr>
              <a:t>4</a:t>
            </a:r>
          </a:p>
        </p:txBody>
      </p:sp>
      <p:sp>
        <p:nvSpPr>
          <p:cNvPr id="20514" name="Text Box 54"/>
          <p:cNvSpPr txBox="1">
            <a:spLocks noChangeArrowheads="1"/>
          </p:cNvSpPr>
          <p:nvPr/>
        </p:nvSpPr>
        <p:spPr bwMode="auto">
          <a:xfrm>
            <a:off x="6281738" y="5949950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2/2</a:t>
            </a:r>
          </a:p>
        </p:txBody>
      </p:sp>
      <p:sp>
        <p:nvSpPr>
          <p:cNvPr id="20515" name="Text Box 55"/>
          <p:cNvSpPr txBox="1">
            <a:spLocks noChangeArrowheads="1"/>
          </p:cNvSpPr>
          <p:nvPr/>
        </p:nvSpPr>
        <p:spPr bwMode="auto">
          <a:xfrm>
            <a:off x="5221288" y="1719263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8/</a:t>
            </a:r>
            <a:r>
              <a:rPr lang="en-US" altLang="zh-CN" b="1">
                <a:solidFill>
                  <a:srgbClr val="CC3300"/>
                </a:solidFill>
              </a:rPr>
              <a:t>5</a:t>
            </a:r>
          </a:p>
        </p:txBody>
      </p:sp>
      <p:sp>
        <p:nvSpPr>
          <p:cNvPr id="20516" name="Text Box 56"/>
          <p:cNvSpPr txBox="1">
            <a:spLocks noChangeArrowheads="1"/>
          </p:cNvSpPr>
          <p:nvPr/>
        </p:nvSpPr>
        <p:spPr bwMode="auto">
          <a:xfrm>
            <a:off x="6729413" y="1854200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9/</a:t>
            </a:r>
            <a:r>
              <a:rPr lang="en-US" altLang="zh-CN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0517" name="Text Box 57"/>
          <p:cNvSpPr txBox="1">
            <a:spLocks noChangeArrowheads="1"/>
          </p:cNvSpPr>
          <p:nvPr/>
        </p:nvSpPr>
        <p:spPr bwMode="auto">
          <a:xfrm>
            <a:off x="7045325" y="3519488"/>
            <a:ext cx="135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6/</a:t>
            </a:r>
            <a:r>
              <a:rPr lang="en-US" altLang="zh-CN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0518" name="Text Box 58"/>
          <p:cNvSpPr txBox="1">
            <a:spLocks noChangeArrowheads="1"/>
          </p:cNvSpPr>
          <p:nvPr/>
        </p:nvSpPr>
        <p:spPr bwMode="auto">
          <a:xfrm>
            <a:off x="792163" y="2438400"/>
            <a:ext cx="4049712" cy="145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Backtracking from B to E: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 dirty="0" err="1"/>
              <a:t>B.back</a:t>
            </a:r>
            <a:r>
              <a:rPr lang="en-US" altLang="zh-CN" dirty="0" err="1">
                <a:cs typeface="Times New Roman" panose="02020603050405020304" pitchFamily="18" charset="0"/>
              </a:rPr>
              <a:t>≥</a:t>
            </a:r>
            <a:r>
              <a:rPr lang="en-US" altLang="zh-CN" dirty="0" err="1"/>
              <a:t>discoverTime</a:t>
            </a:r>
            <a:r>
              <a:rPr lang="en-US" altLang="zh-CN" dirty="0"/>
              <a:t>(E), so, the second bicomponent is detect</a:t>
            </a:r>
          </a:p>
        </p:txBody>
      </p:sp>
      <p:sp>
        <p:nvSpPr>
          <p:cNvPr id="20519" name="Line 60"/>
          <p:cNvSpPr>
            <a:spLocks noChangeShapeType="1"/>
          </p:cNvSpPr>
          <p:nvPr/>
        </p:nvSpPr>
        <p:spPr bwMode="auto">
          <a:xfrm>
            <a:off x="4257675" y="2798763"/>
            <a:ext cx="1619250" cy="674687"/>
          </a:xfrm>
          <a:prstGeom prst="line">
            <a:avLst/>
          </a:prstGeom>
          <a:noFill/>
          <a:ln w="9525">
            <a:solidFill>
              <a:srgbClr val="008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20" name="Text Box 61"/>
          <p:cNvSpPr txBox="1">
            <a:spLocks noChangeArrowheads="1"/>
          </p:cNvSpPr>
          <p:nvPr/>
        </p:nvSpPr>
        <p:spPr bwMode="auto">
          <a:xfrm>
            <a:off x="476250" y="5049838"/>
            <a:ext cx="4049713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Backtracking from E to F: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 dirty="0" err="1"/>
              <a:t>E.back</a:t>
            </a:r>
            <a:r>
              <a:rPr lang="en-US" altLang="zh-CN" dirty="0"/>
              <a:t>&gt;discoverTime(F), so, the third bicomponent is detect</a:t>
            </a:r>
          </a:p>
        </p:txBody>
      </p:sp>
      <p:sp>
        <p:nvSpPr>
          <p:cNvPr id="20521" name="Line 62"/>
          <p:cNvSpPr>
            <a:spLocks noChangeShapeType="1"/>
          </p:cNvSpPr>
          <p:nvPr/>
        </p:nvSpPr>
        <p:spPr bwMode="auto">
          <a:xfrm flipV="1">
            <a:off x="4257675" y="4733925"/>
            <a:ext cx="1393825" cy="900113"/>
          </a:xfrm>
          <a:prstGeom prst="line">
            <a:avLst/>
          </a:prstGeom>
          <a:noFill/>
          <a:ln w="9525">
            <a:solidFill>
              <a:srgbClr val="008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22" name="Text Box 64"/>
          <p:cNvSpPr txBox="1">
            <a:spLocks noChangeArrowheads="1"/>
          </p:cNvSpPr>
          <p:nvPr/>
        </p:nvSpPr>
        <p:spPr bwMode="auto">
          <a:xfrm>
            <a:off x="3716338" y="4059238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14/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523" name="Text Box 65"/>
          <p:cNvSpPr txBox="1">
            <a:spLocks noChangeArrowheads="1"/>
          </p:cNvSpPr>
          <p:nvPr/>
        </p:nvSpPr>
        <p:spPr bwMode="auto">
          <a:xfrm>
            <a:off x="7677150" y="4194175"/>
            <a:ext cx="135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16/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4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71" grpId="0" animBg="1"/>
      <p:bldP spid="94267" grpId="0" animBg="1"/>
      <p:bldP spid="942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AAAAA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1241425" y="3698875"/>
            <a:ext cx="6030913" cy="1169988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prstDash val="lg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63600"/>
            <a:ext cx="8208962" cy="5724525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zh-CN" sz="2200" b="1" dirty="0"/>
              <a:t>int</a:t>
            </a:r>
            <a:r>
              <a:rPr lang="en-US" altLang="zh-CN" sz="2200" b="1" i="1" dirty="0"/>
              <a:t> </a:t>
            </a:r>
            <a:r>
              <a:rPr lang="en-US" altLang="zh-CN" sz="2200" dirty="0"/>
              <a:t>bicompDFS(</a:t>
            </a:r>
            <a:r>
              <a:rPr lang="en-US" altLang="zh-CN" sz="2200" i="1" dirty="0"/>
              <a:t>v</a:t>
            </a:r>
            <a:r>
              <a:rPr lang="en-US" altLang="zh-CN" sz="2200" dirty="0"/>
              <a:t>)</a:t>
            </a:r>
          </a:p>
          <a:p>
            <a:pPr eaLnBrk="1" hangingPunct="1"/>
            <a:r>
              <a:rPr lang="en-US" altLang="zh-CN" sz="2200" dirty="0"/>
              <a:t>    color[v]=gray; time++; discoverTime[v]=time;</a:t>
            </a:r>
          </a:p>
          <a:p>
            <a:pPr eaLnBrk="1" hangingPunct="1"/>
            <a:r>
              <a:rPr lang="en-US" altLang="zh-CN" sz="2200" dirty="0"/>
              <a:t>    </a:t>
            </a:r>
            <a:r>
              <a:rPr lang="en-US" altLang="zh-CN" sz="2200" b="1" dirty="0">
                <a:solidFill>
                  <a:srgbClr val="006600"/>
                </a:solidFill>
              </a:rPr>
              <a:t>back=discoverTime[v]</a:t>
            </a:r>
            <a:r>
              <a:rPr lang="en-US" altLang="zh-CN" sz="2200" dirty="0"/>
              <a:t>;</a:t>
            </a:r>
          </a:p>
          <a:p>
            <a:pPr eaLnBrk="1" hangingPunct="1"/>
            <a:r>
              <a:rPr lang="en-US" altLang="zh-CN" sz="2200" dirty="0"/>
              <a:t>    </a:t>
            </a:r>
            <a:r>
              <a:rPr lang="en-US" altLang="zh-CN" sz="2200" b="1" dirty="0"/>
              <a:t>while</a:t>
            </a:r>
            <a:r>
              <a:rPr lang="en-US" altLang="zh-CN" sz="2200" dirty="0"/>
              <a:t> (there is an untraversed edge </a:t>
            </a:r>
            <a:r>
              <a:rPr lang="en-US" altLang="zh-CN" sz="2200" i="1" dirty="0"/>
              <a:t>vw</a:t>
            </a:r>
            <a:r>
              <a:rPr lang="en-US" altLang="zh-CN" sz="2200" dirty="0"/>
              <a:t>)</a:t>
            </a:r>
          </a:p>
          <a:p>
            <a:pPr eaLnBrk="1" hangingPunct="1"/>
            <a:r>
              <a:rPr lang="en-US" altLang="zh-CN" sz="2200" dirty="0"/>
              <a:t>        &lt;push </a:t>
            </a:r>
            <a:r>
              <a:rPr lang="en-US" altLang="zh-CN" sz="2200" i="1" dirty="0"/>
              <a:t>vw</a:t>
            </a:r>
            <a:r>
              <a:rPr lang="en-US" altLang="zh-CN" sz="2200" dirty="0"/>
              <a:t> into </a:t>
            </a:r>
            <a:r>
              <a:rPr lang="en-US" altLang="zh-CN" sz="2200" b="1" dirty="0">
                <a:solidFill>
                  <a:srgbClr val="FF0000"/>
                </a:solidFill>
              </a:rPr>
              <a:t>edgeStack</a:t>
            </a:r>
            <a:r>
              <a:rPr lang="en-US" altLang="zh-CN" sz="2200" dirty="0"/>
              <a:t>&gt;</a:t>
            </a:r>
          </a:p>
          <a:p>
            <a:pPr eaLnBrk="1" hangingPunct="1"/>
            <a:r>
              <a:rPr lang="en-US" altLang="zh-CN" sz="2200" dirty="0"/>
              <a:t>        </a:t>
            </a:r>
            <a:r>
              <a:rPr lang="en-US" altLang="zh-CN" sz="2200" b="1" dirty="0"/>
              <a:t>if </a:t>
            </a:r>
            <a:r>
              <a:rPr lang="en-US" altLang="zh-CN" sz="2200" dirty="0"/>
              <a:t>(</a:t>
            </a:r>
            <a:r>
              <a:rPr lang="en-US" altLang="zh-CN" sz="2200" i="1" dirty="0"/>
              <a:t>vw</a:t>
            </a:r>
            <a:r>
              <a:rPr lang="en-US" altLang="zh-CN" sz="2200" dirty="0"/>
              <a:t> is a tree edge)</a:t>
            </a:r>
          </a:p>
          <a:p>
            <a:pPr eaLnBrk="1" hangingPunct="1"/>
            <a:r>
              <a:rPr lang="en-US" altLang="zh-CN" sz="2200" dirty="0"/>
              <a:t>            </a:t>
            </a:r>
            <a:r>
              <a:rPr lang="en-US" altLang="zh-CN" sz="2200" dirty="0" err="1"/>
              <a:t>w.back</a:t>
            </a:r>
            <a:r>
              <a:rPr lang="en-US" altLang="zh-CN" sz="2200" dirty="0"/>
              <a:t>=bicompDFS(</a:t>
            </a:r>
            <a:r>
              <a:rPr lang="en-US" altLang="zh-CN" sz="2200" i="1" dirty="0"/>
              <a:t>w</a:t>
            </a:r>
            <a:r>
              <a:rPr lang="en-US" altLang="zh-CN" sz="2200" dirty="0"/>
              <a:t>);</a:t>
            </a:r>
          </a:p>
          <a:p>
            <a:pPr eaLnBrk="1" hangingPunct="1"/>
            <a:r>
              <a:rPr lang="en-US" altLang="zh-CN" sz="2200" dirty="0"/>
              <a:t>            </a:t>
            </a:r>
            <a:r>
              <a:rPr lang="en-US" altLang="zh-CN" sz="2200" b="1" dirty="0"/>
              <a:t>if</a:t>
            </a:r>
            <a:r>
              <a:rPr lang="en-US" altLang="zh-CN" sz="2200" dirty="0"/>
              <a:t> (</a:t>
            </a:r>
            <a:r>
              <a:rPr lang="en-US" altLang="zh-CN" sz="2200" dirty="0" err="1"/>
              <a:t>w.back</a:t>
            </a:r>
            <a:r>
              <a:rPr lang="en-US" altLang="zh-CN" sz="2200" dirty="0" err="1">
                <a:sym typeface="Symbol" panose="05050102010706020507" pitchFamily="18" charset="2"/>
              </a:rPr>
              <a:t>discoverTime</a:t>
            </a:r>
            <a:r>
              <a:rPr lang="en-US" altLang="zh-CN" sz="2200" dirty="0">
                <a:sym typeface="Symbol" panose="05050102010706020507" pitchFamily="18" charset="2"/>
              </a:rPr>
              <a:t>[</a:t>
            </a:r>
            <a:r>
              <a:rPr lang="en-US" altLang="zh-CN" sz="2200" i="1" dirty="0">
                <a:sym typeface="Symbol" panose="05050102010706020507" pitchFamily="18" charset="2"/>
              </a:rPr>
              <a:t>v</a:t>
            </a:r>
            <a:r>
              <a:rPr lang="en-US" altLang="zh-CN" sz="2200" dirty="0">
                <a:sym typeface="Symbol" panose="05050102010706020507" pitchFamily="18" charset="2"/>
              </a:rPr>
              <a:t>])</a:t>
            </a:r>
          </a:p>
          <a:p>
            <a:pPr eaLnBrk="1" hangingPunct="1"/>
            <a:r>
              <a:rPr lang="en-US" altLang="zh-CN" sz="2200" dirty="0">
                <a:sym typeface="Symbol" panose="05050102010706020507" pitchFamily="18" charset="2"/>
              </a:rPr>
              <a:t>                Output a new bicomponent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200" dirty="0">
                <a:sym typeface="Symbol" panose="05050102010706020507" pitchFamily="18" charset="2"/>
              </a:rPr>
              <a:t>                      by popping </a:t>
            </a:r>
            <a:r>
              <a:rPr lang="en-US" altLang="zh-CN" sz="2200" dirty="0">
                <a:solidFill>
                  <a:srgbClr val="FF0000"/>
                </a:solidFill>
                <a:sym typeface="Symbol" panose="05050102010706020507" pitchFamily="18" charset="2"/>
              </a:rPr>
              <a:t>edgeStack</a:t>
            </a:r>
            <a:r>
              <a:rPr lang="en-US" altLang="zh-CN" sz="2200" dirty="0">
                <a:sym typeface="Symbol" panose="05050102010706020507" pitchFamily="18" charset="2"/>
              </a:rPr>
              <a:t> down through </a:t>
            </a:r>
            <a:r>
              <a:rPr lang="en-US" altLang="zh-CN" sz="2200" i="1" dirty="0">
                <a:sym typeface="Symbol" panose="05050102010706020507" pitchFamily="18" charset="2"/>
              </a:rPr>
              <a:t>vw ;</a:t>
            </a:r>
          </a:p>
          <a:p>
            <a:pPr eaLnBrk="1" hangingPunct="1"/>
            <a:r>
              <a:rPr lang="en-US" altLang="zh-CN" sz="2200" i="1" dirty="0">
                <a:sym typeface="Symbol" panose="05050102010706020507" pitchFamily="18" charset="2"/>
              </a:rPr>
              <a:t>            </a:t>
            </a:r>
            <a:r>
              <a:rPr lang="en-US" altLang="zh-CN" sz="2200" b="1" dirty="0">
                <a:solidFill>
                  <a:srgbClr val="006600"/>
                </a:solidFill>
                <a:sym typeface="Symbol" panose="05050102010706020507" pitchFamily="18" charset="2"/>
              </a:rPr>
              <a:t>back=min(back, </a:t>
            </a:r>
            <a:r>
              <a:rPr lang="en-US" altLang="zh-CN" sz="2200" b="1" dirty="0" err="1">
                <a:solidFill>
                  <a:srgbClr val="006600"/>
                </a:solidFill>
                <a:sym typeface="Symbol" panose="05050102010706020507" pitchFamily="18" charset="2"/>
              </a:rPr>
              <a:t>w.back</a:t>
            </a:r>
            <a:r>
              <a:rPr lang="en-US" altLang="zh-CN" sz="2200" b="1" dirty="0">
                <a:sym typeface="Symbol" panose="05050102010706020507" pitchFamily="18" charset="2"/>
              </a:rPr>
              <a:t>)</a:t>
            </a:r>
            <a:r>
              <a:rPr lang="en-US" altLang="zh-CN" sz="2200" dirty="0">
                <a:sym typeface="Symbol" panose="05050102010706020507" pitchFamily="18" charset="2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200" b="1" dirty="0">
                <a:sym typeface="Symbol" panose="05050102010706020507" pitchFamily="18" charset="2"/>
              </a:rPr>
              <a:t>        else if</a:t>
            </a:r>
            <a:r>
              <a:rPr lang="en-US" altLang="zh-CN" sz="2200" dirty="0">
                <a:sym typeface="Symbol" panose="05050102010706020507" pitchFamily="18" charset="2"/>
              </a:rPr>
              <a:t> (</a:t>
            </a:r>
            <a:r>
              <a:rPr lang="en-US" altLang="zh-CN" sz="2200" i="1" dirty="0">
                <a:sym typeface="Symbol" panose="05050102010706020507" pitchFamily="18" charset="2"/>
              </a:rPr>
              <a:t>vw</a:t>
            </a:r>
            <a:r>
              <a:rPr lang="en-US" altLang="zh-CN" sz="2200" dirty="0">
                <a:sym typeface="Symbol" panose="05050102010706020507" pitchFamily="18" charset="2"/>
              </a:rPr>
              <a:t> is a back edge)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200" dirty="0">
                <a:sym typeface="Symbol" panose="05050102010706020507" pitchFamily="18" charset="2"/>
              </a:rPr>
              <a:t>            </a:t>
            </a:r>
            <a:r>
              <a:rPr lang="en-US" altLang="zh-CN" sz="2200" b="1" dirty="0">
                <a:solidFill>
                  <a:srgbClr val="006600"/>
                </a:solidFill>
                <a:sym typeface="Symbol" panose="05050102010706020507" pitchFamily="18" charset="2"/>
              </a:rPr>
              <a:t>back=min(discoverTime[w], back)</a:t>
            </a:r>
            <a:r>
              <a:rPr lang="en-US" altLang="zh-CN" sz="2200" dirty="0">
                <a:sym typeface="Symbol" panose="05050102010706020507" pitchFamily="18" charset="2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200" dirty="0">
                <a:sym typeface="Symbol" panose="05050102010706020507" pitchFamily="18" charset="2"/>
              </a:rPr>
              <a:t>    time++; finishTime[v]=time; color[v]=black;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200" b="1" dirty="0">
                <a:sym typeface="Symbol" panose="05050102010706020507" pitchFamily="18" charset="2"/>
              </a:rPr>
              <a:t>return </a:t>
            </a:r>
            <a:r>
              <a:rPr lang="en-US" altLang="zh-CN" sz="2200" dirty="0">
                <a:sym typeface="Symbol" panose="05050102010706020507" pitchFamily="18" charset="2"/>
              </a:rPr>
              <a:t>back;</a:t>
            </a:r>
            <a:endParaRPr lang="en-US" altLang="zh-CN" sz="2200" b="1" dirty="0">
              <a:sym typeface="Symbol" panose="05050102010706020507" pitchFamily="18" charset="2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33363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/>
              <a:t>Bicomponent Algorithm: Core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14454" y="2529244"/>
            <a:ext cx="3735416" cy="830997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CC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If </a:t>
            </a:r>
            <a:r>
              <a:rPr lang="en-US" altLang="zh-CN" dirty="0" err="1"/>
              <a:t>w.back</a:t>
            </a:r>
            <a:r>
              <a:rPr lang="en-US" altLang="zh-CN" dirty="0" err="1">
                <a:sym typeface="Symbol" panose="05050102010706020507" pitchFamily="18" charset="2"/>
              </a:rPr>
              <a:t>discoverTime</a:t>
            </a:r>
            <a:r>
              <a:rPr lang="en-US" altLang="zh-CN" dirty="0">
                <a:sym typeface="Symbol" panose="05050102010706020507" pitchFamily="18" charset="2"/>
              </a:rPr>
              <a:t>[</a:t>
            </a:r>
            <a:r>
              <a:rPr lang="en-US" altLang="zh-CN" i="1" dirty="0">
                <a:sym typeface="Symbol" panose="05050102010706020507" pitchFamily="18" charset="2"/>
              </a:rPr>
              <a:t>v</a:t>
            </a:r>
            <a:r>
              <a:rPr lang="en-US" altLang="zh-CN" dirty="0">
                <a:sym typeface="Symbol" panose="05050102010706020507" pitchFamily="18" charset="2"/>
              </a:rPr>
              <a:t>], then </a:t>
            </a:r>
            <a:r>
              <a:rPr lang="en-US" altLang="zh-CN" dirty="0" err="1">
                <a:sym typeface="Symbol" panose="05050102010706020507" pitchFamily="18" charset="2"/>
              </a:rPr>
              <a:t>back</a:t>
            </a:r>
            <a:r>
              <a:rPr lang="en-US" altLang="zh-CN" dirty="0" err="1">
                <a:cs typeface="Times New Roman" panose="02020603050405020304" pitchFamily="18" charset="0"/>
                <a:sym typeface="Symbol" panose="05050102010706020507" pitchFamily="18" charset="2"/>
              </a:rPr>
              <a:t>≤</a:t>
            </a:r>
            <a:r>
              <a:rPr lang="en-US" altLang="zh-CN" dirty="0" err="1">
                <a:sym typeface="Symbol" panose="05050102010706020507" pitchFamily="18" charset="2"/>
              </a:rPr>
              <a:t>w.back</a:t>
            </a:r>
            <a:endParaRPr lang="en-US" altLang="zh-CN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4552047" y="3360241"/>
            <a:ext cx="1235088" cy="1697534"/>
          </a:xfrm>
          <a:prstGeom prst="line">
            <a:avLst/>
          </a:prstGeom>
          <a:noFill/>
          <a:ln w="9525">
            <a:solidFill>
              <a:srgbClr val="FF66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00682" y="4986607"/>
            <a:ext cx="2949188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 cmpd="thinThick">
            <a:solidFill>
              <a:srgbClr val="FFCC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注意！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这个算法没处理</a:t>
            </a:r>
            <a:r>
              <a:rPr lang="en-US" altLang="zh-CN" b="1" dirty="0">
                <a:solidFill>
                  <a:srgbClr val="FF0000"/>
                </a:solidFill>
              </a:rPr>
              <a:t>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744538"/>
            <a:ext cx="85740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Characteristics of Articulation Point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941513"/>
            <a:ext cx="8686800" cy="4143375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In a DFS tree, the root is an articulation point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if and only if </a:t>
            </a:r>
            <a:r>
              <a:rPr lang="en-US" altLang="zh-CN" sz="2400" b="1" dirty="0">
                <a:solidFill>
                  <a:srgbClr val="000000"/>
                </a:solidFill>
              </a:rPr>
              <a:t>???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0590E2-E591-904F-A62C-F5784B7D7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75" y="2573905"/>
            <a:ext cx="68834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5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and Space Analysis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E47E326-A80E-0E40-8C13-8D5D733F5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941513"/>
            <a:ext cx="8208962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2400" kern="0" dirty="0"/>
              <a:t>The DFS skeleton on undirected graph takes time in 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(</a:t>
            </a:r>
            <a:r>
              <a:rPr lang="en-US" altLang="zh-CN" sz="2400" i="1" dirty="0" err="1">
                <a:solidFill>
                  <a:srgbClr val="FF0000"/>
                </a:solidFill>
                <a:sym typeface="Symbol" panose="05050102010706020507" pitchFamily="18" charset="2"/>
              </a:rPr>
              <a:t>n+m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) </a:t>
            </a:r>
            <a:r>
              <a:rPr lang="en-US" altLang="zh-CN" sz="2400" kern="0" dirty="0">
                <a:sym typeface="Symbol" panose="05050102010706020507" pitchFamily="18" charset="2"/>
              </a:rPr>
              <a:t>time. If the amount of processing  for each vertex and edge is bounded by a constant, the complexity of </a:t>
            </a:r>
            <a:r>
              <a:rPr lang="en-US" altLang="zh-CN" sz="2400" kern="0" dirty="0" err="1">
                <a:sym typeface="Symbol" panose="05050102010706020507" pitchFamily="18" charset="2"/>
              </a:rPr>
              <a:t>bicomponents</a:t>
            </a:r>
            <a:r>
              <a:rPr lang="en-US" altLang="zh-CN" sz="2400" kern="0" dirty="0">
                <a:sym typeface="Symbol" panose="05050102010706020507" pitchFamily="18" charset="2"/>
              </a:rPr>
              <a:t> is in 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(</a:t>
            </a:r>
            <a:r>
              <a:rPr lang="en-US" altLang="zh-CN" sz="2400" i="1" dirty="0" err="1">
                <a:solidFill>
                  <a:srgbClr val="FF0000"/>
                </a:solidFill>
                <a:sym typeface="Symbol" panose="05050102010706020507" pitchFamily="18" charset="2"/>
              </a:rPr>
              <a:t>n+m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) </a:t>
            </a:r>
            <a:r>
              <a:rPr lang="en-US" altLang="zh-CN" sz="2400" kern="0" dirty="0">
                <a:sym typeface="Symbol" panose="05050102010706020507" pitchFamily="18" charset="2"/>
              </a:rPr>
              <a:t>time. It is not hard to see this is the case. The only place we need to pay attention to is, sometimes the loop pops zero or multiple edges from </a:t>
            </a:r>
            <a:r>
              <a:rPr lang="en-US" altLang="zh-CN" sz="2400" i="1" kern="0" dirty="0" err="1">
                <a:sym typeface="Symbol" panose="05050102010706020507" pitchFamily="18" charset="2"/>
              </a:rPr>
              <a:t>edgeStack</a:t>
            </a:r>
            <a:r>
              <a:rPr lang="en-US" altLang="zh-CN" sz="2400" kern="0" dirty="0">
                <a:sym typeface="Symbol" panose="05050102010706020507" pitchFamily="18" charset="2"/>
              </a:rPr>
              <a:t>. We know that each edge is stacked and popped exactly once. So the overall complexity is 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(</a:t>
            </a:r>
            <a:r>
              <a:rPr lang="en-US" altLang="zh-CN" sz="2400" i="1" dirty="0" err="1">
                <a:solidFill>
                  <a:srgbClr val="FF0000"/>
                </a:solidFill>
                <a:sym typeface="Symbol" panose="05050102010706020507" pitchFamily="18" charset="2"/>
              </a:rPr>
              <a:t>n+m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).</a:t>
            </a:r>
            <a:endParaRPr lang="en-US" altLang="zh-CN" sz="2400" kern="0" dirty="0"/>
          </a:p>
        </p:txBody>
      </p:sp>
    </p:spTree>
    <p:extLst>
      <p:ext uri="{BB962C8B-B14F-4D97-AF65-F5344CB8AC3E}">
        <p14:creationId xmlns:p14="http://schemas.microsoft.com/office/powerpoint/2010/main" val="3164570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" y="744538"/>
            <a:ext cx="89550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Correctness of Bicomponent Algorithm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" y="1718810"/>
            <a:ext cx="8518862" cy="4502150"/>
          </a:xfrm>
        </p:spPr>
        <p:txBody>
          <a:bodyPr/>
          <a:lstStyle/>
          <a:p>
            <a:pPr eaLnBrk="1" hangingPunct="1"/>
            <a:r>
              <a:rPr lang="en-US" altLang="zh-CN" dirty="0"/>
              <a:t>We have seen that: </a:t>
            </a:r>
          </a:p>
          <a:p>
            <a:pPr lvl="1" eaLnBrk="1" hangingPunct="1"/>
            <a:r>
              <a:rPr lang="en-US" altLang="zh-CN" dirty="0"/>
              <a:t>If </a:t>
            </a:r>
            <a:r>
              <a:rPr lang="en-US" altLang="zh-CN" i="1" dirty="0"/>
              <a:t>v</a:t>
            </a:r>
            <a:r>
              <a:rPr lang="en-US" altLang="zh-CN" dirty="0"/>
              <a:t> is the articulation point farthest away from the root on the branch, then one bicomponent is detected.</a:t>
            </a:r>
          </a:p>
          <a:p>
            <a:pPr eaLnBrk="1" hangingPunct="1"/>
            <a:r>
              <a:rPr lang="en-US" altLang="zh-CN" dirty="0"/>
              <a:t>So, we need only prove that:</a:t>
            </a:r>
          </a:p>
          <a:p>
            <a:pPr lvl="1" eaLnBrk="1" hangingPunct="1"/>
            <a:r>
              <a:rPr lang="en-US" altLang="zh-CN" dirty="0"/>
              <a:t>In a DFS tree, a vertex (not the root) </a:t>
            </a:r>
            <a:r>
              <a:rPr lang="en-US" altLang="zh-CN" i="1" dirty="0"/>
              <a:t>v</a:t>
            </a:r>
            <a:r>
              <a:rPr lang="en-US" altLang="zh-CN" dirty="0"/>
              <a:t> is an articulation point </a:t>
            </a:r>
            <a:r>
              <a:rPr lang="en-US" altLang="zh-CN" b="1" dirty="0">
                <a:solidFill>
                  <a:srgbClr val="FF0000"/>
                </a:solidFill>
              </a:rPr>
              <a:t>if and only if</a:t>
            </a:r>
            <a:r>
              <a:rPr lang="en-US" altLang="zh-CN" dirty="0"/>
              <a:t> </a:t>
            </a:r>
          </a:p>
          <a:p>
            <a:pPr marL="457200" lvl="1" indent="0" eaLnBrk="1" hangingPunct="1">
              <a:buNone/>
            </a:pPr>
            <a:r>
              <a:rPr lang="en-US" altLang="zh-CN" dirty="0"/>
              <a:t>   (1) </a:t>
            </a:r>
            <a:r>
              <a:rPr lang="en-US" altLang="zh-CN" i="1" dirty="0"/>
              <a:t>v</a:t>
            </a:r>
            <a:r>
              <a:rPr lang="en-US" altLang="zh-CN" dirty="0"/>
              <a:t> is not a leaf; and</a:t>
            </a:r>
          </a:p>
          <a:p>
            <a:pPr marL="457200" lvl="1" indent="0" eaLnBrk="1" hangingPunct="1">
              <a:buNone/>
            </a:pPr>
            <a:r>
              <a:rPr lang="en-US" altLang="zh-CN" dirty="0"/>
              <a:t>   (2) </a:t>
            </a:r>
            <a:r>
              <a:rPr lang="en-US" altLang="zh-CN" b="1" dirty="0">
                <a:solidFill>
                  <a:srgbClr val="0000CC"/>
                </a:solidFill>
              </a:rPr>
              <a:t>some</a:t>
            </a:r>
            <a:r>
              <a:rPr lang="en-US" altLang="zh-CN" dirty="0"/>
              <a:t> subtree of </a:t>
            </a:r>
            <a:r>
              <a:rPr lang="en-US" altLang="zh-CN" i="1" dirty="0"/>
              <a:t>v</a:t>
            </a:r>
            <a:r>
              <a:rPr lang="en-US" altLang="zh-CN" dirty="0"/>
              <a:t> has </a:t>
            </a:r>
            <a:r>
              <a:rPr lang="en-US" altLang="zh-CN" b="1" dirty="0">
                <a:solidFill>
                  <a:srgbClr val="0000CC"/>
                </a:solidFill>
              </a:rPr>
              <a:t>no back edge</a:t>
            </a:r>
            <a:r>
              <a:rPr lang="en-US" altLang="zh-CN" dirty="0"/>
              <a:t> incident with                          a proper ancestor of </a:t>
            </a:r>
            <a:r>
              <a:rPr lang="en-US" altLang="zh-CN" i="1" dirty="0"/>
              <a:t>v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744538"/>
            <a:ext cx="85740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Characteristics of Articulation Point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941513"/>
            <a:ext cx="8686800" cy="4143375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In a DFS tree, a vertex (not root) </a:t>
            </a:r>
            <a:r>
              <a:rPr lang="en-US" altLang="zh-CN" sz="2400" i="1" dirty="0"/>
              <a:t>v</a:t>
            </a:r>
            <a:r>
              <a:rPr lang="en-US" altLang="zh-CN" sz="2400" dirty="0"/>
              <a:t> is an articulation point </a:t>
            </a:r>
            <a:r>
              <a:rPr lang="en-US" altLang="zh-CN" sz="2400" b="1" dirty="0">
                <a:solidFill>
                  <a:srgbClr val="FF0000"/>
                </a:solidFill>
              </a:rPr>
              <a:t>if and only if</a:t>
            </a:r>
            <a:r>
              <a:rPr lang="en-US" altLang="zh-CN" sz="2400" dirty="0"/>
              <a:t> (1) </a:t>
            </a:r>
            <a:r>
              <a:rPr lang="en-US" altLang="zh-CN" sz="2400" i="1" dirty="0"/>
              <a:t>v</a:t>
            </a:r>
            <a:r>
              <a:rPr lang="en-US" altLang="zh-CN" sz="2400" dirty="0"/>
              <a:t> is not a leaf; and (2) </a:t>
            </a:r>
            <a:r>
              <a:rPr lang="en-US" altLang="zh-CN" sz="2400" b="1" dirty="0">
                <a:solidFill>
                  <a:srgbClr val="0000CC"/>
                </a:solidFill>
              </a:rPr>
              <a:t>some</a:t>
            </a:r>
            <a:r>
              <a:rPr lang="en-US" altLang="zh-CN" sz="2400" dirty="0"/>
              <a:t> subtree of </a:t>
            </a:r>
            <a:r>
              <a:rPr lang="en-US" altLang="zh-CN" sz="2400" i="1" dirty="0"/>
              <a:t>v</a:t>
            </a:r>
            <a:r>
              <a:rPr lang="en-US" altLang="zh-CN" sz="2400" dirty="0"/>
              <a:t> has </a:t>
            </a:r>
            <a:r>
              <a:rPr lang="en-US" altLang="zh-CN" sz="2400" b="1" dirty="0">
                <a:solidFill>
                  <a:srgbClr val="0000CC"/>
                </a:solidFill>
              </a:rPr>
              <a:t>no back edge</a:t>
            </a:r>
            <a:r>
              <a:rPr lang="en-US" altLang="zh-CN" sz="2400" dirty="0"/>
              <a:t> incident with a proper ancestor of </a:t>
            </a:r>
            <a:r>
              <a:rPr lang="en-US" altLang="zh-CN" sz="2400" i="1" dirty="0"/>
              <a:t>v</a:t>
            </a:r>
            <a:r>
              <a:rPr lang="en-US" altLang="zh-CN" sz="2400" dirty="0"/>
              <a:t>.</a:t>
            </a:r>
          </a:p>
          <a:p>
            <a:pPr eaLnBrk="1" hangingPunct="1"/>
            <a:r>
              <a:rPr lang="en-US" altLang="zh-CN" sz="2400" dirty="0">
                <a:sym typeface="Symbol" panose="05050102010706020507" pitchFamily="18" charset="2"/>
              </a:rPr>
              <a:t> </a:t>
            </a:r>
            <a:r>
              <a:rPr lang="en-US" altLang="zh-CN" sz="2000" dirty="0">
                <a:sym typeface="Symbol" panose="05050102010706020507" pitchFamily="18" charset="2"/>
              </a:rPr>
              <a:t>Trivial</a:t>
            </a:r>
          </a:p>
          <a:p>
            <a:pPr eaLnBrk="1" hangingPunct="1"/>
            <a:r>
              <a:rPr lang="en-US" altLang="zh-CN" sz="2400" dirty="0">
                <a:sym typeface="Symbol" panose="05050102010706020507" pitchFamily="18" charset="2"/>
              </a:rPr>
              <a:t> </a:t>
            </a:r>
          </a:p>
          <a:p>
            <a:pPr lvl="1" eaLnBrk="1" hangingPunct="1"/>
            <a:r>
              <a:rPr lang="en-US" altLang="zh-CN" sz="2000" dirty="0">
                <a:sym typeface="Symbol" panose="05050102010706020507" pitchFamily="18" charset="2"/>
              </a:rPr>
              <a:t>By definition, </a:t>
            </a:r>
            <a:r>
              <a:rPr lang="en-US" altLang="zh-CN" sz="2000" i="1" dirty="0">
                <a:sym typeface="Symbol" panose="05050102010706020507" pitchFamily="18" charset="2"/>
              </a:rPr>
              <a:t>v</a:t>
            </a:r>
            <a:r>
              <a:rPr lang="en-US" altLang="zh-CN" sz="2000" dirty="0">
                <a:sym typeface="Symbol" panose="05050102010706020507" pitchFamily="18" charset="2"/>
              </a:rPr>
              <a:t> is on </a:t>
            </a:r>
            <a:r>
              <a:rPr lang="en-US" altLang="zh-CN" sz="2000" b="1" dirty="0">
                <a:solidFill>
                  <a:srgbClr val="0000CC"/>
                </a:solidFill>
                <a:sym typeface="Symbol" panose="05050102010706020507" pitchFamily="18" charset="2"/>
              </a:rPr>
              <a:t>every</a:t>
            </a:r>
            <a:r>
              <a:rPr lang="en-US" altLang="zh-CN" sz="2000" dirty="0">
                <a:sym typeface="Symbol" panose="05050102010706020507" pitchFamily="18" charset="2"/>
              </a:rPr>
              <a:t> path between some </a:t>
            </a:r>
            <a:r>
              <a:rPr lang="en-US" altLang="zh-CN" sz="2000" i="1" dirty="0"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sym typeface="Symbol" panose="05050102010706020507" pitchFamily="18" charset="2"/>
              </a:rPr>
              <a:t>,</a:t>
            </a:r>
            <a:r>
              <a:rPr lang="en-US" altLang="zh-CN" sz="2000" i="1" dirty="0">
                <a:sym typeface="Symbol" panose="05050102010706020507" pitchFamily="18" charset="2"/>
              </a:rPr>
              <a:t>y </a:t>
            </a:r>
            <a:r>
              <a:rPr lang="en-US" altLang="zh-CN" sz="2000" dirty="0">
                <a:sym typeface="Symbol" panose="05050102010706020507" pitchFamily="18" charset="2"/>
              </a:rPr>
              <a:t>(different from </a:t>
            </a:r>
            <a:r>
              <a:rPr lang="en-US" altLang="zh-CN" sz="2000" i="1" dirty="0">
                <a:sym typeface="Symbol" panose="05050102010706020507" pitchFamily="18" charset="2"/>
              </a:rPr>
              <a:t>v</a:t>
            </a:r>
            <a:r>
              <a:rPr lang="en-US" altLang="zh-CN" sz="2000" dirty="0">
                <a:sym typeface="Symbol" panose="05050102010706020507" pitchFamily="18" charset="2"/>
              </a:rPr>
              <a:t>), so at least one of </a:t>
            </a:r>
            <a:r>
              <a:rPr lang="en-US" altLang="zh-CN" sz="2000" i="1" dirty="0"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sym typeface="Symbol" panose="05050102010706020507" pitchFamily="18" charset="2"/>
              </a:rPr>
              <a:t>,</a:t>
            </a:r>
            <a:r>
              <a:rPr lang="en-US" altLang="zh-CN" sz="2000" i="1" dirty="0">
                <a:sym typeface="Symbol" panose="05050102010706020507" pitchFamily="18" charset="2"/>
              </a:rPr>
              <a:t>y</a:t>
            </a:r>
            <a:r>
              <a:rPr lang="en-US" altLang="zh-CN" sz="2000" dirty="0">
                <a:sym typeface="Symbol" panose="05050102010706020507" pitchFamily="18" charset="2"/>
              </a:rPr>
              <a:t> is a proper descendent of </a:t>
            </a:r>
            <a:r>
              <a:rPr lang="en-US" altLang="zh-CN" sz="2000" i="1" dirty="0">
                <a:sym typeface="Symbol" panose="05050102010706020507" pitchFamily="18" charset="2"/>
              </a:rPr>
              <a:t>v </a:t>
            </a:r>
            <a:r>
              <a:rPr lang="en-US" altLang="zh-CN" sz="2000" dirty="0">
                <a:sym typeface="Symbol" panose="05050102010706020507" pitchFamily="18" charset="2"/>
              </a:rPr>
              <a:t>(otherwise there would be a path betweem x and y without going through v). Thus, </a:t>
            </a:r>
            <a:r>
              <a:rPr lang="en-US" altLang="zh-CN" sz="2000" dirty="0">
                <a:solidFill>
                  <a:srgbClr val="0000CC"/>
                </a:solidFill>
                <a:sym typeface="Symbol" panose="05050102010706020507" pitchFamily="18" charset="2"/>
              </a:rPr>
              <a:t>v is not a leaf</a:t>
            </a:r>
            <a:r>
              <a:rPr lang="en-US" altLang="zh-CN" sz="2000" dirty="0">
                <a:sym typeface="Symbol" panose="05050102010706020507" pitchFamily="18" charset="2"/>
              </a:rPr>
              <a:t>.</a:t>
            </a:r>
          </a:p>
          <a:p>
            <a:pPr lvl="1" eaLnBrk="1" hangingPunct="1"/>
            <a:r>
              <a:rPr lang="en-US" altLang="zh-CN" sz="2000" dirty="0">
                <a:sym typeface="Symbol" panose="05050102010706020507" pitchFamily="18" charset="2"/>
              </a:rPr>
              <a:t>By contradiction, suppose that </a:t>
            </a:r>
            <a:r>
              <a:rPr lang="en-US" altLang="zh-CN" sz="2000" b="1" dirty="0">
                <a:solidFill>
                  <a:srgbClr val="0000CC"/>
                </a:solidFill>
                <a:sym typeface="Symbol" panose="05050102010706020507" pitchFamily="18" charset="2"/>
              </a:rPr>
              <a:t>every</a:t>
            </a:r>
            <a:r>
              <a:rPr lang="en-US" altLang="zh-CN" sz="2000" dirty="0">
                <a:sym typeface="Symbol" panose="05050102010706020507" pitchFamily="18" charset="2"/>
              </a:rPr>
              <a:t> subtree of </a:t>
            </a:r>
            <a:r>
              <a:rPr lang="en-US" altLang="zh-CN" sz="2000" i="1" dirty="0">
                <a:sym typeface="Symbol" panose="05050102010706020507" pitchFamily="18" charset="2"/>
              </a:rPr>
              <a:t>v</a:t>
            </a:r>
            <a:r>
              <a:rPr lang="en-US" altLang="zh-CN" sz="2000" dirty="0">
                <a:sym typeface="Symbol" panose="05050102010706020507" pitchFamily="18" charset="2"/>
              </a:rPr>
              <a:t> has a back edge to a proper ancestor of </a:t>
            </a:r>
            <a:r>
              <a:rPr lang="en-US" altLang="zh-CN" sz="2000" i="1" dirty="0">
                <a:sym typeface="Symbol" panose="05050102010706020507" pitchFamily="18" charset="2"/>
              </a:rPr>
              <a:t>v</a:t>
            </a:r>
            <a:r>
              <a:rPr lang="en-US" altLang="zh-CN" sz="2000" dirty="0">
                <a:sym typeface="Symbol" panose="05050102010706020507" pitchFamily="18" charset="2"/>
              </a:rPr>
              <a:t>, we can find a </a:t>
            </a:r>
            <a:r>
              <a:rPr lang="en-US" altLang="zh-CN" sz="2000" i="1" dirty="0">
                <a:sym typeface="Symbol" panose="05050102010706020507" pitchFamily="18" charset="2"/>
              </a:rPr>
              <a:t>xy</a:t>
            </a:r>
            <a:r>
              <a:rPr lang="en-US" altLang="zh-CN" sz="2000" dirty="0">
                <a:sym typeface="Symbol" panose="05050102010706020507" pitchFamily="18" charset="2"/>
              </a:rPr>
              <a:t>-path not containing </a:t>
            </a:r>
            <a:r>
              <a:rPr lang="en-US" altLang="zh-CN" sz="2000" i="1" dirty="0">
                <a:sym typeface="Symbol" panose="05050102010706020507" pitchFamily="18" charset="2"/>
              </a:rPr>
              <a:t>v</a:t>
            </a:r>
            <a:r>
              <a:rPr lang="en-US" altLang="zh-CN" sz="2000" dirty="0">
                <a:sym typeface="Symbol" panose="05050102010706020507" pitchFamily="18" charset="2"/>
              </a:rPr>
              <a:t> for all possible cases (only 2 cases)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Oval 4"/>
          <p:cNvSpPr>
            <a:spLocks noChangeArrowheads="1"/>
          </p:cNvSpPr>
          <p:nvPr/>
        </p:nvSpPr>
        <p:spPr bwMode="auto">
          <a:xfrm rot="-3602563">
            <a:off x="3865440" y="4374357"/>
            <a:ext cx="1890713" cy="103505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4579" name="Oval 5"/>
          <p:cNvSpPr>
            <a:spLocks noChangeArrowheads="1"/>
          </p:cNvSpPr>
          <p:nvPr/>
        </p:nvSpPr>
        <p:spPr bwMode="auto">
          <a:xfrm rot="-3509081">
            <a:off x="948409" y="4485482"/>
            <a:ext cx="1830387" cy="10795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title"/>
          </p:nvPr>
        </p:nvSpPr>
        <p:spPr>
          <a:xfrm>
            <a:off x="7938" y="366348"/>
            <a:ext cx="1862137" cy="762000"/>
          </a:xfrm>
        </p:spPr>
        <p:txBody>
          <a:bodyPr/>
          <a:lstStyle/>
          <a:p>
            <a:pPr eaLnBrk="1" hangingPunct="1"/>
            <a:r>
              <a:rPr lang="en-US" altLang="zh-CN" dirty="0"/>
              <a:t>Case 1</a:t>
            </a:r>
          </a:p>
        </p:txBody>
      </p:sp>
      <p:sp>
        <p:nvSpPr>
          <p:cNvPr id="24581" name="Oval 7"/>
          <p:cNvSpPr>
            <a:spLocks noChangeArrowheads="1"/>
          </p:cNvSpPr>
          <p:nvPr/>
        </p:nvSpPr>
        <p:spPr bwMode="auto">
          <a:xfrm>
            <a:off x="961903" y="1854200"/>
            <a:ext cx="215900" cy="2159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4582" name="Oval 8"/>
          <p:cNvSpPr>
            <a:spLocks noChangeArrowheads="1"/>
          </p:cNvSpPr>
          <p:nvPr/>
        </p:nvSpPr>
        <p:spPr bwMode="auto">
          <a:xfrm>
            <a:off x="1006353" y="2800350"/>
            <a:ext cx="215900" cy="2159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4583" name="Oval 9"/>
          <p:cNvSpPr>
            <a:spLocks noChangeArrowheads="1"/>
          </p:cNvSpPr>
          <p:nvPr/>
        </p:nvSpPr>
        <p:spPr bwMode="auto">
          <a:xfrm>
            <a:off x="1455615" y="2305050"/>
            <a:ext cx="215900" cy="2159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4584" name="Oval 10"/>
          <p:cNvSpPr>
            <a:spLocks noChangeArrowheads="1"/>
          </p:cNvSpPr>
          <p:nvPr/>
        </p:nvSpPr>
        <p:spPr bwMode="auto">
          <a:xfrm>
            <a:off x="1050803" y="3475038"/>
            <a:ext cx="215900" cy="2159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4585" name="Oval 11"/>
          <p:cNvSpPr>
            <a:spLocks noChangeArrowheads="1"/>
          </p:cNvSpPr>
          <p:nvPr/>
        </p:nvSpPr>
        <p:spPr bwMode="auto">
          <a:xfrm>
            <a:off x="1276228" y="4014788"/>
            <a:ext cx="215900" cy="2159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4586" name="Oval 12"/>
          <p:cNvSpPr>
            <a:spLocks noChangeArrowheads="1"/>
          </p:cNvSpPr>
          <p:nvPr/>
        </p:nvSpPr>
        <p:spPr bwMode="auto">
          <a:xfrm>
            <a:off x="1906465" y="2800350"/>
            <a:ext cx="215900" cy="2159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4587" name="Oval 13"/>
          <p:cNvSpPr>
            <a:spLocks noChangeArrowheads="1"/>
          </p:cNvSpPr>
          <p:nvPr/>
        </p:nvSpPr>
        <p:spPr bwMode="auto">
          <a:xfrm>
            <a:off x="2041403" y="5005388"/>
            <a:ext cx="215900" cy="2159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4588" name="Oval 14"/>
          <p:cNvSpPr>
            <a:spLocks noChangeArrowheads="1"/>
          </p:cNvSpPr>
          <p:nvPr/>
        </p:nvSpPr>
        <p:spPr bwMode="auto">
          <a:xfrm>
            <a:off x="1590553" y="4510088"/>
            <a:ext cx="215900" cy="2159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4589" name="Oval 15"/>
          <p:cNvSpPr>
            <a:spLocks noChangeArrowheads="1"/>
          </p:cNvSpPr>
          <p:nvPr/>
        </p:nvSpPr>
        <p:spPr bwMode="auto">
          <a:xfrm>
            <a:off x="1590553" y="5364163"/>
            <a:ext cx="215900" cy="2159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4590" name="Oval 16"/>
          <p:cNvSpPr>
            <a:spLocks noChangeArrowheads="1"/>
          </p:cNvSpPr>
          <p:nvPr/>
        </p:nvSpPr>
        <p:spPr bwMode="auto">
          <a:xfrm>
            <a:off x="2401765" y="3744913"/>
            <a:ext cx="215900" cy="2159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4591" name="Text Box 17"/>
          <p:cNvSpPr txBox="1">
            <a:spLocks noChangeArrowheads="1"/>
          </p:cNvSpPr>
          <p:nvPr/>
        </p:nvSpPr>
        <p:spPr bwMode="auto">
          <a:xfrm>
            <a:off x="1681040" y="5410200"/>
            <a:ext cx="31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x</a:t>
            </a:r>
          </a:p>
        </p:txBody>
      </p:sp>
      <p:sp>
        <p:nvSpPr>
          <p:cNvPr id="24592" name="Text Box 18"/>
          <p:cNvSpPr txBox="1">
            <a:spLocks noChangeArrowheads="1"/>
          </p:cNvSpPr>
          <p:nvPr/>
        </p:nvSpPr>
        <p:spPr bwMode="auto">
          <a:xfrm>
            <a:off x="1501653" y="3654425"/>
            <a:ext cx="31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y</a:t>
            </a:r>
          </a:p>
        </p:txBody>
      </p:sp>
      <p:sp>
        <p:nvSpPr>
          <p:cNvPr id="24593" name="Text Box 19"/>
          <p:cNvSpPr txBox="1">
            <a:spLocks noChangeArrowheads="1"/>
          </p:cNvSpPr>
          <p:nvPr/>
        </p:nvSpPr>
        <p:spPr bwMode="auto">
          <a:xfrm>
            <a:off x="2581153" y="3744913"/>
            <a:ext cx="31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v</a:t>
            </a:r>
          </a:p>
        </p:txBody>
      </p:sp>
      <p:sp>
        <p:nvSpPr>
          <p:cNvPr id="24594" name="Line 20"/>
          <p:cNvSpPr>
            <a:spLocks noChangeShapeType="1"/>
          </p:cNvSpPr>
          <p:nvPr/>
        </p:nvSpPr>
        <p:spPr bwMode="auto">
          <a:xfrm flipH="1">
            <a:off x="601540" y="1989138"/>
            <a:ext cx="360363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5" name="Line 21"/>
          <p:cNvSpPr>
            <a:spLocks noChangeShapeType="1"/>
          </p:cNvSpPr>
          <p:nvPr/>
        </p:nvSpPr>
        <p:spPr bwMode="auto">
          <a:xfrm>
            <a:off x="1141290" y="1989138"/>
            <a:ext cx="3143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6" name="Line 22"/>
          <p:cNvSpPr>
            <a:spLocks noChangeShapeType="1"/>
          </p:cNvSpPr>
          <p:nvPr/>
        </p:nvSpPr>
        <p:spPr bwMode="auto">
          <a:xfrm flipH="1">
            <a:off x="1185740" y="2484438"/>
            <a:ext cx="269875" cy="36036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7" name="Line 23"/>
          <p:cNvSpPr>
            <a:spLocks noChangeShapeType="1"/>
          </p:cNvSpPr>
          <p:nvPr/>
        </p:nvSpPr>
        <p:spPr bwMode="auto">
          <a:xfrm>
            <a:off x="1141290" y="3024188"/>
            <a:ext cx="0" cy="45085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8" name="Line 24"/>
          <p:cNvSpPr>
            <a:spLocks noChangeShapeType="1"/>
          </p:cNvSpPr>
          <p:nvPr/>
        </p:nvSpPr>
        <p:spPr bwMode="auto">
          <a:xfrm flipH="1">
            <a:off x="555503" y="3609975"/>
            <a:ext cx="4953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9" name="Line 25"/>
          <p:cNvSpPr>
            <a:spLocks noChangeShapeType="1"/>
          </p:cNvSpPr>
          <p:nvPr/>
        </p:nvSpPr>
        <p:spPr bwMode="auto">
          <a:xfrm>
            <a:off x="1185740" y="3700463"/>
            <a:ext cx="134938" cy="3143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00" name="Line 26"/>
          <p:cNvSpPr>
            <a:spLocks noChangeShapeType="1"/>
          </p:cNvSpPr>
          <p:nvPr/>
        </p:nvSpPr>
        <p:spPr bwMode="auto">
          <a:xfrm>
            <a:off x="1636590" y="2484438"/>
            <a:ext cx="269875" cy="31591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01" name="Line 27"/>
          <p:cNvSpPr>
            <a:spLocks noChangeShapeType="1"/>
          </p:cNvSpPr>
          <p:nvPr/>
        </p:nvSpPr>
        <p:spPr bwMode="auto">
          <a:xfrm flipH="1">
            <a:off x="1771528" y="5184775"/>
            <a:ext cx="314325" cy="2254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02" name="Line 28"/>
          <p:cNvSpPr>
            <a:spLocks noChangeShapeType="1"/>
          </p:cNvSpPr>
          <p:nvPr/>
        </p:nvSpPr>
        <p:spPr bwMode="auto">
          <a:xfrm flipH="1" flipV="1">
            <a:off x="1771528" y="4689475"/>
            <a:ext cx="314325" cy="315913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03" name="Line 29"/>
          <p:cNvSpPr>
            <a:spLocks noChangeShapeType="1"/>
          </p:cNvSpPr>
          <p:nvPr/>
        </p:nvSpPr>
        <p:spPr bwMode="auto">
          <a:xfrm>
            <a:off x="2041403" y="3024188"/>
            <a:ext cx="404812" cy="720725"/>
          </a:xfrm>
          <a:prstGeom prst="line">
            <a:avLst/>
          </a:prstGeom>
          <a:noFill/>
          <a:ln w="76200" cmpd="tri">
            <a:solidFill>
              <a:srgbClr val="33CC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04" name="Line 30"/>
          <p:cNvSpPr>
            <a:spLocks noChangeShapeType="1"/>
          </p:cNvSpPr>
          <p:nvPr/>
        </p:nvSpPr>
        <p:spPr bwMode="auto">
          <a:xfrm flipH="1">
            <a:off x="2176340" y="3924300"/>
            <a:ext cx="314325" cy="1081088"/>
          </a:xfrm>
          <a:prstGeom prst="line">
            <a:avLst/>
          </a:prstGeom>
          <a:noFill/>
          <a:ln w="76200" cmpd="tri">
            <a:solidFill>
              <a:srgbClr val="33CC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05" name="Freeform 31"/>
          <p:cNvSpPr>
            <a:spLocks/>
          </p:cNvSpPr>
          <p:nvPr/>
        </p:nvSpPr>
        <p:spPr bwMode="auto">
          <a:xfrm>
            <a:off x="1727078" y="3024188"/>
            <a:ext cx="314325" cy="1530350"/>
          </a:xfrm>
          <a:custGeom>
            <a:avLst/>
            <a:gdLst>
              <a:gd name="T0" fmla="*/ 2147483647 w 198"/>
              <a:gd name="T1" fmla="*/ 0 h 964"/>
              <a:gd name="T2" fmla="*/ 2147483647 w 198"/>
              <a:gd name="T3" fmla="*/ 2147483647 h 964"/>
              <a:gd name="T4" fmla="*/ 0 w 198"/>
              <a:gd name="T5" fmla="*/ 2147483647 h 964"/>
              <a:gd name="T6" fmla="*/ 0 60000 65536"/>
              <a:gd name="T7" fmla="*/ 0 60000 65536"/>
              <a:gd name="T8" fmla="*/ 0 60000 65536"/>
              <a:gd name="T9" fmla="*/ 0 w 198"/>
              <a:gd name="T10" fmla="*/ 0 h 964"/>
              <a:gd name="T11" fmla="*/ 198 w 198"/>
              <a:gd name="T12" fmla="*/ 964 h 9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" h="964">
                <a:moveTo>
                  <a:pt x="170" y="0"/>
                </a:moveTo>
                <a:cubicBezTo>
                  <a:pt x="184" y="217"/>
                  <a:pt x="198" y="435"/>
                  <a:pt x="170" y="596"/>
                </a:cubicBezTo>
                <a:cubicBezTo>
                  <a:pt x="142" y="757"/>
                  <a:pt x="71" y="860"/>
                  <a:pt x="0" y="964"/>
                </a:cubicBezTo>
              </a:path>
            </a:pathLst>
          </a:custGeom>
          <a:noFill/>
          <a:ln w="38100">
            <a:solidFill>
              <a:srgbClr val="993366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06" name="Oval 32"/>
          <p:cNvSpPr>
            <a:spLocks noChangeArrowheads="1"/>
          </p:cNvSpPr>
          <p:nvPr/>
        </p:nvSpPr>
        <p:spPr bwMode="auto">
          <a:xfrm>
            <a:off x="3910685" y="1854200"/>
            <a:ext cx="215900" cy="2159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4607" name="Oval 33"/>
          <p:cNvSpPr>
            <a:spLocks noChangeArrowheads="1"/>
          </p:cNvSpPr>
          <p:nvPr/>
        </p:nvSpPr>
        <p:spPr bwMode="auto">
          <a:xfrm>
            <a:off x="4404397" y="2305050"/>
            <a:ext cx="215900" cy="2159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4608" name="Oval 34"/>
          <p:cNvSpPr>
            <a:spLocks noChangeArrowheads="1"/>
          </p:cNvSpPr>
          <p:nvPr/>
        </p:nvSpPr>
        <p:spPr bwMode="auto">
          <a:xfrm>
            <a:off x="4855247" y="2800350"/>
            <a:ext cx="215900" cy="2159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4609" name="Oval 35"/>
          <p:cNvSpPr>
            <a:spLocks noChangeArrowheads="1"/>
          </p:cNvSpPr>
          <p:nvPr/>
        </p:nvSpPr>
        <p:spPr bwMode="auto">
          <a:xfrm>
            <a:off x="4990185" y="5005388"/>
            <a:ext cx="215900" cy="2159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4610" name="Oval 36"/>
          <p:cNvSpPr>
            <a:spLocks noChangeArrowheads="1"/>
          </p:cNvSpPr>
          <p:nvPr/>
        </p:nvSpPr>
        <p:spPr bwMode="auto">
          <a:xfrm>
            <a:off x="4899697" y="4151313"/>
            <a:ext cx="215900" cy="2159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4611" name="Oval 37"/>
          <p:cNvSpPr>
            <a:spLocks noChangeArrowheads="1"/>
          </p:cNvSpPr>
          <p:nvPr/>
        </p:nvSpPr>
        <p:spPr bwMode="auto">
          <a:xfrm>
            <a:off x="4539335" y="5364163"/>
            <a:ext cx="215900" cy="2159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4612" name="Oval 38"/>
          <p:cNvSpPr>
            <a:spLocks noChangeArrowheads="1"/>
          </p:cNvSpPr>
          <p:nvPr/>
        </p:nvSpPr>
        <p:spPr bwMode="auto">
          <a:xfrm>
            <a:off x="5350547" y="3744913"/>
            <a:ext cx="215900" cy="2159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4613" name="Text Box 39"/>
          <p:cNvSpPr txBox="1">
            <a:spLocks noChangeArrowheads="1"/>
          </p:cNvSpPr>
          <p:nvPr/>
        </p:nvSpPr>
        <p:spPr bwMode="auto">
          <a:xfrm>
            <a:off x="4718722" y="4375150"/>
            <a:ext cx="31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x</a:t>
            </a:r>
          </a:p>
        </p:txBody>
      </p:sp>
      <p:sp>
        <p:nvSpPr>
          <p:cNvPr id="24614" name="Text Box 40"/>
          <p:cNvSpPr txBox="1">
            <a:spLocks noChangeArrowheads="1"/>
          </p:cNvSpPr>
          <p:nvPr/>
        </p:nvSpPr>
        <p:spPr bwMode="auto">
          <a:xfrm>
            <a:off x="5529935" y="3744913"/>
            <a:ext cx="31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v</a:t>
            </a:r>
          </a:p>
        </p:txBody>
      </p:sp>
      <p:sp>
        <p:nvSpPr>
          <p:cNvPr id="24615" name="Line 41"/>
          <p:cNvSpPr>
            <a:spLocks noChangeShapeType="1"/>
          </p:cNvSpPr>
          <p:nvPr/>
        </p:nvSpPr>
        <p:spPr bwMode="auto">
          <a:xfrm flipH="1">
            <a:off x="3572547" y="2101850"/>
            <a:ext cx="360363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16" name="Line 42"/>
          <p:cNvSpPr>
            <a:spLocks noChangeShapeType="1"/>
          </p:cNvSpPr>
          <p:nvPr/>
        </p:nvSpPr>
        <p:spPr bwMode="auto">
          <a:xfrm>
            <a:off x="4090072" y="1989138"/>
            <a:ext cx="3143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17" name="Line 43"/>
          <p:cNvSpPr>
            <a:spLocks noChangeShapeType="1"/>
          </p:cNvSpPr>
          <p:nvPr/>
        </p:nvSpPr>
        <p:spPr bwMode="auto">
          <a:xfrm>
            <a:off x="4585372" y="2484438"/>
            <a:ext cx="269875" cy="315912"/>
          </a:xfrm>
          <a:prstGeom prst="line">
            <a:avLst/>
          </a:prstGeom>
          <a:noFill/>
          <a:ln w="76200" cmpd="tri">
            <a:solidFill>
              <a:srgbClr val="FF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18" name="Line 44"/>
          <p:cNvSpPr>
            <a:spLocks noChangeShapeType="1"/>
          </p:cNvSpPr>
          <p:nvPr/>
        </p:nvSpPr>
        <p:spPr bwMode="auto">
          <a:xfrm flipH="1">
            <a:off x="4720310" y="5184775"/>
            <a:ext cx="314325" cy="2254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19" name="Line 45"/>
          <p:cNvSpPr>
            <a:spLocks noChangeShapeType="1"/>
          </p:cNvSpPr>
          <p:nvPr/>
        </p:nvSpPr>
        <p:spPr bwMode="auto">
          <a:xfrm flipH="1" flipV="1">
            <a:off x="4720310" y="4689475"/>
            <a:ext cx="314325" cy="315913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20" name="Line 46"/>
          <p:cNvSpPr>
            <a:spLocks noChangeShapeType="1"/>
          </p:cNvSpPr>
          <p:nvPr/>
        </p:nvSpPr>
        <p:spPr bwMode="auto">
          <a:xfrm>
            <a:off x="4990185" y="3024188"/>
            <a:ext cx="404812" cy="720725"/>
          </a:xfrm>
          <a:prstGeom prst="line">
            <a:avLst/>
          </a:prstGeom>
          <a:noFill/>
          <a:ln w="76200" cmpd="tri">
            <a:solidFill>
              <a:srgbClr val="33CC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21" name="Oval 47"/>
          <p:cNvSpPr>
            <a:spLocks noChangeArrowheads="1"/>
          </p:cNvSpPr>
          <p:nvPr/>
        </p:nvSpPr>
        <p:spPr bwMode="auto">
          <a:xfrm>
            <a:off x="4539335" y="4465638"/>
            <a:ext cx="215900" cy="2159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4622" name="Line 48"/>
          <p:cNvSpPr>
            <a:spLocks noChangeShapeType="1"/>
          </p:cNvSpPr>
          <p:nvPr/>
        </p:nvSpPr>
        <p:spPr bwMode="auto">
          <a:xfrm flipV="1">
            <a:off x="4764760" y="4330700"/>
            <a:ext cx="179387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23" name="Line 49"/>
          <p:cNvSpPr>
            <a:spLocks noChangeShapeType="1"/>
          </p:cNvSpPr>
          <p:nvPr/>
        </p:nvSpPr>
        <p:spPr bwMode="auto">
          <a:xfrm flipV="1">
            <a:off x="5079085" y="3925888"/>
            <a:ext cx="269875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24" name="Line 50"/>
          <p:cNvSpPr>
            <a:spLocks noChangeShapeType="1"/>
          </p:cNvSpPr>
          <p:nvPr/>
        </p:nvSpPr>
        <p:spPr bwMode="auto">
          <a:xfrm>
            <a:off x="5169572" y="5186363"/>
            <a:ext cx="269875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25" name="Text Box 51"/>
          <p:cNvSpPr txBox="1">
            <a:spLocks noChangeArrowheads="1"/>
          </p:cNvSpPr>
          <p:nvPr/>
        </p:nvSpPr>
        <p:spPr bwMode="auto">
          <a:xfrm>
            <a:off x="5034635" y="2351088"/>
            <a:ext cx="31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y</a:t>
            </a:r>
          </a:p>
        </p:txBody>
      </p:sp>
      <p:sp>
        <p:nvSpPr>
          <p:cNvPr id="24626" name="Freeform 52"/>
          <p:cNvSpPr>
            <a:spLocks/>
          </p:cNvSpPr>
          <p:nvPr/>
        </p:nvSpPr>
        <p:spPr bwMode="auto">
          <a:xfrm>
            <a:off x="4223422" y="2486025"/>
            <a:ext cx="368300" cy="2879725"/>
          </a:xfrm>
          <a:custGeom>
            <a:avLst/>
            <a:gdLst>
              <a:gd name="T0" fmla="*/ 2147483647 w 232"/>
              <a:gd name="T1" fmla="*/ 2147483647 h 1814"/>
              <a:gd name="T2" fmla="*/ 0 w 232"/>
              <a:gd name="T3" fmla="*/ 2147483647 h 1814"/>
              <a:gd name="T4" fmla="*/ 2147483647 w 232"/>
              <a:gd name="T5" fmla="*/ 2147483647 h 1814"/>
              <a:gd name="T6" fmla="*/ 2147483647 w 232"/>
              <a:gd name="T7" fmla="*/ 2147483647 h 1814"/>
              <a:gd name="T8" fmla="*/ 2147483647 w 232"/>
              <a:gd name="T9" fmla="*/ 0 h 18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2"/>
              <a:gd name="T16" fmla="*/ 0 h 1814"/>
              <a:gd name="T17" fmla="*/ 232 w 232"/>
              <a:gd name="T18" fmla="*/ 1814 h 18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2" h="1814">
                <a:moveTo>
                  <a:pt x="227" y="1814"/>
                </a:moveTo>
                <a:cubicBezTo>
                  <a:pt x="113" y="1717"/>
                  <a:pt x="0" y="1621"/>
                  <a:pt x="0" y="1446"/>
                </a:cubicBezTo>
                <a:cubicBezTo>
                  <a:pt x="0" y="1271"/>
                  <a:pt x="222" y="963"/>
                  <a:pt x="227" y="765"/>
                </a:cubicBezTo>
                <a:cubicBezTo>
                  <a:pt x="232" y="567"/>
                  <a:pt x="43" y="382"/>
                  <a:pt x="29" y="255"/>
                </a:cubicBezTo>
                <a:cubicBezTo>
                  <a:pt x="15" y="128"/>
                  <a:pt x="78" y="64"/>
                  <a:pt x="142" y="0"/>
                </a:cubicBezTo>
              </a:path>
            </a:pathLst>
          </a:custGeom>
          <a:noFill/>
          <a:ln w="38100" cap="flat" cmpd="sng">
            <a:solidFill>
              <a:srgbClr val="993366"/>
            </a:solidFill>
            <a:prstDash val="solid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27" name="Text Box 83"/>
          <p:cNvSpPr txBox="1">
            <a:spLocks noChangeArrowheads="1"/>
          </p:cNvSpPr>
          <p:nvPr/>
        </p:nvSpPr>
        <p:spPr bwMode="auto">
          <a:xfrm>
            <a:off x="5850641" y="1774259"/>
            <a:ext cx="3155817" cy="267765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ym typeface="Symbol" panose="05050102010706020507" pitchFamily="18" charset="2"/>
              </a:rPr>
              <a:t>suppose that </a:t>
            </a:r>
            <a:r>
              <a:rPr lang="en-US" altLang="zh-CN" b="1" dirty="0">
                <a:solidFill>
                  <a:srgbClr val="0000CC"/>
                </a:solidFill>
                <a:sym typeface="Symbol" panose="05050102010706020507" pitchFamily="18" charset="2"/>
              </a:rPr>
              <a:t>every</a:t>
            </a:r>
            <a:r>
              <a:rPr lang="en-US" altLang="zh-CN" dirty="0">
                <a:sym typeface="Symbol" panose="05050102010706020507" pitchFamily="18" charset="2"/>
              </a:rPr>
              <a:t> subtree of </a:t>
            </a:r>
            <a:r>
              <a:rPr lang="en-US" altLang="zh-CN" i="1" dirty="0">
                <a:sym typeface="Symbol" panose="05050102010706020507" pitchFamily="18" charset="2"/>
              </a:rPr>
              <a:t>v</a:t>
            </a:r>
            <a:r>
              <a:rPr lang="en-US" altLang="zh-CN" dirty="0">
                <a:sym typeface="Symbol" panose="05050102010706020507" pitchFamily="18" charset="2"/>
              </a:rPr>
              <a:t> has a back edge to a proper ancestor of </a:t>
            </a:r>
            <a:r>
              <a:rPr lang="en-US" altLang="zh-CN" i="1" dirty="0">
                <a:sym typeface="Symbol" panose="05050102010706020507" pitchFamily="18" charset="2"/>
              </a:rPr>
              <a:t>v, </a:t>
            </a:r>
            <a:r>
              <a:rPr lang="en-US" altLang="zh-CN" dirty="0">
                <a:sym typeface="Symbol" panose="05050102010706020507" pitchFamily="18" charset="2"/>
              </a:rPr>
              <a:t>and, exactly one of 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i="1" dirty="0">
                <a:sym typeface="Symbol" panose="05050102010706020507" pitchFamily="18" charset="2"/>
              </a:rPr>
              <a:t>y </a:t>
            </a:r>
            <a:r>
              <a:rPr lang="en-US" altLang="zh-CN" dirty="0">
                <a:sym typeface="Symbol" panose="05050102010706020507" pitchFamily="18" charset="2"/>
              </a:rPr>
              <a:t>is a descendant of </a:t>
            </a:r>
            <a:r>
              <a:rPr lang="en-US" altLang="zh-CN" i="1" dirty="0">
                <a:sym typeface="Symbol" panose="05050102010706020507" pitchFamily="18" charset="2"/>
              </a:rPr>
              <a:t>v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e.g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is a descendant of </a:t>
            </a:r>
            <a:r>
              <a:rPr lang="en-US" altLang="zh-CN" i="1" dirty="0">
                <a:sym typeface="Symbol" panose="05050102010706020507" pitchFamily="18" charset="2"/>
              </a:rPr>
              <a:t>v</a:t>
            </a:r>
            <a:r>
              <a:rPr lang="en-US" altLang="zh-CN" dirty="0">
                <a:sym typeface="Symbol" panose="05050102010706020507" pitchFamily="18" charset="2"/>
              </a:rPr>
              <a:t>). 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sp>
        <p:nvSpPr>
          <p:cNvPr id="24628" name="Text Box 84"/>
          <p:cNvSpPr txBox="1">
            <a:spLocks noChangeArrowheads="1"/>
          </p:cNvSpPr>
          <p:nvPr/>
        </p:nvSpPr>
        <p:spPr bwMode="auto">
          <a:xfrm>
            <a:off x="557090" y="5768975"/>
            <a:ext cx="29257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Case 1.1: </a:t>
            </a:r>
            <a:r>
              <a:rPr lang="en-US" altLang="zh-CN" i="1" dirty="0"/>
              <a:t>y</a:t>
            </a:r>
            <a:r>
              <a:rPr lang="en-US" altLang="zh-CN" dirty="0"/>
              <a:t> is not an ancestor of </a:t>
            </a:r>
            <a:r>
              <a:rPr lang="en-US" altLang="zh-CN" i="1" dirty="0"/>
              <a:t>v</a:t>
            </a:r>
            <a:endParaRPr lang="en-US" altLang="zh-CN" dirty="0"/>
          </a:p>
        </p:txBody>
      </p:sp>
      <p:sp>
        <p:nvSpPr>
          <p:cNvPr id="24629" name="Text Box 85"/>
          <p:cNvSpPr txBox="1">
            <a:spLocks noChangeArrowheads="1"/>
          </p:cNvSpPr>
          <p:nvPr/>
        </p:nvSpPr>
        <p:spPr bwMode="auto">
          <a:xfrm>
            <a:off x="3772572" y="5826077"/>
            <a:ext cx="25209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Case 1.2: </a:t>
            </a:r>
            <a:r>
              <a:rPr lang="en-US" altLang="zh-CN" i="1" dirty="0"/>
              <a:t>y</a:t>
            </a:r>
            <a:r>
              <a:rPr lang="en-US" altLang="zh-CN" dirty="0"/>
              <a:t> is an ancestor of </a:t>
            </a:r>
            <a:r>
              <a:rPr lang="en-US" altLang="zh-CN" i="1" dirty="0"/>
              <a:t>v</a:t>
            </a: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val 100"/>
          <p:cNvSpPr>
            <a:spLocks noChangeArrowheads="1"/>
          </p:cNvSpPr>
          <p:nvPr/>
        </p:nvSpPr>
        <p:spPr bwMode="auto">
          <a:xfrm rot="-6102546">
            <a:off x="3331071" y="4624794"/>
            <a:ext cx="2074862" cy="1123950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03" name="Oval 98"/>
          <p:cNvSpPr>
            <a:spLocks noChangeArrowheads="1"/>
          </p:cNvSpPr>
          <p:nvPr/>
        </p:nvSpPr>
        <p:spPr bwMode="auto">
          <a:xfrm rot="-5713495">
            <a:off x="1756271" y="4669244"/>
            <a:ext cx="2074862" cy="112395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5" y="464938"/>
            <a:ext cx="1718940" cy="762000"/>
          </a:xfrm>
        </p:spPr>
        <p:txBody>
          <a:bodyPr/>
          <a:lstStyle/>
          <a:p>
            <a:pPr eaLnBrk="1" hangingPunct="1"/>
            <a:r>
              <a:rPr lang="en-US" altLang="zh-CN" dirty="0"/>
              <a:t>Case 2</a:t>
            </a:r>
          </a:p>
        </p:txBody>
      </p:sp>
      <p:sp>
        <p:nvSpPr>
          <p:cNvPr id="25605" name="Oval 67"/>
          <p:cNvSpPr>
            <a:spLocks noChangeArrowheads="1"/>
          </p:cNvSpPr>
          <p:nvPr/>
        </p:nvSpPr>
        <p:spPr bwMode="auto">
          <a:xfrm>
            <a:off x="2636540" y="1853813"/>
            <a:ext cx="215900" cy="2159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06" name="Oval 68"/>
          <p:cNvSpPr>
            <a:spLocks noChangeArrowheads="1"/>
          </p:cNvSpPr>
          <p:nvPr/>
        </p:nvSpPr>
        <p:spPr bwMode="auto">
          <a:xfrm>
            <a:off x="2592090" y="5814625"/>
            <a:ext cx="215900" cy="2159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07" name="Oval 69"/>
          <p:cNvSpPr>
            <a:spLocks noChangeArrowheads="1"/>
          </p:cNvSpPr>
          <p:nvPr/>
        </p:nvSpPr>
        <p:spPr bwMode="auto">
          <a:xfrm>
            <a:off x="2952452" y="2528500"/>
            <a:ext cx="215900" cy="2159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08" name="Oval 70"/>
          <p:cNvSpPr>
            <a:spLocks noChangeArrowheads="1"/>
          </p:cNvSpPr>
          <p:nvPr/>
        </p:nvSpPr>
        <p:spPr bwMode="auto">
          <a:xfrm>
            <a:off x="2547640" y="4328725"/>
            <a:ext cx="215900" cy="2159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09" name="Oval 71"/>
          <p:cNvSpPr>
            <a:spLocks noChangeArrowheads="1"/>
          </p:cNvSpPr>
          <p:nvPr/>
        </p:nvSpPr>
        <p:spPr bwMode="auto">
          <a:xfrm>
            <a:off x="3401715" y="3114288"/>
            <a:ext cx="215900" cy="2159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10" name="Oval 72"/>
          <p:cNvSpPr>
            <a:spLocks noChangeArrowheads="1"/>
          </p:cNvSpPr>
          <p:nvPr/>
        </p:nvSpPr>
        <p:spPr bwMode="auto">
          <a:xfrm>
            <a:off x="3266777" y="3833425"/>
            <a:ext cx="215900" cy="2159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11" name="Oval 73"/>
          <p:cNvSpPr>
            <a:spLocks noChangeArrowheads="1"/>
          </p:cNvSpPr>
          <p:nvPr/>
        </p:nvSpPr>
        <p:spPr bwMode="auto">
          <a:xfrm>
            <a:off x="3987502" y="4328725"/>
            <a:ext cx="215900" cy="2159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12" name="Oval 74"/>
          <p:cNvSpPr>
            <a:spLocks noChangeArrowheads="1"/>
          </p:cNvSpPr>
          <p:nvPr/>
        </p:nvSpPr>
        <p:spPr bwMode="auto">
          <a:xfrm>
            <a:off x="2861965" y="5005000"/>
            <a:ext cx="215900" cy="2159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13" name="Oval 75"/>
          <p:cNvSpPr>
            <a:spLocks noChangeArrowheads="1"/>
          </p:cNvSpPr>
          <p:nvPr/>
        </p:nvSpPr>
        <p:spPr bwMode="auto">
          <a:xfrm>
            <a:off x="4031952" y="5093900"/>
            <a:ext cx="215900" cy="2159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14" name="Oval 77"/>
          <p:cNvSpPr>
            <a:spLocks noChangeArrowheads="1"/>
          </p:cNvSpPr>
          <p:nvPr/>
        </p:nvSpPr>
        <p:spPr bwMode="auto">
          <a:xfrm>
            <a:off x="4436765" y="5724138"/>
            <a:ext cx="215900" cy="2159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615" name="Line 79"/>
          <p:cNvSpPr>
            <a:spLocks noChangeShapeType="1"/>
          </p:cNvSpPr>
          <p:nvPr/>
        </p:nvSpPr>
        <p:spPr bwMode="auto">
          <a:xfrm flipH="1">
            <a:off x="2096790" y="2033200"/>
            <a:ext cx="585787" cy="541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16" name="Line 80"/>
          <p:cNvSpPr>
            <a:spLocks noChangeShapeType="1"/>
          </p:cNvSpPr>
          <p:nvPr/>
        </p:nvSpPr>
        <p:spPr bwMode="auto">
          <a:xfrm>
            <a:off x="2817515" y="2033200"/>
            <a:ext cx="223837" cy="541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17" name="Line 81"/>
          <p:cNvSpPr>
            <a:spLocks noChangeShapeType="1"/>
          </p:cNvSpPr>
          <p:nvPr/>
        </p:nvSpPr>
        <p:spPr bwMode="auto">
          <a:xfrm>
            <a:off x="3131840" y="2753925"/>
            <a:ext cx="315912" cy="360363"/>
          </a:xfrm>
          <a:prstGeom prst="line">
            <a:avLst/>
          </a:prstGeom>
          <a:noFill/>
          <a:ln w="76200" cmpd="tri">
            <a:solidFill>
              <a:srgbClr val="FF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18" name="Line 82"/>
          <p:cNvSpPr>
            <a:spLocks noChangeShapeType="1"/>
          </p:cNvSpPr>
          <p:nvPr/>
        </p:nvSpPr>
        <p:spPr bwMode="auto">
          <a:xfrm flipH="1">
            <a:off x="3357265" y="3339713"/>
            <a:ext cx="134937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19" name="Line 83"/>
          <p:cNvSpPr>
            <a:spLocks noChangeShapeType="1"/>
          </p:cNvSpPr>
          <p:nvPr/>
        </p:nvSpPr>
        <p:spPr bwMode="auto">
          <a:xfrm flipH="1">
            <a:off x="2727027" y="4014400"/>
            <a:ext cx="53975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0" name="Line 84"/>
          <p:cNvSpPr>
            <a:spLocks noChangeShapeType="1"/>
          </p:cNvSpPr>
          <p:nvPr/>
        </p:nvSpPr>
        <p:spPr bwMode="auto">
          <a:xfrm>
            <a:off x="3492202" y="3968363"/>
            <a:ext cx="53975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1" name="Line 85"/>
          <p:cNvSpPr>
            <a:spLocks noChangeShapeType="1"/>
          </p:cNvSpPr>
          <p:nvPr/>
        </p:nvSpPr>
        <p:spPr bwMode="auto">
          <a:xfrm>
            <a:off x="2682577" y="4554150"/>
            <a:ext cx="223838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2" name="Line 86"/>
          <p:cNvSpPr>
            <a:spLocks noChangeShapeType="1"/>
          </p:cNvSpPr>
          <p:nvPr/>
        </p:nvSpPr>
        <p:spPr bwMode="auto">
          <a:xfrm flipH="1">
            <a:off x="2322215" y="4554150"/>
            <a:ext cx="269875" cy="630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3" name="Line 87"/>
          <p:cNvSpPr>
            <a:spLocks noChangeShapeType="1"/>
          </p:cNvSpPr>
          <p:nvPr/>
        </p:nvSpPr>
        <p:spPr bwMode="auto">
          <a:xfrm flipH="1">
            <a:off x="2727027" y="5184388"/>
            <a:ext cx="179388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4" name="Line 88"/>
          <p:cNvSpPr>
            <a:spLocks noChangeShapeType="1"/>
          </p:cNvSpPr>
          <p:nvPr/>
        </p:nvSpPr>
        <p:spPr bwMode="auto">
          <a:xfrm>
            <a:off x="4076402" y="4554150"/>
            <a:ext cx="4603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5" name="Line 89"/>
          <p:cNvSpPr>
            <a:spLocks noChangeShapeType="1"/>
          </p:cNvSpPr>
          <p:nvPr/>
        </p:nvSpPr>
        <p:spPr bwMode="auto">
          <a:xfrm>
            <a:off x="4211340" y="4509700"/>
            <a:ext cx="45085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6" name="Line 90"/>
          <p:cNvSpPr>
            <a:spLocks noChangeShapeType="1"/>
          </p:cNvSpPr>
          <p:nvPr/>
        </p:nvSpPr>
        <p:spPr bwMode="auto">
          <a:xfrm>
            <a:off x="4211340" y="5319325"/>
            <a:ext cx="271462" cy="404813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7" name="Text Box 91"/>
          <p:cNvSpPr txBox="1">
            <a:spLocks noChangeArrowheads="1"/>
          </p:cNvSpPr>
          <p:nvPr/>
        </p:nvSpPr>
        <p:spPr bwMode="auto">
          <a:xfrm>
            <a:off x="2727027" y="5814625"/>
            <a:ext cx="31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x</a:t>
            </a:r>
          </a:p>
        </p:txBody>
      </p:sp>
      <p:sp>
        <p:nvSpPr>
          <p:cNvPr id="25628" name="Text Box 92"/>
          <p:cNvSpPr txBox="1">
            <a:spLocks noChangeArrowheads="1"/>
          </p:cNvSpPr>
          <p:nvPr/>
        </p:nvSpPr>
        <p:spPr bwMode="auto">
          <a:xfrm>
            <a:off x="3852565" y="5139938"/>
            <a:ext cx="31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y</a:t>
            </a:r>
          </a:p>
        </p:txBody>
      </p:sp>
      <p:sp>
        <p:nvSpPr>
          <p:cNvPr id="25629" name="Text Box 93"/>
          <p:cNvSpPr txBox="1">
            <a:spLocks noChangeArrowheads="1"/>
          </p:cNvSpPr>
          <p:nvPr/>
        </p:nvSpPr>
        <p:spPr bwMode="auto">
          <a:xfrm>
            <a:off x="3087390" y="3519100"/>
            <a:ext cx="31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v</a:t>
            </a:r>
          </a:p>
        </p:txBody>
      </p:sp>
      <p:sp>
        <p:nvSpPr>
          <p:cNvPr id="25630" name="Freeform 96"/>
          <p:cNvSpPr>
            <a:spLocks/>
          </p:cNvSpPr>
          <p:nvPr/>
        </p:nvSpPr>
        <p:spPr bwMode="auto">
          <a:xfrm>
            <a:off x="3582690" y="3204775"/>
            <a:ext cx="1312862" cy="2563813"/>
          </a:xfrm>
          <a:custGeom>
            <a:avLst/>
            <a:gdLst>
              <a:gd name="T0" fmla="*/ 0 w 827"/>
              <a:gd name="T1" fmla="*/ 0 h 1615"/>
              <a:gd name="T2" fmla="*/ 2147483647 w 827"/>
              <a:gd name="T3" fmla="*/ 2147483647 h 1615"/>
              <a:gd name="T4" fmla="*/ 2147483647 w 827"/>
              <a:gd name="T5" fmla="*/ 2147483647 h 1615"/>
              <a:gd name="T6" fmla="*/ 2147483647 w 827"/>
              <a:gd name="T7" fmla="*/ 2147483647 h 1615"/>
              <a:gd name="T8" fmla="*/ 0 60000 65536"/>
              <a:gd name="T9" fmla="*/ 0 60000 65536"/>
              <a:gd name="T10" fmla="*/ 0 60000 65536"/>
              <a:gd name="T11" fmla="*/ 0 60000 65536"/>
              <a:gd name="T12" fmla="*/ 0 w 827"/>
              <a:gd name="T13" fmla="*/ 0 h 1615"/>
              <a:gd name="T14" fmla="*/ 827 w 827"/>
              <a:gd name="T15" fmla="*/ 1615 h 16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7" h="1615">
                <a:moveTo>
                  <a:pt x="0" y="0"/>
                </a:moveTo>
                <a:cubicBezTo>
                  <a:pt x="243" y="129"/>
                  <a:pt x="486" y="259"/>
                  <a:pt x="623" y="453"/>
                </a:cubicBezTo>
                <a:cubicBezTo>
                  <a:pt x="760" y="647"/>
                  <a:pt x="817" y="968"/>
                  <a:pt x="822" y="1162"/>
                </a:cubicBezTo>
                <a:cubicBezTo>
                  <a:pt x="827" y="1356"/>
                  <a:pt x="739" y="1485"/>
                  <a:pt x="652" y="1615"/>
                </a:cubicBezTo>
              </a:path>
            </a:pathLst>
          </a:custGeom>
          <a:noFill/>
          <a:ln w="38100" cap="flat" cmpd="sng">
            <a:solidFill>
              <a:srgbClr val="993366"/>
            </a:solidFill>
            <a:prstDash val="solid"/>
            <a:round/>
            <a:headEnd type="stealth" w="lg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1" name="Freeform 97"/>
          <p:cNvSpPr>
            <a:spLocks/>
          </p:cNvSpPr>
          <p:nvPr/>
        </p:nvSpPr>
        <p:spPr bwMode="auto">
          <a:xfrm>
            <a:off x="1966615" y="2709475"/>
            <a:ext cx="1030287" cy="2776538"/>
          </a:xfrm>
          <a:custGeom>
            <a:avLst/>
            <a:gdLst>
              <a:gd name="T0" fmla="*/ 2147483647 w 649"/>
              <a:gd name="T1" fmla="*/ 0 h 1749"/>
              <a:gd name="T2" fmla="*/ 2147483647 w 649"/>
              <a:gd name="T3" fmla="*/ 2147483647 h 1749"/>
              <a:gd name="T4" fmla="*/ 2147483647 w 649"/>
              <a:gd name="T5" fmla="*/ 2147483647 h 1749"/>
              <a:gd name="T6" fmla="*/ 2147483647 w 649"/>
              <a:gd name="T7" fmla="*/ 2147483647 h 1749"/>
              <a:gd name="T8" fmla="*/ 2147483647 w 649"/>
              <a:gd name="T9" fmla="*/ 2147483647 h 1749"/>
              <a:gd name="T10" fmla="*/ 2147483647 w 649"/>
              <a:gd name="T11" fmla="*/ 2147483647 h 17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9"/>
              <a:gd name="T19" fmla="*/ 0 h 1749"/>
              <a:gd name="T20" fmla="*/ 649 w 649"/>
              <a:gd name="T21" fmla="*/ 1749 h 174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9" h="1749">
                <a:moveTo>
                  <a:pt x="649" y="0"/>
                </a:moveTo>
                <a:cubicBezTo>
                  <a:pt x="500" y="200"/>
                  <a:pt x="351" y="401"/>
                  <a:pt x="252" y="595"/>
                </a:cubicBezTo>
                <a:cubicBezTo>
                  <a:pt x="153" y="789"/>
                  <a:pt x="89" y="992"/>
                  <a:pt x="54" y="1162"/>
                </a:cubicBezTo>
                <a:cubicBezTo>
                  <a:pt x="19" y="1332"/>
                  <a:pt x="0" y="1523"/>
                  <a:pt x="41" y="1618"/>
                </a:cubicBezTo>
                <a:cubicBezTo>
                  <a:pt x="82" y="1713"/>
                  <a:pt x="213" y="1749"/>
                  <a:pt x="300" y="1735"/>
                </a:cubicBezTo>
                <a:cubicBezTo>
                  <a:pt x="387" y="1721"/>
                  <a:pt x="509" y="1574"/>
                  <a:pt x="564" y="1531"/>
                </a:cubicBezTo>
              </a:path>
            </a:pathLst>
          </a:custGeom>
          <a:noFill/>
          <a:ln w="38100" cap="flat" cmpd="sng">
            <a:solidFill>
              <a:srgbClr val="993366"/>
            </a:solidFill>
            <a:prstDash val="solid"/>
            <a:round/>
            <a:headEnd type="stealth" w="lg" len="lg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2" name="Text Box 102"/>
          <p:cNvSpPr txBox="1">
            <a:spLocks noChangeArrowheads="1"/>
          </p:cNvSpPr>
          <p:nvPr/>
        </p:nvSpPr>
        <p:spPr bwMode="auto">
          <a:xfrm>
            <a:off x="4752020" y="1841991"/>
            <a:ext cx="3924668" cy="156966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ym typeface="Symbol" panose="05050102010706020507" pitchFamily="18" charset="2"/>
              </a:rPr>
              <a:t>suppose that </a:t>
            </a:r>
            <a:r>
              <a:rPr lang="en-US" altLang="zh-CN" b="1" dirty="0">
                <a:solidFill>
                  <a:srgbClr val="0000CC"/>
                </a:solidFill>
                <a:sym typeface="Symbol" panose="05050102010706020507" pitchFamily="18" charset="2"/>
              </a:rPr>
              <a:t>every</a:t>
            </a:r>
            <a:r>
              <a:rPr lang="en-US" altLang="zh-CN" dirty="0">
                <a:sym typeface="Symbol" panose="05050102010706020507" pitchFamily="18" charset="2"/>
              </a:rPr>
              <a:t> subtree of </a:t>
            </a:r>
            <a:r>
              <a:rPr lang="en-US" altLang="zh-CN" i="1" dirty="0">
                <a:sym typeface="Symbol" panose="05050102010706020507" pitchFamily="18" charset="2"/>
              </a:rPr>
              <a:t>v</a:t>
            </a:r>
            <a:r>
              <a:rPr lang="en-US" altLang="zh-CN" dirty="0">
                <a:sym typeface="Symbol" panose="05050102010706020507" pitchFamily="18" charset="2"/>
              </a:rPr>
              <a:t> has a back edge to a proper ancestor of </a:t>
            </a:r>
            <a:r>
              <a:rPr lang="en-US" altLang="zh-CN" i="1" dirty="0">
                <a:sym typeface="Symbol" panose="05050102010706020507" pitchFamily="18" charset="2"/>
              </a:rPr>
              <a:t>v, </a:t>
            </a:r>
            <a:r>
              <a:rPr lang="en-US" altLang="zh-CN" dirty="0">
                <a:sym typeface="Symbol" panose="05050102010706020507" pitchFamily="18" charset="2"/>
              </a:rPr>
              <a:t>and, both </a:t>
            </a:r>
            <a:r>
              <a:rPr lang="en-US" altLang="zh-CN" i="1" dirty="0">
                <a:sym typeface="Symbol" panose="05050102010706020507" pitchFamily="18" charset="2"/>
              </a:rPr>
              <a:t>x </a:t>
            </a:r>
            <a:r>
              <a:rPr lang="en-US" altLang="zh-CN" dirty="0">
                <a:sym typeface="Symbol" panose="05050102010706020507" pitchFamily="18" charset="2"/>
              </a:rPr>
              <a:t>and </a:t>
            </a:r>
            <a:r>
              <a:rPr lang="en-US" altLang="zh-CN" i="1" dirty="0">
                <a:sym typeface="Symbol" panose="05050102010706020507" pitchFamily="18" charset="2"/>
              </a:rPr>
              <a:t>y </a:t>
            </a:r>
            <a:r>
              <a:rPr lang="en-US" altLang="zh-CN" dirty="0">
                <a:sym typeface="Symbol" panose="05050102010706020507" pitchFamily="18" charset="2"/>
              </a:rPr>
              <a:t>are descendants of </a:t>
            </a:r>
            <a:r>
              <a:rPr lang="en-US" altLang="zh-CN" i="1" dirty="0">
                <a:sym typeface="Symbol" panose="05050102010706020507" pitchFamily="18" charset="2"/>
              </a:rPr>
              <a:t>v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zh-CN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2C2C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15" name="Line 2"/>
          <p:cNvSpPr>
            <a:spLocks noChangeShapeType="1"/>
          </p:cNvSpPr>
          <p:nvPr/>
        </p:nvSpPr>
        <p:spPr bwMode="auto">
          <a:xfrm flipV="1">
            <a:off x="7092950" y="1412875"/>
            <a:ext cx="503238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316" name="Group 3"/>
          <p:cNvGrpSpPr>
            <a:grpSpLocks/>
          </p:cNvGrpSpPr>
          <p:nvPr/>
        </p:nvGrpSpPr>
        <p:grpSpPr bwMode="auto">
          <a:xfrm>
            <a:off x="6624638" y="596900"/>
            <a:ext cx="504825" cy="503238"/>
            <a:chOff x="1156" y="1389"/>
            <a:chExt cx="318" cy="317"/>
          </a:xfrm>
        </p:grpSpPr>
        <p:sp>
          <p:nvSpPr>
            <p:cNvPr id="13407" name="Oval 4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408" name="Text Box 5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G</a:t>
              </a:r>
            </a:p>
          </p:txBody>
        </p:sp>
      </p:grpSp>
      <p:grpSp>
        <p:nvGrpSpPr>
          <p:cNvPr id="13317" name="Group 6"/>
          <p:cNvGrpSpPr>
            <a:grpSpLocks/>
          </p:cNvGrpSpPr>
          <p:nvPr/>
        </p:nvGrpSpPr>
        <p:grpSpPr bwMode="auto">
          <a:xfrm>
            <a:off x="7596188" y="1017588"/>
            <a:ext cx="504825" cy="503237"/>
            <a:chOff x="1156" y="1389"/>
            <a:chExt cx="318" cy="317"/>
          </a:xfrm>
        </p:grpSpPr>
        <p:sp>
          <p:nvSpPr>
            <p:cNvPr id="13405" name="Oval 7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406" name="Text Box 8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I</a:t>
              </a:r>
            </a:p>
          </p:txBody>
        </p:sp>
      </p:grpSp>
      <p:sp>
        <p:nvSpPr>
          <p:cNvPr id="13318" name="Line 9"/>
          <p:cNvSpPr>
            <a:spLocks noChangeShapeType="1"/>
          </p:cNvSpPr>
          <p:nvPr/>
        </p:nvSpPr>
        <p:spPr bwMode="auto">
          <a:xfrm>
            <a:off x="6875463" y="10541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9" name="Line 10"/>
          <p:cNvSpPr>
            <a:spLocks noChangeShapeType="1"/>
          </p:cNvSpPr>
          <p:nvPr/>
        </p:nvSpPr>
        <p:spPr bwMode="auto">
          <a:xfrm>
            <a:off x="7164388" y="909638"/>
            <a:ext cx="4318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0" name="Oval 11"/>
          <p:cNvSpPr>
            <a:spLocks noChangeArrowheads="1"/>
          </p:cNvSpPr>
          <p:nvPr/>
        </p:nvSpPr>
        <p:spPr bwMode="auto">
          <a:xfrm>
            <a:off x="6624638" y="1436688"/>
            <a:ext cx="504825" cy="503237"/>
          </a:xfrm>
          <a:prstGeom prst="ellipse">
            <a:avLst/>
          </a:prstGeom>
          <a:solidFill>
            <a:srgbClr val="FFFF99"/>
          </a:solidFill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6697663" y="143668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B</a:t>
            </a:r>
          </a:p>
        </p:txBody>
      </p:sp>
      <p:sp>
        <p:nvSpPr>
          <p:cNvPr id="13322" name="Rectangle 13"/>
          <p:cNvSpPr>
            <a:spLocks noGrp="1" noChangeArrowheads="1"/>
          </p:cNvSpPr>
          <p:nvPr>
            <p:ph type="title"/>
          </p:nvPr>
        </p:nvSpPr>
        <p:spPr>
          <a:xfrm>
            <a:off x="135220" y="10256"/>
            <a:ext cx="8343900" cy="584775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Bicomponents: Equivalentce Classes of Edges</a:t>
            </a:r>
          </a:p>
        </p:txBody>
      </p:sp>
      <p:grpSp>
        <p:nvGrpSpPr>
          <p:cNvPr id="13323" name="Group 14"/>
          <p:cNvGrpSpPr>
            <a:grpSpLocks/>
          </p:cNvGrpSpPr>
          <p:nvPr/>
        </p:nvGrpSpPr>
        <p:grpSpPr bwMode="auto">
          <a:xfrm>
            <a:off x="1800225" y="2060575"/>
            <a:ext cx="504825" cy="503238"/>
            <a:chOff x="1156" y="1389"/>
            <a:chExt cx="318" cy="317"/>
          </a:xfrm>
        </p:grpSpPr>
        <p:sp>
          <p:nvSpPr>
            <p:cNvPr id="13403" name="Oval 15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404" name="Text Box 16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G</a:t>
              </a:r>
            </a:p>
          </p:txBody>
        </p:sp>
      </p:grpSp>
      <p:grpSp>
        <p:nvGrpSpPr>
          <p:cNvPr id="13324" name="Group 17"/>
          <p:cNvGrpSpPr>
            <a:grpSpLocks/>
          </p:cNvGrpSpPr>
          <p:nvPr/>
        </p:nvGrpSpPr>
        <p:grpSpPr bwMode="auto">
          <a:xfrm>
            <a:off x="1800225" y="2900363"/>
            <a:ext cx="504825" cy="503237"/>
            <a:chOff x="1156" y="1389"/>
            <a:chExt cx="318" cy="317"/>
          </a:xfrm>
        </p:grpSpPr>
        <p:sp>
          <p:nvSpPr>
            <p:cNvPr id="13401" name="Oval 18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402" name="Text Box 19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B</a:t>
              </a:r>
            </a:p>
          </p:txBody>
        </p:sp>
      </p:grpSp>
      <p:grpSp>
        <p:nvGrpSpPr>
          <p:cNvPr id="13325" name="Group 20"/>
          <p:cNvGrpSpPr>
            <a:grpSpLocks/>
          </p:cNvGrpSpPr>
          <p:nvPr/>
        </p:nvGrpSpPr>
        <p:grpSpPr bwMode="auto">
          <a:xfrm>
            <a:off x="2771775" y="2481263"/>
            <a:ext cx="504825" cy="503237"/>
            <a:chOff x="1156" y="1389"/>
            <a:chExt cx="318" cy="317"/>
          </a:xfrm>
        </p:grpSpPr>
        <p:sp>
          <p:nvSpPr>
            <p:cNvPr id="13399" name="Oval 21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400" name="Text Box 22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I</a:t>
              </a:r>
            </a:p>
          </p:txBody>
        </p:sp>
      </p:grpSp>
      <p:grpSp>
        <p:nvGrpSpPr>
          <p:cNvPr id="13326" name="Group 23"/>
          <p:cNvGrpSpPr>
            <a:grpSpLocks/>
          </p:cNvGrpSpPr>
          <p:nvPr/>
        </p:nvGrpSpPr>
        <p:grpSpPr bwMode="auto">
          <a:xfrm>
            <a:off x="2771775" y="3321050"/>
            <a:ext cx="504825" cy="503238"/>
            <a:chOff x="1156" y="1389"/>
            <a:chExt cx="318" cy="317"/>
          </a:xfrm>
        </p:grpSpPr>
        <p:sp>
          <p:nvSpPr>
            <p:cNvPr id="13397" name="Oval 24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98" name="Text Box 25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C</a:t>
              </a:r>
            </a:p>
          </p:txBody>
        </p:sp>
      </p:grpSp>
      <p:sp>
        <p:nvSpPr>
          <p:cNvPr id="13327" name="Line 26"/>
          <p:cNvSpPr>
            <a:spLocks noChangeShapeType="1"/>
          </p:cNvSpPr>
          <p:nvPr/>
        </p:nvSpPr>
        <p:spPr bwMode="auto">
          <a:xfrm>
            <a:off x="2051050" y="25654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8" name="Line 27"/>
          <p:cNvSpPr>
            <a:spLocks noChangeShapeType="1"/>
          </p:cNvSpPr>
          <p:nvPr/>
        </p:nvSpPr>
        <p:spPr bwMode="auto">
          <a:xfrm>
            <a:off x="2051050" y="33575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9" name="Line 28"/>
          <p:cNvSpPr>
            <a:spLocks noChangeShapeType="1"/>
          </p:cNvSpPr>
          <p:nvPr/>
        </p:nvSpPr>
        <p:spPr bwMode="auto">
          <a:xfrm>
            <a:off x="2276475" y="2393950"/>
            <a:ext cx="495300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30" name="Line 29"/>
          <p:cNvSpPr>
            <a:spLocks noChangeShapeType="1"/>
          </p:cNvSpPr>
          <p:nvPr/>
        </p:nvSpPr>
        <p:spPr bwMode="auto">
          <a:xfrm flipV="1">
            <a:off x="2276475" y="2843213"/>
            <a:ext cx="495300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31" name="Line 30"/>
          <p:cNvSpPr>
            <a:spLocks noChangeShapeType="1"/>
          </p:cNvSpPr>
          <p:nvPr/>
        </p:nvSpPr>
        <p:spPr bwMode="auto">
          <a:xfrm>
            <a:off x="2339975" y="3213100"/>
            <a:ext cx="4318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332" name="Group 31"/>
          <p:cNvGrpSpPr>
            <a:grpSpLocks/>
          </p:cNvGrpSpPr>
          <p:nvPr/>
        </p:nvGrpSpPr>
        <p:grpSpPr bwMode="auto">
          <a:xfrm>
            <a:off x="3276600" y="4581525"/>
            <a:ext cx="504825" cy="503238"/>
            <a:chOff x="1156" y="1389"/>
            <a:chExt cx="318" cy="317"/>
          </a:xfrm>
        </p:grpSpPr>
        <p:sp>
          <p:nvSpPr>
            <p:cNvPr id="13395" name="Oval 32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96" name="Text Box 33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J</a:t>
              </a:r>
            </a:p>
          </p:txBody>
        </p:sp>
      </p:grpSp>
      <p:grpSp>
        <p:nvGrpSpPr>
          <p:cNvPr id="13333" name="Group 34"/>
          <p:cNvGrpSpPr>
            <a:grpSpLocks/>
          </p:cNvGrpSpPr>
          <p:nvPr/>
        </p:nvGrpSpPr>
        <p:grpSpPr bwMode="auto">
          <a:xfrm>
            <a:off x="323850" y="4581525"/>
            <a:ext cx="504825" cy="503238"/>
            <a:chOff x="1156" y="1389"/>
            <a:chExt cx="318" cy="317"/>
          </a:xfrm>
        </p:grpSpPr>
        <p:sp>
          <p:nvSpPr>
            <p:cNvPr id="13393" name="Oval 35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94" name="Text Box 36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H</a:t>
              </a:r>
            </a:p>
          </p:txBody>
        </p:sp>
      </p:grpSp>
      <p:grpSp>
        <p:nvGrpSpPr>
          <p:cNvPr id="13334" name="Group 37"/>
          <p:cNvGrpSpPr>
            <a:grpSpLocks/>
          </p:cNvGrpSpPr>
          <p:nvPr/>
        </p:nvGrpSpPr>
        <p:grpSpPr bwMode="auto">
          <a:xfrm>
            <a:off x="2538413" y="5734050"/>
            <a:ext cx="504825" cy="503238"/>
            <a:chOff x="1156" y="1389"/>
            <a:chExt cx="318" cy="317"/>
          </a:xfrm>
        </p:grpSpPr>
        <p:sp>
          <p:nvSpPr>
            <p:cNvPr id="13391" name="Oval 38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92" name="Text Box 39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D</a:t>
              </a:r>
            </a:p>
          </p:txBody>
        </p:sp>
      </p:grpSp>
      <p:grpSp>
        <p:nvGrpSpPr>
          <p:cNvPr id="13335" name="Group 40"/>
          <p:cNvGrpSpPr>
            <a:grpSpLocks/>
          </p:cNvGrpSpPr>
          <p:nvPr/>
        </p:nvGrpSpPr>
        <p:grpSpPr bwMode="auto">
          <a:xfrm>
            <a:off x="1062038" y="5734050"/>
            <a:ext cx="504825" cy="503238"/>
            <a:chOff x="1156" y="1389"/>
            <a:chExt cx="318" cy="317"/>
          </a:xfrm>
        </p:grpSpPr>
        <p:sp>
          <p:nvSpPr>
            <p:cNvPr id="13389" name="Oval 41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90" name="Text Box 42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A</a:t>
              </a:r>
            </a:p>
          </p:txBody>
        </p:sp>
      </p:grpSp>
      <p:grpSp>
        <p:nvGrpSpPr>
          <p:cNvPr id="13336" name="Group 43"/>
          <p:cNvGrpSpPr>
            <a:grpSpLocks/>
          </p:cNvGrpSpPr>
          <p:nvPr/>
        </p:nvGrpSpPr>
        <p:grpSpPr bwMode="auto">
          <a:xfrm>
            <a:off x="1800225" y="3740150"/>
            <a:ext cx="504825" cy="503238"/>
            <a:chOff x="1156" y="1389"/>
            <a:chExt cx="318" cy="317"/>
          </a:xfrm>
        </p:grpSpPr>
        <p:sp>
          <p:nvSpPr>
            <p:cNvPr id="13387" name="Oval 44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88" name="Text Box 45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/>
                <a:t>E</a:t>
              </a:r>
            </a:p>
          </p:txBody>
        </p:sp>
      </p:grpSp>
      <p:sp>
        <p:nvSpPr>
          <p:cNvPr id="13337" name="Line 46"/>
          <p:cNvSpPr>
            <a:spLocks noChangeShapeType="1"/>
          </p:cNvSpPr>
          <p:nvPr/>
        </p:nvSpPr>
        <p:spPr bwMode="auto">
          <a:xfrm flipV="1">
            <a:off x="2282825" y="3654425"/>
            <a:ext cx="488950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338" name="Group 47"/>
          <p:cNvGrpSpPr>
            <a:grpSpLocks/>
          </p:cNvGrpSpPr>
          <p:nvPr/>
        </p:nvGrpSpPr>
        <p:grpSpPr bwMode="auto">
          <a:xfrm>
            <a:off x="1800225" y="4581525"/>
            <a:ext cx="504825" cy="503238"/>
            <a:chOff x="1156" y="1389"/>
            <a:chExt cx="318" cy="317"/>
          </a:xfrm>
        </p:grpSpPr>
        <p:sp>
          <p:nvSpPr>
            <p:cNvPr id="13385" name="Oval 48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86" name="Text Box 49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F</a:t>
              </a:r>
            </a:p>
          </p:txBody>
        </p:sp>
      </p:grpSp>
      <p:sp>
        <p:nvSpPr>
          <p:cNvPr id="13339" name="Line 50"/>
          <p:cNvSpPr>
            <a:spLocks noChangeShapeType="1"/>
          </p:cNvSpPr>
          <p:nvPr/>
        </p:nvSpPr>
        <p:spPr bwMode="auto">
          <a:xfrm>
            <a:off x="2051050" y="4221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0" name="Line 51"/>
          <p:cNvSpPr>
            <a:spLocks noChangeShapeType="1"/>
          </p:cNvSpPr>
          <p:nvPr/>
        </p:nvSpPr>
        <p:spPr bwMode="auto">
          <a:xfrm>
            <a:off x="827088" y="479742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1" name="Line 52"/>
          <p:cNvSpPr>
            <a:spLocks noChangeShapeType="1"/>
          </p:cNvSpPr>
          <p:nvPr/>
        </p:nvSpPr>
        <p:spPr bwMode="auto">
          <a:xfrm>
            <a:off x="2268538" y="47974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2" name="Line 53"/>
          <p:cNvSpPr>
            <a:spLocks noChangeShapeType="1"/>
          </p:cNvSpPr>
          <p:nvPr/>
        </p:nvSpPr>
        <p:spPr bwMode="auto">
          <a:xfrm>
            <a:off x="684213" y="5084763"/>
            <a:ext cx="466725" cy="684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3" name="Line 54"/>
          <p:cNvSpPr>
            <a:spLocks noChangeShapeType="1"/>
          </p:cNvSpPr>
          <p:nvPr/>
        </p:nvSpPr>
        <p:spPr bwMode="auto">
          <a:xfrm>
            <a:off x="1547813" y="594995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4" name="Line 55"/>
          <p:cNvSpPr>
            <a:spLocks noChangeShapeType="1"/>
          </p:cNvSpPr>
          <p:nvPr/>
        </p:nvSpPr>
        <p:spPr bwMode="auto">
          <a:xfrm flipV="1">
            <a:off x="2916238" y="5084763"/>
            <a:ext cx="503237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5" name="Line 56"/>
          <p:cNvSpPr>
            <a:spLocks noChangeShapeType="1"/>
          </p:cNvSpPr>
          <p:nvPr/>
        </p:nvSpPr>
        <p:spPr bwMode="auto">
          <a:xfrm flipV="1">
            <a:off x="1403350" y="5084763"/>
            <a:ext cx="504825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46" name="Line 57"/>
          <p:cNvSpPr>
            <a:spLocks noChangeShapeType="1"/>
          </p:cNvSpPr>
          <p:nvPr/>
        </p:nvSpPr>
        <p:spPr bwMode="auto">
          <a:xfrm>
            <a:off x="2124075" y="5084763"/>
            <a:ext cx="576263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347" name="Group 58"/>
          <p:cNvGrpSpPr>
            <a:grpSpLocks/>
          </p:cNvGrpSpPr>
          <p:nvPr/>
        </p:nvGrpSpPr>
        <p:grpSpPr bwMode="auto">
          <a:xfrm>
            <a:off x="8172450" y="4941888"/>
            <a:ext cx="504825" cy="503237"/>
            <a:chOff x="1156" y="1389"/>
            <a:chExt cx="318" cy="317"/>
          </a:xfrm>
        </p:grpSpPr>
        <p:sp>
          <p:nvSpPr>
            <p:cNvPr id="13383" name="Oval 59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84" name="Text Box 60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J</a:t>
              </a:r>
            </a:p>
          </p:txBody>
        </p:sp>
      </p:grpSp>
      <p:sp>
        <p:nvSpPr>
          <p:cNvPr id="13348" name="Oval 61"/>
          <p:cNvSpPr>
            <a:spLocks noChangeArrowheads="1"/>
          </p:cNvSpPr>
          <p:nvPr/>
        </p:nvSpPr>
        <p:spPr bwMode="auto">
          <a:xfrm>
            <a:off x="6696075" y="4941888"/>
            <a:ext cx="504825" cy="503237"/>
          </a:xfrm>
          <a:prstGeom prst="ellipse">
            <a:avLst/>
          </a:prstGeom>
          <a:solidFill>
            <a:srgbClr val="CCFFFF"/>
          </a:solidFill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49" name="Text Box 62"/>
          <p:cNvSpPr txBox="1">
            <a:spLocks noChangeArrowheads="1"/>
          </p:cNvSpPr>
          <p:nvPr/>
        </p:nvSpPr>
        <p:spPr bwMode="auto">
          <a:xfrm>
            <a:off x="6769100" y="494188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F</a:t>
            </a:r>
          </a:p>
        </p:txBody>
      </p:sp>
      <p:grpSp>
        <p:nvGrpSpPr>
          <p:cNvPr id="13350" name="Group 63"/>
          <p:cNvGrpSpPr>
            <a:grpSpLocks/>
          </p:cNvGrpSpPr>
          <p:nvPr/>
        </p:nvGrpSpPr>
        <p:grpSpPr bwMode="auto">
          <a:xfrm>
            <a:off x="5219700" y="4941888"/>
            <a:ext cx="504825" cy="503237"/>
            <a:chOff x="1156" y="1389"/>
            <a:chExt cx="318" cy="317"/>
          </a:xfrm>
        </p:grpSpPr>
        <p:sp>
          <p:nvSpPr>
            <p:cNvPr id="13381" name="Oval 64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82" name="Text Box 65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H</a:t>
              </a:r>
            </a:p>
          </p:txBody>
        </p:sp>
      </p:grpSp>
      <p:grpSp>
        <p:nvGrpSpPr>
          <p:cNvPr id="13351" name="Group 66"/>
          <p:cNvGrpSpPr>
            <a:grpSpLocks/>
          </p:cNvGrpSpPr>
          <p:nvPr/>
        </p:nvGrpSpPr>
        <p:grpSpPr bwMode="auto">
          <a:xfrm>
            <a:off x="7434263" y="6094413"/>
            <a:ext cx="504825" cy="503237"/>
            <a:chOff x="1156" y="1389"/>
            <a:chExt cx="318" cy="317"/>
          </a:xfrm>
        </p:grpSpPr>
        <p:sp>
          <p:nvSpPr>
            <p:cNvPr id="13379" name="Oval 67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80" name="Text Box 68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D</a:t>
              </a:r>
            </a:p>
          </p:txBody>
        </p:sp>
      </p:grpSp>
      <p:grpSp>
        <p:nvGrpSpPr>
          <p:cNvPr id="13352" name="Group 69"/>
          <p:cNvGrpSpPr>
            <a:grpSpLocks/>
          </p:cNvGrpSpPr>
          <p:nvPr/>
        </p:nvGrpSpPr>
        <p:grpSpPr bwMode="auto">
          <a:xfrm>
            <a:off x="5957888" y="6094413"/>
            <a:ext cx="504825" cy="503237"/>
            <a:chOff x="1156" y="1389"/>
            <a:chExt cx="318" cy="317"/>
          </a:xfrm>
        </p:grpSpPr>
        <p:sp>
          <p:nvSpPr>
            <p:cNvPr id="13377" name="Oval 70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78" name="Text Box 71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A</a:t>
              </a:r>
            </a:p>
          </p:txBody>
        </p:sp>
      </p:grpSp>
      <p:sp>
        <p:nvSpPr>
          <p:cNvPr id="13353" name="Line 72"/>
          <p:cNvSpPr>
            <a:spLocks noChangeShapeType="1"/>
          </p:cNvSpPr>
          <p:nvPr/>
        </p:nvSpPr>
        <p:spPr bwMode="auto">
          <a:xfrm>
            <a:off x="5724525" y="518477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4" name="Line 73"/>
          <p:cNvSpPr>
            <a:spLocks noChangeShapeType="1"/>
          </p:cNvSpPr>
          <p:nvPr/>
        </p:nvSpPr>
        <p:spPr bwMode="auto">
          <a:xfrm>
            <a:off x="7181850" y="5138738"/>
            <a:ext cx="9906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5" name="Line 74"/>
          <p:cNvSpPr>
            <a:spLocks noChangeShapeType="1"/>
          </p:cNvSpPr>
          <p:nvPr/>
        </p:nvSpPr>
        <p:spPr bwMode="auto">
          <a:xfrm>
            <a:off x="5580063" y="5445125"/>
            <a:ext cx="477837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6" name="Line 75"/>
          <p:cNvSpPr>
            <a:spLocks noChangeShapeType="1"/>
          </p:cNvSpPr>
          <p:nvPr/>
        </p:nvSpPr>
        <p:spPr bwMode="auto">
          <a:xfrm>
            <a:off x="6443663" y="631031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7" name="Line 76"/>
          <p:cNvSpPr>
            <a:spLocks noChangeShapeType="1"/>
          </p:cNvSpPr>
          <p:nvPr/>
        </p:nvSpPr>
        <p:spPr bwMode="auto">
          <a:xfrm flipV="1">
            <a:off x="7812088" y="5445125"/>
            <a:ext cx="503237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8" name="Line 77"/>
          <p:cNvSpPr>
            <a:spLocks noChangeShapeType="1"/>
          </p:cNvSpPr>
          <p:nvPr/>
        </p:nvSpPr>
        <p:spPr bwMode="auto">
          <a:xfrm flipV="1">
            <a:off x="6299200" y="5445125"/>
            <a:ext cx="504825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9" name="Line 78"/>
          <p:cNvSpPr>
            <a:spLocks noChangeShapeType="1"/>
          </p:cNvSpPr>
          <p:nvPr/>
        </p:nvSpPr>
        <p:spPr bwMode="auto">
          <a:xfrm>
            <a:off x="7019925" y="5445125"/>
            <a:ext cx="576263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60" name="Oval 79"/>
          <p:cNvSpPr>
            <a:spLocks noChangeArrowheads="1"/>
          </p:cNvSpPr>
          <p:nvPr/>
        </p:nvSpPr>
        <p:spPr bwMode="auto">
          <a:xfrm>
            <a:off x="6699250" y="3451225"/>
            <a:ext cx="504825" cy="503238"/>
          </a:xfrm>
          <a:prstGeom prst="ellipse">
            <a:avLst/>
          </a:prstGeom>
          <a:solidFill>
            <a:srgbClr val="FF99CC"/>
          </a:solidFill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61" name="Text Box 80"/>
          <p:cNvSpPr txBox="1">
            <a:spLocks noChangeArrowheads="1"/>
          </p:cNvSpPr>
          <p:nvPr/>
        </p:nvSpPr>
        <p:spPr bwMode="auto">
          <a:xfrm>
            <a:off x="6772275" y="345122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E</a:t>
            </a:r>
          </a:p>
        </p:txBody>
      </p:sp>
      <p:sp>
        <p:nvSpPr>
          <p:cNvPr id="13362" name="Oval 81"/>
          <p:cNvSpPr>
            <a:spLocks noChangeArrowheads="1"/>
          </p:cNvSpPr>
          <p:nvPr/>
        </p:nvSpPr>
        <p:spPr bwMode="auto">
          <a:xfrm>
            <a:off x="6732588" y="4292600"/>
            <a:ext cx="504825" cy="503238"/>
          </a:xfrm>
          <a:prstGeom prst="ellipse">
            <a:avLst/>
          </a:prstGeom>
          <a:solidFill>
            <a:srgbClr val="CCFFFF"/>
          </a:solidFill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63" name="Text Box 82"/>
          <p:cNvSpPr txBox="1">
            <a:spLocks noChangeArrowheads="1"/>
          </p:cNvSpPr>
          <p:nvPr/>
        </p:nvSpPr>
        <p:spPr bwMode="auto">
          <a:xfrm>
            <a:off x="6805613" y="42926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F</a:t>
            </a:r>
          </a:p>
        </p:txBody>
      </p:sp>
      <p:sp>
        <p:nvSpPr>
          <p:cNvPr id="13364" name="Line 83"/>
          <p:cNvSpPr>
            <a:spLocks noChangeShapeType="1"/>
          </p:cNvSpPr>
          <p:nvPr/>
        </p:nvSpPr>
        <p:spPr bwMode="auto">
          <a:xfrm>
            <a:off x="6950075" y="39322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65" name="Oval 84"/>
          <p:cNvSpPr>
            <a:spLocks noChangeArrowheads="1"/>
          </p:cNvSpPr>
          <p:nvPr/>
        </p:nvSpPr>
        <p:spPr bwMode="auto">
          <a:xfrm>
            <a:off x="6624638" y="2036763"/>
            <a:ext cx="504825" cy="503237"/>
          </a:xfrm>
          <a:prstGeom prst="ellipse">
            <a:avLst/>
          </a:prstGeom>
          <a:solidFill>
            <a:srgbClr val="FFFF99"/>
          </a:solidFill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66" name="Text Box 85"/>
          <p:cNvSpPr txBox="1">
            <a:spLocks noChangeArrowheads="1"/>
          </p:cNvSpPr>
          <p:nvPr/>
        </p:nvSpPr>
        <p:spPr bwMode="auto">
          <a:xfrm>
            <a:off x="6697663" y="20367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B</a:t>
            </a:r>
          </a:p>
        </p:txBody>
      </p:sp>
      <p:grpSp>
        <p:nvGrpSpPr>
          <p:cNvPr id="13367" name="Group 86"/>
          <p:cNvGrpSpPr>
            <a:grpSpLocks/>
          </p:cNvGrpSpPr>
          <p:nvPr/>
        </p:nvGrpSpPr>
        <p:grpSpPr bwMode="auto">
          <a:xfrm>
            <a:off x="7596188" y="2457450"/>
            <a:ext cx="504825" cy="503238"/>
            <a:chOff x="1156" y="1389"/>
            <a:chExt cx="318" cy="317"/>
          </a:xfrm>
        </p:grpSpPr>
        <p:sp>
          <p:nvSpPr>
            <p:cNvPr id="13375" name="Oval 87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76" name="Text Box 88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C</a:t>
              </a:r>
            </a:p>
          </p:txBody>
        </p:sp>
      </p:grpSp>
      <p:sp>
        <p:nvSpPr>
          <p:cNvPr id="13368" name="Line 89"/>
          <p:cNvSpPr>
            <a:spLocks noChangeShapeType="1"/>
          </p:cNvSpPr>
          <p:nvPr/>
        </p:nvSpPr>
        <p:spPr bwMode="auto">
          <a:xfrm>
            <a:off x="6875463" y="24939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69" name="Line 90"/>
          <p:cNvSpPr>
            <a:spLocks noChangeShapeType="1"/>
          </p:cNvSpPr>
          <p:nvPr/>
        </p:nvSpPr>
        <p:spPr bwMode="auto">
          <a:xfrm>
            <a:off x="7164388" y="2349500"/>
            <a:ext cx="4318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70" name="Oval 91"/>
          <p:cNvSpPr>
            <a:spLocks noChangeArrowheads="1"/>
          </p:cNvSpPr>
          <p:nvPr/>
        </p:nvSpPr>
        <p:spPr bwMode="auto">
          <a:xfrm>
            <a:off x="6624638" y="2876550"/>
            <a:ext cx="504825" cy="503238"/>
          </a:xfrm>
          <a:prstGeom prst="ellipse">
            <a:avLst/>
          </a:prstGeom>
          <a:solidFill>
            <a:srgbClr val="FF99CC"/>
          </a:solidFill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71" name="Text Box 92"/>
          <p:cNvSpPr txBox="1">
            <a:spLocks noChangeArrowheads="1"/>
          </p:cNvSpPr>
          <p:nvPr/>
        </p:nvSpPr>
        <p:spPr bwMode="auto">
          <a:xfrm>
            <a:off x="6697663" y="287655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E</a:t>
            </a:r>
          </a:p>
        </p:txBody>
      </p:sp>
      <p:sp>
        <p:nvSpPr>
          <p:cNvPr id="13372" name="Line 93"/>
          <p:cNvSpPr>
            <a:spLocks noChangeShapeType="1"/>
          </p:cNvSpPr>
          <p:nvPr/>
        </p:nvSpPr>
        <p:spPr bwMode="auto">
          <a:xfrm flipV="1">
            <a:off x="7092950" y="2852738"/>
            <a:ext cx="503238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94" name="AutoShape 94"/>
          <p:cNvSpPr>
            <a:spLocks noChangeArrowheads="1"/>
          </p:cNvSpPr>
          <p:nvPr/>
        </p:nvSpPr>
        <p:spPr bwMode="auto">
          <a:xfrm>
            <a:off x="3779838" y="3716338"/>
            <a:ext cx="2520950" cy="576262"/>
          </a:xfrm>
          <a:prstGeom prst="leftRightArrow">
            <a:avLst>
              <a:gd name="adj1" fmla="val 50000"/>
              <a:gd name="adj2" fmla="val 87493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74" name="Text Box 95"/>
          <p:cNvSpPr txBox="1">
            <a:spLocks noChangeArrowheads="1"/>
          </p:cNvSpPr>
          <p:nvPr/>
        </p:nvSpPr>
        <p:spPr bwMode="auto">
          <a:xfrm>
            <a:off x="3708400" y="2565400"/>
            <a:ext cx="25923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Partitioning the set of edges, not of the vertices</a:t>
            </a:r>
          </a:p>
        </p:txBody>
      </p:sp>
      <p:sp>
        <p:nvSpPr>
          <p:cNvPr id="98" name="Text Box 95"/>
          <p:cNvSpPr txBox="1">
            <a:spLocks noChangeArrowheads="1"/>
          </p:cNvSpPr>
          <p:nvPr/>
        </p:nvSpPr>
        <p:spPr bwMode="auto">
          <a:xfrm>
            <a:off x="237332" y="722455"/>
            <a:ext cx="579358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6600"/>
                </a:solidFill>
              </a:rPr>
              <a:t>Two edges e</a:t>
            </a:r>
            <a:r>
              <a:rPr lang="en-US" altLang="zh-CN" b="1" baseline="-25000" dirty="0">
                <a:solidFill>
                  <a:srgbClr val="006600"/>
                </a:solidFill>
              </a:rPr>
              <a:t>1</a:t>
            </a:r>
            <a:r>
              <a:rPr lang="en-US" altLang="zh-CN" b="1" dirty="0">
                <a:solidFill>
                  <a:srgbClr val="006600"/>
                </a:solidFill>
              </a:rPr>
              <a:t> and e</a:t>
            </a:r>
            <a:r>
              <a:rPr lang="en-US" altLang="zh-CN" b="1" baseline="-25000" dirty="0">
                <a:solidFill>
                  <a:srgbClr val="006600"/>
                </a:solidFill>
              </a:rPr>
              <a:t>2</a:t>
            </a:r>
            <a:r>
              <a:rPr lang="en-US" altLang="zh-CN" b="1" dirty="0">
                <a:solidFill>
                  <a:srgbClr val="006600"/>
                </a:solidFill>
              </a:rPr>
              <a:t> are equivalent if e</a:t>
            </a:r>
            <a:r>
              <a:rPr lang="en-US" altLang="zh-CN" b="1" baseline="-25000" dirty="0">
                <a:solidFill>
                  <a:srgbClr val="006600"/>
                </a:solidFill>
              </a:rPr>
              <a:t>1</a:t>
            </a:r>
            <a:r>
              <a:rPr lang="en-US" altLang="zh-CN" b="1" dirty="0">
                <a:solidFill>
                  <a:srgbClr val="006600"/>
                </a:solidFill>
              </a:rPr>
              <a:t> =e</a:t>
            </a:r>
            <a:r>
              <a:rPr lang="en-US" altLang="zh-CN" b="1" baseline="-25000" dirty="0">
                <a:solidFill>
                  <a:srgbClr val="006600"/>
                </a:solidFill>
              </a:rPr>
              <a:t>2</a:t>
            </a:r>
            <a:r>
              <a:rPr lang="en-US" altLang="zh-CN" b="1" dirty="0">
                <a:solidFill>
                  <a:srgbClr val="006600"/>
                </a:solidFill>
              </a:rPr>
              <a:t> or if there is a simple cycle containing both e</a:t>
            </a:r>
            <a:r>
              <a:rPr lang="en-US" altLang="zh-CN" b="1" baseline="-25000" dirty="0">
                <a:solidFill>
                  <a:srgbClr val="006600"/>
                </a:solidFill>
              </a:rPr>
              <a:t>1</a:t>
            </a:r>
            <a:r>
              <a:rPr lang="en-US" altLang="zh-CN" b="1" dirty="0">
                <a:solidFill>
                  <a:srgbClr val="006600"/>
                </a:solidFill>
              </a:rPr>
              <a:t> and e</a:t>
            </a:r>
            <a:r>
              <a:rPr lang="en-US" altLang="zh-CN" b="1" baseline="-25000" dirty="0">
                <a:solidFill>
                  <a:srgbClr val="006600"/>
                </a:solidFill>
              </a:rPr>
              <a:t>2</a:t>
            </a:r>
            <a:r>
              <a:rPr lang="en-US" altLang="zh-CN" b="1" dirty="0">
                <a:solidFill>
                  <a:srgbClr val="0066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2808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2C2C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22" name="Rectangle 13"/>
          <p:cNvSpPr>
            <a:spLocks noGrp="1" noChangeArrowheads="1"/>
          </p:cNvSpPr>
          <p:nvPr>
            <p:ph type="title"/>
          </p:nvPr>
        </p:nvSpPr>
        <p:spPr>
          <a:xfrm>
            <a:off x="135220" y="10256"/>
            <a:ext cx="8343900" cy="584775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Edge Biconnected</a:t>
            </a:r>
          </a:p>
        </p:txBody>
      </p:sp>
      <p:grpSp>
        <p:nvGrpSpPr>
          <p:cNvPr id="13347" name="Group 58"/>
          <p:cNvGrpSpPr>
            <a:grpSpLocks/>
          </p:cNvGrpSpPr>
          <p:nvPr/>
        </p:nvGrpSpPr>
        <p:grpSpPr bwMode="auto">
          <a:xfrm>
            <a:off x="8352910" y="4794561"/>
            <a:ext cx="504825" cy="503237"/>
            <a:chOff x="1156" y="1389"/>
            <a:chExt cx="318" cy="317"/>
          </a:xfrm>
        </p:grpSpPr>
        <p:sp>
          <p:nvSpPr>
            <p:cNvPr id="13383" name="Oval 59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84" name="Text Box 60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J</a:t>
              </a:r>
            </a:p>
          </p:txBody>
        </p:sp>
      </p:grpSp>
      <p:sp>
        <p:nvSpPr>
          <p:cNvPr id="13348" name="Oval 61"/>
          <p:cNvSpPr>
            <a:spLocks noChangeArrowheads="1"/>
          </p:cNvSpPr>
          <p:nvPr/>
        </p:nvSpPr>
        <p:spPr bwMode="auto">
          <a:xfrm>
            <a:off x="6876535" y="4794561"/>
            <a:ext cx="504825" cy="503237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49" name="Text Box 62"/>
          <p:cNvSpPr txBox="1">
            <a:spLocks noChangeArrowheads="1"/>
          </p:cNvSpPr>
          <p:nvPr/>
        </p:nvSpPr>
        <p:spPr bwMode="auto">
          <a:xfrm>
            <a:off x="6960201" y="481758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F</a:t>
            </a:r>
          </a:p>
        </p:txBody>
      </p:sp>
      <p:grpSp>
        <p:nvGrpSpPr>
          <p:cNvPr id="13350" name="Group 63"/>
          <p:cNvGrpSpPr>
            <a:grpSpLocks/>
          </p:cNvGrpSpPr>
          <p:nvPr/>
        </p:nvGrpSpPr>
        <p:grpSpPr bwMode="auto">
          <a:xfrm>
            <a:off x="5400160" y="4794561"/>
            <a:ext cx="504825" cy="503237"/>
            <a:chOff x="1156" y="1389"/>
            <a:chExt cx="318" cy="317"/>
          </a:xfrm>
        </p:grpSpPr>
        <p:sp>
          <p:nvSpPr>
            <p:cNvPr id="13381" name="Oval 64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82" name="Text Box 65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H</a:t>
              </a:r>
            </a:p>
          </p:txBody>
        </p:sp>
      </p:grpSp>
      <p:grpSp>
        <p:nvGrpSpPr>
          <p:cNvPr id="13351" name="Group 66"/>
          <p:cNvGrpSpPr>
            <a:grpSpLocks/>
          </p:cNvGrpSpPr>
          <p:nvPr/>
        </p:nvGrpSpPr>
        <p:grpSpPr bwMode="auto">
          <a:xfrm>
            <a:off x="7614723" y="5947086"/>
            <a:ext cx="504825" cy="503237"/>
            <a:chOff x="1156" y="1389"/>
            <a:chExt cx="318" cy="317"/>
          </a:xfrm>
        </p:grpSpPr>
        <p:sp>
          <p:nvSpPr>
            <p:cNvPr id="13379" name="Oval 67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80" name="Text Box 68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D</a:t>
              </a:r>
            </a:p>
          </p:txBody>
        </p:sp>
      </p:grpSp>
      <p:grpSp>
        <p:nvGrpSpPr>
          <p:cNvPr id="13352" name="Group 69"/>
          <p:cNvGrpSpPr>
            <a:grpSpLocks/>
          </p:cNvGrpSpPr>
          <p:nvPr/>
        </p:nvGrpSpPr>
        <p:grpSpPr bwMode="auto">
          <a:xfrm>
            <a:off x="6138348" y="5947086"/>
            <a:ext cx="504825" cy="503237"/>
            <a:chOff x="1156" y="1389"/>
            <a:chExt cx="318" cy="317"/>
          </a:xfrm>
        </p:grpSpPr>
        <p:sp>
          <p:nvSpPr>
            <p:cNvPr id="13377" name="Oval 70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3378" name="Text Box 71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A</a:t>
              </a:r>
            </a:p>
          </p:txBody>
        </p:sp>
      </p:grpSp>
      <p:sp>
        <p:nvSpPr>
          <p:cNvPr id="13353" name="Line 72"/>
          <p:cNvSpPr>
            <a:spLocks noChangeShapeType="1"/>
          </p:cNvSpPr>
          <p:nvPr/>
        </p:nvSpPr>
        <p:spPr bwMode="auto">
          <a:xfrm>
            <a:off x="5904985" y="503744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4" name="Line 73"/>
          <p:cNvSpPr>
            <a:spLocks noChangeShapeType="1"/>
          </p:cNvSpPr>
          <p:nvPr/>
        </p:nvSpPr>
        <p:spPr bwMode="auto">
          <a:xfrm>
            <a:off x="7362310" y="4991411"/>
            <a:ext cx="9906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5" name="Line 74"/>
          <p:cNvSpPr>
            <a:spLocks noChangeShapeType="1"/>
          </p:cNvSpPr>
          <p:nvPr/>
        </p:nvSpPr>
        <p:spPr bwMode="auto">
          <a:xfrm>
            <a:off x="5760523" y="5297798"/>
            <a:ext cx="477837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7" name="Line 76"/>
          <p:cNvSpPr>
            <a:spLocks noChangeShapeType="1"/>
          </p:cNvSpPr>
          <p:nvPr/>
        </p:nvSpPr>
        <p:spPr bwMode="auto">
          <a:xfrm flipV="1">
            <a:off x="7992548" y="5297798"/>
            <a:ext cx="503237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8" name="Line 77"/>
          <p:cNvSpPr>
            <a:spLocks noChangeShapeType="1"/>
          </p:cNvSpPr>
          <p:nvPr/>
        </p:nvSpPr>
        <p:spPr bwMode="auto">
          <a:xfrm flipV="1">
            <a:off x="6479660" y="5297798"/>
            <a:ext cx="504825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9" name="Line 78"/>
          <p:cNvSpPr>
            <a:spLocks noChangeShapeType="1"/>
          </p:cNvSpPr>
          <p:nvPr/>
        </p:nvSpPr>
        <p:spPr bwMode="auto">
          <a:xfrm>
            <a:off x="7200385" y="5297798"/>
            <a:ext cx="576263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" name="Text Box 95"/>
          <p:cNvSpPr txBox="1">
            <a:spLocks noChangeArrowheads="1"/>
          </p:cNvSpPr>
          <p:nvPr/>
        </p:nvSpPr>
        <p:spPr bwMode="auto">
          <a:xfrm>
            <a:off x="198220" y="634244"/>
            <a:ext cx="579358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6600"/>
                </a:solidFill>
              </a:rPr>
              <a:t>A connected graph is edge biconnected if there is no edge whose removal disconnectes the graph.</a:t>
            </a:r>
          </a:p>
        </p:txBody>
      </p:sp>
      <p:sp>
        <p:nvSpPr>
          <p:cNvPr id="99" name="Text Box 95"/>
          <p:cNvSpPr txBox="1">
            <a:spLocks noChangeArrowheads="1"/>
          </p:cNvSpPr>
          <p:nvPr/>
        </p:nvSpPr>
        <p:spPr bwMode="auto">
          <a:xfrm>
            <a:off x="218225" y="2354805"/>
            <a:ext cx="615397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6600"/>
                </a:solidFill>
              </a:rPr>
              <a:t>Q1: A biconnected graph is edge biconnected.</a:t>
            </a:r>
          </a:p>
        </p:txBody>
      </p:sp>
      <p:sp>
        <p:nvSpPr>
          <p:cNvPr id="100" name="Text Box 95"/>
          <p:cNvSpPr txBox="1">
            <a:spLocks noChangeArrowheads="1"/>
          </p:cNvSpPr>
          <p:nvPr/>
        </p:nvSpPr>
        <p:spPr bwMode="auto">
          <a:xfrm>
            <a:off x="170325" y="4355853"/>
            <a:ext cx="663318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6600"/>
                </a:solidFill>
              </a:rPr>
              <a:t>Q2: An edge biconnected graph is biconnected.</a:t>
            </a:r>
          </a:p>
        </p:txBody>
      </p:sp>
      <p:grpSp>
        <p:nvGrpSpPr>
          <p:cNvPr id="101" name="Group 66"/>
          <p:cNvGrpSpPr>
            <a:grpSpLocks/>
          </p:cNvGrpSpPr>
          <p:nvPr/>
        </p:nvGrpSpPr>
        <p:grpSpPr bwMode="auto">
          <a:xfrm>
            <a:off x="8057666" y="2354805"/>
            <a:ext cx="504825" cy="503237"/>
            <a:chOff x="1156" y="1389"/>
            <a:chExt cx="318" cy="317"/>
          </a:xfrm>
        </p:grpSpPr>
        <p:sp>
          <p:nvSpPr>
            <p:cNvPr id="102" name="Oval 67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03" name="Text Box 68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/>
                <a:t>B</a:t>
              </a:r>
            </a:p>
          </p:txBody>
        </p:sp>
      </p:grpSp>
      <p:grpSp>
        <p:nvGrpSpPr>
          <p:cNvPr id="104" name="Group 69"/>
          <p:cNvGrpSpPr>
            <a:grpSpLocks/>
          </p:cNvGrpSpPr>
          <p:nvPr/>
        </p:nvGrpSpPr>
        <p:grpSpPr bwMode="auto">
          <a:xfrm>
            <a:off x="6581291" y="2354805"/>
            <a:ext cx="504825" cy="503237"/>
            <a:chOff x="1156" y="1389"/>
            <a:chExt cx="318" cy="317"/>
          </a:xfrm>
        </p:grpSpPr>
        <p:sp>
          <p:nvSpPr>
            <p:cNvPr id="105" name="Oval 70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06" name="Text Box 71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/>
                <a:t>A</a:t>
              </a:r>
            </a:p>
          </p:txBody>
        </p:sp>
      </p:grpSp>
      <p:sp>
        <p:nvSpPr>
          <p:cNvPr id="107" name="Line 75"/>
          <p:cNvSpPr>
            <a:spLocks noChangeShapeType="1"/>
          </p:cNvSpPr>
          <p:nvPr/>
        </p:nvSpPr>
        <p:spPr bwMode="auto">
          <a:xfrm>
            <a:off x="7067066" y="257070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20" y="3077012"/>
            <a:ext cx="8559245" cy="8057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4" y="5803734"/>
            <a:ext cx="6010835" cy="27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4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8" grpId="0" animBg="1"/>
      <p:bldP spid="13349" grpId="0"/>
      <p:bldP spid="13353" grpId="0" animBg="1"/>
      <p:bldP spid="13354" grpId="0" animBg="1"/>
      <p:bldP spid="13355" grpId="0" animBg="1"/>
      <p:bldP spid="13357" grpId="0" animBg="1"/>
      <p:bldP spid="13358" grpId="0" animBg="1"/>
      <p:bldP spid="13359" grpId="0" animBg="1"/>
      <p:bldP spid="99" grpId="0"/>
      <p:bldP spid="100" grpId="0"/>
      <p:bldP spid="10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In this class…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4412812"/>
          </a:xfrm>
        </p:spPr>
        <p:txBody>
          <a:bodyPr/>
          <a:lstStyle/>
          <a:p>
            <a:pPr eaLnBrk="1" hangingPunct="1"/>
            <a:r>
              <a:rPr lang="en-US" altLang="zh-CN" dirty="0"/>
              <a:t>DFS on Undirected Graph</a:t>
            </a:r>
          </a:p>
          <a:p>
            <a:pPr lvl="1" eaLnBrk="1" hangingPunct="1"/>
            <a:r>
              <a:rPr lang="en-US" altLang="zh-CN" sz="2400" dirty="0"/>
              <a:t>Edge types</a:t>
            </a:r>
          </a:p>
          <a:p>
            <a:pPr lvl="1" eaLnBrk="1" hangingPunct="1"/>
            <a:r>
              <a:rPr lang="en-US" altLang="zh-CN" sz="2400" dirty="0"/>
              <a:t>How to modify DFS on digraph for undirected graph?</a:t>
            </a:r>
          </a:p>
          <a:p>
            <a:pPr eaLnBrk="1" hangingPunct="1"/>
            <a:r>
              <a:rPr lang="en-US" altLang="zh-CN" dirty="0"/>
              <a:t>Example 1: Biconnected Components</a:t>
            </a:r>
          </a:p>
          <a:p>
            <a:pPr lvl="1" eaLnBrk="1" hangingPunct="1"/>
            <a:r>
              <a:rPr lang="en-US" altLang="zh-CN" sz="2400" dirty="0"/>
              <a:t>Articulation Points and Biconnectedness</a:t>
            </a:r>
          </a:p>
          <a:p>
            <a:pPr lvl="1" eaLnBrk="1" hangingPunct="1"/>
            <a:r>
              <a:rPr lang="en-US" altLang="zh-CN" sz="2400" dirty="0"/>
              <a:t>Biconnected Component Algorithm</a:t>
            </a:r>
          </a:p>
          <a:p>
            <a:pPr lvl="1" eaLnBrk="1" hangingPunct="1"/>
            <a:r>
              <a:rPr lang="en-US" altLang="zh-CN" sz="2400" dirty="0"/>
              <a:t>Analysis of the Algorithm</a:t>
            </a:r>
          </a:p>
          <a:p>
            <a:pPr eaLnBrk="1" hangingPunct="1"/>
            <a:r>
              <a:rPr lang="en-US" altLang="zh-CN" sz="2800" dirty="0"/>
              <a:t>Example 2: Bridge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7"/>
          <p:cNvSpPr>
            <a:spLocks noChangeArrowheads="1"/>
          </p:cNvSpPr>
          <p:nvPr/>
        </p:nvSpPr>
        <p:spPr bwMode="auto">
          <a:xfrm>
            <a:off x="18355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2C2C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22" name="Rectangle 13"/>
          <p:cNvSpPr>
            <a:spLocks noGrp="1" noChangeArrowheads="1"/>
          </p:cNvSpPr>
          <p:nvPr>
            <p:ph type="title"/>
          </p:nvPr>
        </p:nvSpPr>
        <p:spPr>
          <a:xfrm>
            <a:off x="135220" y="10256"/>
            <a:ext cx="8343900" cy="584775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Edge Biconnected</a:t>
            </a:r>
          </a:p>
        </p:txBody>
      </p:sp>
      <p:sp>
        <p:nvSpPr>
          <p:cNvPr id="98" name="Text Box 95"/>
          <p:cNvSpPr txBox="1">
            <a:spLocks noChangeArrowheads="1"/>
          </p:cNvSpPr>
          <p:nvPr/>
        </p:nvSpPr>
        <p:spPr bwMode="auto">
          <a:xfrm>
            <a:off x="198220" y="634244"/>
            <a:ext cx="878427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6600"/>
                </a:solidFill>
              </a:rPr>
              <a:t>A connected graph is edge biconnected if there is no edge whose removal disconnectes the graph.</a:t>
            </a:r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A50D9C77-6922-1D41-A990-85487B0FB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85" y="1898830"/>
            <a:ext cx="8343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kern="0" dirty="0"/>
              <a:t>Bridge</a:t>
            </a:r>
          </a:p>
        </p:txBody>
      </p:sp>
      <p:sp>
        <p:nvSpPr>
          <p:cNvPr id="37" name="Text Box 95">
            <a:extLst>
              <a:ext uri="{FF2B5EF4-FFF2-40B4-BE49-F238E27FC236}">
                <a16:creationId xmlns:a16="http://schemas.microsoft.com/office/drawing/2014/main" id="{FA77CFB1-D59E-EF41-AE9C-27C508D3D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85" y="2522818"/>
            <a:ext cx="866899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6600"/>
                </a:solidFill>
              </a:rPr>
              <a:t>A bridge in a graph is any edge whose removal increases the number of connected components of the graph.</a:t>
            </a:r>
          </a:p>
        </p:txBody>
      </p:sp>
      <p:sp>
        <p:nvSpPr>
          <p:cNvPr id="38" name="Text Box 95">
            <a:extLst>
              <a:ext uri="{FF2B5EF4-FFF2-40B4-BE49-F238E27FC236}">
                <a16:creationId xmlns:a16="http://schemas.microsoft.com/office/drawing/2014/main" id="{34C229DE-4BCE-284A-BB0B-2FEA81DFD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20" y="3787404"/>
            <a:ext cx="834390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6600"/>
                </a:solidFill>
              </a:rPr>
              <a:t>Edge </a:t>
            </a:r>
            <a:r>
              <a:rPr lang="en-US" altLang="zh-CN" b="1" dirty="0" err="1">
                <a:solidFill>
                  <a:srgbClr val="006600"/>
                </a:solidFill>
              </a:rPr>
              <a:t>uv</a:t>
            </a:r>
            <a:r>
              <a:rPr lang="en-US" altLang="zh-CN" b="1" dirty="0">
                <a:solidFill>
                  <a:srgbClr val="006600"/>
                </a:solidFill>
              </a:rPr>
              <a:t> is a bridge </a:t>
            </a:r>
            <a:r>
              <a:rPr lang="en-US" altLang="zh-CN" b="1" dirty="0" err="1">
                <a:solidFill>
                  <a:srgbClr val="006600"/>
                </a:solidFill>
              </a:rPr>
              <a:t>iff</a:t>
            </a:r>
            <a:r>
              <a:rPr lang="en-US" altLang="zh-CN" b="1" dirty="0">
                <a:solidFill>
                  <a:srgbClr val="006600"/>
                </a:solidFill>
              </a:rPr>
              <a:t>. node u and v are connected only by </a:t>
            </a:r>
            <a:r>
              <a:rPr lang="en-US" altLang="zh-CN" b="1" dirty="0" err="1">
                <a:solidFill>
                  <a:srgbClr val="006600"/>
                </a:solidFill>
              </a:rPr>
              <a:t>uv</a:t>
            </a:r>
            <a:r>
              <a:rPr lang="en-US" altLang="zh-CN" b="1" dirty="0">
                <a:solidFill>
                  <a:srgbClr val="006600"/>
                </a:solidFill>
              </a:rPr>
              <a:t>.</a:t>
            </a:r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CADFF353-8D40-B147-99C8-5B43567D2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030" y="5242680"/>
            <a:ext cx="8343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kern="0" dirty="0"/>
              <a:t>How to find all the bridges in a graph?</a:t>
            </a:r>
          </a:p>
        </p:txBody>
      </p:sp>
    </p:spTree>
    <p:extLst>
      <p:ext uri="{BB962C8B-B14F-4D97-AF65-F5344CB8AC3E}">
        <p14:creationId xmlns:p14="http://schemas.microsoft.com/office/powerpoint/2010/main" val="3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7"/>
          <p:cNvSpPr>
            <a:spLocks noChangeArrowheads="1"/>
          </p:cNvSpPr>
          <p:nvPr/>
        </p:nvSpPr>
        <p:spPr bwMode="auto">
          <a:xfrm>
            <a:off x="0" y="10256"/>
            <a:ext cx="9144000" cy="6858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2C2C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22" name="Rectangle 13"/>
          <p:cNvSpPr>
            <a:spLocks noGrp="1" noChangeArrowheads="1"/>
          </p:cNvSpPr>
          <p:nvPr>
            <p:ph type="title"/>
          </p:nvPr>
        </p:nvSpPr>
        <p:spPr>
          <a:xfrm>
            <a:off x="135220" y="10256"/>
            <a:ext cx="8343900" cy="584775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How to find all the bridges in a graph?</a:t>
            </a:r>
          </a:p>
        </p:txBody>
      </p:sp>
      <p:sp>
        <p:nvSpPr>
          <p:cNvPr id="98" name="Text Box 95"/>
          <p:cNvSpPr txBox="1">
            <a:spLocks noChangeArrowheads="1"/>
          </p:cNvSpPr>
          <p:nvPr/>
        </p:nvSpPr>
        <p:spPr bwMode="auto">
          <a:xfrm>
            <a:off x="198220" y="634244"/>
            <a:ext cx="8784270" cy="41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n"/>
            </a:pPr>
            <a:r>
              <a:rPr lang="en-US" altLang="zh-CN" b="1" dirty="0">
                <a:solidFill>
                  <a:srgbClr val="006600"/>
                </a:solidFill>
              </a:rPr>
              <a:t>We have only 2 types of edges when using DFS on undirected graphs.</a:t>
            </a:r>
          </a:p>
          <a:p>
            <a:pPr marL="1085850" lvl="1" indent="-34290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n"/>
            </a:pPr>
            <a:r>
              <a:rPr lang="en-US" altLang="zh-CN" b="1" dirty="0">
                <a:solidFill>
                  <a:srgbClr val="006600"/>
                </a:solidFill>
              </a:rPr>
              <a:t>TE</a:t>
            </a:r>
          </a:p>
          <a:p>
            <a:pPr marL="1085850" lvl="1" indent="-34290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n"/>
            </a:pPr>
            <a:r>
              <a:rPr lang="en-US" altLang="zh-CN" b="1" dirty="0">
                <a:solidFill>
                  <a:srgbClr val="006600"/>
                </a:solidFill>
              </a:rPr>
              <a:t>BE (back to its ancestor (not direct parent))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n"/>
            </a:pPr>
            <a:r>
              <a:rPr lang="en-US" altLang="zh-CN" b="1" dirty="0">
                <a:solidFill>
                  <a:srgbClr val="006600"/>
                </a:solidFill>
              </a:rPr>
              <a:t>BE cannot be a bridge. Why? </a:t>
            </a:r>
          </a:p>
          <a:p>
            <a:pPr marL="1085850" lvl="1" indent="-34290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n"/>
            </a:pPr>
            <a:r>
              <a:rPr lang="en-US" altLang="zh-CN" b="1" dirty="0">
                <a:solidFill>
                  <a:srgbClr val="006600"/>
                </a:solidFill>
              </a:rPr>
              <a:t>BE (back to its ancestor (not direct parent)) is always on a cycle.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n"/>
            </a:pPr>
            <a:r>
              <a:rPr lang="en-US" altLang="zh-CN" b="1" dirty="0">
                <a:solidFill>
                  <a:srgbClr val="006600"/>
                </a:solidFill>
              </a:rPr>
              <a:t>Not all TEs are bridges.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n"/>
            </a:pPr>
            <a:endParaRPr lang="en-US" altLang="zh-CN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558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7"/>
          <p:cNvSpPr>
            <a:spLocks noChangeArrowheads="1"/>
          </p:cNvSpPr>
          <p:nvPr/>
        </p:nvSpPr>
        <p:spPr bwMode="auto">
          <a:xfrm>
            <a:off x="-26495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2C2C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dirty="0"/>
          </a:p>
        </p:txBody>
      </p:sp>
      <p:sp>
        <p:nvSpPr>
          <p:cNvPr id="13322" name="Rectangle 13"/>
          <p:cNvSpPr>
            <a:spLocks noGrp="1" noChangeArrowheads="1"/>
          </p:cNvSpPr>
          <p:nvPr>
            <p:ph type="title"/>
          </p:nvPr>
        </p:nvSpPr>
        <p:spPr>
          <a:xfrm>
            <a:off x="135220" y="10256"/>
            <a:ext cx="8343900" cy="584775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Defining Bridge using DFS</a:t>
            </a:r>
          </a:p>
        </p:txBody>
      </p:sp>
      <p:sp>
        <p:nvSpPr>
          <p:cNvPr id="98" name="Text Box 95"/>
          <p:cNvSpPr txBox="1">
            <a:spLocks noChangeArrowheads="1"/>
          </p:cNvSpPr>
          <p:nvPr/>
        </p:nvSpPr>
        <p:spPr bwMode="auto">
          <a:xfrm>
            <a:off x="116505" y="641518"/>
            <a:ext cx="8964135" cy="75713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006600"/>
                </a:solidFill>
              </a:rPr>
              <a:t>给定遍历树中的</a:t>
            </a:r>
            <a:r>
              <a:rPr lang="en-US" altLang="zh-CN" b="1" dirty="0">
                <a:solidFill>
                  <a:srgbClr val="006600"/>
                </a:solidFill>
              </a:rPr>
              <a:t>TE</a:t>
            </a:r>
            <a:r>
              <a:rPr lang="zh-CN" altLang="en-US" b="1" dirty="0">
                <a:solidFill>
                  <a:srgbClr val="006600"/>
                </a:solidFill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uv</a:t>
            </a:r>
            <a:r>
              <a:rPr lang="zh-CN" altLang="en-US" b="1" dirty="0">
                <a:solidFill>
                  <a:srgbClr val="006600"/>
                </a:solidFill>
              </a:rPr>
              <a:t> </a:t>
            </a:r>
            <a:r>
              <a:rPr lang="en-US" altLang="zh-CN" b="1" dirty="0">
                <a:solidFill>
                  <a:srgbClr val="006600"/>
                </a:solidFill>
              </a:rPr>
              <a:t>(u</a:t>
            </a:r>
            <a:r>
              <a:rPr lang="zh-CN" altLang="en-US" b="1" dirty="0">
                <a:solidFill>
                  <a:srgbClr val="006600"/>
                </a:solidFill>
              </a:rPr>
              <a:t>是</a:t>
            </a:r>
            <a:r>
              <a:rPr lang="en-US" altLang="zh-CN" b="1" dirty="0">
                <a:solidFill>
                  <a:srgbClr val="006600"/>
                </a:solidFill>
              </a:rPr>
              <a:t>v</a:t>
            </a:r>
            <a:r>
              <a:rPr lang="zh-CN" altLang="en-US" b="1" dirty="0">
                <a:solidFill>
                  <a:srgbClr val="006600"/>
                </a:solidFill>
              </a:rPr>
              <a:t>的父亲节点</a:t>
            </a:r>
            <a:r>
              <a:rPr lang="en-US" altLang="zh-CN" b="1" dirty="0">
                <a:solidFill>
                  <a:srgbClr val="006600"/>
                </a:solidFill>
              </a:rPr>
              <a:t>),</a:t>
            </a:r>
            <a:r>
              <a:rPr lang="zh-CN" altLang="en-US" b="1" dirty="0">
                <a:solidFill>
                  <a:srgbClr val="006600"/>
                </a:solidFill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uv</a:t>
            </a:r>
            <a:r>
              <a:rPr lang="zh-CN" altLang="en-US" b="1" dirty="0">
                <a:solidFill>
                  <a:srgbClr val="006600"/>
                </a:solidFill>
              </a:rPr>
              <a:t>是桥 </a:t>
            </a:r>
            <a:r>
              <a:rPr lang="en-US" altLang="zh-CN" b="1" dirty="0" err="1">
                <a:solidFill>
                  <a:srgbClr val="006600"/>
                </a:solidFill>
              </a:rPr>
              <a:t>iff</a:t>
            </a:r>
            <a:r>
              <a:rPr lang="en-US" altLang="zh-CN" b="1" dirty="0">
                <a:solidFill>
                  <a:srgbClr val="006600"/>
                </a:solidFill>
              </a:rPr>
              <a:t>. </a:t>
            </a:r>
            <a:r>
              <a:rPr lang="zh-CN" altLang="en-US" b="1" dirty="0">
                <a:solidFill>
                  <a:srgbClr val="006600"/>
                </a:solidFill>
              </a:rPr>
              <a:t>以</a:t>
            </a:r>
            <a:r>
              <a:rPr lang="en-US" altLang="zh-CN" b="1" dirty="0">
                <a:solidFill>
                  <a:srgbClr val="006600"/>
                </a:solidFill>
              </a:rPr>
              <a:t>v</a:t>
            </a:r>
            <a:r>
              <a:rPr lang="zh-CN" altLang="en-US" b="1" dirty="0">
                <a:solidFill>
                  <a:srgbClr val="006600"/>
                </a:solidFill>
              </a:rPr>
              <a:t>为根的所有遍历树的子树中，没有</a:t>
            </a:r>
            <a:r>
              <a:rPr lang="en-US" altLang="zh-CN" b="1" dirty="0">
                <a:solidFill>
                  <a:srgbClr val="006600"/>
                </a:solidFill>
              </a:rPr>
              <a:t>BE</a:t>
            </a:r>
            <a:r>
              <a:rPr lang="zh-CN" altLang="en-US" b="1" dirty="0">
                <a:solidFill>
                  <a:srgbClr val="006600"/>
                </a:solidFill>
              </a:rPr>
              <a:t>指向</a:t>
            </a:r>
            <a:r>
              <a:rPr lang="en-US" altLang="zh-CN" b="1" dirty="0">
                <a:solidFill>
                  <a:srgbClr val="006600"/>
                </a:solidFill>
              </a:rPr>
              <a:t>v</a:t>
            </a:r>
            <a:r>
              <a:rPr lang="zh-CN" altLang="en-US" b="1" dirty="0">
                <a:solidFill>
                  <a:srgbClr val="006600"/>
                </a:solidFill>
              </a:rPr>
              <a:t>的祖先</a:t>
            </a:r>
            <a:r>
              <a:rPr lang="en-US" altLang="zh-CN" b="1" dirty="0">
                <a:solidFill>
                  <a:srgbClr val="006600"/>
                </a:solidFill>
              </a:rPr>
              <a:t>(</a:t>
            </a:r>
            <a:r>
              <a:rPr lang="zh-CN" altLang="en-US" b="1" dirty="0">
                <a:solidFill>
                  <a:srgbClr val="006600"/>
                </a:solidFill>
              </a:rPr>
              <a:t>包括</a:t>
            </a:r>
            <a:r>
              <a:rPr lang="en-US" altLang="zh-CN" b="1" dirty="0">
                <a:solidFill>
                  <a:srgbClr val="006600"/>
                </a:solidFill>
              </a:rPr>
              <a:t>u,</a:t>
            </a:r>
            <a:r>
              <a:rPr lang="zh-CN" altLang="en-US" b="1" dirty="0">
                <a:solidFill>
                  <a:srgbClr val="006600"/>
                </a:solidFill>
              </a:rPr>
              <a:t>不包括</a:t>
            </a:r>
            <a:r>
              <a:rPr lang="en-US" altLang="zh-CN" b="1" dirty="0">
                <a:solidFill>
                  <a:srgbClr val="006600"/>
                </a:solidFill>
              </a:rPr>
              <a:t>v</a:t>
            </a:r>
            <a:r>
              <a:rPr lang="zh-CN" altLang="en-US" b="1" dirty="0">
                <a:solidFill>
                  <a:srgbClr val="006600"/>
                </a:solidFill>
              </a:rPr>
              <a:t>自己</a:t>
            </a:r>
            <a:r>
              <a:rPr lang="en-US" altLang="zh-CN" b="1" dirty="0">
                <a:solidFill>
                  <a:srgbClr val="006600"/>
                </a:solidFill>
              </a:rPr>
              <a:t>).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DB6B59E-B39B-9649-A0A4-938676BF2251}"/>
              </a:ext>
            </a:extLst>
          </p:cNvPr>
          <p:cNvSpPr txBox="1">
            <a:spLocks noChangeArrowheads="1"/>
          </p:cNvSpPr>
          <p:nvPr/>
        </p:nvSpPr>
        <p:spPr>
          <a:xfrm>
            <a:off x="105065" y="1432255"/>
            <a:ext cx="5934355" cy="536072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i="1" kern="0" dirty="0"/>
              <a:t>u</a:t>
            </a:r>
            <a:r>
              <a:rPr lang="en-US" altLang="zh-CN" kern="0" dirty="0"/>
              <a:t> is first discovered</a:t>
            </a: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b="1" i="1" kern="0" dirty="0" err="1">
                <a:solidFill>
                  <a:srgbClr val="0000CC"/>
                </a:solidFill>
              </a:rPr>
              <a:t>u.back</a:t>
            </a:r>
            <a:r>
              <a:rPr lang="en-US" altLang="zh-CN" b="1" kern="0" dirty="0">
                <a:solidFill>
                  <a:srgbClr val="0000CC"/>
                </a:solidFill>
              </a:rPr>
              <a:t>=</a:t>
            </a:r>
            <a:r>
              <a:rPr lang="en-US" altLang="zh-CN" b="1" i="1" kern="0" dirty="0" err="1">
                <a:solidFill>
                  <a:srgbClr val="0000CC"/>
                </a:solidFill>
              </a:rPr>
              <a:t>discoverTime</a:t>
            </a:r>
            <a:r>
              <a:rPr lang="en-US" altLang="zh-CN" b="1" kern="0" dirty="0">
                <a:solidFill>
                  <a:srgbClr val="0000CC"/>
                </a:solidFill>
              </a:rPr>
              <a:t>(</a:t>
            </a:r>
            <a:r>
              <a:rPr lang="en-US" altLang="zh-CN" b="1" i="1" kern="0" dirty="0">
                <a:solidFill>
                  <a:srgbClr val="0000CC"/>
                </a:solidFill>
              </a:rPr>
              <a:t>u</a:t>
            </a:r>
            <a:r>
              <a:rPr lang="en-US" altLang="zh-CN" b="1" kern="0" dirty="0">
                <a:solidFill>
                  <a:srgbClr val="0000CC"/>
                </a:solidFill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kern="0" dirty="0"/>
              <a:t>Trying to explore, but a back edge </a:t>
            </a:r>
            <a:r>
              <a:rPr lang="en-US" altLang="zh-CN" i="1" kern="0" dirty="0" err="1"/>
              <a:t>uz</a:t>
            </a:r>
            <a:r>
              <a:rPr lang="en-US" altLang="zh-CN" i="1" kern="0" dirty="0"/>
              <a:t> </a:t>
            </a:r>
            <a:r>
              <a:rPr lang="en-US" altLang="zh-CN" kern="0" dirty="0"/>
              <a:t>from </a:t>
            </a:r>
            <a:r>
              <a:rPr lang="en-US" altLang="zh-CN" i="1" kern="0" dirty="0"/>
              <a:t>u</a:t>
            </a:r>
            <a:r>
              <a:rPr lang="en-US" altLang="zh-CN" kern="0" dirty="0"/>
              <a:t> is encountered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zh-CN" sz="2800" b="1" i="1" kern="0" dirty="0" err="1">
                <a:solidFill>
                  <a:srgbClr val="0000CC"/>
                </a:solidFill>
              </a:rPr>
              <a:t>u.back</a:t>
            </a:r>
            <a:r>
              <a:rPr lang="en-US" altLang="zh-CN" sz="2800" b="1" i="1" kern="0" dirty="0">
                <a:solidFill>
                  <a:srgbClr val="0000CC"/>
                </a:solidFill>
              </a:rPr>
              <a:t>=</a:t>
            </a:r>
            <a:r>
              <a:rPr lang="en-US" altLang="zh-CN" sz="2800" b="1" kern="0" dirty="0">
                <a:solidFill>
                  <a:srgbClr val="0000CC"/>
                </a:solidFill>
              </a:rPr>
              <a:t>min</a:t>
            </a:r>
            <a:r>
              <a:rPr lang="en-US" altLang="zh-CN" sz="2800" b="1" i="1" kern="0" dirty="0">
                <a:solidFill>
                  <a:srgbClr val="0000CC"/>
                </a:solidFill>
              </a:rPr>
              <a:t>(</a:t>
            </a:r>
            <a:r>
              <a:rPr lang="en-US" altLang="zh-CN" sz="2800" b="1" i="1" kern="0" dirty="0" err="1">
                <a:solidFill>
                  <a:srgbClr val="0000CC"/>
                </a:solidFill>
              </a:rPr>
              <a:t>u.back,discoverTime</a:t>
            </a:r>
            <a:r>
              <a:rPr lang="en-US" altLang="zh-CN" sz="2800" b="1" i="1" kern="0" dirty="0">
                <a:solidFill>
                  <a:srgbClr val="0000CC"/>
                </a:solidFill>
              </a:rPr>
              <a:t>(z))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i="1" kern="0" dirty="0"/>
              <a:t>Backtracking from v to u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zh-CN" b="1" i="1" kern="0" dirty="0">
                <a:solidFill>
                  <a:srgbClr val="0000CC"/>
                </a:solidFill>
              </a:rPr>
              <a:t>      </a:t>
            </a:r>
            <a:r>
              <a:rPr lang="en-US" altLang="zh-CN" b="1" i="1" kern="0" dirty="0" err="1">
                <a:solidFill>
                  <a:srgbClr val="0000CC"/>
                </a:solidFill>
              </a:rPr>
              <a:t>u.</a:t>
            </a:r>
            <a:r>
              <a:rPr lang="en-US" altLang="zh-CN" sz="2800" b="1" i="1" kern="0" dirty="0" err="1">
                <a:solidFill>
                  <a:srgbClr val="0000CC"/>
                </a:solidFill>
              </a:rPr>
              <a:t>back</a:t>
            </a:r>
            <a:r>
              <a:rPr lang="en-US" altLang="zh-CN" sz="2800" b="1" kern="0" dirty="0">
                <a:solidFill>
                  <a:srgbClr val="0000CC"/>
                </a:solidFill>
              </a:rPr>
              <a:t>=min(</a:t>
            </a:r>
            <a:r>
              <a:rPr lang="en-US" altLang="zh-CN" sz="2800" b="1" kern="0" dirty="0" err="1">
                <a:solidFill>
                  <a:srgbClr val="0000CC"/>
                </a:solidFill>
              </a:rPr>
              <a:t>u.</a:t>
            </a:r>
            <a:r>
              <a:rPr lang="en-US" altLang="zh-CN" sz="2800" b="1" i="1" kern="0" dirty="0" err="1">
                <a:solidFill>
                  <a:srgbClr val="0000CC"/>
                </a:solidFill>
              </a:rPr>
              <a:t>back</a:t>
            </a:r>
            <a:r>
              <a:rPr lang="en-US" altLang="zh-CN" sz="2800" b="1" i="1" kern="0" dirty="0">
                <a:solidFill>
                  <a:srgbClr val="0000CC"/>
                </a:solidFill>
              </a:rPr>
              <a:t>, </a:t>
            </a:r>
            <a:r>
              <a:rPr lang="en-US" altLang="zh-CN" sz="2800" b="1" i="1" kern="0" dirty="0" err="1">
                <a:solidFill>
                  <a:srgbClr val="0000CC"/>
                </a:solidFill>
              </a:rPr>
              <a:t>v.back</a:t>
            </a:r>
            <a:r>
              <a:rPr lang="en-US" altLang="zh-CN" sz="2800" b="1" kern="0" dirty="0">
                <a:solidFill>
                  <a:srgbClr val="0000CC"/>
                </a:solidFill>
              </a:rPr>
              <a:t>)</a:t>
            </a:r>
            <a:endParaRPr lang="en-US" altLang="zh-CN" sz="2800" kern="0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2800" kern="0" dirty="0"/>
              <a:t>If </a:t>
            </a:r>
            <a:r>
              <a:rPr lang="en-US" altLang="zh-CN" sz="2800" i="1" kern="0" dirty="0" err="1">
                <a:solidFill>
                  <a:srgbClr val="FF0000"/>
                </a:solidFill>
              </a:rPr>
              <a:t>v.back</a:t>
            </a:r>
            <a:r>
              <a:rPr lang="en-US" altLang="zh-CN" sz="2800" i="1" kern="0" dirty="0">
                <a:solidFill>
                  <a:srgbClr val="FF0000"/>
                </a:solidFill>
              </a:rPr>
              <a:t> &gt; </a:t>
            </a:r>
            <a:r>
              <a:rPr lang="en-US" altLang="zh-CN" sz="2800" i="1" kern="0" dirty="0" err="1">
                <a:solidFill>
                  <a:srgbClr val="FF0000"/>
                </a:solidFill>
              </a:rPr>
              <a:t>disoverTime</a:t>
            </a:r>
            <a:r>
              <a:rPr lang="en-US" altLang="zh-CN" sz="2800" i="1" kern="0" dirty="0">
                <a:solidFill>
                  <a:srgbClr val="FF0000"/>
                </a:solidFill>
              </a:rPr>
              <a:t>(u)</a:t>
            </a:r>
            <a:r>
              <a:rPr lang="en-US" altLang="zh-CN" sz="2800" i="1" kern="0" dirty="0">
                <a:solidFill>
                  <a:srgbClr val="000000"/>
                </a:solidFill>
              </a:rPr>
              <a:t>,</a:t>
            </a:r>
            <a:r>
              <a:rPr lang="en-US" altLang="zh-CN" sz="2800" i="1" kern="0" dirty="0">
                <a:solidFill>
                  <a:srgbClr val="FF0000"/>
                </a:solidFill>
              </a:rPr>
              <a:t> </a:t>
            </a:r>
            <a:r>
              <a:rPr lang="en-US" altLang="zh-CN" sz="2800" kern="0" dirty="0"/>
              <a:t>then </a:t>
            </a:r>
            <a:r>
              <a:rPr lang="en-US" altLang="zh-CN" sz="2800" kern="0" dirty="0" err="1"/>
              <a:t>uv</a:t>
            </a:r>
            <a:r>
              <a:rPr lang="en-US" altLang="zh-CN" sz="2800" kern="0" dirty="0"/>
              <a:t> is a bridge</a:t>
            </a:r>
          </a:p>
          <a:p>
            <a:pPr lvl="1" algn="ctr" eaLnBrk="1" hangingPunct="1">
              <a:buFont typeface="Wingdings" panose="05000000000000000000" pitchFamily="2" charset="2"/>
              <a:buNone/>
            </a:pPr>
            <a:endParaRPr lang="en-US" altLang="zh-CN" b="1" kern="0" dirty="0">
              <a:solidFill>
                <a:srgbClr val="0000CC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063435-AC04-6C49-8C73-36841F7D6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420" y="2051675"/>
            <a:ext cx="2999515" cy="358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77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7"/>
          <p:cNvSpPr>
            <a:spLocks noChangeArrowheads="1"/>
          </p:cNvSpPr>
          <p:nvPr/>
        </p:nvSpPr>
        <p:spPr bwMode="auto">
          <a:xfrm>
            <a:off x="0" y="10256"/>
            <a:ext cx="9144000" cy="6858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2C2C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22" name="Rectangle 13"/>
          <p:cNvSpPr>
            <a:spLocks noGrp="1" noChangeArrowheads="1"/>
          </p:cNvSpPr>
          <p:nvPr>
            <p:ph type="title"/>
          </p:nvPr>
        </p:nvSpPr>
        <p:spPr>
          <a:xfrm>
            <a:off x="135220" y="10256"/>
            <a:ext cx="8343900" cy="584775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Bridge-DFS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742247-D8AE-6648-B27A-B180B5331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65" y="1043735"/>
            <a:ext cx="8802470" cy="498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04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2C2C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22" name="Rectangle 13"/>
          <p:cNvSpPr>
            <a:spLocks noGrp="1" noChangeArrowheads="1"/>
          </p:cNvSpPr>
          <p:nvPr>
            <p:ph type="title"/>
          </p:nvPr>
        </p:nvSpPr>
        <p:spPr>
          <a:xfrm>
            <a:off x="261422" y="113418"/>
            <a:ext cx="8343900" cy="584775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k-connectivity* (</a:t>
            </a:r>
            <a:r>
              <a:rPr lang="zh-CN" altLang="en-US" sz="3200" dirty="0"/>
              <a:t>考试不作要求</a:t>
            </a:r>
            <a:r>
              <a:rPr lang="en-US" altLang="zh-CN" sz="3200" dirty="0"/>
              <a:t>)</a:t>
            </a:r>
          </a:p>
        </p:txBody>
      </p:sp>
      <p:sp>
        <p:nvSpPr>
          <p:cNvPr id="98" name="Text Box 95"/>
          <p:cNvSpPr txBox="1">
            <a:spLocks noChangeArrowheads="1"/>
          </p:cNvSpPr>
          <p:nvPr/>
        </p:nvSpPr>
        <p:spPr bwMode="auto">
          <a:xfrm>
            <a:off x="198262" y="836597"/>
            <a:ext cx="839338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6600"/>
                </a:solidFill>
              </a:rPr>
              <a:t>Any pair of vertices has k vertex-disjoint paths between them.</a:t>
            </a:r>
          </a:p>
        </p:txBody>
      </p:sp>
      <p:sp>
        <p:nvSpPr>
          <p:cNvPr id="36" name="Text Box 95"/>
          <p:cNvSpPr txBox="1">
            <a:spLocks noChangeArrowheads="1"/>
          </p:cNvSpPr>
          <p:nvPr/>
        </p:nvSpPr>
        <p:spPr bwMode="auto">
          <a:xfrm>
            <a:off x="205537" y="1486158"/>
            <a:ext cx="839338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/>
              <a:t>See Hopcroft and Tarjan 1973a</a:t>
            </a:r>
          </a:p>
        </p:txBody>
      </p:sp>
    </p:spTree>
    <p:extLst>
      <p:ext uri="{BB962C8B-B14F-4D97-AF65-F5344CB8AC3E}">
        <p14:creationId xmlns:p14="http://schemas.microsoft.com/office/powerpoint/2010/main" val="49005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8455" y="1865052"/>
            <a:ext cx="8883588" cy="646331"/>
          </a:xfr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zh-CN" sz="3600" dirty="0"/>
              <a:t>An edge in undirected graph is processed twice!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2708920"/>
            <a:ext cx="8208962" cy="3347393"/>
          </a:xfrm>
        </p:spPr>
        <p:txBody>
          <a:bodyPr/>
          <a:lstStyle/>
          <a:p>
            <a:pPr eaLnBrk="1" hangingPunct="1"/>
            <a:r>
              <a:rPr lang="en-US" altLang="zh-CN" dirty="0"/>
              <a:t>For most problems, it does not matter.</a:t>
            </a:r>
          </a:p>
          <a:p>
            <a:pPr eaLnBrk="1" hangingPunct="1"/>
            <a:r>
              <a:rPr lang="en-US" altLang="zh-CN" dirty="0"/>
              <a:t>However, problem involving </a:t>
            </a:r>
            <a:r>
              <a:rPr lang="en-US" altLang="zh-CN" dirty="0">
                <a:solidFill>
                  <a:srgbClr val="FF0000"/>
                </a:solidFill>
              </a:rPr>
              <a:t>cycles</a:t>
            </a:r>
            <a:r>
              <a:rPr lang="en-US" altLang="zh-CN" dirty="0"/>
              <a:t> in undirected graphs must process each edge once. (e.g., biconnected component)</a:t>
            </a:r>
          </a:p>
        </p:txBody>
      </p:sp>
      <p:sp>
        <p:nvSpPr>
          <p:cNvPr id="2" name="矩形 1"/>
          <p:cNvSpPr/>
          <p:nvPr/>
        </p:nvSpPr>
        <p:spPr>
          <a:xfrm>
            <a:off x="312509" y="426539"/>
            <a:ext cx="85954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dirty="0"/>
              <a:t>What happens if we use DFS for digraph on undirected graph?</a:t>
            </a:r>
          </a:p>
        </p:txBody>
      </p:sp>
    </p:spTree>
    <p:extLst>
      <p:ext uri="{BB962C8B-B14F-4D97-AF65-F5344CB8AC3E}">
        <p14:creationId xmlns:p14="http://schemas.microsoft.com/office/powerpoint/2010/main" val="47542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14872"/>
            <a:ext cx="8637588" cy="769441"/>
          </a:xfrm>
        </p:spPr>
        <p:txBody>
          <a:bodyPr/>
          <a:lstStyle/>
          <a:p>
            <a:pPr eaLnBrk="1" hangingPunct="1"/>
            <a:r>
              <a:rPr lang="en-US" altLang="zh-CN" dirty="0"/>
              <a:t>What’s different for Undirected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The issue related to traversals for undirected graph is that </a:t>
            </a:r>
            <a:r>
              <a:rPr lang="en-US" altLang="zh-CN" b="1" dirty="0">
                <a:solidFill>
                  <a:schemeClr val="tx2"/>
                </a:solidFill>
              </a:rPr>
              <a:t>one edge may be traversed for two times in opposite directions</a:t>
            </a:r>
            <a:r>
              <a:rPr lang="en-US" altLang="zh-CN" dirty="0"/>
              <a:t>.</a:t>
            </a:r>
          </a:p>
          <a:p>
            <a:pPr eaLnBrk="1" hangingPunct="1"/>
            <a:r>
              <a:rPr lang="en-US" altLang="zh-CN" dirty="0"/>
              <a:t>For an undirected graph, the depth-first search </a:t>
            </a:r>
            <a:r>
              <a:rPr lang="en-US" altLang="zh-CN" dirty="0">
                <a:solidFill>
                  <a:srgbClr val="FF0000"/>
                </a:solidFill>
              </a:rPr>
              <a:t>provides an orientation </a:t>
            </a:r>
            <a:r>
              <a:rPr lang="en-US" altLang="zh-CN" dirty="0"/>
              <a:t>for each of its edges; they are oriented in the direction in which they are </a:t>
            </a:r>
            <a:r>
              <a:rPr lang="en-US" altLang="zh-CN" dirty="0">
                <a:solidFill>
                  <a:srgbClr val="FF0000"/>
                </a:solidFill>
              </a:rPr>
              <a:t>first</a:t>
            </a:r>
            <a:r>
              <a:rPr lang="en-US" altLang="zh-CN" dirty="0"/>
              <a:t> encountered.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Nontree edges in symmetric digraph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Cross edge: not existing.</a:t>
            </a:r>
          </a:p>
          <a:p>
            <a:pPr eaLnBrk="1" hangingPunct="1"/>
            <a:r>
              <a:rPr lang="en-US" altLang="zh-CN"/>
              <a:t>Back edge: </a:t>
            </a:r>
          </a:p>
          <a:p>
            <a:pPr lvl="1" eaLnBrk="1" hangingPunct="1"/>
            <a:r>
              <a:rPr lang="en-US" altLang="zh-CN"/>
              <a:t>Back to the direct parent: </a:t>
            </a:r>
            <a:r>
              <a:rPr lang="en-US" altLang="zh-CN">
                <a:solidFill>
                  <a:srgbClr val="0000CC"/>
                </a:solidFill>
              </a:rPr>
              <a:t>second encounter</a:t>
            </a:r>
          </a:p>
          <a:p>
            <a:pPr lvl="1" eaLnBrk="1" hangingPunct="1"/>
            <a:r>
              <a:rPr lang="en-US" altLang="zh-CN"/>
              <a:t>Otherwise: </a:t>
            </a:r>
            <a:r>
              <a:rPr lang="en-US" altLang="zh-CN" b="1">
                <a:solidFill>
                  <a:srgbClr val="FF0000"/>
                </a:solidFill>
              </a:rPr>
              <a:t>first encounter</a:t>
            </a:r>
          </a:p>
          <a:p>
            <a:pPr eaLnBrk="1" hangingPunct="1"/>
            <a:r>
              <a:rPr lang="en-US" altLang="zh-CN"/>
              <a:t>Forward edge: always </a:t>
            </a:r>
            <a:r>
              <a:rPr lang="en-US" altLang="zh-CN">
                <a:solidFill>
                  <a:srgbClr val="0000CC"/>
                </a:solidFill>
              </a:rPr>
              <a:t>second encounter, </a:t>
            </a:r>
            <a:r>
              <a:rPr lang="en-US" altLang="zh-CN" sz="2400" b="1" i="1">
                <a:solidFill>
                  <a:srgbClr val="FF0000"/>
                </a:solidFill>
              </a:rPr>
              <a:t>and first time as back edge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1412875"/>
            <a:ext cx="4029075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</a:t>
            </a:r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5148263" y="1989138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6011863" y="3716338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5795963" y="270827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7019925" y="3141663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5292725" y="4437063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7235825" y="5734050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6011863" y="566102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8316913" y="3933825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8316913" y="5516563"/>
            <a:ext cx="431800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82" name="Line 36"/>
          <p:cNvSpPr>
            <a:spLocks noChangeShapeType="1"/>
          </p:cNvSpPr>
          <p:nvPr/>
        </p:nvSpPr>
        <p:spPr bwMode="auto">
          <a:xfrm>
            <a:off x="5435600" y="2420938"/>
            <a:ext cx="3603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3" name="Line 37"/>
          <p:cNvSpPr>
            <a:spLocks noChangeShapeType="1"/>
          </p:cNvSpPr>
          <p:nvPr/>
        </p:nvSpPr>
        <p:spPr bwMode="auto">
          <a:xfrm flipH="1" flipV="1">
            <a:off x="5580063" y="2349500"/>
            <a:ext cx="3603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4" name="Line 38"/>
          <p:cNvSpPr>
            <a:spLocks noChangeShapeType="1"/>
          </p:cNvSpPr>
          <p:nvPr/>
        </p:nvSpPr>
        <p:spPr bwMode="auto">
          <a:xfrm>
            <a:off x="5940425" y="3141663"/>
            <a:ext cx="1444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5" name="Line 39"/>
          <p:cNvSpPr>
            <a:spLocks noChangeShapeType="1"/>
          </p:cNvSpPr>
          <p:nvPr/>
        </p:nvSpPr>
        <p:spPr bwMode="auto">
          <a:xfrm flipH="1" flipV="1">
            <a:off x="6084888" y="3141663"/>
            <a:ext cx="142875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6" name="Line 40"/>
          <p:cNvSpPr>
            <a:spLocks noChangeShapeType="1"/>
          </p:cNvSpPr>
          <p:nvPr/>
        </p:nvSpPr>
        <p:spPr bwMode="auto">
          <a:xfrm>
            <a:off x="6227763" y="3068638"/>
            <a:ext cx="7921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7" name="Line 41"/>
          <p:cNvSpPr>
            <a:spLocks noChangeShapeType="1"/>
          </p:cNvSpPr>
          <p:nvPr/>
        </p:nvSpPr>
        <p:spPr bwMode="auto">
          <a:xfrm flipH="1" flipV="1">
            <a:off x="6227763" y="2924175"/>
            <a:ext cx="7921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8" name="Line 42"/>
          <p:cNvSpPr>
            <a:spLocks noChangeShapeType="1"/>
          </p:cNvSpPr>
          <p:nvPr/>
        </p:nvSpPr>
        <p:spPr bwMode="auto">
          <a:xfrm flipH="1">
            <a:off x="5580063" y="4005263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9" name="Line 43"/>
          <p:cNvSpPr>
            <a:spLocks noChangeShapeType="1"/>
          </p:cNvSpPr>
          <p:nvPr/>
        </p:nvSpPr>
        <p:spPr bwMode="auto">
          <a:xfrm flipV="1">
            <a:off x="5724525" y="4149725"/>
            <a:ext cx="3603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0" name="Line 44"/>
          <p:cNvSpPr>
            <a:spLocks noChangeShapeType="1"/>
          </p:cNvSpPr>
          <p:nvPr/>
        </p:nvSpPr>
        <p:spPr bwMode="auto">
          <a:xfrm flipV="1">
            <a:off x="6372225" y="3429000"/>
            <a:ext cx="647700" cy="287338"/>
          </a:xfrm>
          <a:prstGeom prst="line">
            <a:avLst/>
          </a:prstGeom>
          <a:noFill/>
          <a:ln w="19050">
            <a:solidFill>
              <a:srgbClr val="339966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1" name="Line 45"/>
          <p:cNvSpPr>
            <a:spLocks noChangeShapeType="1"/>
          </p:cNvSpPr>
          <p:nvPr/>
        </p:nvSpPr>
        <p:spPr bwMode="auto">
          <a:xfrm flipH="1">
            <a:off x="6443663" y="3573463"/>
            <a:ext cx="720725" cy="287337"/>
          </a:xfrm>
          <a:prstGeom prst="line">
            <a:avLst/>
          </a:prstGeom>
          <a:noFill/>
          <a:ln w="19050">
            <a:solidFill>
              <a:srgbClr val="339966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2" name="Freeform 46"/>
          <p:cNvSpPr>
            <a:spLocks/>
          </p:cNvSpPr>
          <p:nvPr/>
        </p:nvSpPr>
        <p:spPr bwMode="auto">
          <a:xfrm>
            <a:off x="6372225" y="4076700"/>
            <a:ext cx="434975" cy="1728788"/>
          </a:xfrm>
          <a:custGeom>
            <a:avLst/>
            <a:gdLst>
              <a:gd name="T0" fmla="*/ 0 w 274"/>
              <a:gd name="T1" fmla="*/ 0 h 1089"/>
              <a:gd name="T2" fmla="*/ 2147483647 w 274"/>
              <a:gd name="T3" fmla="*/ 2147483647 h 1089"/>
              <a:gd name="T4" fmla="*/ 2147483647 w 274"/>
              <a:gd name="T5" fmla="*/ 2147483647 h 1089"/>
              <a:gd name="T6" fmla="*/ 2147483647 w 274"/>
              <a:gd name="T7" fmla="*/ 2147483647 h 1089"/>
              <a:gd name="T8" fmla="*/ 2147483647 w 274"/>
              <a:gd name="T9" fmla="*/ 2147483647 h 1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4"/>
              <a:gd name="T16" fmla="*/ 0 h 1089"/>
              <a:gd name="T17" fmla="*/ 274 w 274"/>
              <a:gd name="T18" fmla="*/ 1089 h 1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4" h="1089">
                <a:moveTo>
                  <a:pt x="0" y="0"/>
                </a:moveTo>
                <a:cubicBezTo>
                  <a:pt x="91" y="87"/>
                  <a:pt x="182" y="174"/>
                  <a:pt x="227" y="272"/>
                </a:cubicBezTo>
                <a:cubicBezTo>
                  <a:pt x="272" y="370"/>
                  <a:pt x="274" y="485"/>
                  <a:pt x="272" y="590"/>
                </a:cubicBezTo>
                <a:cubicBezTo>
                  <a:pt x="270" y="695"/>
                  <a:pt x="252" y="817"/>
                  <a:pt x="214" y="900"/>
                </a:cubicBezTo>
                <a:cubicBezTo>
                  <a:pt x="176" y="983"/>
                  <a:pt x="80" y="1050"/>
                  <a:pt x="45" y="1089"/>
                </a:cubicBezTo>
              </a:path>
            </a:pathLst>
          </a:custGeom>
          <a:noFill/>
          <a:ln w="19050" cap="flat">
            <a:solidFill>
              <a:srgbClr val="FF6600"/>
            </a:solidFill>
            <a:prstDash val="lgDash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3" name="Line 47"/>
          <p:cNvSpPr>
            <a:spLocks noChangeShapeType="1"/>
          </p:cNvSpPr>
          <p:nvPr/>
        </p:nvSpPr>
        <p:spPr bwMode="auto">
          <a:xfrm flipV="1">
            <a:off x="6227763" y="4149725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4" name="Oval 48"/>
          <p:cNvSpPr>
            <a:spLocks noChangeArrowheads="1"/>
          </p:cNvSpPr>
          <p:nvPr/>
        </p:nvSpPr>
        <p:spPr bwMode="auto">
          <a:xfrm>
            <a:off x="6588125" y="4868863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95" name="Line 49"/>
          <p:cNvSpPr>
            <a:spLocks noChangeShapeType="1"/>
          </p:cNvSpPr>
          <p:nvPr/>
        </p:nvSpPr>
        <p:spPr bwMode="auto">
          <a:xfrm>
            <a:off x="7451725" y="3429000"/>
            <a:ext cx="936625" cy="576263"/>
          </a:xfrm>
          <a:prstGeom prst="line">
            <a:avLst/>
          </a:prstGeom>
          <a:noFill/>
          <a:ln w="19050">
            <a:solidFill>
              <a:srgbClr val="FF66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6" name="Line 50"/>
          <p:cNvSpPr>
            <a:spLocks noChangeShapeType="1"/>
          </p:cNvSpPr>
          <p:nvPr/>
        </p:nvSpPr>
        <p:spPr bwMode="auto">
          <a:xfrm>
            <a:off x="8532813" y="4365625"/>
            <a:ext cx="0" cy="1150938"/>
          </a:xfrm>
          <a:prstGeom prst="line">
            <a:avLst/>
          </a:prstGeom>
          <a:noFill/>
          <a:ln w="19050">
            <a:solidFill>
              <a:srgbClr val="FF66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7" name="Line 51"/>
          <p:cNvSpPr>
            <a:spLocks noChangeShapeType="1"/>
          </p:cNvSpPr>
          <p:nvPr/>
        </p:nvSpPr>
        <p:spPr bwMode="auto">
          <a:xfrm flipH="1">
            <a:off x="7667625" y="5805488"/>
            <a:ext cx="649288" cy="144462"/>
          </a:xfrm>
          <a:prstGeom prst="line">
            <a:avLst/>
          </a:prstGeom>
          <a:noFill/>
          <a:ln w="19050">
            <a:solidFill>
              <a:srgbClr val="FF66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8" name="Line 52"/>
          <p:cNvSpPr>
            <a:spLocks noChangeShapeType="1"/>
          </p:cNvSpPr>
          <p:nvPr/>
        </p:nvSpPr>
        <p:spPr bwMode="auto">
          <a:xfrm>
            <a:off x="7308850" y="3573463"/>
            <a:ext cx="142875" cy="216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9" name="Line 53"/>
          <p:cNvSpPr>
            <a:spLocks noChangeShapeType="1"/>
          </p:cNvSpPr>
          <p:nvPr/>
        </p:nvSpPr>
        <p:spPr bwMode="auto">
          <a:xfrm>
            <a:off x="4211638" y="2438400"/>
            <a:ext cx="2376487" cy="1062038"/>
          </a:xfrm>
          <a:prstGeom prst="line">
            <a:avLst/>
          </a:prstGeom>
          <a:noFill/>
          <a:ln w="9525">
            <a:solidFill>
              <a:srgbClr val="33CCCC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0" name="Line 55"/>
          <p:cNvSpPr>
            <a:spLocks noChangeShapeType="1"/>
          </p:cNvSpPr>
          <p:nvPr/>
        </p:nvSpPr>
        <p:spPr bwMode="auto">
          <a:xfrm>
            <a:off x="3806825" y="3294063"/>
            <a:ext cx="1917700" cy="855662"/>
          </a:xfrm>
          <a:prstGeom prst="line">
            <a:avLst/>
          </a:prstGeom>
          <a:noFill/>
          <a:ln w="9525">
            <a:solidFill>
              <a:srgbClr val="33CCCC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1" name="Line 56"/>
          <p:cNvSpPr>
            <a:spLocks noChangeShapeType="1"/>
          </p:cNvSpPr>
          <p:nvPr/>
        </p:nvSpPr>
        <p:spPr bwMode="auto">
          <a:xfrm>
            <a:off x="2997200" y="4014788"/>
            <a:ext cx="3159125" cy="1285875"/>
          </a:xfrm>
          <a:prstGeom prst="line">
            <a:avLst/>
          </a:prstGeom>
          <a:noFill/>
          <a:ln w="9525">
            <a:solidFill>
              <a:srgbClr val="33CCCC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2" name="Line 57"/>
          <p:cNvSpPr>
            <a:spLocks noChangeShapeType="1"/>
          </p:cNvSpPr>
          <p:nvPr/>
        </p:nvSpPr>
        <p:spPr bwMode="auto">
          <a:xfrm flipV="1">
            <a:off x="3402013" y="4581525"/>
            <a:ext cx="3906837" cy="422275"/>
          </a:xfrm>
          <a:prstGeom prst="line">
            <a:avLst/>
          </a:prstGeom>
          <a:noFill/>
          <a:ln w="9525">
            <a:solidFill>
              <a:srgbClr val="33CCCC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3" name="Line 59"/>
          <p:cNvSpPr>
            <a:spLocks noChangeShapeType="1"/>
          </p:cNvSpPr>
          <p:nvPr/>
        </p:nvSpPr>
        <p:spPr bwMode="auto">
          <a:xfrm flipH="1" flipV="1">
            <a:off x="7164388" y="3644900"/>
            <a:ext cx="144462" cy="2089150"/>
          </a:xfrm>
          <a:prstGeom prst="line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4" name="Line 61"/>
          <p:cNvSpPr>
            <a:spLocks noChangeShapeType="1"/>
          </p:cNvSpPr>
          <p:nvPr/>
        </p:nvSpPr>
        <p:spPr bwMode="auto">
          <a:xfrm>
            <a:off x="6156325" y="4149725"/>
            <a:ext cx="0" cy="1511300"/>
          </a:xfrm>
          <a:prstGeom prst="line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Modifications to the DFS Skeleton</a:t>
            </a: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49849"/>
              </p:ext>
            </p:extLst>
          </p:nvPr>
        </p:nvGraphicFramePr>
        <p:xfrm>
          <a:off x="175094" y="1790273"/>
          <a:ext cx="8897406" cy="48340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1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5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511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Edge types</a:t>
                      </a:r>
                      <a:r>
                        <a:rPr lang="en-US" altLang="zh-CN" sz="2000" baseline="0" dirty="0"/>
                        <a:t> in Undirected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How to handle it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13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Tree edge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Same</a:t>
                      </a:r>
                      <a:r>
                        <a:rPr lang="en-US" altLang="zh-CN" sz="2800" baseline="0" dirty="0"/>
                        <a:t> as DFS for digraph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3342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Back edge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We need to distinguish two cases: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800" dirty="0"/>
                        <a:t>Back to the directed parent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2800" dirty="0"/>
                        <a:t>Back to the other ancestors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587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Descendant</a:t>
                      </a:r>
                      <a:r>
                        <a:rPr lang="en-US" altLang="zh-CN" sz="2800" baseline="0" dirty="0"/>
                        <a:t> </a:t>
                      </a:r>
                      <a:r>
                        <a:rPr lang="en-US" altLang="zh-CN" sz="2800" dirty="0"/>
                        <a:t>edge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Always second encounter. Just bypass it.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8627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Cross edge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Does</a:t>
                      </a:r>
                      <a:r>
                        <a:rPr lang="en-US" altLang="zh-CN" sz="2800" baseline="0" dirty="0"/>
                        <a:t> not exist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311860" y="4400563"/>
            <a:ext cx="5400600" cy="8309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We need to know the parent of each node on the DFS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37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DFS Skeleton for Undirected Graph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815387" cy="44402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/>
              <a:t>int</a:t>
            </a:r>
            <a:r>
              <a:rPr lang="en-US" altLang="zh-CN" sz="2800"/>
              <a:t> dfsSweep(IntList[] </a:t>
            </a:r>
            <a:r>
              <a:rPr lang="en-US" altLang="zh-CN" sz="2800" i="1"/>
              <a:t>adjVertices</a:t>
            </a:r>
            <a:r>
              <a:rPr lang="en-US" altLang="zh-CN" sz="2800"/>
              <a:t>,</a:t>
            </a:r>
            <a:r>
              <a:rPr lang="en-US" altLang="zh-CN" sz="2800" b="1"/>
              <a:t>int </a:t>
            </a:r>
            <a:r>
              <a:rPr lang="en-US" altLang="zh-CN" sz="2800"/>
              <a:t>n, …)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    </a:t>
            </a:r>
            <a:r>
              <a:rPr lang="en-US" altLang="zh-CN" sz="2800" b="1"/>
              <a:t>int</a:t>
            </a:r>
            <a:r>
              <a:rPr lang="en-US" altLang="zh-CN" sz="2800" b="1" i="1"/>
              <a:t> </a:t>
            </a:r>
            <a:r>
              <a:rPr lang="en-US" altLang="zh-CN" sz="2800"/>
              <a:t>ans;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CC"/>
                </a:solidFill>
              </a:rPr>
              <a:t>&lt;Allocate color array and initialize to white&gt;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    For each vertex </a:t>
            </a:r>
            <a:r>
              <a:rPr lang="en-US" altLang="zh-CN" sz="2800" i="1"/>
              <a:t>v</a:t>
            </a:r>
            <a:r>
              <a:rPr lang="en-US" altLang="zh-CN" sz="2800"/>
              <a:t> of G, in some order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/>
              <a:t>        if </a:t>
            </a:r>
            <a:r>
              <a:rPr lang="en-US" altLang="zh-CN" sz="2800"/>
              <a:t> (color[v]==white)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/>
              <a:t>            int</a:t>
            </a:r>
            <a:r>
              <a:rPr lang="en-US" altLang="zh-CN" sz="2800"/>
              <a:t> vAns=</a:t>
            </a:r>
            <a:r>
              <a:rPr lang="en-US" altLang="zh-CN" sz="2800" b="1">
                <a:solidFill>
                  <a:srgbClr val="FF0000"/>
                </a:solidFill>
              </a:rPr>
              <a:t>dfs(</a:t>
            </a:r>
            <a:r>
              <a:rPr lang="en-US" altLang="zh-CN" sz="2800" b="1" i="1">
                <a:solidFill>
                  <a:srgbClr val="FF0000"/>
                </a:solidFill>
              </a:rPr>
              <a:t>adjVertices</a:t>
            </a:r>
            <a:r>
              <a:rPr lang="en-US" altLang="zh-CN" sz="2800" b="1">
                <a:solidFill>
                  <a:srgbClr val="FF0000"/>
                </a:solidFill>
              </a:rPr>
              <a:t>, color, v, </a:t>
            </a:r>
            <a:r>
              <a:rPr lang="en-US" altLang="zh-CN" sz="2800" b="1">
                <a:solidFill>
                  <a:srgbClr val="339966"/>
                </a:solidFill>
              </a:rPr>
              <a:t>-1, </a:t>
            </a:r>
            <a:r>
              <a:rPr lang="en-US" altLang="zh-CN" sz="2800" b="1">
                <a:solidFill>
                  <a:srgbClr val="FF0000"/>
                </a:solidFill>
              </a:rPr>
              <a:t>…)</a:t>
            </a:r>
            <a:r>
              <a:rPr lang="en-US" altLang="zh-CN" sz="2800" b="1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/>
              <a:t>            </a:t>
            </a:r>
            <a:r>
              <a:rPr lang="en-US" altLang="zh-CN" sz="2800">
                <a:solidFill>
                  <a:srgbClr val="0000CC"/>
                </a:solidFill>
              </a:rPr>
              <a:t>&lt;Process vAns&gt;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        // Continue loop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/>
              <a:t>    return</a:t>
            </a:r>
            <a:r>
              <a:rPr lang="en-US" altLang="zh-CN" sz="2800"/>
              <a:t> ans;</a:t>
            </a:r>
            <a:endParaRPr lang="en-US" altLang="zh-CN" sz="2800" b="1"/>
          </a:p>
          <a:p>
            <a:pPr eaLnBrk="1" hangingPunct="1">
              <a:lnSpc>
                <a:spcPct val="90000"/>
              </a:lnSpc>
            </a:pPr>
            <a:endParaRPr lang="zh-CN" altLang="en-US" sz="2800"/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6911975" y="4194175"/>
            <a:ext cx="539750" cy="720725"/>
          </a:xfrm>
          <a:prstGeom prst="ellipse">
            <a:avLst/>
          </a:prstGeom>
          <a:noFill/>
          <a:ln w="12700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H="1">
            <a:off x="6327775" y="4824413"/>
            <a:ext cx="630238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886325" y="5319713"/>
            <a:ext cx="3735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Recording the parent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A2A2A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DFS Skeleton for Undirected Graph</a:t>
            </a:r>
            <a:endParaRPr lang="zh-CN" altLang="en-US" sz="400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510" y="962025"/>
            <a:ext cx="9144000" cy="5661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/>
              <a:t>int</a:t>
            </a:r>
            <a:r>
              <a:rPr lang="en-US" altLang="zh-CN" sz="2000" dirty="0"/>
              <a:t> dfs(IntList[] </a:t>
            </a:r>
            <a:r>
              <a:rPr lang="en-US" altLang="zh-CN" sz="2000" i="1" dirty="0"/>
              <a:t>adjVertices</a:t>
            </a:r>
            <a:r>
              <a:rPr lang="en-US" altLang="zh-CN" sz="2000" dirty="0"/>
              <a:t>, </a:t>
            </a:r>
            <a:r>
              <a:rPr lang="en-US" altLang="zh-CN" sz="2000" b="1" dirty="0"/>
              <a:t>int</a:t>
            </a:r>
            <a:r>
              <a:rPr lang="en-US" altLang="zh-CN" sz="2000" dirty="0"/>
              <a:t>[] color, </a:t>
            </a:r>
            <a:r>
              <a:rPr lang="en-US" altLang="zh-CN" sz="2000" b="1" dirty="0"/>
              <a:t>int </a:t>
            </a:r>
            <a:r>
              <a:rPr lang="en-US" altLang="zh-CN" sz="2000" dirty="0"/>
              <a:t>v, </a:t>
            </a:r>
            <a:r>
              <a:rPr lang="en-US" altLang="zh-CN" sz="2000" b="1" dirty="0">
                <a:solidFill>
                  <a:srgbClr val="339966"/>
                </a:solidFill>
              </a:rPr>
              <a:t>int</a:t>
            </a:r>
            <a:r>
              <a:rPr lang="en-US" altLang="zh-CN" sz="2000" dirty="0">
                <a:solidFill>
                  <a:srgbClr val="339966"/>
                </a:solidFill>
              </a:rPr>
              <a:t> p, </a:t>
            </a:r>
            <a:r>
              <a:rPr lang="en-US" altLang="zh-CN" sz="2000" dirty="0"/>
              <a:t>…)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    </a:t>
            </a:r>
            <a:r>
              <a:rPr lang="en-US" altLang="zh-CN" sz="2000" b="1" dirty="0"/>
              <a:t>int </a:t>
            </a:r>
            <a:r>
              <a:rPr lang="en-US" altLang="zh-CN" sz="2000" dirty="0"/>
              <a:t>w; IntList remAdj; </a:t>
            </a:r>
            <a:r>
              <a:rPr lang="en-US" altLang="zh-CN" sz="2000" b="1" dirty="0"/>
              <a:t>int</a:t>
            </a:r>
            <a:r>
              <a:rPr lang="en-US" altLang="zh-CN" sz="2000" dirty="0"/>
              <a:t> ans;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    color[v]=gray;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    </a:t>
            </a:r>
            <a:r>
              <a:rPr lang="en-US" altLang="zh-CN" sz="2000" b="1" dirty="0">
                <a:solidFill>
                  <a:srgbClr val="0000CC"/>
                </a:solidFill>
              </a:rPr>
              <a:t>&lt;Preorder processing of vertex v&gt;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    remAdj=</a:t>
            </a:r>
            <a:r>
              <a:rPr lang="en-US" altLang="zh-CN" sz="2000" i="1" dirty="0"/>
              <a:t>adjVertices</a:t>
            </a:r>
            <a:r>
              <a:rPr lang="en-US" altLang="zh-CN" sz="2000" dirty="0"/>
              <a:t>[v];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/>
              <a:t>    </a:t>
            </a:r>
            <a:r>
              <a:rPr lang="en-US" altLang="zh-CN" sz="2000" b="1" dirty="0"/>
              <a:t>while</a:t>
            </a:r>
            <a:r>
              <a:rPr lang="en-US" altLang="zh-CN" sz="2000" dirty="0"/>
              <a:t> (remAdj</a:t>
            </a:r>
            <a:r>
              <a:rPr lang="en-US" altLang="zh-CN" sz="2000" dirty="0">
                <a:sym typeface="Symbol" panose="05050102010706020507" pitchFamily="18" charset="2"/>
              </a:rPr>
              <a:t>nil)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ym typeface="Symbol" panose="05050102010706020507" pitchFamily="18" charset="2"/>
              </a:rPr>
              <a:t>        w=first(remAdj);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sym typeface="Symbol" panose="05050102010706020507" pitchFamily="18" charset="2"/>
              </a:rPr>
              <a:t>        if</a:t>
            </a:r>
            <a:r>
              <a:rPr lang="en-US" altLang="zh-CN" sz="2000" dirty="0">
                <a:sym typeface="Symbol" panose="05050102010706020507" pitchFamily="18" charset="2"/>
              </a:rPr>
              <a:t> (color[w]==white)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sym typeface="Symbol" panose="05050102010706020507" pitchFamily="18" charset="2"/>
              </a:rPr>
              <a:t>            </a:t>
            </a:r>
            <a:r>
              <a:rPr lang="en-US" altLang="zh-CN" sz="2000" b="1" dirty="0">
                <a:solidFill>
                  <a:srgbClr val="0000CC"/>
                </a:solidFill>
                <a:sym typeface="Symbol" panose="05050102010706020507" pitchFamily="18" charset="2"/>
              </a:rPr>
              <a:t>&lt;Exploratory processing for tree edge vw&gt;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ym typeface="Symbol" panose="05050102010706020507" pitchFamily="18" charset="2"/>
              </a:rPr>
              <a:t>           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 wAns=dfs(</a:t>
            </a:r>
            <a:r>
              <a:rPr lang="en-US" altLang="zh-CN" sz="2000" i="1" dirty="0">
                <a:solidFill>
                  <a:srgbClr val="FF0000"/>
                </a:solidFill>
                <a:sym typeface="Symbol" panose="05050102010706020507" pitchFamily="18" charset="2"/>
              </a:rPr>
              <a:t>adjVertices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, color, w, </a:t>
            </a:r>
            <a:r>
              <a:rPr lang="en-US" altLang="zh-CN" sz="2000" dirty="0">
                <a:solidFill>
                  <a:srgbClr val="339966"/>
                </a:solidFill>
                <a:sym typeface="Symbol" panose="05050102010706020507" pitchFamily="18" charset="2"/>
              </a:rPr>
              <a:t>v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 …)</a:t>
            </a:r>
            <a:r>
              <a:rPr lang="en-US" altLang="zh-CN" sz="2000" dirty="0">
                <a:sym typeface="Symbol" panose="05050102010706020507" pitchFamily="18" charset="2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ym typeface="Symbol" panose="05050102010706020507" pitchFamily="18" charset="2"/>
              </a:rPr>
              <a:t>            </a:t>
            </a:r>
            <a:r>
              <a:rPr lang="en-US" altLang="zh-CN" sz="2000" b="1" dirty="0">
                <a:solidFill>
                  <a:srgbClr val="0000CC"/>
                </a:solidFill>
                <a:sym typeface="Symbol" panose="05050102010706020507" pitchFamily="18" charset="2"/>
              </a:rPr>
              <a:t>&lt; Backtrack processing for tree edge vw , using wAns&gt;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ym typeface="Symbol" panose="05050102010706020507" pitchFamily="18" charset="2"/>
              </a:rPr>
              <a:t>        </a:t>
            </a:r>
            <a:r>
              <a:rPr lang="en-US" altLang="zh-CN" sz="2000" b="1" dirty="0">
                <a:sym typeface="Symbol" panose="05050102010706020507" pitchFamily="18" charset="2"/>
              </a:rPr>
              <a:t>else </a:t>
            </a:r>
            <a:r>
              <a:rPr lang="en-US" altLang="zh-CN" sz="2000" b="1" dirty="0">
                <a:solidFill>
                  <a:srgbClr val="339966"/>
                </a:solidFill>
                <a:sym typeface="Symbol" panose="05050102010706020507" pitchFamily="18" charset="2"/>
              </a:rPr>
              <a:t>if </a:t>
            </a:r>
            <a:r>
              <a:rPr lang="en-US" altLang="zh-CN" sz="2000" dirty="0">
                <a:solidFill>
                  <a:srgbClr val="339966"/>
                </a:solidFill>
                <a:sym typeface="Symbol" panose="05050102010706020507" pitchFamily="18" charset="2"/>
              </a:rPr>
              <a:t>(color[w]==gray &amp;&amp; wp)</a:t>
            </a:r>
            <a:endParaRPr lang="en-US" altLang="zh-CN" sz="2000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ym typeface="Symbol" panose="05050102010706020507" pitchFamily="18" charset="2"/>
              </a:rPr>
              <a:t>            </a:t>
            </a:r>
            <a:r>
              <a:rPr lang="en-US" altLang="zh-CN" sz="2000" b="1" dirty="0">
                <a:solidFill>
                  <a:srgbClr val="0000CC"/>
                </a:solidFill>
                <a:sym typeface="Symbol" panose="05050102010706020507" pitchFamily="18" charset="2"/>
              </a:rPr>
              <a:t>&lt;Checking for nontree edge vw&gt;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solidFill>
                  <a:srgbClr val="0000CC"/>
                </a:solidFill>
                <a:sym typeface="Symbol" panose="05050102010706020507" pitchFamily="18" charset="2"/>
              </a:rPr>
              <a:t>        </a:t>
            </a:r>
            <a:r>
              <a:rPr lang="en-US" altLang="zh-CN" sz="2000" b="1" dirty="0">
                <a:sym typeface="Symbol" panose="05050102010706020507" pitchFamily="18" charset="2"/>
              </a:rPr>
              <a:t>else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solidFill>
                  <a:srgbClr val="0000CC"/>
                </a:solidFill>
                <a:sym typeface="Symbol" panose="05050102010706020507" pitchFamily="18" charset="2"/>
              </a:rPr>
              <a:t>           </a:t>
            </a:r>
            <a:r>
              <a:rPr lang="en-US" altLang="zh-CN" sz="2000" b="1" dirty="0">
                <a:solidFill>
                  <a:srgbClr val="FF9900"/>
                </a:solidFill>
                <a:sym typeface="Symbol" panose="05050102010706020507" pitchFamily="18" charset="2"/>
              </a:rPr>
              <a:t>&lt;In all other cases, the edges are the second encounter, so, ignored.&gt;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ym typeface="Symbol" panose="05050102010706020507" pitchFamily="18" charset="2"/>
              </a:rPr>
              <a:t>        remAdj=rest(remAdj);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ym typeface="Symbol" panose="05050102010706020507" pitchFamily="18" charset="2"/>
              </a:rPr>
              <a:t>    </a:t>
            </a:r>
            <a:r>
              <a:rPr lang="en-US" altLang="zh-CN" sz="2000" b="1" dirty="0">
                <a:solidFill>
                  <a:srgbClr val="0000CC"/>
                </a:solidFill>
                <a:sym typeface="Symbol" panose="05050102010706020507" pitchFamily="18" charset="2"/>
              </a:rPr>
              <a:t>&lt;Postorder processing of vertex v, including final computation of ans&gt;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ym typeface="Symbol" panose="05050102010706020507" pitchFamily="18" charset="2"/>
              </a:rPr>
              <a:t>    color[v]=black;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sym typeface="Symbol" panose="05050102010706020507" pitchFamily="18" charset="2"/>
              </a:rPr>
              <a:t>    </a:t>
            </a:r>
            <a:r>
              <a:rPr lang="en-US" altLang="zh-CN" sz="2000" b="1" dirty="0">
                <a:sym typeface="Symbol" panose="05050102010706020507" pitchFamily="18" charset="2"/>
              </a:rPr>
              <a:t>return </a:t>
            </a:r>
            <a:r>
              <a:rPr lang="en-US" altLang="zh-CN" sz="2000" dirty="0">
                <a:sym typeface="Symbol" panose="05050102010706020507" pitchFamily="18" charset="2"/>
              </a:rPr>
              <a:t>ans;</a:t>
            </a:r>
          </a:p>
          <a:p>
            <a:pPr eaLnBrk="1" hangingPunct="1">
              <a:lnSpc>
                <a:spcPct val="80000"/>
              </a:lnSpc>
            </a:pP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sy">
  <a:themeElements>
    <a:clrScheme name="Artsy 2">
      <a:dk1>
        <a:srgbClr val="660033"/>
      </a:dk1>
      <a:lt1>
        <a:srgbClr val="FFFFFF"/>
      </a:lt1>
      <a:dk2>
        <a:srgbClr val="B60009"/>
      </a:dk2>
      <a:lt2>
        <a:srgbClr val="B2B2B2"/>
      </a:lt2>
      <a:accent1>
        <a:srgbClr val="CCCC00"/>
      </a:accent1>
      <a:accent2>
        <a:srgbClr val="DE9ABC"/>
      </a:accent2>
      <a:accent3>
        <a:srgbClr val="FFFFFF"/>
      </a:accent3>
      <a:accent4>
        <a:srgbClr val="56002A"/>
      </a:accent4>
      <a:accent5>
        <a:srgbClr val="E2E2AA"/>
      </a:accent5>
      <a:accent6>
        <a:srgbClr val="C98BAA"/>
      </a:accent6>
      <a:hlink>
        <a:srgbClr val="FFAFAF"/>
      </a:hlink>
      <a:folHlink>
        <a:srgbClr val="969696"/>
      </a:folHlink>
    </a:clrScheme>
    <a:fontScheme name="Artsy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4122</TotalTime>
  <Words>2466</Words>
  <Application>Microsoft Macintosh PowerPoint</Application>
  <PresentationFormat>全屏显示(4:3)</PresentationFormat>
  <Paragraphs>439</Paragraphs>
  <Slides>34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Arial</vt:lpstr>
      <vt:lpstr>Times New Roman</vt:lpstr>
      <vt:lpstr>Wingdings</vt:lpstr>
      <vt:lpstr>Artsy</vt:lpstr>
      <vt:lpstr> DFS on Undirected Graphs</vt:lpstr>
      <vt:lpstr>In the last class…</vt:lpstr>
      <vt:lpstr>In this class…</vt:lpstr>
      <vt:lpstr>An edge in undirected graph is processed twice!</vt:lpstr>
      <vt:lpstr>What’s different for Undirected</vt:lpstr>
      <vt:lpstr>Nontree edges in symmetric digraph</vt:lpstr>
      <vt:lpstr>Modifications to the DFS Skeleton</vt:lpstr>
      <vt:lpstr>DFS Skeleton for Undirected Graph</vt:lpstr>
      <vt:lpstr>DFS Skeleton for Undirected Graph</vt:lpstr>
      <vt:lpstr>Complexity of Undirected DFS</vt:lpstr>
      <vt:lpstr>Biconnected Componnet (bicomponent)</vt:lpstr>
      <vt:lpstr>Bicomponents</vt:lpstr>
      <vt:lpstr>Articulation Point/Cut Point 关节点/割点</vt:lpstr>
      <vt:lpstr>Bicomponent Algorithm: the Idea</vt:lpstr>
      <vt:lpstr>Keeping the Track of Backing</vt:lpstr>
      <vt:lpstr>Updating v.back</vt:lpstr>
      <vt:lpstr>Bicomponent: an Example</vt:lpstr>
      <vt:lpstr>Bicomponent: an Example</vt:lpstr>
      <vt:lpstr>Bicomponent: an Example</vt:lpstr>
      <vt:lpstr>Bicomponent: an Example</vt:lpstr>
      <vt:lpstr>Bicomponent Algorithm: Core</vt:lpstr>
      <vt:lpstr>Characteristics of Articulation Point</vt:lpstr>
      <vt:lpstr>Time and Space Analysis</vt:lpstr>
      <vt:lpstr>Correctness of Bicomponent Algorithm</vt:lpstr>
      <vt:lpstr>Characteristics of Articulation Point</vt:lpstr>
      <vt:lpstr>Case 1</vt:lpstr>
      <vt:lpstr>Case 2</vt:lpstr>
      <vt:lpstr>Bicomponents: Equivalentce Classes of Edges</vt:lpstr>
      <vt:lpstr>Edge Biconnected</vt:lpstr>
      <vt:lpstr>Edge Biconnected</vt:lpstr>
      <vt:lpstr>How to find all the bridges in a graph?</vt:lpstr>
      <vt:lpstr>Defining Bridge using DFS</vt:lpstr>
      <vt:lpstr>Bridge-DFS</vt:lpstr>
      <vt:lpstr>k-connectivity* (考试不作要求)</vt:lpstr>
    </vt:vector>
  </TitlesOfParts>
  <Manager/>
  <Company>Nanjing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Algorithm Analysis</dc:title>
  <dc:subject/>
  <dc:creator>Sheng Zhang</dc:creator>
  <cp:keywords/>
  <dc:description/>
  <cp:lastModifiedBy>Sheng#NJU#mbpr16'</cp:lastModifiedBy>
  <cp:revision>266</cp:revision>
  <cp:lastPrinted>2017-04-16T23:51:11Z</cp:lastPrinted>
  <dcterms:created xsi:type="dcterms:W3CDTF">2001-08-01T06:52:17Z</dcterms:created>
  <dcterms:modified xsi:type="dcterms:W3CDTF">2022-03-25T12:27:49Z</dcterms:modified>
  <cp:category/>
</cp:coreProperties>
</file>