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352" r:id="rId5"/>
    <p:sldId id="286" r:id="rId6"/>
    <p:sldId id="271" r:id="rId7"/>
    <p:sldId id="317" r:id="rId8"/>
    <p:sldId id="318" r:id="rId9"/>
    <p:sldId id="331" r:id="rId10"/>
    <p:sldId id="323" r:id="rId11"/>
    <p:sldId id="333" r:id="rId12"/>
    <p:sldId id="334" r:id="rId13"/>
    <p:sldId id="328" r:id="rId14"/>
    <p:sldId id="337" r:id="rId15"/>
    <p:sldId id="338" r:id="rId16"/>
    <p:sldId id="320" r:id="rId17"/>
    <p:sldId id="329" r:id="rId18"/>
    <p:sldId id="339" r:id="rId19"/>
    <p:sldId id="340" r:id="rId20"/>
    <p:sldId id="325" r:id="rId21"/>
    <p:sldId id="341" r:id="rId22"/>
    <p:sldId id="342" r:id="rId23"/>
    <p:sldId id="343" r:id="rId24"/>
    <p:sldId id="322" r:id="rId25"/>
    <p:sldId id="344" r:id="rId26"/>
    <p:sldId id="345" r:id="rId27"/>
    <p:sldId id="346" r:id="rId28"/>
    <p:sldId id="347" r:id="rId29"/>
    <p:sldId id="319" r:id="rId30"/>
    <p:sldId id="348" r:id="rId31"/>
    <p:sldId id="349" r:id="rId32"/>
    <p:sldId id="350" r:id="rId33"/>
    <p:sldId id="330" r:id="rId34"/>
    <p:sldId id="326" r:id="rId35"/>
    <p:sldId id="351" r:id="rId36"/>
    <p:sldId id="327" r:id="rId37"/>
    <p:sldId id="354" r:id="rId38"/>
    <p:sldId id="355" r:id="rId39"/>
    <p:sldId id="353" r:id="rId40"/>
    <p:sldId id="324" r:id="rId41"/>
    <p:sldId id="356" r:id="rId42"/>
    <p:sldId id="359" r:id="rId43"/>
    <p:sldId id="357" r:id="rId44"/>
    <p:sldId id="358" r:id="rId45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00CC"/>
    <a:srgbClr val="CC3300"/>
    <a:srgbClr val="006600"/>
    <a:srgbClr val="FF9900"/>
    <a:srgbClr val="339966"/>
    <a:srgbClr val="0099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3372" autoAdjust="0"/>
    <p:restoredTop sz="85771" autoAdjust="0"/>
  </p:normalViewPr>
  <p:slideViewPr>
    <p:cSldViewPr>
      <p:cViewPr varScale="1">
        <p:scale>
          <a:sx n="133" d="100"/>
          <a:sy n="133" d="100"/>
        </p:scale>
        <p:origin x="124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9A753-4E81-42AB-8196-47B864AC124A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4BF1B-29E8-4EEE-8384-071548840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390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9F4BC7-4618-41E8-B74A-8993E20D4E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8465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6DD98D-915B-4013-A5B7-A32C0AAC04C2}" type="slidenum">
              <a:rPr lang="zh-CN" altLang="en-US" sz="1200"/>
              <a:pPr eaLnBrk="1" hangingPunct="1"/>
              <a:t>1</a:t>
            </a:fld>
            <a:endParaRPr lang="en-US" altLang="zh-CN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30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F4BC7-4618-41E8-B74A-8993E20D4E0F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214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F4BC7-4618-41E8-B74A-8993E20D4E0F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749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F4BC7-4618-41E8-B74A-8993E20D4E0F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085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F4BC7-4618-41E8-B74A-8993E20D4E0F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812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F4BC7-4618-41E8-B74A-8993E20D4E0F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417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F4BC7-4618-41E8-B74A-8993E20D4E0F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7920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F4BC7-4618-41E8-B74A-8993E20D4E0F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4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F4BC7-4618-41E8-B74A-8993E20D4E0F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9497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F4BC7-4618-41E8-B74A-8993E20D4E0F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587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F4BC7-4618-41E8-B74A-8993E20D4E0F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8530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E2E030-0370-4B67-8110-69898F9B5C99}" type="slidenum">
              <a:rPr lang="zh-CN" altLang="en-US" sz="1200"/>
              <a:pPr eaLnBrk="1" hangingPunct="1"/>
              <a:t>2</a:t>
            </a:fld>
            <a:endParaRPr lang="en-US" altLang="zh-CN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199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F4BC7-4618-41E8-B74A-8993E20D4E0F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9687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用</a:t>
            </a:r>
            <a:r>
              <a:rPr kumimoji="1" lang="en-US" altLang="zh-CN" sz="1200" b="1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BFS,</a:t>
            </a:r>
            <a:r>
              <a:rPr kumimoji="1" lang="zh-CN" altLang="en-US" sz="1200" b="1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开始</a:t>
            </a:r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对任意一未染色的顶点染色，之后判断其相邻的顶点中，若未染色则将其染上和相邻顶点不同的颜色， 若已经染色且颜色和相邻顶点的颜色相同则说明不是二分图，若颜色不同则</a:t>
            </a:r>
            <a:r>
              <a:rPr kumimoji="1" lang="zh-CN" altLang="en-US" sz="1200" b="1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继续判断。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9896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F4BC7-4618-41E8-B74A-8993E20D4E0F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8824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F4BC7-4618-41E8-B74A-8993E20D4E0F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48905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86F22-190B-4070-97C0-8A6D4F532E2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06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2C0E48-026C-43F2-9649-EF96BC9C0B92}" type="slidenum">
              <a:rPr lang="zh-CN" altLang="en-US" sz="1200"/>
              <a:pPr eaLnBrk="1" hangingPunct="1"/>
              <a:t>3</a:t>
            </a:fld>
            <a:endParaRPr lang="en-US" altLang="zh-CN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511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0794346-441A-4548-9F33-7C9339667514}" type="slidenum">
              <a:rPr lang="zh-CN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737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7BEE9E9-26B0-47D1-A736-A93F698C8899}" type="slidenum">
              <a:rPr lang="zh-CN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773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E312CB4D-1575-48E4-BF3D-D00E41BB3AA1}" type="slidenum">
              <a:rPr lang="zh-CN" altLang="en-US" smtClean="0"/>
              <a:pPr eaLnBrk="1" hangingPunct="1"/>
              <a:t>7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1535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CDD3DF85-B875-4CC1-8B3A-3ABC791C5BEB}" type="slidenum">
              <a:rPr lang="zh-CN" altLang="en-US" smtClean="0"/>
              <a:pPr eaLnBrk="1" hangingPunct="1"/>
              <a:t>8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2404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7BEE9E9-26B0-47D1-A736-A93F698C8899}" type="slidenum">
              <a:rPr lang="zh-CN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503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F4BC7-4618-41E8-B74A-8993E20D4E0F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497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5" name="Picture 16" descr="ARTBANNA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7" descr="Arthsepa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56466B0-5A5E-4A4D-ACC7-48995874443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77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B3F011-D619-4837-8D48-8DE9EEEDFE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80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CB0B51-C4BF-4F12-A928-65D78DEE64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138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AD00F1-AB55-4F57-ACBF-F169F1BB295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882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69F578-BCDC-446C-A2FC-55C8506AA6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92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23C17E-196D-428D-B98F-A331CE50F57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810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AA416D-0CD4-4634-A4EF-3B3F8347F72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274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82761-99C3-48AA-A883-F45D889458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119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3B974F-3183-4DD1-B35C-194BAC20570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86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2C3DB2-9D55-48D1-8898-7FE4B64ED8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96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AF59E4-1913-4999-B5FA-CAC3AFE4EC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53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0"/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1032" name="Picture 16" descr="ARTHSEPA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8" descr="Arthsepa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CDDE8450-1A37-4EC8-894D-39E4A01AAA5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eng@n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2340114"/>
            <a:ext cx="8223250" cy="707886"/>
          </a:xfrm>
        </p:spPr>
        <p:txBody>
          <a:bodyPr/>
          <a:lstStyle/>
          <a:p>
            <a:pPr algn="ctr" eaLnBrk="1" hangingPunct="1"/>
            <a:r>
              <a:rPr lang="en-US" altLang="zh-CN" sz="4000" dirty="0"/>
              <a:t> BFS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B967A8-B368-ED4F-9578-75D9138E4E3A}"/>
              </a:ext>
            </a:extLst>
          </p:cNvPr>
          <p:cNvSpPr txBox="1"/>
          <p:nvPr/>
        </p:nvSpPr>
        <p:spPr>
          <a:xfrm>
            <a:off x="3536885" y="4689140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zh-CN" altLang="en-US" sz="2800" i="0" dirty="0"/>
              <a:t>张胜</a:t>
            </a:r>
            <a:endParaRPr kumimoji="1" lang="en-US" altLang="zh-CN" sz="2800" i="0" dirty="0"/>
          </a:p>
          <a:p>
            <a:pPr>
              <a:buNone/>
            </a:pPr>
            <a:r>
              <a:rPr lang="en-US" altLang="zh-CN" sz="2800" i="0" dirty="0">
                <a:hlinkClick r:id="rId3"/>
              </a:rPr>
              <a:t>sheng@nju.edu.cn</a:t>
            </a:r>
            <a:endParaRPr lang="en-US" altLang="zh-CN" sz="2800" i="0" dirty="0"/>
          </a:p>
          <a:p>
            <a:pPr>
              <a:buNone/>
            </a:pPr>
            <a:r>
              <a:rPr kumimoji="1" lang="zh-CN" altLang="en-US" sz="2800" i="0" dirty="0"/>
              <a:t>南京大学</a:t>
            </a:r>
            <a:endParaRPr kumimoji="1" lang="en-US" altLang="zh-CN" sz="2800" i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 </a:t>
            </a:r>
            <a:r>
              <a:rPr lang="en-US" altLang="zh-CN" dirty="0"/>
              <a:t>Property (1)</a:t>
            </a:r>
            <a:r>
              <a:rPr lang="zh-CN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</a:rPr>
                  <a:t>𝛿(s,𝑢): the length of the shortest path from source s to any node u.</a:t>
                </a:r>
              </a:p>
              <a:p>
                <a:pPr marL="0" indent="0">
                  <a:buNone/>
                </a:pPr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Lemma 1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: For any directed or undirected graph G, if there is an edge </a:t>
                </a:r>
                <a:r>
                  <a:rPr lang="en-US" altLang="zh-CN" sz="2000" dirty="0" err="1">
                    <a:solidFill>
                      <a:srgbClr val="000000"/>
                    </a:solidFill>
                  </a:rPr>
                  <a:t>uv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, then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+1.</m:t>
                    </m:r>
                  </m:oMath>
                </a14:m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638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88F7F-7F90-40A2-94E5-F6CDCAB3461B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A963F4-68A3-D048-86AD-6307E2F18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384" y="2768904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B41E5E-5B69-C74B-93FA-0B551E259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709" y="2713342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1D0E1D-3B31-4648-80A0-4B63EB198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971" y="3576942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BD6618-0EB3-1D40-9597-6690BCD42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709" y="4442129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684729-592A-7B4A-9261-AE212C356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721" y="3505504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C5F9BE-CDBB-0446-B503-305506CAF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721" y="4442129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4DFE4B-C23F-4F41-8062-1FEC548A9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21" y="4442129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BBDC09C6-EF26-8F44-A4AE-14BE84711B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3646" y="2946704"/>
            <a:ext cx="211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01D32964-6562-A646-A2C7-CC7DE3D17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4916" y="3073704"/>
            <a:ext cx="900112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D077C3E1-4351-7245-8EA1-71B1341434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44121" y="3081642"/>
            <a:ext cx="944563" cy="541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FFE0F4B0-45BD-A54F-80B7-A652EF1CEB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98084" y="3127679"/>
            <a:ext cx="1035050" cy="1395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37A9E4DF-E263-9B40-B8BC-0F2228E9B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646" y="4658029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C0EBB70A-F8F8-2945-8706-2306BC16FF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4121" y="4658029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94094985-FF03-8B47-B10F-738B49BDC9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8559" y="3081642"/>
            <a:ext cx="3603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907D05D3-EC1E-2649-B80B-B8D702EB5949}"/>
              </a:ext>
            </a:extLst>
          </p:cNvPr>
          <p:cNvSpPr>
            <a:spLocks/>
          </p:cNvSpPr>
          <p:nvPr/>
        </p:nvSpPr>
        <p:spPr bwMode="auto">
          <a:xfrm flipV="1">
            <a:off x="551821" y="3172129"/>
            <a:ext cx="271463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A87D9565-DBA5-5B4F-900F-D600CDF7AE9A}"/>
              </a:ext>
            </a:extLst>
          </p:cNvPr>
          <p:cNvSpPr>
            <a:spLocks/>
          </p:cNvSpPr>
          <p:nvPr/>
        </p:nvSpPr>
        <p:spPr bwMode="auto">
          <a:xfrm flipH="1">
            <a:off x="1093159" y="3216579"/>
            <a:ext cx="271462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8610EA7F-00CC-1F4D-94D3-6EE309561500}"/>
              </a:ext>
            </a:extLst>
          </p:cNvPr>
          <p:cNvSpPr>
            <a:spLocks/>
          </p:cNvSpPr>
          <p:nvPr/>
        </p:nvSpPr>
        <p:spPr bwMode="auto">
          <a:xfrm>
            <a:off x="3614109" y="3937304"/>
            <a:ext cx="314325" cy="539750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B242E9CC-D112-3945-9A54-E27C402E5733}"/>
              </a:ext>
            </a:extLst>
          </p:cNvPr>
          <p:cNvSpPr>
            <a:spLocks/>
          </p:cNvSpPr>
          <p:nvPr/>
        </p:nvSpPr>
        <p:spPr bwMode="auto">
          <a:xfrm rot="10800000">
            <a:off x="3749046" y="3981754"/>
            <a:ext cx="314325" cy="585788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8006CCE3-AA68-8E46-8893-CD82AB67B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8434" y="353249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G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91098AFD-438D-FD48-B75B-FAA94E562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96" y="4432604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F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97777C01-3047-3248-AF5D-8ED23015B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4234" y="4432604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E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FCE5BE4E-49C5-9E45-A923-3A16E68D6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8684" y="2722867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869B9924-492B-8A45-B910-043329A16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7721" y="4432604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3C32608D-7E0A-F441-9AE7-510B8B658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759" y="348804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CCA6E696-E440-B045-9F22-2773FC1A5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34" y="2767317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s</a:t>
            </a:r>
          </a:p>
        </p:txBody>
      </p:sp>
      <p:sp>
        <p:nvSpPr>
          <p:cNvPr id="30" name="Line 12">
            <a:extLst>
              <a:ext uri="{FF2B5EF4-FFF2-40B4-BE49-F238E27FC236}">
                <a16:creationId xmlns:a16="http://schemas.microsoft.com/office/drawing/2014/main" id="{7C8193BF-7378-0146-BDDA-BA2725838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1831" y="3151360"/>
            <a:ext cx="969389" cy="13256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Text Box 39">
            <a:extLst>
              <a:ext uri="{FF2B5EF4-FFF2-40B4-BE49-F238E27FC236}">
                <a16:creationId xmlns:a16="http://schemas.microsoft.com/office/drawing/2014/main" id="{21EE6683-D066-3D48-A960-64166A34B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3630" y="4586723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32" name="Text Box 41">
            <a:extLst>
              <a:ext uri="{FF2B5EF4-FFF2-40B4-BE49-F238E27FC236}">
                <a16:creationId xmlns:a16="http://schemas.microsoft.com/office/drawing/2014/main" id="{88BB08AD-5BA5-224B-9E41-ACA23DCE073D}"/>
              </a:ext>
            </a:extLst>
          </p:cNvPr>
          <p:cNvSpPr txBox="1">
            <a:spLocks noChangeArrowheads="1"/>
          </p:cNvSpPr>
          <p:nvPr/>
        </p:nvSpPr>
        <p:spPr bwMode="auto">
          <a:xfrm rot="-4437854">
            <a:off x="43480" y="3307066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B.E</a:t>
            </a:r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B5456CCB-04A5-0841-B58A-90014FBD1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6769" y="3937304"/>
            <a:ext cx="6377" cy="495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Text Box 36">
            <a:extLst>
              <a:ext uri="{FF2B5EF4-FFF2-40B4-BE49-F238E27FC236}">
                <a16:creationId xmlns:a16="http://schemas.microsoft.com/office/drawing/2014/main" id="{8432D3AE-91ED-F14F-B749-B55D1992F11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965490" y="3830148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35" name="Text Box 42">
            <a:extLst>
              <a:ext uri="{FF2B5EF4-FFF2-40B4-BE49-F238E27FC236}">
                <a16:creationId xmlns:a16="http://schemas.microsoft.com/office/drawing/2014/main" id="{2DC1A0C0-8E12-DD42-A80A-A2C81B4DC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2784" y="2632379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B.E</a:t>
            </a:r>
          </a:p>
        </p:txBody>
      </p:sp>
      <p:sp>
        <p:nvSpPr>
          <p:cNvPr id="36" name="Text Box 38">
            <a:extLst>
              <a:ext uri="{FF2B5EF4-FFF2-40B4-BE49-F238E27FC236}">
                <a16:creationId xmlns:a16="http://schemas.microsoft.com/office/drawing/2014/main" id="{DCF55DBA-AB51-2C4C-8CCA-22C46BD998DF}"/>
              </a:ext>
            </a:extLst>
          </p:cNvPr>
          <p:cNvSpPr txBox="1">
            <a:spLocks noChangeArrowheads="1"/>
          </p:cNvSpPr>
          <p:nvPr/>
        </p:nvSpPr>
        <p:spPr bwMode="auto">
          <a:xfrm rot="-3269929">
            <a:off x="2697392" y="3626153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37" name="Text Box 43">
            <a:extLst>
              <a:ext uri="{FF2B5EF4-FFF2-40B4-BE49-F238E27FC236}">
                <a16:creationId xmlns:a16="http://schemas.microsoft.com/office/drawing/2014/main" id="{CD1F3C4D-8299-F844-900F-C75B6686A087}"/>
              </a:ext>
            </a:extLst>
          </p:cNvPr>
          <p:cNvSpPr txBox="1">
            <a:spLocks noChangeArrowheads="1"/>
          </p:cNvSpPr>
          <p:nvPr/>
        </p:nvSpPr>
        <p:spPr bwMode="auto">
          <a:xfrm rot="3165154">
            <a:off x="3721266" y="3111010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38" name="Text Box 44">
            <a:extLst>
              <a:ext uri="{FF2B5EF4-FFF2-40B4-BE49-F238E27FC236}">
                <a16:creationId xmlns:a16="http://schemas.microsoft.com/office/drawing/2014/main" id="{AF88E8B6-BD17-1B4C-B59F-3B389144C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509" y="4613579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39" name="Text Box 45">
            <a:extLst>
              <a:ext uri="{FF2B5EF4-FFF2-40B4-BE49-F238E27FC236}">
                <a16:creationId xmlns:a16="http://schemas.microsoft.com/office/drawing/2014/main" id="{F665440F-20FC-3540-B061-764814844242}"/>
              </a:ext>
            </a:extLst>
          </p:cNvPr>
          <p:cNvSpPr txBox="1">
            <a:spLocks noChangeArrowheads="1"/>
          </p:cNvSpPr>
          <p:nvPr/>
        </p:nvSpPr>
        <p:spPr bwMode="auto">
          <a:xfrm rot="-3269929">
            <a:off x="3225966" y="3739660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B.E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506E3B-AF40-104D-9DCA-A3F9363707AB}"/>
              </a:ext>
            </a:extLst>
          </p:cNvPr>
          <p:cNvSpPr txBox="1"/>
          <p:nvPr/>
        </p:nvSpPr>
        <p:spPr>
          <a:xfrm>
            <a:off x="5266900" y="2899545"/>
            <a:ext cx="13019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𝛿(</a:t>
            </a:r>
            <a:r>
              <a:rPr lang="en-US" altLang="zh-CN" dirty="0" err="1">
                <a:solidFill>
                  <a:srgbClr val="000000"/>
                </a:solidFill>
              </a:rPr>
              <a:t>s,s</a:t>
            </a:r>
            <a:r>
              <a:rPr lang="en-US" altLang="zh-CN" dirty="0">
                <a:solidFill>
                  <a:srgbClr val="000000"/>
                </a:solidFill>
              </a:rPr>
              <a:t>)=0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𝛿(</a:t>
            </a:r>
            <a:r>
              <a:rPr lang="en-US" altLang="zh-CN" dirty="0" err="1">
                <a:solidFill>
                  <a:srgbClr val="000000"/>
                </a:solidFill>
              </a:rPr>
              <a:t>s,C</a:t>
            </a:r>
            <a:r>
              <a:rPr lang="en-US" altLang="zh-CN" dirty="0">
                <a:solidFill>
                  <a:srgbClr val="000000"/>
                </a:solidFill>
              </a:rPr>
              <a:t>)=1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𝛿(</a:t>
            </a:r>
            <a:r>
              <a:rPr lang="en-US" altLang="zh-CN" dirty="0" err="1">
                <a:solidFill>
                  <a:srgbClr val="000000"/>
                </a:solidFill>
              </a:rPr>
              <a:t>s,D</a:t>
            </a:r>
            <a:r>
              <a:rPr lang="en-US" altLang="zh-CN" dirty="0">
                <a:solidFill>
                  <a:srgbClr val="000000"/>
                </a:solidFill>
              </a:rPr>
              <a:t>)=2</a:t>
            </a:r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11273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317500" y="653316"/>
                <a:ext cx="8637588" cy="8309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Lemma 1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: For any directed or undirected graph G, if there is an edge </a:t>
                </a:r>
                <a:r>
                  <a:rPr lang="en-US" altLang="zh-CN" sz="2400" dirty="0" err="1">
                    <a:solidFill>
                      <a:srgbClr val="000000"/>
                    </a:solidFill>
                  </a:rPr>
                  <a:t>uv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, then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+1.</m:t>
                    </m:r>
                  </m:oMath>
                </a14:m>
                <a:endParaRPr lang="en-US" altLang="zh-CN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386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7500" y="653316"/>
                <a:ext cx="8637588" cy="830997"/>
              </a:xfrm>
              <a:blipFill>
                <a:blip r:embed="rId3"/>
                <a:stretch>
                  <a:fillRect l="-1028" t="-2985" r="-1175" b="-16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88F7F-7F90-40A2-94E5-F6CDCAB3461B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A963F4-68A3-D048-86AD-6307E2F18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678" y="4213161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B41E5E-5B69-C74B-93FA-0B551E259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7003" y="4157599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1D0E1D-3B31-4648-80A0-4B63EB198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5" y="5021199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BD6618-0EB3-1D40-9597-6690BCD42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7003" y="5886386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684729-592A-7B4A-9261-AE212C356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015" y="4949761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u</a:t>
            </a:r>
            <a:endParaRPr lang="zh-CN" altLang="zh-CN" sz="2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C5F9BE-CDBB-0446-B503-305506CAF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015" y="5886386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4DFE4B-C23F-4F41-8062-1FEC548A9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15" y="5886386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BBDC09C6-EF26-8F44-A4AE-14BE84711B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5940" y="4210072"/>
            <a:ext cx="211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01D32964-6562-A646-A2C7-CC7DE3D17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7210" y="4517961"/>
            <a:ext cx="900112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D077C3E1-4351-7245-8EA1-71B1341434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6415" y="4525899"/>
            <a:ext cx="944563" cy="541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FFE0F4B0-45BD-A54F-80B7-A652EF1CEB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0378" y="4571936"/>
            <a:ext cx="1035050" cy="1395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37A9E4DF-E263-9B40-B8BC-0F2228E9B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5940" y="6102286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C0EBB70A-F8F8-2945-8706-2306BC16FF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6415" y="6102286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94094985-FF03-8B47-B10F-738B49BDC9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70853" y="4525899"/>
            <a:ext cx="3603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907D05D3-EC1E-2649-B80B-B8D702EB5949}"/>
              </a:ext>
            </a:extLst>
          </p:cNvPr>
          <p:cNvSpPr>
            <a:spLocks/>
          </p:cNvSpPr>
          <p:nvPr/>
        </p:nvSpPr>
        <p:spPr bwMode="auto">
          <a:xfrm flipV="1">
            <a:off x="464115" y="4616386"/>
            <a:ext cx="271463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A87D9565-DBA5-5B4F-900F-D600CDF7AE9A}"/>
              </a:ext>
            </a:extLst>
          </p:cNvPr>
          <p:cNvSpPr>
            <a:spLocks/>
          </p:cNvSpPr>
          <p:nvPr/>
        </p:nvSpPr>
        <p:spPr bwMode="auto">
          <a:xfrm flipH="1">
            <a:off x="1005453" y="4660836"/>
            <a:ext cx="271462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8610EA7F-00CC-1F4D-94D3-6EE309561500}"/>
              </a:ext>
            </a:extLst>
          </p:cNvPr>
          <p:cNvSpPr>
            <a:spLocks/>
          </p:cNvSpPr>
          <p:nvPr/>
        </p:nvSpPr>
        <p:spPr bwMode="auto">
          <a:xfrm>
            <a:off x="3526403" y="5381561"/>
            <a:ext cx="314325" cy="539750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B242E9CC-D112-3945-9A54-E27C402E5733}"/>
              </a:ext>
            </a:extLst>
          </p:cNvPr>
          <p:cNvSpPr>
            <a:spLocks/>
          </p:cNvSpPr>
          <p:nvPr/>
        </p:nvSpPr>
        <p:spPr bwMode="auto">
          <a:xfrm rot="10800000">
            <a:off x="3661340" y="5426011"/>
            <a:ext cx="314325" cy="585788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FCE5BE4E-49C5-9E45-A923-3A16E68D6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0978" y="4167124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v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CCA6E696-E440-B045-9F22-2773FC1A5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28" y="4211574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s</a:t>
            </a:r>
          </a:p>
        </p:txBody>
      </p:sp>
      <p:sp>
        <p:nvSpPr>
          <p:cNvPr id="30" name="Line 12">
            <a:extLst>
              <a:ext uri="{FF2B5EF4-FFF2-40B4-BE49-F238E27FC236}">
                <a16:creationId xmlns:a16="http://schemas.microsoft.com/office/drawing/2014/main" id="{7C8193BF-7378-0146-BDDA-BA2725838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125" y="4595617"/>
            <a:ext cx="969389" cy="13256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B5456CCB-04A5-0841-B58A-90014FBD1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9063" y="5381561"/>
            <a:ext cx="6377" cy="495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400D4B9-F319-9745-9D5E-97F84EEE3B12}"/>
                  </a:ext>
                </a:extLst>
              </p:cNvPr>
              <p:cNvSpPr/>
              <p:nvPr/>
            </p:nvSpPr>
            <p:spPr>
              <a:xfrm>
                <a:off x="4376477" y="2474129"/>
                <a:ext cx="4572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Proof. 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Case 1: 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We cannot reach u from s, then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zh-CN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. So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≤∞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CN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Case 2: 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We can reach u from s. We know the length of the shortest path from s to v is not larger than any path from s to v, e.g., the path from s via u to v. Therefore,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+1.</m:t>
                    </m:r>
                  </m:oMath>
                </a14:m>
                <a:endParaRPr lang="en-US" altLang="zh-CN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400D4B9-F319-9745-9D5E-97F84EEE3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477" y="2474129"/>
                <a:ext cx="4572000" cy="3785652"/>
              </a:xfrm>
              <a:prstGeom prst="rect">
                <a:avLst/>
              </a:prstGeom>
              <a:blipFill>
                <a:blip r:embed="rId4"/>
                <a:stretch>
                  <a:fillRect l="-1385" t="-669" r="-1662" b="-1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">
            <a:extLst>
              <a:ext uri="{FF2B5EF4-FFF2-40B4-BE49-F238E27FC236}">
                <a16:creationId xmlns:a16="http://schemas.microsoft.com/office/drawing/2014/main" id="{3F6EDD6E-08A5-5B41-8C95-2CCD9FF61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28" y="181975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43" name="Oval 5">
            <a:extLst>
              <a:ext uri="{FF2B5EF4-FFF2-40B4-BE49-F238E27FC236}">
                <a16:creationId xmlns:a16="http://schemas.microsoft.com/office/drawing/2014/main" id="{CD0FA6A0-7071-4F4A-B2FE-3F0522D08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953" y="176419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44" name="Oval 6">
            <a:extLst>
              <a:ext uri="{FF2B5EF4-FFF2-40B4-BE49-F238E27FC236}">
                <a16:creationId xmlns:a16="http://schemas.microsoft.com/office/drawing/2014/main" id="{E8D1B35F-543D-8F4B-8F70-820721FAE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215" y="262779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v</a:t>
            </a:r>
            <a:endParaRPr lang="zh-CN" altLang="zh-CN" sz="2400" dirty="0"/>
          </a:p>
        </p:txBody>
      </p:sp>
      <p:sp>
        <p:nvSpPr>
          <p:cNvPr id="45" name="Oval 7">
            <a:extLst>
              <a:ext uri="{FF2B5EF4-FFF2-40B4-BE49-F238E27FC236}">
                <a16:creationId xmlns:a16="http://schemas.microsoft.com/office/drawing/2014/main" id="{B530DDE3-B1C3-EB47-9E65-8782B57AC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953" y="3492982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D2E44931-8F9D-B84F-972A-62829DAF4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65" y="255635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636034-C3A3-FB45-9CEE-9A5463ED6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65" y="3492982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48" name="Oval 10">
            <a:extLst>
              <a:ext uri="{FF2B5EF4-FFF2-40B4-BE49-F238E27FC236}">
                <a16:creationId xmlns:a16="http://schemas.microsoft.com/office/drawing/2014/main" id="{11062E32-7BEC-BD47-9489-6C829940F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65" y="3492982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49" name="Line 11">
            <a:extLst>
              <a:ext uri="{FF2B5EF4-FFF2-40B4-BE49-F238E27FC236}">
                <a16:creationId xmlns:a16="http://schemas.microsoft.com/office/drawing/2014/main" id="{03C5E6D8-4583-CF45-83A6-A07680B7AA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74890" y="1997557"/>
            <a:ext cx="211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Line 12">
            <a:extLst>
              <a:ext uri="{FF2B5EF4-FFF2-40B4-BE49-F238E27FC236}">
                <a16:creationId xmlns:a16="http://schemas.microsoft.com/office/drawing/2014/main" id="{7592425E-0491-084E-B7D5-3D2DC8B14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160" y="2124557"/>
            <a:ext cx="900112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Line 13">
            <a:extLst>
              <a:ext uri="{FF2B5EF4-FFF2-40B4-BE49-F238E27FC236}">
                <a16:creationId xmlns:a16="http://schemas.microsoft.com/office/drawing/2014/main" id="{0C396ED4-0AE7-884F-AC33-C20DD144A8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5365" y="2132495"/>
            <a:ext cx="944563" cy="541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Line 15">
            <a:extLst>
              <a:ext uri="{FF2B5EF4-FFF2-40B4-BE49-F238E27FC236}">
                <a16:creationId xmlns:a16="http://schemas.microsoft.com/office/drawing/2014/main" id="{FEB79E22-CA0F-E049-8C43-155AD4E2F1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9328" y="2178532"/>
            <a:ext cx="1035050" cy="1395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3302EEA3-9555-BF42-BAA3-81F8D55AC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4890" y="3708882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17">
            <a:extLst>
              <a:ext uri="{FF2B5EF4-FFF2-40B4-BE49-F238E27FC236}">
                <a16:creationId xmlns:a16="http://schemas.microsoft.com/office/drawing/2014/main" id="{AC174A64-96D0-564C-9D02-093D5067D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5365" y="3708882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18">
            <a:extLst>
              <a:ext uri="{FF2B5EF4-FFF2-40B4-BE49-F238E27FC236}">
                <a16:creationId xmlns:a16="http://schemas.microsoft.com/office/drawing/2014/main" id="{DA7F9CC7-2531-6846-BB69-562D2D6F9D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49803" y="2132495"/>
            <a:ext cx="3603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Freeform 19">
            <a:extLst>
              <a:ext uri="{FF2B5EF4-FFF2-40B4-BE49-F238E27FC236}">
                <a16:creationId xmlns:a16="http://schemas.microsoft.com/office/drawing/2014/main" id="{C9DA9497-1DB0-064C-B43A-428C8F6C1534}"/>
              </a:ext>
            </a:extLst>
          </p:cNvPr>
          <p:cNvSpPr>
            <a:spLocks/>
          </p:cNvSpPr>
          <p:nvPr/>
        </p:nvSpPr>
        <p:spPr bwMode="auto">
          <a:xfrm flipV="1">
            <a:off x="443065" y="2222982"/>
            <a:ext cx="271463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Freeform 20">
            <a:extLst>
              <a:ext uri="{FF2B5EF4-FFF2-40B4-BE49-F238E27FC236}">
                <a16:creationId xmlns:a16="http://schemas.microsoft.com/office/drawing/2014/main" id="{15CAF3B3-CC4B-0A4A-ADCD-99667E052AC6}"/>
              </a:ext>
            </a:extLst>
          </p:cNvPr>
          <p:cNvSpPr>
            <a:spLocks/>
          </p:cNvSpPr>
          <p:nvPr/>
        </p:nvSpPr>
        <p:spPr bwMode="auto">
          <a:xfrm flipH="1">
            <a:off x="984403" y="2267432"/>
            <a:ext cx="271462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Freeform 21">
            <a:extLst>
              <a:ext uri="{FF2B5EF4-FFF2-40B4-BE49-F238E27FC236}">
                <a16:creationId xmlns:a16="http://schemas.microsoft.com/office/drawing/2014/main" id="{FDA59FCC-A7CD-4740-BCA5-6D39F005A4E3}"/>
              </a:ext>
            </a:extLst>
          </p:cNvPr>
          <p:cNvSpPr>
            <a:spLocks/>
          </p:cNvSpPr>
          <p:nvPr/>
        </p:nvSpPr>
        <p:spPr bwMode="auto">
          <a:xfrm>
            <a:off x="3505353" y="2988157"/>
            <a:ext cx="314325" cy="539750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Freeform 22">
            <a:extLst>
              <a:ext uri="{FF2B5EF4-FFF2-40B4-BE49-F238E27FC236}">
                <a16:creationId xmlns:a16="http://schemas.microsoft.com/office/drawing/2014/main" id="{038E0494-3E15-0E4E-8BEB-FCC32FB62447}"/>
              </a:ext>
            </a:extLst>
          </p:cNvPr>
          <p:cNvSpPr>
            <a:spLocks/>
          </p:cNvSpPr>
          <p:nvPr/>
        </p:nvSpPr>
        <p:spPr bwMode="auto">
          <a:xfrm rot="10800000">
            <a:off x="3640290" y="3032607"/>
            <a:ext cx="314325" cy="585788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Text Box 29">
            <a:extLst>
              <a:ext uri="{FF2B5EF4-FFF2-40B4-BE49-F238E27FC236}">
                <a16:creationId xmlns:a16="http://schemas.microsoft.com/office/drawing/2014/main" id="{A2D912C9-1298-9F41-88E3-D620724EA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78" y="181817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s</a:t>
            </a:r>
          </a:p>
        </p:txBody>
      </p:sp>
      <p:sp>
        <p:nvSpPr>
          <p:cNvPr id="63" name="Line 12">
            <a:extLst>
              <a:ext uri="{FF2B5EF4-FFF2-40B4-BE49-F238E27FC236}">
                <a16:creationId xmlns:a16="http://schemas.microsoft.com/office/drawing/2014/main" id="{D2082E4E-E2EA-6944-AE98-ADF8B12D03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075" y="2202213"/>
            <a:ext cx="969389" cy="13256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" name="Line 15">
            <a:extLst>
              <a:ext uri="{FF2B5EF4-FFF2-40B4-BE49-F238E27FC236}">
                <a16:creationId xmlns:a16="http://schemas.microsoft.com/office/drawing/2014/main" id="{F14E9271-24CD-DB45-99B5-8F730A4A2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8013" y="2988157"/>
            <a:ext cx="6377" cy="495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F5A88A2-B115-0741-8437-B9032D6B13EE}"/>
              </a:ext>
            </a:extLst>
          </p:cNvPr>
          <p:cNvSpPr txBox="1"/>
          <p:nvPr/>
        </p:nvSpPr>
        <p:spPr>
          <a:xfrm>
            <a:off x="3275539" y="34724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91537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317500" y="653316"/>
                <a:ext cx="8637588" cy="8309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Lemma 1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: For any directed or undirected graph G, if there is an edge </a:t>
                </a:r>
                <a:r>
                  <a:rPr lang="en-US" altLang="zh-CN" sz="2400" dirty="0" err="1">
                    <a:solidFill>
                      <a:srgbClr val="000000"/>
                    </a:solidFill>
                  </a:rPr>
                  <a:t>uv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, then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+1.</m:t>
                    </m:r>
                  </m:oMath>
                </a14:m>
                <a:endParaRPr lang="en-US" altLang="zh-CN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386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7500" y="653316"/>
                <a:ext cx="8637588" cy="830997"/>
              </a:xfrm>
              <a:blipFill>
                <a:blip r:embed="rId3"/>
                <a:stretch>
                  <a:fillRect l="-1028" t="-2985" r="-1175" b="-16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88F7F-7F90-40A2-94E5-F6CDCAB3461B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A963F4-68A3-D048-86AD-6307E2F18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678" y="4213161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B41E5E-5B69-C74B-93FA-0B551E259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7003" y="4157599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1D0E1D-3B31-4648-80A0-4B63EB198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5" y="5021199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BD6618-0EB3-1D40-9597-6690BCD42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7003" y="5886386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684729-592A-7B4A-9261-AE212C356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015" y="4949761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C5F9BE-CDBB-0446-B503-305506CAF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015" y="5886386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v</a:t>
            </a:r>
            <a:endParaRPr lang="zh-CN" altLang="zh-CN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4DFE4B-C23F-4F41-8062-1FEC548A9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15" y="5886386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BBDC09C6-EF26-8F44-A4AE-14BE84711B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5940" y="4210072"/>
            <a:ext cx="211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01D32964-6562-A646-A2C7-CC7DE3D17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7210" y="4517961"/>
            <a:ext cx="900112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D077C3E1-4351-7245-8EA1-71B1341434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6415" y="4525899"/>
            <a:ext cx="944563" cy="541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FFE0F4B0-45BD-A54F-80B7-A652EF1CEB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0378" y="4571936"/>
            <a:ext cx="1035050" cy="1395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37A9E4DF-E263-9B40-B8BC-0F2228E9B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5940" y="6102286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C0EBB70A-F8F8-2945-8706-2306BC16FF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6415" y="6102286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94094985-FF03-8B47-B10F-738B49BDC9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70853" y="4525899"/>
            <a:ext cx="3603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907D05D3-EC1E-2649-B80B-B8D702EB5949}"/>
              </a:ext>
            </a:extLst>
          </p:cNvPr>
          <p:cNvSpPr>
            <a:spLocks/>
          </p:cNvSpPr>
          <p:nvPr/>
        </p:nvSpPr>
        <p:spPr bwMode="auto">
          <a:xfrm flipV="1">
            <a:off x="464115" y="4616386"/>
            <a:ext cx="271463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A87D9565-DBA5-5B4F-900F-D600CDF7AE9A}"/>
              </a:ext>
            </a:extLst>
          </p:cNvPr>
          <p:cNvSpPr>
            <a:spLocks/>
          </p:cNvSpPr>
          <p:nvPr/>
        </p:nvSpPr>
        <p:spPr bwMode="auto">
          <a:xfrm flipH="1">
            <a:off x="1005453" y="4660836"/>
            <a:ext cx="271462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8610EA7F-00CC-1F4D-94D3-6EE309561500}"/>
              </a:ext>
            </a:extLst>
          </p:cNvPr>
          <p:cNvSpPr>
            <a:spLocks/>
          </p:cNvSpPr>
          <p:nvPr/>
        </p:nvSpPr>
        <p:spPr bwMode="auto">
          <a:xfrm>
            <a:off x="3526403" y="5381561"/>
            <a:ext cx="314325" cy="539750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B242E9CC-D112-3945-9A54-E27C402E5733}"/>
              </a:ext>
            </a:extLst>
          </p:cNvPr>
          <p:cNvSpPr>
            <a:spLocks/>
          </p:cNvSpPr>
          <p:nvPr/>
        </p:nvSpPr>
        <p:spPr bwMode="auto">
          <a:xfrm rot="10800000">
            <a:off x="3661340" y="5426011"/>
            <a:ext cx="314325" cy="585788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FCE5BE4E-49C5-9E45-A923-3A16E68D6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0978" y="4167124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u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CCA6E696-E440-B045-9F22-2773FC1A5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28" y="4211574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s</a:t>
            </a:r>
          </a:p>
        </p:txBody>
      </p:sp>
      <p:sp>
        <p:nvSpPr>
          <p:cNvPr id="30" name="Line 12">
            <a:extLst>
              <a:ext uri="{FF2B5EF4-FFF2-40B4-BE49-F238E27FC236}">
                <a16:creationId xmlns:a16="http://schemas.microsoft.com/office/drawing/2014/main" id="{7C8193BF-7378-0146-BDDA-BA2725838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125" y="4595617"/>
            <a:ext cx="969389" cy="13256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B5456CCB-04A5-0841-B58A-90014FBD1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9063" y="5381561"/>
            <a:ext cx="6377" cy="495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400D4B9-F319-9745-9D5E-97F84EEE3B12}"/>
                  </a:ext>
                </a:extLst>
              </p:cNvPr>
              <p:cNvSpPr/>
              <p:nvPr/>
            </p:nvSpPr>
            <p:spPr>
              <a:xfrm>
                <a:off x="4383088" y="3457255"/>
                <a:ext cx="4572000" cy="255454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indent="0">
                  <a:buNone/>
                </a:pPr>
                <a:endParaRPr lang="en-US" altLang="zh-CN" sz="20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Case 2: 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We can reach u from s. We know the length of the shortest path from s to v is not larger than any path from s to v, e.g., the path from s via u to v. Therefore,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+1.</m:t>
                    </m:r>
                  </m:oMath>
                </a14:m>
                <a:endParaRPr lang="en-US" altLang="zh-CN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400D4B9-F319-9745-9D5E-97F84EEE3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088" y="3457255"/>
                <a:ext cx="4572000" cy="2554545"/>
              </a:xfrm>
              <a:prstGeom prst="rect">
                <a:avLst/>
              </a:prstGeom>
              <a:blipFill>
                <a:blip r:embed="rId4"/>
                <a:stretch>
                  <a:fillRect l="-1108" r="-1662" b="-3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4756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 </a:t>
            </a:r>
            <a:r>
              <a:rPr lang="en-US" altLang="zh-CN" dirty="0"/>
              <a:t>Property (2)</a:t>
            </a:r>
            <a:r>
              <a:rPr lang="zh-CN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17500" y="1781695"/>
                <a:ext cx="8208962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Lemma 2: 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If we start BFS from source s, when BFS(s) is finished, we have d[v]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 for any node v.</a:t>
                </a:r>
              </a:p>
              <a:p>
                <a:pPr marL="0" indent="0">
                  <a:buNone/>
                </a:pPr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</a:rPr>
                  <a:t> 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638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781695"/>
                <a:ext cx="8208962" cy="4114800"/>
              </a:xfrm>
              <a:blipFill>
                <a:blip r:embed="rId3"/>
                <a:stretch>
                  <a:fillRect l="-618" t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88F7F-7F90-40A2-94E5-F6CDCAB3461B}" type="slidenum">
              <a:rPr lang="zh-CN" altLang="en-US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138CD0-7D94-4A45-B6B5-9AFD42001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234" y="267069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809216-DC68-5D40-9A1E-8BC4332ED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559" y="2615133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30A6CB-EA76-094F-AF07-CC6BA54CF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71" y="340729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A58D96-3175-A244-99B6-7A3809959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71" y="4343920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B16143-5932-844B-A3F9-EC403063D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71" y="4343920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87CF081-8E95-AB48-8F89-A9636233C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90496" y="2848495"/>
            <a:ext cx="211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0A6FD17F-0FEE-4945-9AD7-3E949F421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1766" y="2975495"/>
            <a:ext cx="900112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809EDC4F-C84D-3844-A6EC-B75A39DC29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0971" y="2983433"/>
            <a:ext cx="944563" cy="541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4861DC3E-AFDD-384B-9C19-BE9DC837AA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4934" y="3029470"/>
            <a:ext cx="1035050" cy="1395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08D6E135-4F0A-624B-9544-4060A0D6FE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0496" y="4559820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8455E0CF-02E8-8B40-96C1-89D225787E61}"/>
              </a:ext>
            </a:extLst>
          </p:cNvPr>
          <p:cNvSpPr>
            <a:spLocks/>
          </p:cNvSpPr>
          <p:nvPr/>
        </p:nvSpPr>
        <p:spPr bwMode="auto">
          <a:xfrm flipV="1">
            <a:off x="858671" y="3073920"/>
            <a:ext cx="271463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67334F55-5608-2C42-8642-D31D953A1C37}"/>
              </a:ext>
            </a:extLst>
          </p:cNvPr>
          <p:cNvSpPr>
            <a:spLocks/>
          </p:cNvSpPr>
          <p:nvPr/>
        </p:nvSpPr>
        <p:spPr bwMode="auto">
          <a:xfrm flipH="1">
            <a:off x="1400009" y="3118370"/>
            <a:ext cx="271462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75B02F00-F5B1-D447-A845-A87A0BA5C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646" y="433439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F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E8F50BC5-1985-6146-AA25-630D742A8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534" y="2624658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C1BE656C-DBC5-484F-96F5-2F66CB1F4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571" y="433439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0DD947A1-550D-C74F-AF3D-668192AF6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0609" y="3389833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274D2E26-E430-9C4C-967C-21F37A809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684" y="2669108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s</a:t>
            </a:r>
          </a:p>
        </p:txBody>
      </p:sp>
      <p:sp>
        <p:nvSpPr>
          <p:cNvPr id="30" name="Line 12">
            <a:extLst>
              <a:ext uri="{FF2B5EF4-FFF2-40B4-BE49-F238E27FC236}">
                <a16:creationId xmlns:a16="http://schemas.microsoft.com/office/drawing/2014/main" id="{D3A0DB42-6329-774C-9789-F5FBEC6E4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8681" y="3053151"/>
            <a:ext cx="969389" cy="13256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Text Box 39">
            <a:extLst>
              <a:ext uri="{FF2B5EF4-FFF2-40B4-BE49-F238E27FC236}">
                <a16:creationId xmlns:a16="http://schemas.microsoft.com/office/drawing/2014/main" id="{943AE361-7817-F044-A6EA-A72854ECA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480" y="4488514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32" name="Text Box 41">
            <a:extLst>
              <a:ext uri="{FF2B5EF4-FFF2-40B4-BE49-F238E27FC236}">
                <a16:creationId xmlns:a16="http://schemas.microsoft.com/office/drawing/2014/main" id="{50523CED-3A3A-2C40-8A92-DB7E484712E6}"/>
              </a:ext>
            </a:extLst>
          </p:cNvPr>
          <p:cNvSpPr txBox="1">
            <a:spLocks noChangeArrowheads="1"/>
          </p:cNvSpPr>
          <p:nvPr/>
        </p:nvSpPr>
        <p:spPr bwMode="auto">
          <a:xfrm rot="-4437854">
            <a:off x="350330" y="3208857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B.E</a:t>
            </a:r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877B8572-E15C-C446-8B93-E1CB47BB3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3619" y="3839095"/>
            <a:ext cx="6377" cy="495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Text Box 36">
            <a:extLst>
              <a:ext uri="{FF2B5EF4-FFF2-40B4-BE49-F238E27FC236}">
                <a16:creationId xmlns:a16="http://schemas.microsoft.com/office/drawing/2014/main" id="{E59AE41D-53C3-414F-98FC-D96A18DDDCC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272340" y="3731939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35" name="Text Box 42">
            <a:extLst>
              <a:ext uri="{FF2B5EF4-FFF2-40B4-BE49-F238E27FC236}">
                <a16:creationId xmlns:a16="http://schemas.microsoft.com/office/drawing/2014/main" id="{7394E2D9-5908-E24E-AB6D-6BFE03EC5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634" y="2534170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B.E</a:t>
            </a:r>
          </a:p>
        </p:txBody>
      </p:sp>
      <p:sp>
        <p:nvSpPr>
          <p:cNvPr id="36" name="Text Box 38">
            <a:extLst>
              <a:ext uri="{FF2B5EF4-FFF2-40B4-BE49-F238E27FC236}">
                <a16:creationId xmlns:a16="http://schemas.microsoft.com/office/drawing/2014/main" id="{C43D0589-DE09-D745-8909-67A09855F331}"/>
              </a:ext>
            </a:extLst>
          </p:cNvPr>
          <p:cNvSpPr txBox="1">
            <a:spLocks noChangeArrowheads="1"/>
          </p:cNvSpPr>
          <p:nvPr/>
        </p:nvSpPr>
        <p:spPr bwMode="auto">
          <a:xfrm rot="-3269929">
            <a:off x="3004242" y="3527944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表格 39">
                <a:extLst>
                  <a:ext uri="{FF2B5EF4-FFF2-40B4-BE49-F238E27FC236}">
                    <a16:creationId xmlns:a16="http://schemas.microsoft.com/office/drawing/2014/main" id="{3AF4EA8C-7A06-9244-AAF9-F387E0D062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5011396"/>
                  </p:ext>
                </p:extLst>
              </p:nvPr>
            </p:nvGraphicFramePr>
            <p:xfrm>
              <a:off x="2981296" y="4378842"/>
              <a:ext cx="6096000" cy="148336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41523379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556279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2412094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72482434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51253567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5244455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C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B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D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1348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d[v]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9392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>
                              <a:solidFill>
                                <a:srgbClr val="000000"/>
                              </a:solidFill>
                            </a:rPr>
                            <a:t>v.parent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NULL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s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s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s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B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8419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a:rPr lang="en-US" altLang="zh-CN" sz="18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03698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表格 39">
                <a:extLst>
                  <a:ext uri="{FF2B5EF4-FFF2-40B4-BE49-F238E27FC236}">
                    <a16:creationId xmlns:a16="http://schemas.microsoft.com/office/drawing/2014/main" id="{3AF4EA8C-7A06-9244-AAF9-F387E0D062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5011396"/>
                  </p:ext>
                </p:extLst>
              </p:nvPr>
            </p:nvGraphicFramePr>
            <p:xfrm>
              <a:off x="2981296" y="4378842"/>
              <a:ext cx="6096000" cy="148336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41523379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556279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2412094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72482434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51253567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5244455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C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B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D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1348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d[v]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9392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>
                              <a:solidFill>
                                <a:srgbClr val="000000"/>
                              </a:solidFill>
                            </a:rPr>
                            <a:t>v.parent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NULL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s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s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s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B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8419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t="-313793" r="-502500" b="-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03698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2877742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329593" y="542618"/>
                <a:ext cx="8637588" cy="8309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Lemma 2: 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If we start BFS from source s, when BFS(s) is finished, we have d[v]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</a:rPr>
                  <a:t> for any node v.</a:t>
                </a:r>
              </a:p>
            </p:txBody>
          </p:sp>
        </mc:Choice>
        <mc:Fallback xmlns="">
          <p:sp>
            <p:nvSpPr>
              <p:cNvPr id="16386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9593" y="542618"/>
                <a:ext cx="8637588" cy="830997"/>
              </a:xfrm>
              <a:blipFill>
                <a:blip r:embed="rId3"/>
                <a:stretch>
                  <a:fillRect l="-1028" t="-4545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175252" y="1809964"/>
            <a:ext cx="6286957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Proof. </a:t>
            </a:r>
            <a:r>
              <a:rPr lang="en-US" altLang="zh-CN" sz="2000" dirty="0">
                <a:solidFill>
                  <a:srgbClr val="000000"/>
                </a:solidFill>
              </a:rPr>
              <a:t>Induction on the number of operations on the queue.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88F7F-7F90-40A2-94E5-F6CDCAB3461B}" type="slidenum">
              <a:rPr lang="zh-CN" altLang="en-US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B43E61-6044-394F-9630-652E5B880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234" y="267069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9CF4D1-2D54-774F-9C78-D8608C5AA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559" y="2615133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CACE73F9-981D-6140-8DD9-29FCF68F7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71" y="340729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A8BCFE6C-0D49-0B4A-8282-4340231D1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71" y="4343920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92F14C3C-5C06-EB42-9C67-8D9C9DAEE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71" y="4343920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BC0EE08C-9416-CF47-AD9A-6EA9155497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90496" y="2848495"/>
            <a:ext cx="211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EA3D8AE3-1ECE-CD42-A68A-DA37A3783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1766" y="2975495"/>
            <a:ext cx="900112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B786AC02-9B75-144C-9803-31075D6F1B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0971" y="2983433"/>
            <a:ext cx="944563" cy="541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6B7C9F0D-2553-4040-9625-5AC363A0D0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4934" y="3029470"/>
            <a:ext cx="1035050" cy="1395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77E66EE9-3E43-F14D-88CF-4360D4FE8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0496" y="4559820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Freeform 19">
            <a:extLst>
              <a:ext uri="{FF2B5EF4-FFF2-40B4-BE49-F238E27FC236}">
                <a16:creationId xmlns:a16="http://schemas.microsoft.com/office/drawing/2014/main" id="{303C5D5B-D318-5B4A-AC4B-71461F76462A}"/>
              </a:ext>
            </a:extLst>
          </p:cNvPr>
          <p:cNvSpPr>
            <a:spLocks/>
          </p:cNvSpPr>
          <p:nvPr/>
        </p:nvSpPr>
        <p:spPr bwMode="auto">
          <a:xfrm flipV="1">
            <a:off x="858671" y="3073920"/>
            <a:ext cx="271463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1EAC82D8-93E9-CC41-BCAC-4ECAE4C6B293}"/>
              </a:ext>
            </a:extLst>
          </p:cNvPr>
          <p:cNvSpPr>
            <a:spLocks/>
          </p:cNvSpPr>
          <p:nvPr/>
        </p:nvSpPr>
        <p:spPr bwMode="auto">
          <a:xfrm flipH="1">
            <a:off x="1400009" y="3118370"/>
            <a:ext cx="271462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257E5682-465B-B842-B7B6-DA5D5F70F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646" y="433439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F</a:t>
            </a:r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0D130DC3-79CD-8D41-920D-518C7BE7C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534" y="2624658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19" name="Text Box 27">
            <a:extLst>
              <a:ext uri="{FF2B5EF4-FFF2-40B4-BE49-F238E27FC236}">
                <a16:creationId xmlns:a16="http://schemas.microsoft.com/office/drawing/2014/main" id="{DEF748EC-9A05-5843-B1E7-7A119C6F4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571" y="433439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08882966-F585-384A-A032-0889FCBB5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0609" y="3389833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8989A3AD-DD55-8742-8A57-43332F6BC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684" y="2669108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s</a:t>
            </a:r>
          </a:p>
        </p:txBody>
      </p:sp>
      <p:sp>
        <p:nvSpPr>
          <p:cNvPr id="22" name="Line 12">
            <a:extLst>
              <a:ext uri="{FF2B5EF4-FFF2-40B4-BE49-F238E27FC236}">
                <a16:creationId xmlns:a16="http://schemas.microsoft.com/office/drawing/2014/main" id="{236FF66B-E6F1-C042-B14C-2592A7100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8681" y="3053151"/>
            <a:ext cx="969389" cy="13256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Text Box 39">
            <a:extLst>
              <a:ext uri="{FF2B5EF4-FFF2-40B4-BE49-F238E27FC236}">
                <a16:creationId xmlns:a16="http://schemas.microsoft.com/office/drawing/2014/main" id="{5840EB33-D9BE-2D4B-B6EC-B5F984762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480" y="4488514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24" name="Text Box 41">
            <a:extLst>
              <a:ext uri="{FF2B5EF4-FFF2-40B4-BE49-F238E27FC236}">
                <a16:creationId xmlns:a16="http://schemas.microsoft.com/office/drawing/2014/main" id="{D5518B6B-B7CB-6D45-A1A3-0F56460605BA}"/>
              </a:ext>
            </a:extLst>
          </p:cNvPr>
          <p:cNvSpPr txBox="1">
            <a:spLocks noChangeArrowheads="1"/>
          </p:cNvSpPr>
          <p:nvPr/>
        </p:nvSpPr>
        <p:spPr bwMode="auto">
          <a:xfrm rot="-4437854">
            <a:off x="350330" y="3208857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B.E</a:t>
            </a:r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F98973B9-63D9-4D4B-A77C-0F0861872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3619" y="3839095"/>
            <a:ext cx="6377" cy="495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F5CF718A-F9D4-264E-94AE-99A8B8AA571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272340" y="3731939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27" name="Text Box 42">
            <a:extLst>
              <a:ext uri="{FF2B5EF4-FFF2-40B4-BE49-F238E27FC236}">
                <a16:creationId xmlns:a16="http://schemas.microsoft.com/office/drawing/2014/main" id="{60888C6D-DB3D-3944-B775-60249F0BB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634" y="2534170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B.E</a:t>
            </a:r>
          </a:p>
        </p:txBody>
      </p:sp>
      <p:sp>
        <p:nvSpPr>
          <p:cNvPr id="28" name="Text Box 38">
            <a:extLst>
              <a:ext uri="{FF2B5EF4-FFF2-40B4-BE49-F238E27FC236}">
                <a16:creationId xmlns:a16="http://schemas.microsoft.com/office/drawing/2014/main" id="{3737E9A6-100D-CC4F-852D-C8929F88D1A3}"/>
              </a:ext>
            </a:extLst>
          </p:cNvPr>
          <p:cNvSpPr txBox="1">
            <a:spLocks noChangeArrowheads="1"/>
          </p:cNvSpPr>
          <p:nvPr/>
        </p:nvSpPr>
        <p:spPr bwMode="auto">
          <a:xfrm rot="-3269929">
            <a:off x="3004242" y="3527944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表格 28">
                <a:extLst>
                  <a:ext uri="{FF2B5EF4-FFF2-40B4-BE49-F238E27FC236}">
                    <a16:creationId xmlns:a16="http://schemas.microsoft.com/office/drawing/2014/main" id="{9481E9ED-B88D-FC47-B103-12B7CA38B1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2501775"/>
                  </p:ext>
                </p:extLst>
              </p:nvPr>
            </p:nvGraphicFramePr>
            <p:xfrm>
              <a:off x="6546319" y="1827744"/>
              <a:ext cx="2253042" cy="407924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860997">
                      <a:extLst>
                        <a:ext uri="{9D8B030D-6E8A-4147-A177-3AD203B41FA5}">
                          <a16:colId xmlns:a16="http://schemas.microsoft.com/office/drawing/2014/main" val="415233797"/>
                        </a:ext>
                      </a:extLst>
                    </a:gridCol>
                    <a:gridCol w="1392045">
                      <a:extLst>
                        <a:ext uri="{9D8B030D-6E8A-4147-A177-3AD203B41FA5}">
                          <a16:colId xmlns:a16="http://schemas.microsoft.com/office/drawing/2014/main" val="4055627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operations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1348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enqueue s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9392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dequeue s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8419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3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enqueue F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0369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enqueue C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06443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enqueue B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2779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dequeue F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7179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7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dequeue C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2926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dequeue B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7500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9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enqueue D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1381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10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dequeue D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9849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表格 28">
                <a:extLst>
                  <a:ext uri="{FF2B5EF4-FFF2-40B4-BE49-F238E27FC236}">
                    <a16:creationId xmlns:a16="http://schemas.microsoft.com/office/drawing/2014/main" id="{9481E9ED-B88D-FC47-B103-12B7CA38B1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2501775"/>
                  </p:ext>
                </p:extLst>
              </p:nvPr>
            </p:nvGraphicFramePr>
            <p:xfrm>
              <a:off x="6546319" y="1827744"/>
              <a:ext cx="2253042" cy="407924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860997">
                      <a:extLst>
                        <a:ext uri="{9D8B030D-6E8A-4147-A177-3AD203B41FA5}">
                          <a16:colId xmlns:a16="http://schemas.microsoft.com/office/drawing/2014/main" val="415233797"/>
                        </a:ext>
                      </a:extLst>
                    </a:gridCol>
                    <a:gridCol w="1392045">
                      <a:extLst>
                        <a:ext uri="{9D8B030D-6E8A-4147-A177-3AD203B41FA5}">
                          <a16:colId xmlns:a16="http://schemas.microsoft.com/office/drawing/2014/main" val="4055627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operations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1348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enqueue s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9392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dequeue s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8419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471" t="-310345" r="-163235" b="-7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enqueue F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0369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enqueue C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06443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enqueue B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2779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dequeue F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7179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7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dequeue C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2926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dequeue B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7500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9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enqueue D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1381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10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dequeue D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9849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6441141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329593" y="542618"/>
                <a:ext cx="8637588" cy="8309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Lemma 2: 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If we start BFS from source s, when BFS(s) is finished, we have d[v]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</a:rPr>
                  <a:t> for any node v.</a:t>
                </a:r>
              </a:p>
            </p:txBody>
          </p:sp>
        </mc:Choice>
        <mc:Fallback xmlns="">
          <p:sp>
            <p:nvSpPr>
              <p:cNvPr id="16386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9593" y="542618"/>
                <a:ext cx="8637588" cy="830997"/>
              </a:xfrm>
              <a:blipFill>
                <a:blip r:embed="rId3"/>
                <a:stretch>
                  <a:fillRect l="-1028" t="-4545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88F7F-7F90-40A2-94E5-F6CDCAB3461B}" type="slidenum">
              <a:rPr lang="zh-CN" altLang="en-US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B43E61-6044-394F-9630-652E5B880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400" y="1810330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9CF4D1-2D54-774F-9C78-D8608C5AA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725" y="1754768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CACE73F9-981D-6140-8DD9-29FCF68F7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737" y="2546930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A8BCFE6C-0D49-0B4A-8282-4340231D1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737" y="348355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92F14C3C-5C06-EB42-9C67-8D9C9DAEE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37" y="348355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BC0EE08C-9416-CF47-AD9A-6EA9155497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2662" y="1988130"/>
            <a:ext cx="211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EA3D8AE3-1ECE-CD42-A68A-DA37A3783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3932" y="2115130"/>
            <a:ext cx="900112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B786AC02-9B75-144C-9803-31075D6F1B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3137" y="2123068"/>
            <a:ext cx="944563" cy="541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6B7C9F0D-2553-4040-9625-5AC363A0D0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67100" y="2169105"/>
            <a:ext cx="1035050" cy="1395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77E66EE9-3E43-F14D-88CF-4360D4FE8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2662" y="3699455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Freeform 19">
            <a:extLst>
              <a:ext uri="{FF2B5EF4-FFF2-40B4-BE49-F238E27FC236}">
                <a16:creationId xmlns:a16="http://schemas.microsoft.com/office/drawing/2014/main" id="{303C5D5B-D318-5B4A-AC4B-71461F76462A}"/>
              </a:ext>
            </a:extLst>
          </p:cNvPr>
          <p:cNvSpPr>
            <a:spLocks/>
          </p:cNvSpPr>
          <p:nvPr/>
        </p:nvSpPr>
        <p:spPr bwMode="auto">
          <a:xfrm flipV="1">
            <a:off x="1420837" y="2213555"/>
            <a:ext cx="271463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1EAC82D8-93E9-CC41-BCAC-4ECAE4C6B293}"/>
              </a:ext>
            </a:extLst>
          </p:cNvPr>
          <p:cNvSpPr>
            <a:spLocks/>
          </p:cNvSpPr>
          <p:nvPr/>
        </p:nvSpPr>
        <p:spPr bwMode="auto">
          <a:xfrm flipH="1">
            <a:off x="1962175" y="2258005"/>
            <a:ext cx="271462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257E5682-465B-B842-B7B6-DA5D5F70F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812" y="347403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F</a:t>
            </a:r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0D130DC3-79CD-8D41-920D-518C7BE7C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700" y="1764293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19" name="Text Box 27">
            <a:extLst>
              <a:ext uri="{FF2B5EF4-FFF2-40B4-BE49-F238E27FC236}">
                <a16:creationId xmlns:a16="http://schemas.microsoft.com/office/drawing/2014/main" id="{DEF748EC-9A05-5843-B1E7-7A119C6F4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37" y="347403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08882966-F585-384A-A032-0889FCBB5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75" y="2529468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8989A3AD-DD55-8742-8A57-43332F6BC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50" y="1808743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s</a:t>
            </a:r>
          </a:p>
        </p:txBody>
      </p:sp>
      <p:sp>
        <p:nvSpPr>
          <p:cNvPr id="22" name="Line 12">
            <a:extLst>
              <a:ext uri="{FF2B5EF4-FFF2-40B4-BE49-F238E27FC236}">
                <a16:creationId xmlns:a16="http://schemas.microsoft.com/office/drawing/2014/main" id="{236FF66B-E6F1-C042-B14C-2592A7100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0847" y="2192786"/>
            <a:ext cx="969389" cy="13256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Text Box 39">
            <a:extLst>
              <a:ext uri="{FF2B5EF4-FFF2-40B4-BE49-F238E27FC236}">
                <a16:creationId xmlns:a16="http://schemas.microsoft.com/office/drawing/2014/main" id="{5840EB33-D9BE-2D4B-B6EC-B5F984762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46" y="3628149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24" name="Text Box 41">
            <a:extLst>
              <a:ext uri="{FF2B5EF4-FFF2-40B4-BE49-F238E27FC236}">
                <a16:creationId xmlns:a16="http://schemas.microsoft.com/office/drawing/2014/main" id="{D5518B6B-B7CB-6D45-A1A3-0F56460605BA}"/>
              </a:ext>
            </a:extLst>
          </p:cNvPr>
          <p:cNvSpPr txBox="1">
            <a:spLocks noChangeArrowheads="1"/>
          </p:cNvSpPr>
          <p:nvPr/>
        </p:nvSpPr>
        <p:spPr bwMode="auto">
          <a:xfrm rot="-4437854">
            <a:off x="912496" y="2348492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B.E</a:t>
            </a:r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F98973B9-63D9-4D4B-A77C-0F0861872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5785" y="2978730"/>
            <a:ext cx="6377" cy="495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F5CF718A-F9D4-264E-94AE-99A8B8AA571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834506" y="2871574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27" name="Text Box 42">
            <a:extLst>
              <a:ext uri="{FF2B5EF4-FFF2-40B4-BE49-F238E27FC236}">
                <a16:creationId xmlns:a16="http://schemas.microsoft.com/office/drawing/2014/main" id="{60888C6D-DB3D-3944-B775-60249F0BB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167380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B.E</a:t>
            </a:r>
          </a:p>
        </p:txBody>
      </p:sp>
      <p:sp>
        <p:nvSpPr>
          <p:cNvPr id="28" name="Text Box 38">
            <a:extLst>
              <a:ext uri="{FF2B5EF4-FFF2-40B4-BE49-F238E27FC236}">
                <a16:creationId xmlns:a16="http://schemas.microsoft.com/office/drawing/2014/main" id="{3737E9A6-100D-CC4F-852D-C8929F88D1A3}"/>
              </a:ext>
            </a:extLst>
          </p:cNvPr>
          <p:cNvSpPr txBox="1">
            <a:spLocks noChangeArrowheads="1"/>
          </p:cNvSpPr>
          <p:nvPr/>
        </p:nvSpPr>
        <p:spPr bwMode="auto">
          <a:xfrm rot="-3269929">
            <a:off x="3566408" y="2667579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表格 28">
                <a:extLst>
                  <a:ext uri="{FF2B5EF4-FFF2-40B4-BE49-F238E27FC236}">
                    <a16:creationId xmlns:a16="http://schemas.microsoft.com/office/drawing/2014/main" id="{9481E9ED-B88D-FC47-B103-12B7CA38B1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546319" y="1827744"/>
              <a:ext cx="2253042" cy="407924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860997">
                      <a:extLst>
                        <a:ext uri="{9D8B030D-6E8A-4147-A177-3AD203B41FA5}">
                          <a16:colId xmlns:a16="http://schemas.microsoft.com/office/drawing/2014/main" val="415233797"/>
                        </a:ext>
                      </a:extLst>
                    </a:gridCol>
                    <a:gridCol w="1392045">
                      <a:extLst>
                        <a:ext uri="{9D8B030D-6E8A-4147-A177-3AD203B41FA5}">
                          <a16:colId xmlns:a16="http://schemas.microsoft.com/office/drawing/2014/main" val="4055627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operations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1348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enqueue s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9392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dequeue s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8419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3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enqueue F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0369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enqueue C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06443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enqueue B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2779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dequeue F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7179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7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dequeue C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2926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dequeue B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7500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9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enqueue D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1381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10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dequeue D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9849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表格 28">
                <a:extLst>
                  <a:ext uri="{FF2B5EF4-FFF2-40B4-BE49-F238E27FC236}">
                    <a16:creationId xmlns:a16="http://schemas.microsoft.com/office/drawing/2014/main" id="{9481E9ED-B88D-FC47-B103-12B7CA38B1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546319" y="1827744"/>
              <a:ext cx="2253042" cy="407924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860997">
                      <a:extLst>
                        <a:ext uri="{9D8B030D-6E8A-4147-A177-3AD203B41FA5}">
                          <a16:colId xmlns:a16="http://schemas.microsoft.com/office/drawing/2014/main" val="415233797"/>
                        </a:ext>
                      </a:extLst>
                    </a:gridCol>
                    <a:gridCol w="1392045">
                      <a:extLst>
                        <a:ext uri="{9D8B030D-6E8A-4147-A177-3AD203B41FA5}">
                          <a16:colId xmlns:a16="http://schemas.microsoft.com/office/drawing/2014/main" val="4055627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operations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1348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enqueue s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9392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dequeue s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8419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471" t="-310345" r="-163235" b="-7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enqueue F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0369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enqueue C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06443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enqueue B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2779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dequeue F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7179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7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dequeue C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2926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dequeue B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7500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9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enqueue D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1381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10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0000"/>
                              </a:solidFill>
                            </a:rPr>
                            <a:t>dequeue D</a:t>
                          </a:r>
                          <a:endParaRPr lang="zh-CN" alt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9849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BD06CA2-9D9B-2641-A9CE-8EC84366D608}"/>
                  </a:ext>
                </a:extLst>
              </p:cNvPr>
              <p:cNvSpPr/>
              <p:nvPr/>
            </p:nvSpPr>
            <p:spPr>
              <a:xfrm>
                <a:off x="206515" y="3904322"/>
                <a:ext cx="6186861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Base case: 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the first operation is enqueueing s, we have d[s]=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=0.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Induction: 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Let us consider the </a:t>
                </a:r>
                <a:r>
                  <a:rPr lang="en-US" altLang="zh-CN" sz="2000" dirty="0" err="1">
                    <a:solidFill>
                      <a:srgbClr val="000000"/>
                    </a:solidFill>
                  </a:rPr>
                  <a:t>i-th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 operation, it could be enqueue and dequeue. However, dequeue has no effect on d[.]. Thus, we only consider the enqueue operation. When BFS is processing u, then BFS may find a white neighbor v of u. We have d[v]=d[u]+1 (according to BFS)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 (I.H.)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 (Lemma 1).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BD06CA2-9D9B-2641-A9CE-8EC84366D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15" y="3904322"/>
                <a:ext cx="6186861" cy="2554545"/>
              </a:xfrm>
              <a:prstGeom prst="rect">
                <a:avLst/>
              </a:prstGeom>
              <a:blipFill>
                <a:blip r:embed="rId5"/>
                <a:stretch>
                  <a:fillRect l="-820" t="-985" r="-205" b="-2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72462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 Property (3)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Lemma 3: BFS queue: &lt;</a:t>
            </a: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, …,</a:t>
            </a:r>
            <a:r>
              <a:rPr lang="en-US" altLang="zh-CN" i="1" dirty="0" err="1"/>
              <a:t>v</a:t>
            </a:r>
            <a:r>
              <a:rPr lang="en-US" altLang="zh-CN" i="1" baseline="-25000" dirty="0" err="1"/>
              <a:t>r</a:t>
            </a:r>
            <a:r>
              <a:rPr lang="en-US" altLang="zh-CN" dirty="0"/>
              <a:t>&gt;, with </a:t>
            </a: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 as the head</a:t>
            </a:r>
          </a:p>
          <a:p>
            <a:pPr lvl="1"/>
            <a:r>
              <a:rPr lang="en-US" altLang="zh-CN" dirty="0"/>
              <a:t>d[</a:t>
            </a:r>
            <a:r>
              <a:rPr lang="en-US" altLang="zh-CN" i="1" dirty="0"/>
              <a:t>v</a:t>
            </a:r>
            <a:r>
              <a:rPr lang="en-US" altLang="zh-CN" baseline="-25000" dirty="0"/>
              <a:t>i</a:t>
            </a:r>
            <a:r>
              <a:rPr lang="en-US" altLang="zh-CN" dirty="0"/>
              <a:t>] ≤ d[</a:t>
            </a:r>
            <a:r>
              <a:rPr lang="en-US" altLang="zh-CN" i="1" dirty="0"/>
              <a:t>v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+1</a:t>
            </a:r>
            <a:r>
              <a:rPr lang="en-US" altLang="zh-CN" dirty="0"/>
              <a:t>], </a:t>
            </a:r>
            <a:r>
              <a:rPr lang="en-US" altLang="zh-CN" i="1" dirty="0"/>
              <a:t>i</a:t>
            </a:r>
            <a:r>
              <a:rPr lang="en-US" altLang="zh-CN" dirty="0"/>
              <a:t> = 1, 2, …, </a:t>
            </a:r>
            <a:r>
              <a:rPr lang="en-US" altLang="zh-CN" i="1" dirty="0"/>
              <a:t>r</a:t>
            </a:r>
            <a:r>
              <a:rPr lang="en-US" altLang="zh-CN" dirty="0"/>
              <a:t>-1</a:t>
            </a:r>
          </a:p>
          <a:p>
            <a:pPr lvl="1"/>
            <a:r>
              <a:rPr lang="en-US" altLang="zh-CN" dirty="0"/>
              <a:t>d[</a:t>
            </a:r>
            <a:r>
              <a:rPr lang="en-US" altLang="zh-CN" i="1" dirty="0" err="1"/>
              <a:t>v</a:t>
            </a:r>
            <a:r>
              <a:rPr lang="en-US" altLang="zh-CN" i="1" baseline="-25000" dirty="0" err="1"/>
              <a:t>r</a:t>
            </a:r>
            <a:r>
              <a:rPr lang="en-US" altLang="zh-CN" dirty="0"/>
              <a:t>] ≤d[</a:t>
            </a: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]+1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0B434-E1B0-49D2-A8B0-7373E62FBBD6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76699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 Property (3)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0B434-E1B0-49D2-A8B0-7373E62FBBD6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A393781-15A8-7E46-AC35-1C8F716F8BC5}"/>
              </a:ext>
            </a:extLst>
          </p:cNvPr>
          <p:cNvSpPr txBox="1">
            <a:spLocks/>
          </p:cNvSpPr>
          <p:nvPr/>
        </p:nvSpPr>
        <p:spPr bwMode="auto">
          <a:xfrm>
            <a:off x="4797025" y="106543"/>
            <a:ext cx="4177942" cy="153017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kern="0" dirty="0"/>
              <a:t>Lemma 3: BFS queue: &lt;</a:t>
            </a:r>
            <a:r>
              <a:rPr lang="en-US" altLang="zh-CN" sz="2000" i="1" kern="0" dirty="0"/>
              <a:t>v</a:t>
            </a:r>
            <a:r>
              <a:rPr lang="en-US" altLang="zh-CN" sz="2000" kern="0" baseline="-25000" dirty="0"/>
              <a:t>1</a:t>
            </a:r>
            <a:r>
              <a:rPr lang="en-US" altLang="zh-CN" sz="2000" kern="0" dirty="0"/>
              <a:t>, </a:t>
            </a:r>
            <a:r>
              <a:rPr lang="en-US" altLang="zh-CN" sz="2000" i="1" kern="0" dirty="0"/>
              <a:t>v</a:t>
            </a:r>
            <a:r>
              <a:rPr lang="en-US" altLang="zh-CN" sz="2000" kern="0" baseline="-25000" dirty="0"/>
              <a:t>2</a:t>
            </a:r>
            <a:r>
              <a:rPr lang="en-US" altLang="zh-CN" sz="2000" kern="0" dirty="0"/>
              <a:t>, …,</a:t>
            </a:r>
            <a:r>
              <a:rPr lang="en-US" altLang="zh-CN" sz="2000" i="1" kern="0" dirty="0" err="1"/>
              <a:t>v</a:t>
            </a:r>
            <a:r>
              <a:rPr lang="en-US" altLang="zh-CN" sz="2000" i="1" kern="0" baseline="-25000" dirty="0" err="1"/>
              <a:t>r</a:t>
            </a:r>
            <a:r>
              <a:rPr lang="en-US" altLang="zh-CN" sz="2000" kern="0" dirty="0"/>
              <a:t>&gt;, with </a:t>
            </a:r>
            <a:r>
              <a:rPr lang="en-US" altLang="zh-CN" sz="2000" i="1" kern="0" dirty="0"/>
              <a:t>v</a:t>
            </a:r>
            <a:r>
              <a:rPr lang="en-US" altLang="zh-CN" sz="2000" kern="0" baseline="-25000" dirty="0"/>
              <a:t>1</a:t>
            </a:r>
            <a:r>
              <a:rPr lang="en-US" altLang="zh-CN" sz="2000" kern="0" dirty="0"/>
              <a:t> as the head</a:t>
            </a:r>
          </a:p>
          <a:p>
            <a:pPr lvl="1"/>
            <a:r>
              <a:rPr lang="en-US" altLang="zh-CN" sz="1800" kern="0" dirty="0"/>
              <a:t>d[</a:t>
            </a:r>
            <a:r>
              <a:rPr lang="en-US" altLang="zh-CN" sz="1800" i="1" kern="0" dirty="0"/>
              <a:t>v</a:t>
            </a:r>
            <a:r>
              <a:rPr lang="en-US" altLang="zh-CN" sz="1800" kern="0" baseline="-25000" dirty="0"/>
              <a:t>i</a:t>
            </a:r>
            <a:r>
              <a:rPr lang="en-US" altLang="zh-CN" sz="1800" kern="0" dirty="0"/>
              <a:t>] ≤ d[</a:t>
            </a:r>
            <a:r>
              <a:rPr lang="en-US" altLang="zh-CN" sz="1800" i="1" kern="0" dirty="0"/>
              <a:t>v</a:t>
            </a:r>
            <a:r>
              <a:rPr lang="en-US" altLang="zh-CN" sz="1800" i="1" kern="0" baseline="-25000" dirty="0"/>
              <a:t>i</a:t>
            </a:r>
            <a:r>
              <a:rPr lang="en-US" altLang="zh-CN" sz="1800" kern="0" baseline="-25000" dirty="0"/>
              <a:t>+1</a:t>
            </a:r>
            <a:r>
              <a:rPr lang="en-US" altLang="zh-CN" sz="1800" kern="0" dirty="0"/>
              <a:t>], </a:t>
            </a:r>
            <a:r>
              <a:rPr lang="en-US" altLang="zh-CN" sz="1800" i="1" kern="0" dirty="0" err="1"/>
              <a:t>i</a:t>
            </a:r>
            <a:r>
              <a:rPr lang="en-US" altLang="zh-CN" sz="1800" kern="0" dirty="0"/>
              <a:t> = 1, 2, …, </a:t>
            </a:r>
            <a:r>
              <a:rPr lang="en-US" altLang="zh-CN" sz="1800" i="1" kern="0" dirty="0"/>
              <a:t>r</a:t>
            </a:r>
            <a:r>
              <a:rPr lang="en-US" altLang="zh-CN" sz="1800" kern="0" dirty="0"/>
              <a:t>-1</a:t>
            </a:r>
          </a:p>
          <a:p>
            <a:pPr lvl="1"/>
            <a:r>
              <a:rPr lang="en-US" altLang="zh-CN" sz="1800" kern="0" dirty="0"/>
              <a:t>d[</a:t>
            </a:r>
            <a:r>
              <a:rPr lang="en-US" altLang="zh-CN" sz="1800" i="1" kern="0" dirty="0" err="1"/>
              <a:t>v</a:t>
            </a:r>
            <a:r>
              <a:rPr lang="en-US" altLang="zh-CN" sz="1800" i="1" kern="0" baseline="-25000" dirty="0" err="1"/>
              <a:t>r</a:t>
            </a:r>
            <a:r>
              <a:rPr lang="en-US" altLang="zh-CN" sz="1800" kern="0" dirty="0"/>
              <a:t>] ≤d[</a:t>
            </a:r>
            <a:r>
              <a:rPr lang="en-US" altLang="zh-CN" sz="1800" i="1" kern="0" dirty="0"/>
              <a:t>v</a:t>
            </a:r>
            <a:r>
              <a:rPr lang="en-US" altLang="zh-CN" sz="1800" kern="0" baseline="-25000" dirty="0"/>
              <a:t>1</a:t>
            </a:r>
            <a:r>
              <a:rPr lang="en-US" altLang="zh-CN" sz="1800" kern="0" dirty="0"/>
              <a:t>]+1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68058F9-1FE2-4345-9BB2-FA85FA067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1941513"/>
            <a:ext cx="8208962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Proof. </a:t>
            </a:r>
            <a:r>
              <a:rPr lang="en-US" altLang="zh-CN" sz="2000" dirty="0">
                <a:solidFill>
                  <a:srgbClr val="000000"/>
                </a:solidFill>
              </a:rPr>
              <a:t>Induction on the number of operations on the queue.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Base case: </a:t>
            </a:r>
            <a:r>
              <a:rPr lang="en-US" altLang="zh-CN" sz="2000" dirty="0">
                <a:solidFill>
                  <a:srgbClr val="000000"/>
                </a:solidFill>
              </a:rPr>
              <a:t>the first operation is enqueueing s, Lemma 3 holds.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Induction: </a:t>
            </a:r>
            <a:r>
              <a:rPr lang="en-US" altLang="zh-CN" sz="2000" dirty="0">
                <a:solidFill>
                  <a:srgbClr val="000000"/>
                </a:solidFill>
              </a:rPr>
              <a:t>(1) dequeue v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1</a:t>
            </a:r>
            <a:r>
              <a:rPr lang="zh-CN" altLang="en-US" sz="2000" dirty="0">
                <a:solidFill>
                  <a:srgbClr val="000000"/>
                </a:solidFill>
              </a:rPr>
              <a:t> ：</a:t>
            </a:r>
            <a:r>
              <a:rPr lang="en-US" altLang="zh-CN" sz="2000" dirty="0">
                <a:solidFill>
                  <a:srgbClr val="000000"/>
                </a:solidFill>
              </a:rPr>
              <a:t>then v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2  </a:t>
            </a:r>
            <a:r>
              <a:rPr lang="en-US" altLang="zh-CN" sz="2000" dirty="0">
                <a:solidFill>
                  <a:srgbClr val="000000"/>
                </a:solidFill>
              </a:rPr>
              <a:t>becomes the head of the queue. We have d[</a:t>
            </a:r>
            <a:r>
              <a:rPr lang="en-US" altLang="zh-CN" sz="2000" dirty="0" err="1">
                <a:solidFill>
                  <a:srgbClr val="000000"/>
                </a:solidFill>
              </a:rPr>
              <a:t>v</a:t>
            </a:r>
            <a:r>
              <a:rPr lang="en-US" altLang="zh-CN" sz="2000" baseline="-25000" dirty="0" err="1">
                <a:solidFill>
                  <a:srgbClr val="000000"/>
                </a:solidFill>
              </a:rPr>
              <a:t>r</a:t>
            </a:r>
            <a:r>
              <a:rPr lang="en-US" altLang="zh-CN" sz="2000" dirty="0">
                <a:solidFill>
                  <a:srgbClr val="000000"/>
                </a:solidFill>
              </a:rPr>
              <a:t>] </a:t>
            </a:r>
            <a:r>
              <a:rPr lang="en-US" altLang="zh-CN" sz="2000" dirty="0"/>
              <a:t>≤ </a:t>
            </a:r>
            <a:r>
              <a:rPr lang="en-US" altLang="zh-CN" sz="2000" dirty="0">
                <a:solidFill>
                  <a:srgbClr val="000000"/>
                </a:solidFill>
              </a:rPr>
              <a:t>d[v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1</a:t>
            </a:r>
            <a:r>
              <a:rPr lang="en-US" altLang="zh-CN" sz="2000" dirty="0">
                <a:solidFill>
                  <a:srgbClr val="000000"/>
                </a:solidFill>
              </a:rPr>
              <a:t>]+1 </a:t>
            </a:r>
            <a:r>
              <a:rPr lang="en-US" altLang="zh-CN" sz="2000" dirty="0"/>
              <a:t>≤</a:t>
            </a:r>
            <a:r>
              <a:rPr lang="en-US" altLang="zh-CN" sz="2000" dirty="0">
                <a:solidFill>
                  <a:srgbClr val="000000"/>
                </a:solidFill>
              </a:rPr>
              <a:t> d[v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2</a:t>
            </a:r>
            <a:r>
              <a:rPr lang="en-US" altLang="zh-CN" sz="2000" dirty="0">
                <a:solidFill>
                  <a:srgbClr val="000000"/>
                </a:solidFill>
              </a:rPr>
              <a:t>]+1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1905679-D16B-0A42-8222-96D22D14C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95522"/>
              </p:ext>
            </p:extLst>
          </p:nvPr>
        </p:nvGraphicFramePr>
        <p:xfrm>
          <a:off x="1691680" y="4194085"/>
          <a:ext cx="6095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55598352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0536726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46996526"/>
                    </a:ext>
                  </a:extLst>
                </a:gridCol>
                <a:gridCol w="2612571">
                  <a:extLst>
                    <a:ext uri="{9D8B030D-6E8A-4147-A177-3AD203B41FA5}">
                      <a16:colId xmlns:a16="http://schemas.microsoft.com/office/drawing/2014/main" val="24239541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33017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</a:t>
                      </a:r>
                      <a:r>
                        <a:rPr lang="en-US" altLang="zh-CN" baseline="-25000" dirty="0" err="1"/>
                        <a:t>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421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80514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 Property (3)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0B434-E1B0-49D2-A8B0-7373E62FBBD6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A393781-15A8-7E46-AC35-1C8F716F8BC5}"/>
              </a:ext>
            </a:extLst>
          </p:cNvPr>
          <p:cNvSpPr txBox="1">
            <a:spLocks/>
          </p:cNvSpPr>
          <p:nvPr/>
        </p:nvSpPr>
        <p:spPr bwMode="auto">
          <a:xfrm>
            <a:off x="4797025" y="106543"/>
            <a:ext cx="4177942" cy="153017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kern="0" dirty="0"/>
              <a:t>Lemma 3: BFS queue: &lt;</a:t>
            </a:r>
            <a:r>
              <a:rPr lang="en-US" altLang="zh-CN" sz="2000" i="1" kern="0" dirty="0"/>
              <a:t>v</a:t>
            </a:r>
            <a:r>
              <a:rPr lang="en-US" altLang="zh-CN" sz="2000" kern="0" baseline="-25000" dirty="0"/>
              <a:t>1</a:t>
            </a:r>
            <a:r>
              <a:rPr lang="en-US" altLang="zh-CN" sz="2000" kern="0" dirty="0"/>
              <a:t>, </a:t>
            </a:r>
            <a:r>
              <a:rPr lang="en-US" altLang="zh-CN" sz="2000" i="1" kern="0" dirty="0"/>
              <a:t>v</a:t>
            </a:r>
            <a:r>
              <a:rPr lang="en-US" altLang="zh-CN" sz="2000" kern="0" baseline="-25000" dirty="0"/>
              <a:t>2</a:t>
            </a:r>
            <a:r>
              <a:rPr lang="en-US" altLang="zh-CN" sz="2000" kern="0" dirty="0"/>
              <a:t>, …,</a:t>
            </a:r>
            <a:r>
              <a:rPr lang="en-US" altLang="zh-CN" sz="2000" i="1" kern="0" dirty="0" err="1"/>
              <a:t>v</a:t>
            </a:r>
            <a:r>
              <a:rPr lang="en-US" altLang="zh-CN" sz="2000" i="1" kern="0" baseline="-25000" dirty="0" err="1"/>
              <a:t>r</a:t>
            </a:r>
            <a:r>
              <a:rPr lang="en-US" altLang="zh-CN" sz="2000" kern="0" dirty="0"/>
              <a:t>&gt;, with </a:t>
            </a:r>
            <a:r>
              <a:rPr lang="en-US" altLang="zh-CN" sz="2000" i="1" kern="0" dirty="0"/>
              <a:t>v</a:t>
            </a:r>
            <a:r>
              <a:rPr lang="en-US" altLang="zh-CN" sz="2000" kern="0" baseline="-25000" dirty="0"/>
              <a:t>1</a:t>
            </a:r>
            <a:r>
              <a:rPr lang="en-US" altLang="zh-CN" sz="2000" kern="0" dirty="0"/>
              <a:t> as the head</a:t>
            </a:r>
          </a:p>
          <a:p>
            <a:pPr lvl="1"/>
            <a:r>
              <a:rPr lang="en-US" altLang="zh-CN" sz="1800" kern="0" dirty="0"/>
              <a:t>d[</a:t>
            </a:r>
            <a:r>
              <a:rPr lang="en-US" altLang="zh-CN" sz="1800" i="1" kern="0" dirty="0"/>
              <a:t>v</a:t>
            </a:r>
            <a:r>
              <a:rPr lang="en-US" altLang="zh-CN" sz="1800" kern="0" baseline="-25000" dirty="0"/>
              <a:t>i</a:t>
            </a:r>
            <a:r>
              <a:rPr lang="en-US" altLang="zh-CN" sz="1800" kern="0" dirty="0"/>
              <a:t>] ≤ d[</a:t>
            </a:r>
            <a:r>
              <a:rPr lang="en-US" altLang="zh-CN" sz="1800" i="1" kern="0" dirty="0"/>
              <a:t>v</a:t>
            </a:r>
            <a:r>
              <a:rPr lang="en-US" altLang="zh-CN" sz="1800" i="1" kern="0" baseline="-25000" dirty="0"/>
              <a:t>i</a:t>
            </a:r>
            <a:r>
              <a:rPr lang="en-US" altLang="zh-CN" sz="1800" kern="0" baseline="-25000" dirty="0"/>
              <a:t>+1</a:t>
            </a:r>
            <a:r>
              <a:rPr lang="en-US" altLang="zh-CN" sz="1800" kern="0" dirty="0"/>
              <a:t>], </a:t>
            </a:r>
            <a:r>
              <a:rPr lang="en-US" altLang="zh-CN" sz="1800" i="1" kern="0" dirty="0" err="1"/>
              <a:t>i</a:t>
            </a:r>
            <a:r>
              <a:rPr lang="en-US" altLang="zh-CN" sz="1800" kern="0" dirty="0"/>
              <a:t> = 1, 2, …, </a:t>
            </a:r>
            <a:r>
              <a:rPr lang="en-US" altLang="zh-CN" sz="1800" i="1" kern="0" dirty="0"/>
              <a:t>r</a:t>
            </a:r>
            <a:r>
              <a:rPr lang="en-US" altLang="zh-CN" sz="1800" kern="0" dirty="0"/>
              <a:t>-1</a:t>
            </a:r>
          </a:p>
          <a:p>
            <a:pPr lvl="1"/>
            <a:r>
              <a:rPr lang="en-US" altLang="zh-CN" sz="1800" kern="0" dirty="0"/>
              <a:t>d[</a:t>
            </a:r>
            <a:r>
              <a:rPr lang="en-US" altLang="zh-CN" sz="1800" i="1" kern="0" dirty="0" err="1"/>
              <a:t>v</a:t>
            </a:r>
            <a:r>
              <a:rPr lang="en-US" altLang="zh-CN" sz="1800" i="1" kern="0" baseline="-25000" dirty="0" err="1"/>
              <a:t>r</a:t>
            </a:r>
            <a:r>
              <a:rPr lang="en-US" altLang="zh-CN" sz="1800" kern="0" dirty="0"/>
              <a:t>] ≤d[</a:t>
            </a:r>
            <a:r>
              <a:rPr lang="en-US" altLang="zh-CN" sz="1800" i="1" kern="0" dirty="0"/>
              <a:t>v</a:t>
            </a:r>
            <a:r>
              <a:rPr lang="en-US" altLang="zh-CN" sz="1800" kern="0" baseline="-25000" dirty="0"/>
              <a:t>1</a:t>
            </a:r>
            <a:r>
              <a:rPr lang="en-US" altLang="zh-CN" sz="1800" kern="0" dirty="0"/>
              <a:t>]+1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68058F9-1FE2-4345-9BB2-FA85FA067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1941513"/>
            <a:ext cx="8208962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(2) Enqueue v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r+1</a:t>
            </a:r>
            <a:r>
              <a:rPr lang="zh-CN" altLang="en-US" sz="2000" dirty="0">
                <a:solidFill>
                  <a:srgbClr val="000000"/>
                </a:solidFill>
              </a:rPr>
              <a:t> ：</a:t>
            </a:r>
            <a:r>
              <a:rPr lang="en-US" altLang="zh-CN" sz="2000" dirty="0">
                <a:solidFill>
                  <a:srgbClr val="000000"/>
                </a:solidFill>
              </a:rPr>
              <a:t>Let us think when we should enqueue v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r+1</a:t>
            </a:r>
            <a:r>
              <a:rPr lang="en-US" altLang="zh-CN" sz="2000" dirty="0">
                <a:solidFill>
                  <a:srgbClr val="000000"/>
                </a:solidFill>
              </a:rPr>
              <a:t>. When we dequeue u from the head of the queue, we can enqueue the white neighbors of u, which may include v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r+1</a:t>
            </a:r>
            <a:r>
              <a:rPr lang="en-US" altLang="zh-CN" sz="2000" dirty="0">
                <a:solidFill>
                  <a:srgbClr val="000000"/>
                </a:solidFill>
              </a:rPr>
              <a:t>. According to BFS, we know d[v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r+1</a:t>
            </a:r>
            <a:r>
              <a:rPr lang="en-US" altLang="zh-CN" sz="2000" dirty="0">
                <a:solidFill>
                  <a:srgbClr val="000000"/>
                </a:solidFill>
              </a:rPr>
              <a:t>]= d[u]+1. Before </a:t>
            </a:r>
            <a:r>
              <a:rPr lang="en-US" altLang="zh-CN" sz="2000" dirty="0" err="1">
                <a:solidFill>
                  <a:srgbClr val="000000"/>
                </a:solidFill>
              </a:rPr>
              <a:t>dequeueing</a:t>
            </a:r>
            <a:r>
              <a:rPr lang="en-US" altLang="zh-CN" sz="2000" dirty="0">
                <a:solidFill>
                  <a:srgbClr val="000000"/>
                </a:solidFill>
              </a:rPr>
              <a:t> u, u is the head, hence d[u] </a:t>
            </a:r>
            <a:r>
              <a:rPr lang="en-US" altLang="zh-CN" sz="2000" dirty="0"/>
              <a:t>≤  </a:t>
            </a:r>
            <a:r>
              <a:rPr lang="en-US" altLang="zh-CN" sz="2000" dirty="0">
                <a:solidFill>
                  <a:srgbClr val="000000"/>
                </a:solidFill>
              </a:rPr>
              <a:t>d[v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1</a:t>
            </a:r>
            <a:r>
              <a:rPr lang="en-US" altLang="zh-CN" sz="2000" dirty="0">
                <a:solidFill>
                  <a:srgbClr val="000000"/>
                </a:solidFill>
              </a:rPr>
              <a:t>]. Therefore we have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d[v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r+1</a:t>
            </a:r>
            <a:r>
              <a:rPr lang="en-US" altLang="zh-CN" sz="2000" dirty="0">
                <a:solidFill>
                  <a:srgbClr val="000000"/>
                </a:solidFill>
              </a:rPr>
              <a:t>]=d[u]+1 ≤  d[v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1</a:t>
            </a:r>
            <a:r>
              <a:rPr lang="en-US" altLang="zh-CN" sz="2000" dirty="0">
                <a:solidFill>
                  <a:srgbClr val="000000"/>
                </a:solidFill>
              </a:rPr>
              <a:t>]+1. It is not hard to see, d[</a:t>
            </a:r>
            <a:r>
              <a:rPr lang="en-US" altLang="zh-CN" sz="2000" dirty="0" err="1">
                <a:solidFill>
                  <a:srgbClr val="000000"/>
                </a:solidFill>
              </a:rPr>
              <a:t>v</a:t>
            </a:r>
            <a:r>
              <a:rPr lang="en-US" altLang="zh-CN" sz="2000" baseline="-25000" dirty="0" err="1">
                <a:solidFill>
                  <a:srgbClr val="000000"/>
                </a:solidFill>
              </a:rPr>
              <a:t>r</a:t>
            </a:r>
            <a:r>
              <a:rPr lang="en-US" altLang="zh-CN" sz="2000" dirty="0">
                <a:solidFill>
                  <a:srgbClr val="000000"/>
                </a:solidFill>
              </a:rPr>
              <a:t>] </a:t>
            </a:r>
            <a:r>
              <a:rPr lang="en-US" altLang="zh-CN" sz="2000" dirty="0"/>
              <a:t>≤  </a:t>
            </a:r>
            <a:r>
              <a:rPr lang="en-US" altLang="zh-CN" sz="2000" dirty="0">
                <a:solidFill>
                  <a:srgbClr val="000000"/>
                </a:solidFill>
              </a:rPr>
              <a:t>d[u]+1= d[v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r+1</a:t>
            </a:r>
            <a:r>
              <a:rPr lang="en-US" altLang="zh-CN" sz="2000" dirty="0">
                <a:solidFill>
                  <a:srgbClr val="000000"/>
                </a:solidFill>
              </a:rPr>
              <a:t>] . 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BF839B9-0925-D04F-B99A-A89E6D3CDAF0}"/>
              </a:ext>
            </a:extLst>
          </p:cNvPr>
          <p:cNvSpPr/>
          <p:nvPr/>
        </p:nvSpPr>
        <p:spPr>
          <a:xfrm>
            <a:off x="1117735" y="4374105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</a:rPr>
              <a:t>u</a:t>
            </a:r>
            <a:endParaRPr lang="zh-CN" altLang="en-US" sz="2000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E9C4A5C-C0FE-D34E-B3ED-E27645E94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349718"/>
              </p:ext>
            </p:extLst>
          </p:nvPr>
        </p:nvGraphicFramePr>
        <p:xfrm>
          <a:off x="1524000" y="4403375"/>
          <a:ext cx="6095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55598352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0536726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46996526"/>
                    </a:ext>
                  </a:extLst>
                </a:gridCol>
                <a:gridCol w="2612571">
                  <a:extLst>
                    <a:ext uri="{9D8B030D-6E8A-4147-A177-3AD203B41FA5}">
                      <a16:colId xmlns:a16="http://schemas.microsoft.com/office/drawing/2014/main" val="24239541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33017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</a:t>
                      </a:r>
                      <a:r>
                        <a:rPr lang="en-US" altLang="zh-CN" baseline="-25000" dirty="0" err="1"/>
                        <a:t>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421152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2C1A7C0A-101E-254A-80E3-4A48631D1489}"/>
              </a:ext>
            </a:extLst>
          </p:cNvPr>
          <p:cNvSpPr/>
          <p:nvPr/>
        </p:nvSpPr>
        <p:spPr>
          <a:xfrm>
            <a:off x="7713358" y="4359577"/>
            <a:ext cx="551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</a:rPr>
              <a:t>v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r+1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7643015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 </a:t>
            </a:r>
            <a:r>
              <a:rPr lang="en-US" altLang="zh-CN" dirty="0"/>
              <a:t>Property (4)</a:t>
            </a:r>
            <a:r>
              <a:rPr lang="zh-CN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Theorem 1: 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Suppose we start BFS from source s, then for any node v, we have d[v]=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, meanwhile, the s-v path which is composed of the tree edges from s to v is one of the shortest paths.</a:t>
                </a:r>
              </a:p>
              <a:p>
                <a:pPr marL="0" indent="0">
                  <a:buNone/>
                </a:pPr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638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615" r="-1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88F7F-7F90-40A2-94E5-F6CDCAB3461B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97456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 the</a:t>
            </a:r>
            <a:r>
              <a:rPr lang="zh-CN" altLang="en-US" dirty="0"/>
              <a:t> </a:t>
            </a:r>
            <a:r>
              <a:rPr lang="en-US" altLang="zh-CN" dirty="0"/>
              <a:t>last class…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412812"/>
          </a:xfrm>
        </p:spPr>
        <p:txBody>
          <a:bodyPr/>
          <a:lstStyle/>
          <a:p>
            <a:pPr eaLnBrk="1" hangingPunct="1"/>
            <a:r>
              <a:rPr lang="en-US" altLang="zh-CN" dirty="0"/>
              <a:t>DFS on Undirected Graph</a:t>
            </a:r>
          </a:p>
          <a:p>
            <a:pPr lvl="1" eaLnBrk="1" hangingPunct="1"/>
            <a:r>
              <a:rPr lang="en-US" altLang="zh-CN" sz="2400" dirty="0"/>
              <a:t>Edge types</a:t>
            </a:r>
          </a:p>
          <a:p>
            <a:pPr lvl="1" eaLnBrk="1" hangingPunct="1"/>
            <a:r>
              <a:rPr lang="en-US" altLang="zh-CN" sz="2400" dirty="0"/>
              <a:t>How to modify DFS on digraph for undirected graph?</a:t>
            </a:r>
          </a:p>
          <a:p>
            <a:pPr eaLnBrk="1" hangingPunct="1"/>
            <a:r>
              <a:rPr lang="en-US" altLang="zh-CN" dirty="0"/>
              <a:t>Example 1: Biconnected Components</a:t>
            </a:r>
          </a:p>
          <a:p>
            <a:pPr lvl="1" eaLnBrk="1" hangingPunct="1"/>
            <a:r>
              <a:rPr lang="en-US" altLang="zh-CN" sz="2400" dirty="0"/>
              <a:t>Articulation Points and Biconnectedness</a:t>
            </a:r>
          </a:p>
          <a:p>
            <a:pPr lvl="1" eaLnBrk="1" hangingPunct="1"/>
            <a:r>
              <a:rPr lang="en-US" altLang="zh-CN" sz="2400" dirty="0"/>
              <a:t>Biconnected Component Algorithm</a:t>
            </a:r>
          </a:p>
          <a:p>
            <a:pPr lvl="1" eaLnBrk="1" hangingPunct="1"/>
            <a:r>
              <a:rPr lang="en-US" altLang="zh-CN" sz="2400" dirty="0"/>
              <a:t>Analysis of the Algorithm</a:t>
            </a:r>
          </a:p>
          <a:p>
            <a:pPr eaLnBrk="1" hangingPunct="1"/>
            <a:r>
              <a:rPr lang="en-US" altLang="zh-CN" sz="2800" dirty="0"/>
              <a:t>Example 2: Bridge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253206" y="413665"/>
                <a:ext cx="8637588" cy="10156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Theorem 1: 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Suppose we start BFS from source s, then for any node v, we have d[v]=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, meanwhile, the s-v path which is composed of the tree edges from s to v is one of the shortest paths.</a:t>
                </a:r>
              </a:p>
            </p:txBody>
          </p:sp>
        </mc:Choice>
        <mc:Fallback xmlns="">
          <p:sp>
            <p:nvSpPr>
              <p:cNvPr id="16386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206" y="413665"/>
                <a:ext cx="8637588" cy="1015663"/>
              </a:xfrm>
              <a:blipFill>
                <a:blip r:embed="rId3"/>
                <a:stretch>
                  <a:fillRect l="-734" t="-2469" b="-8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88F7F-7F90-40A2-94E5-F6CDCAB3461B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E0F2C8F-3FDF-0843-9465-CCA179243E9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18287" y="1849148"/>
                <a:ext cx="8208962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CC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kern="0" dirty="0">
                    <a:solidFill>
                      <a:srgbClr val="FF0000"/>
                    </a:solidFill>
                  </a:rPr>
                  <a:t>Proof by contradiction</a:t>
                </a:r>
                <a:r>
                  <a:rPr lang="en-US" altLang="zh-CN" sz="2000" kern="0" dirty="0">
                    <a:solidFill>
                      <a:srgbClr val="000000"/>
                    </a:solidFill>
                  </a:rPr>
                  <a:t>: suppose there are some nodes whose d[.] value is not equal to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en-US" altLang="zh-CN" sz="2000" kern="0" dirty="0">
                    <a:solidFill>
                      <a:srgbClr val="000000"/>
                    </a:solidFill>
                  </a:rPr>
                  <a:t>. Now we choose a special node among them. This special node is the node with the smallest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en-US" altLang="zh-CN" sz="2000" kern="0" dirty="0">
                    <a:solidFill>
                      <a:srgbClr val="000000"/>
                    </a:solidFill>
                  </a:rPr>
                  <a:t>. Denote this special node as v. </a:t>
                </a:r>
              </a:p>
              <a:p>
                <a:pPr marL="0" indent="0"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(1.1) Since d[s]=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kern="0" dirty="0">
                    <a:solidFill>
                      <a:srgbClr val="000000"/>
                    </a:solidFill>
                  </a:rPr>
                  <a:t> v can not be s.</a:t>
                </a:r>
              </a:p>
              <a:p>
                <a:pPr marL="0" indent="0"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(1.2)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sz="2000" kern="0" dirty="0">
                    <a:solidFill>
                      <a:srgbClr val="000000"/>
                    </a:solidFill>
                  </a:rPr>
                  <a:t>. Otherwise,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CN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kern="0" dirty="0">
                    <a:solidFill>
                      <a:srgbClr val="000000"/>
                    </a:solidFill>
                  </a:rPr>
                  <a:t>. Recall Lemma 2, we have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kern="0" dirty="0">
                    <a:solidFill>
                      <a:srgbClr val="000000"/>
                    </a:solidFill>
                  </a:rPr>
                  <a:t> . Combining them together, we have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kern="0" dirty="0">
                    <a:solidFill>
                      <a:srgbClr val="000000"/>
                    </a:solidFill>
                  </a:rPr>
                  <a:t> Contradiction. So we have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sz="2000" kern="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altLang="zh-CN" sz="2000" kern="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According to (1.2), v can be reached from s. Now we take a close look at the shortest path from s to v. Denote the node before v on the path as u.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E0F2C8F-3FDF-0843-9465-CCA179243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287" y="1849148"/>
                <a:ext cx="8208962" cy="4114800"/>
              </a:xfrm>
              <a:prstGeom prst="rect">
                <a:avLst/>
              </a:prstGeom>
              <a:blipFill>
                <a:blip r:embed="rId4"/>
                <a:stretch>
                  <a:fillRect l="-617" t="-615" r="-12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29">
            <a:extLst>
              <a:ext uri="{FF2B5EF4-FFF2-40B4-BE49-F238E27FC236}">
                <a16:creationId xmlns:a16="http://schemas.microsoft.com/office/drawing/2014/main" id="{75202784-507B-4643-B050-EFDBBF75E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700" y="5315907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s</a:t>
            </a: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E9AD2531-44D6-7942-BAF1-5E5EB5C1F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890" y="5315907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u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9FD1B8E-A1A9-B643-8A72-F2633F4168B2}"/>
              </a:ext>
            </a:extLst>
          </p:cNvPr>
          <p:cNvCxnSpPr/>
          <p:nvPr/>
        </p:nvCxnSpPr>
        <p:spPr bwMode="auto">
          <a:xfrm>
            <a:off x="3873990" y="5544507"/>
            <a:ext cx="6980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 Box 29">
            <a:extLst>
              <a:ext uri="{FF2B5EF4-FFF2-40B4-BE49-F238E27FC236}">
                <a16:creationId xmlns:a16="http://schemas.microsoft.com/office/drawing/2014/main" id="{D2AE547A-79D0-B94A-8898-EB56953B5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76" y="5302586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v</a:t>
            </a: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4E95EBB7-C38D-5141-8A88-D27E32CC4ADD}"/>
              </a:ext>
            </a:extLst>
          </p:cNvPr>
          <p:cNvCxnSpPr>
            <a:cxnSpLocks/>
          </p:cNvCxnSpPr>
          <p:nvPr/>
        </p:nvCxnSpPr>
        <p:spPr bwMode="auto">
          <a:xfrm>
            <a:off x="2163800" y="5544507"/>
            <a:ext cx="1328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7920415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253206" y="413665"/>
                <a:ext cx="8637588" cy="10156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Theorem 1: 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Suppose we start BFS from source s, then for any node v, we have d[v]=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, meanwhile, the s-v path which is composed of the tree edges from s to v is one of the shortest paths.</a:t>
                </a:r>
              </a:p>
            </p:txBody>
          </p:sp>
        </mc:Choice>
        <mc:Fallback xmlns="">
          <p:sp>
            <p:nvSpPr>
              <p:cNvPr id="16386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206" y="413665"/>
                <a:ext cx="8637588" cy="1015663"/>
              </a:xfrm>
              <a:blipFill>
                <a:blip r:embed="rId3"/>
                <a:stretch>
                  <a:fillRect l="-734" t="-2469" b="-8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88F7F-7F90-40A2-94E5-F6CDCAB3461B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E0F2C8F-3FDF-0843-9465-CCA179243E9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18287" y="2438890"/>
                <a:ext cx="8208962" cy="35250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CC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Since this is one of the shortest path from s to v, we have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sz="2000" kern="0" dirty="0">
                    <a:solidFill>
                      <a:srgbClr val="00000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+1.</m:t>
                    </m:r>
                  </m:oMath>
                </a14:m>
                <a:endParaRPr lang="en-US" altLang="zh-CN" sz="2000" b="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According to property 2, we have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Remember that v is the node with the smallest distance from s among all nodes whose d[.] value is not equal to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kern="0" dirty="0">
                    <a:solidFill>
                      <a:srgbClr val="000000"/>
                    </a:solidFill>
                  </a:rPr>
                  <a:t> we know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sz="2000" kern="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Combining them together, we have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kern="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altLang="zh-CN" sz="2000" kern="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Next, we try to prove the above inequality does not hold.</a:t>
                </a:r>
              </a:p>
              <a:p>
                <a:pPr marL="0" indent="0">
                  <a:buNone/>
                </a:pPr>
                <a:endParaRPr lang="en-US" altLang="zh-CN" sz="200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E0F2C8F-3FDF-0843-9465-CCA179243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287" y="2438890"/>
                <a:ext cx="8208962" cy="3525058"/>
              </a:xfrm>
              <a:prstGeom prst="rect">
                <a:avLst/>
              </a:prstGeom>
              <a:blipFill>
                <a:blip r:embed="rId4"/>
                <a:stretch>
                  <a:fillRect l="-618" t="-1079" r="-15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29">
            <a:extLst>
              <a:ext uri="{FF2B5EF4-FFF2-40B4-BE49-F238E27FC236}">
                <a16:creationId xmlns:a16="http://schemas.microsoft.com/office/drawing/2014/main" id="{75202784-507B-4643-B050-EFDBBF75E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6765" y="181312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s</a:t>
            </a: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E9AD2531-44D6-7942-BAF1-5E5EB5C1F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6955" y="181312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u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9FD1B8E-A1A9-B643-8A72-F2633F4168B2}"/>
              </a:ext>
            </a:extLst>
          </p:cNvPr>
          <p:cNvCxnSpPr/>
          <p:nvPr/>
        </p:nvCxnSpPr>
        <p:spPr bwMode="auto">
          <a:xfrm>
            <a:off x="4459055" y="2041725"/>
            <a:ext cx="6980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 Box 29">
            <a:extLst>
              <a:ext uri="{FF2B5EF4-FFF2-40B4-BE49-F238E27FC236}">
                <a16:creationId xmlns:a16="http://schemas.microsoft.com/office/drawing/2014/main" id="{D2AE547A-79D0-B94A-8898-EB56953B5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941" y="1799804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v</a:t>
            </a: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4E95EBB7-C38D-5141-8A88-D27E32CC4ADD}"/>
              </a:ext>
            </a:extLst>
          </p:cNvPr>
          <p:cNvCxnSpPr>
            <a:cxnSpLocks/>
          </p:cNvCxnSpPr>
          <p:nvPr/>
        </p:nvCxnSpPr>
        <p:spPr bwMode="auto">
          <a:xfrm>
            <a:off x="2748865" y="2041725"/>
            <a:ext cx="1328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7409277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253206" y="413665"/>
                <a:ext cx="8637588" cy="10156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Theorem 1: 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Suppose we start BFS from source s, then for any node v, we have d[v]=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, meanwhile, the s-v path which is composed of the tree edges from s to v is one of the shortest paths.</a:t>
                </a:r>
              </a:p>
            </p:txBody>
          </p:sp>
        </mc:Choice>
        <mc:Fallback xmlns="">
          <p:sp>
            <p:nvSpPr>
              <p:cNvPr id="16386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206" y="413665"/>
                <a:ext cx="8637588" cy="1015663"/>
              </a:xfrm>
              <a:blipFill>
                <a:blip r:embed="rId3"/>
                <a:stretch>
                  <a:fillRect l="-734" t="-2469" b="-8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88F7F-7F90-40A2-94E5-F6CDCAB3461B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E0F2C8F-3FDF-0843-9465-CCA179243E9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18286" y="2438890"/>
                <a:ext cx="8825713" cy="35250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CC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kern="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Next, we try to prove the above inequality does not hold.</a:t>
                </a:r>
              </a:p>
              <a:p>
                <a:pPr marL="0" indent="0">
                  <a:buNone/>
                </a:pPr>
                <a:endParaRPr lang="en-US" altLang="zh-CN" sz="2000" kern="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Consider the moment after </a:t>
                </a:r>
                <a:r>
                  <a:rPr lang="en-US" altLang="zh-CN" sz="2000" kern="0" dirty="0" err="1">
                    <a:solidFill>
                      <a:srgbClr val="000000"/>
                    </a:solidFill>
                  </a:rPr>
                  <a:t>dequeueing</a:t>
                </a:r>
                <a:r>
                  <a:rPr lang="en-US" altLang="zh-CN" sz="2000" kern="0" dirty="0">
                    <a:solidFill>
                      <a:srgbClr val="000000"/>
                    </a:solidFill>
                  </a:rPr>
                  <a:t> u,</a:t>
                </a:r>
              </a:p>
              <a:p>
                <a:pPr marL="0" indent="0"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(2.1) If v is white, according to BFS, we will have d[v]=d[u]+1. Contradiction!</a:t>
                </a:r>
              </a:p>
              <a:p>
                <a:pPr marL="0" indent="0"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(2.2) If v is gray, which means it is already in the queue. Suppose that v is enqueued when </a:t>
                </a:r>
                <a:r>
                  <a:rPr lang="en-US" altLang="zh-CN" sz="2000" kern="0" dirty="0" err="1">
                    <a:solidFill>
                      <a:srgbClr val="000000"/>
                    </a:solidFill>
                  </a:rPr>
                  <a:t>dequeueing</a:t>
                </a:r>
                <a:r>
                  <a:rPr lang="en-US" altLang="zh-CN" sz="2000" kern="0" dirty="0">
                    <a:solidFill>
                      <a:srgbClr val="000000"/>
                    </a:solidFill>
                  </a:rPr>
                  <a:t> w, we have d[v]=d[w]+1. Since w is dequeued before u, according to Property 3, d[w]</a:t>
                </a:r>
                <a:r>
                  <a:rPr lang="en-US" altLang="zh-CN" sz="2000" kern="0" dirty="0"/>
                  <a:t> ≤ </a:t>
                </a:r>
                <a:r>
                  <a:rPr lang="en-US" altLang="zh-CN" sz="2000" kern="0" dirty="0">
                    <a:solidFill>
                      <a:srgbClr val="000000"/>
                    </a:solidFill>
                  </a:rPr>
                  <a:t>d[u]. Thus, we have d[v]=d[w]+1</a:t>
                </a:r>
                <a:r>
                  <a:rPr lang="en-US" altLang="zh-CN" sz="2000" kern="0" dirty="0"/>
                  <a:t> ≤ d[u]+1</a:t>
                </a:r>
                <a:r>
                  <a:rPr lang="en-US" altLang="zh-CN" sz="2000" kern="0" dirty="0">
                    <a:solidFill>
                      <a:srgbClr val="000000"/>
                    </a:solidFill>
                  </a:rPr>
                  <a:t>. Contradiction!</a:t>
                </a:r>
              </a:p>
              <a:p>
                <a:pPr marL="0" indent="0"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(2.3) If v is black, which means it is already dequeued. We have d</a:t>
                </a:r>
                <a:r>
                  <a:rPr lang="en-US" altLang="zh-CN" sz="2000" kern="0">
                    <a:solidFill>
                      <a:srgbClr val="000000"/>
                    </a:solidFill>
                  </a:rPr>
                  <a:t>[v] </a:t>
                </a:r>
                <a:r>
                  <a:rPr lang="en-US" altLang="zh-CN" sz="2000" kern="0" dirty="0"/>
                  <a:t>≤ d[u] according to Property 3. </a:t>
                </a:r>
                <a:r>
                  <a:rPr lang="en-US" altLang="zh-CN" sz="2000" kern="0" dirty="0">
                    <a:solidFill>
                      <a:srgbClr val="000000"/>
                    </a:solidFill>
                  </a:rPr>
                  <a:t>Contradiction!</a:t>
                </a:r>
              </a:p>
              <a:p>
                <a:pPr marL="0" indent="0"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So far, we have proved for any v, we have 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d[v]=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kern="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altLang="zh-CN" sz="2000" kern="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altLang="zh-CN" sz="200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E0F2C8F-3FDF-0843-9465-CCA179243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286" y="2438890"/>
                <a:ext cx="8825713" cy="3525058"/>
              </a:xfrm>
              <a:prstGeom prst="rect">
                <a:avLst/>
              </a:prstGeom>
              <a:blipFill>
                <a:blip r:embed="rId4"/>
                <a:stretch>
                  <a:fillRect l="-575" t="-1079" r="-1006" b="-125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29">
            <a:extLst>
              <a:ext uri="{FF2B5EF4-FFF2-40B4-BE49-F238E27FC236}">
                <a16:creationId xmlns:a16="http://schemas.microsoft.com/office/drawing/2014/main" id="{75202784-507B-4643-B050-EFDBBF75E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6765" y="181312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s</a:t>
            </a: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E9AD2531-44D6-7942-BAF1-5E5EB5C1F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6955" y="181312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u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9FD1B8E-A1A9-B643-8A72-F2633F4168B2}"/>
              </a:ext>
            </a:extLst>
          </p:cNvPr>
          <p:cNvCxnSpPr/>
          <p:nvPr/>
        </p:nvCxnSpPr>
        <p:spPr bwMode="auto">
          <a:xfrm>
            <a:off x="4459055" y="2041725"/>
            <a:ext cx="6980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 Box 29">
            <a:extLst>
              <a:ext uri="{FF2B5EF4-FFF2-40B4-BE49-F238E27FC236}">
                <a16:creationId xmlns:a16="http://schemas.microsoft.com/office/drawing/2014/main" id="{D2AE547A-79D0-B94A-8898-EB56953B5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941" y="1799804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v</a:t>
            </a: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4E95EBB7-C38D-5141-8A88-D27E32CC4ADD}"/>
              </a:ext>
            </a:extLst>
          </p:cNvPr>
          <p:cNvCxnSpPr>
            <a:cxnSpLocks/>
          </p:cNvCxnSpPr>
          <p:nvPr/>
        </p:nvCxnSpPr>
        <p:spPr bwMode="auto">
          <a:xfrm>
            <a:off x="2748865" y="2041725"/>
            <a:ext cx="1328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673425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253206" y="413665"/>
                <a:ext cx="8637588" cy="10156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Theorem 1: 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Suppose we start BFS from source s, then for any node v, we have d[v]=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, meanwhile, the s-v path which is composed of the tree edges from s to v is one of the shortest paths.</a:t>
                </a:r>
              </a:p>
            </p:txBody>
          </p:sp>
        </mc:Choice>
        <mc:Fallback xmlns="">
          <p:sp>
            <p:nvSpPr>
              <p:cNvPr id="16386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206" y="413665"/>
                <a:ext cx="8637588" cy="1015663"/>
              </a:xfrm>
              <a:blipFill>
                <a:blip r:embed="rId3"/>
                <a:stretch>
                  <a:fillRect l="-734" t="-2469" b="-8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88F7F-7F90-40A2-94E5-F6CDCAB3461B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E0F2C8F-3FDF-0843-9465-CCA179243E9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07346" y="2409382"/>
                <a:ext cx="8825713" cy="35250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CC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So far, we have proved for any v, we have 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d[v]=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altLang="zh-CN" sz="2000" kern="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According to BFS, 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the length of the s-v path which is composed of the tree edges from s to v is d[v], therefore, this path is one of the shortest paths.</a:t>
                </a:r>
                <a:endParaRPr lang="en-US" altLang="zh-CN" sz="2000" kern="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altLang="zh-CN" sz="200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E0F2C8F-3FDF-0843-9465-CCA179243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346" y="2409382"/>
                <a:ext cx="8825713" cy="3525058"/>
              </a:xfrm>
              <a:prstGeom prst="rect">
                <a:avLst/>
              </a:prstGeom>
              <a:blipFill>
                <a:blip r:embed="rId4"/>
                <a:stretch>
                  <a:fillRect l="-719" t="-7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29">
            <a:extLst>
              <a:ext uri="{FF2B5EF4-FFF2-40B4-BE49-F238E27FC236}">
                <a16:creationId xmlns:a16="http://schemas.microsoft.com/office/drawing/2014/main" id="{75202784-507B-4643-B050-EFDBBF75E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6765" y="181312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s</a:t>
            </a: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E9AD2531-44D6-7942-BAF1-5E5EB5C1F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6955" y="181312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u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9FD1B8E-A1A9-B643-8A72-F2633F4168B2}"/>
              </a:ext>
            </a:extLst>
          </p:cNvPr>
          <p:cNvCxnSpPr/>
          <p:nvPr/>
        </p:nvCxnSpPr>
        <p:spPr bwMode="auto">
          <a:xfrm>
            <a:off x="4459055" y="2041725"/>
            <a:ext cx="6980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 Box 29">
            <a:extLst>
              <a:ext uri="{FF2B5EF4-FFF2-40B4-BE49-F238E27FC236}">
                <a16:creationId xmlns:a16="http://schemas.microsoft.com/office/drawing/2014/main" id="{D2AE547A-79D0-B94A-8898-EB56953B5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941" y="1799804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v</a:t>
            </a: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4E95EBB7-C38D-5141-8A88-D27E32CC4ADD}"/>
              </a:ext>
            </a:extLst>
          </p:cNvPr>
          <p:cNvCxnSpPr>
            <a:cxnSpLocks/>
          </p:cNvCxnSpPr>
          <p:nvPr/>
        </p:nvCxnSpPr>
        <p:spPr bwMode="auto">
          <a:xfrm>
            <a:off x="2748865" y="2041725"/>
            <a:ext cx="1328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407488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BFS in a Directed Graph</a:t>
            </a:r>
            <a:endParaRPr lang="zh-CN" altLang="en-US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US" altLang="zh-CN" dirty="0"/>
              <a:t>For tree edge (</a:t>
            </a:r>
            <a:r>
              <a:rPr lang="en-US" altLang="zh-CN" i="1" dirty="0"/>
              <a:t>u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dirty="0"/>
              <a:t>), d[</a:t>
            </a:r>
            <a:r>
              <a:rPr lang="en-US" altLang="zh-CN" i="1" dirty="0"/>
              <a:t>v</a:t>
            </a:r>
            <a:r>
              <a:rPr lang="en-US" altLang="zh-CN" dirty="0"/>
              <a:t>] = d[</a:t>
            </a:r>
            <a:r>
              <a:rPr lang="en-US" altLang="zh-CN" i="1" dirty="0"/>
              <a:t>u</a:t>
            </a:r>
            <a:r>
              <a:rPr lang="en-US" altLang="zh-CN" dirty="0"/>
              <a:t>]+1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US" altLang="zh-CN" dirty="0"/>
              <a:t>For back edge (</a:t>
            </a:r>
            <a:r>
              <a:rPr lang="en-US" altLang="zh-CN" i="1" dirty="0"/>
              <a:t>u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dirty="0"/>
              <a:t>), 0 ≤ d[</a:t>
            </a:r>
            <a:r>
              <a:rPr lang="en-US" altLang="zh-CN" i="1" dirty="0"/>
              <a:t>v</a:t>
            </a:r>
            <a:r>
              <a:rPr lang="en-US" altLang="zh-CN" dirty="0"/>
              <a:t>] &lt; d[</a:t>
            </a:r>
            <a:r>
              <a:rPr lang="en-US" altLang="zh-CN" i="1" dirty="0"/>
              <a:t>u</a:t>
            </a:r>
            <a:r>
              <a:rPr lang="en-US" altLang="zh-CN" dirty="0"/>
              <a:t>]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US" altLang="zh-CN" dirty="0"/>
              <a:t>No forward edges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US" altLang="zh-CN" dirty="0"/>
              <a:t>For cross edge (</a:t>
            </a:r>
            <a:r>
              <a:rPr lang="en-US" altLang="zh-CN" i="1" dirty="0"/>
              <a:t>u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dirty="0"/>
              <a:t>), d[</a:t>
            </a:r>
            <a:r>
              <a:rPr lang="en-US" altLang="zh-CN" i="1" dirty="0"/>
              <a:t>v</a:t>
            </a:r>
            <a:r>
              <a:rPr lang="en-US" altLang="zh-CN" dirty="0"/>
              <a:t>] ≤ d[</a:t>
            </a:r>
            <a:r>
              <a:rPr lang="en-US" altLang="zh-CN" i="1" dirty="0"/>
              <a:t>u</a:t>
            </a:r>
            <a:r>
              <a:rPr lang="en-US" altLang="zh-CN" dirty="0"/>
              <a:t>]+1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FBF73-CF89-4F0A-8266-ABC0298CEA97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13120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BFS in a Directed Graph</a:t>
            </a:r>
            <a:endParaRPr lang="zh-CN" altLang="en-US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/>
              <a:t>For tree edge (</a:t>
            </a:r>
            <a:r>
              <a:rPr lang="en-US" altLang="zh-CN" i="1" dirty="0"/>
              <a:t>u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dirty="0"/>
              <a:t>), d[</a:t>
            </a:r>
            <a:r>
              <a:rPr lang="en-US" altLang="zh-CN" i="1" dirty="0"/>
              <a:t>v</a:t>
            </a:r>
            <a:r>
              <a:rPr lang="en-US" altLang="zh-CN" dirty="0"/>
              <a:t>] = d[</a:t>
            </a:r>
            <a:r>
              <a:rPr lang="en-US" altLang="zh-CN" i="1" dirty="0"/>
              <a:t>u</a:t>
            </a:r>
            <a:r>
              <a:rPr lang="en-US" altLang="zh-CN" dirty="0"/>
              <a:t>]+1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FBF73-CF89-4F0A-8266-ABC0298CEA97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225249-BE56-B448-B6E0-4CCE4518E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5" y="2677272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72D8F5-057D-F94D-B0F6-AD256F7D4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660" y="2621710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31BE1E-272B-B24C-BBC8-448E811BB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672" y="3413872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11E064-0A86-764D-A6E8-D0D1B496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672" y="435049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ABFB40-BF89-294B-9A3A-9B7A03589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272" y="435049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441C653F-671F-A84C-AFA1-13E0F7D705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7597" y="2855072"/>
            <a:ext cx="211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D52F40E8-BF72-7E45-B846-F01A7BE52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8867" y="2982072"/>
            <a:ext cx="900112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32103F9F-6367-8440-983F-5976AC600E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8072" y="2990010"/>
            <a:ext cx="944563" cy="541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991CA95E-86D3-AF44-8958-E3630B1C86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2035" y="3036047"/>
            <a:ext cx="1035050" cy="1395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95D4F1EF-31F4-A34A-8EE3-9F5E7A773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7597" y="4566397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F58451BD-7B3E-8C4C-BB65-F1F3D49BF92D}"/>
              </a:ext>
            </a:extLst>
          </p:cNvPr>
          <p:cNvSpPr>
            <a:spLocks/>
          </p:cNvSpPr>
          <p:nvPr/>
        </p:nvSpPr>
        <p:spPr bwMode="auto">
          <a:xfrm flipV="1">
            <a:off x="835772" y="3080497"/>
            <a:ext cx="271463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4E093A06-29A9-5744-92BF-C98BA61F8FDD}"/>
              </a:ext>
            </a:extLst>
          </p:cNvPr>
          <p:cNvSpPr>
            <a:spLocks/>
          </p:cNvSpPr>
          <p:nvPr/>
        </p:nvSpPr>
        <p:spPr bwMode="auto">
          <a:xfrm flipH="1">
            <a:off x="1377110" y="3124947"/>
            <a:ext cx="271462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C1C54EBF-C6AD-5648-B99D-D01BD74F9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747" y="434097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F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864BD519-9C59-BC40-8BCA-7AE30F6C2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2635" y="263123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2C0055B0-B59E-0F41-BAE9-69F6BF013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1672" y="434097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85B12439-62B9-374B-9B19-D44B27993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7710" y="339641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3D2ACE4F-E97A-7C4B-8F38-8CC7FF0A2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785" y="267568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A</a:t>
            </a:r>
          </a:p>
        </p:txBody>
      </p:sp>
      <p:sp>
        <p:nvSpPr>
          <p:cNvPr id="30" name="Line 12">
            <a:extLst>
              <a:ext uri="{FF2B5EF4-FFF2-40B4-BE49-F238E27FC236}">
                <a16:creationId xmlns:a16="http://schemas.microsoft.com/office/drawing/2014/main" id="{09F16961-EB39-BD46-94A7-F038B8EDD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5782" y="3059728"/>
            <a:ext cx="969389" cy="13256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Text Box 39">
            <a:extLst>
              <a:ext uri="{FF2B5EF4-FFF2-40B4-BE49-F238E27FC236}">
                <a16:creationId xmlns:a16="http://schemas.microsoft.com/office/drawing/2014/main" id="{AB26E1DA-DEBA-5F47-ACCA-BC505AB1C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581" y="4495091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32" name="Text Box 41">
            <a:extLst>
              <a:ext uri="{FF2B5EF4-FFF2-40B4-BE49-F238E27FC236}">
                <a16:creationId xmlns:a16="http://schemas.microsoft.com/office/drawing/2014/main" id="{7E33A49B-A3F2-0E46-8155-89F2F5D5BB75}"/>
              </a:ext>
            </a:extLst>
          </p:cNvPr>
          <p:cNvSpPr txBox="1">
            <a:spLocks noChangeArrowheads="1"/>
          </p:cNvSpPr>
          <p:nvPr/>
        </p:nvSpPr>
        <p:spPr bwMode="auto">
          <a:xfrm rot="-4437854">
            <a:off x="327431" y="3215434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B.E</a:t>
            </a:r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220F3785-7A7B-E047-8B50-0F6D7464C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0720" y="3845672"/>
            <a:ext cx="6377" cy="495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Text Box 36">
            <a:extLst>
              <a:ext uri="{FF2B5EF4-FFF2-40B4-BE49-F238E27FC236}">
                <a16:creationId xmlns:a16="http://schemas.microsoft.com/office/drawing/2014/main" id="{70727AA4-283A-DB40-B09E-CB2CB2309E6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249441" y="373851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35" name="Text Box 42">
            <a:extLst>
              <a:ext uri="{FF2B5EF4-FFF2-40B4-BE49-F238E27FC236}">
                <a16:creationId xmlns:a16="http://schemas.microsoft.com/office/drawing/2014/main" id="{665E8A95-97D5-B944-80FC-A0640499C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735" y="2540747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B.E</a:t>
            </a:r>
          </a:p>
        </p:txBody>
      </p:sp>
      <p:sp>
        <p:nvSpPr>
          <p:cNvPr id="36" name="Text Box 38">
            <a:extLst>
              <a:ext uri="{FF2B5EF4-FFF2-40B4-BE49-F238E27FC236}">
                <a16:creationId xmlns:a16="http://schemas.microsoft.com/office/drawing/2014/main" id="{8A09A811-2FF4-F64D-887D-FC446BF1CC35}"/>
              </a:ext>
            </a:extLst>
          </p:cNvPr>
          <p:cNvSpPr txBox="1">
            <a:spLocks noChangeArrowheads="1"/>
          </p:cNvSpPr>
          <p:nvPr/>
        </p:nvSpPr>
        <p:spPr bwMode="auto">
          <a:xfrm rot="-3269929">
            <a:off x="2981343" y="3534521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5380CDE-7D8D-3D42-A382-378BE6318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81437"/>
              </p:ext>
            </p:extLst>
          </p:nvPr>
        </p:nvGraphicFramePr>
        <p:xfrm>
          <a:off x="446694" y="5003483"/>
          <a:ext cx="6096000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15233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562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41209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48243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125356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4445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4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d[v]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39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v.parent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NULL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19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60899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BFS in a Directed Graph</a:t>
            </a:r>
            <a:endParaRPr lang="zh-CN" altLang="en-US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/>
              <a:t>For back edge (</a:t>
            </a:r>
            <a:r>
              <a:rPr lang="en-US" altLang="zh-CN" i="1" dirty="0"/>
              <a:t>u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dirty="0"/>
              <a:t>), 0 ≤ d[</a:t>
            </a:r>
            <a:r>
              <a:rPr lang="en-US" altLang="zh-CN" i="1" dirty="0"/>
              <a:t>v</a:t>
            </a:r>
            <a:r>
              <a:rPr lang="en-US" altLang="zh-CN" dirty="0"/>
              <a:t>] &lt; d[</a:t>
            </a:r>
            <a:r>
              <a:rPr lang="en-US" altLang="zh-CN" i="1" dirty="0"/>
              <a:t>u</a:t>
            </a:r>
            <a:r>
              <a:rPr lang="en-US" altLang="zh-CN" dirty="0"/>
              <a:t>]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FBF73-CF89-4F0A-8266-ABC0298CEA97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225249-BE56-B448-B6E0-4CCE4518E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5" y="2677272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72D8F5-057D-F94D-B0F6-AD256F7D4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660" y="2621710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31BE1E-272B-B24C-BBC8-448E811BB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672" y="3413872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11E064-0A86-764D-A6E8-D0D1B496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672" y="435049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ABFB40-BF89-294B-9A3A-9B7A03589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272" y="435049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441C653F-671F-A84C-AFA1-13E0F7D705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7597" y="2855072"/>
            <a:ext cx="211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D52F40E8-BF72-7E45-B846-F01A7BE52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8867" y="2982072"/>
            <a:ext cx="900112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32103F9F-6367-8440-983F-5976AC600E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8072" y="2990010"/>
            <a:ext cx="944563" cy="541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991CA95E-86D3-AF44-8958-E3630B1C86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2035" y="3036047"/>
            <a:ext cx="1035050" cy="1395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95D4F1EF-31F4-A34A-8EE3-9F5E7A773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7597" y="4566397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F58451BD-7B3E-8C4C-BB65-F1F3D49BF92D}"/>
              </a:ext>
            </a:extLst>
          </p:cNvPr>
          <p:cNvSpPr>
            <a:spLocks/>
          </p:cNvSpPr>
          <p:nvPr/>
        </p:nvSpPr>
        <p:spPr bwMode="auto">
          <a:xfrm flipV="1">
            <a:off x="835772" y="3080497"/>
            <a:ext cx="271463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4E093A06-29A9-5744-92BF-C98BA61F8FDD}"/>
              </a:ext>
            </a:extLst>
          </p:cNvPr>
          <p:cNvSpPr>
            <a:spLocks/>
          </p:cNvSpPr>
          <p:nvPr/>
        </p:nvSpPr>
        <p:spPr bwMode="auto">
          <a:xfrm flipH="1">
            <a:off x="1377110" y="3124947"/>
            <a:ext cx="271462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C1C54EBF-C6AD-5648-B99D-D01BD74F9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747" y="434097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F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864BD519-9C59-BC40-8BCA-7AE30F6C2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2635" y="263123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2C0055B0-B59E-0F41-BAE9-69F6BF013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1672" y="434097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85B12439-62B9-374B-9B19-D44B27993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7710" y="339641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3D2ACE4F-E97A-7C4B-8F38-8CC7FF0A2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785" y="267568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A</a:t>
            </a:r>
          </a:p>
        </p:txBody>
      </p:sp>
      <p:sp>
        <p:nvSpPr>
          <p:cNvPr id="30" name="Line 12">
            <a:extLst>
              <a:ext uri="{FF2B5EF4-FFF2-40B4-BE49-F238E27FC236}">
                <a16:creationId xmlns:a16="http://schemas.microsoft.com/office/drawing/2014/main" id="{09F16961-EB39-BD46-94A7-F038B8EDD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5782" y="3059728"/>
            <a:ext cx="969389" cy="13256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Text Box 39">
            <a:extLst>
              <a:ext uri="{FF2B5EF4-FFF2-40B4-BE49-F238E27FC236}">
                <a16:creationId xmlns:a16="http://schemas.microsoft.com/office/drawing/2014/main" id="{AB26E1DA-DEBA-5F47-ACCA-BC505AB1C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581" y="4495091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32" name="Text Box 41">
            <a:extLst>
              <a:ext uri="{FF2B5EF4-FFF2-40B4-BE49-F238E27FC236}">
                <a16:creationId xmlns:a16="http://schemas.microsoft.com/office/drawing/2014/main" id="{7E33A49B-A3F2-0E46-8155-89F2F5D5BB75}"/>
              </a:ext>
            </a:extLst>
          </p:cNvPr>
          <p:cNvSpPr txBox="1">
            <a:spLocks noChangeArrowheads="1"/>
          </p:cNvSpPr>
          <p:nvPr/>
        </p:nvSpPr>
        <p:spPr bwMode="auto">
          <a:xfrm rot="-4437854">
            <a:off x="327431" y="3215434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B.E</a:t>
            </a:r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220F3785-7A7B-E047-8B50-0F6D7464C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0720" y="3845672"/>
            <a:ext cx="6377" cy="495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Text Box 36">
            <a:extLst>
              <a:ext uri="{FF2B5EF4-FFF2-40B4-BE49-F238E27FC236}">
                <a16:creationId xmlns:a16="http://schemas.microsoft.com/office/drawing/2014/main" id="{70727AA4-283A-DB40-B09E-CB2CB2309E6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249441" y="373851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35" name="Text Box 42">
            <a:extLst>
              <a:ext uri="{FF2B5EF4-FFF2-40B4-BE49-F238E27FC236}">
                <a16:creationId xmlns:a16="http://schemas.microsoft.com/office/drawing/2014/main" id="{665E8A95-97D5-B944-80FC-A0640499C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735" y="2540747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B.E</a:t>
            </a:r>
          </a:p>
        </p:txBody>
      </p:sp>
      <p:sp>
        <p:nvSpPr>
          <p:cNvPr id="36" name="Text Box 38">
            <a:extLst>
              <a:ext uri="{FF2B5EF4-FFF2-40B4-BE49-F238E27FC236}">
                <a16:creationId xmlns:a16="http://schemas.microsoft.com/office/drawing/2014/main" id="{8A09A811-2FF4-F64D-887D-FC446BF1CC35}"/>
              </a:ext>
            </a:extLst>
          </p:cNvPr>
          <p:cNvSpPr txBox="1">
            <a:spLocks noChangeArrowheads="1"/>
          </p:cNvSpPr>
          <p:nvPr/>
        </p:nvSpPr>
        <p:spPr bwMode="auto">
          <a:xfrm rot="-3269929">
            <a:off x="2981343" y="3534521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5380CDE-7D8D-3D42-A382-378BE63188B5}"/>
              </a:ext>
            </a:extLst>
          </p:cNvPr>
          <p:cNvGraphicFramePr>
            <a:graphicFrameLocks noGrp="1"/>
          </p:cNvGraphicFramePr>
          <p:nvPr/>
        </p:nvGraphicFramePr>
        <p:xfrm>
          <a:off x="446694" y="5003483"/>
          <a:ext cx="6096000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15233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562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41209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48243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125356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4445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4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d[v]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39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v.parent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NULL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19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10178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BFS in a Directed Graph</a:t>
            </a:r>
            <a:endParaRPr lang="zh-CN" altLang="en-US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/>
              <a:t>No forward edges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FBF73-CF89-4F0A-8266-ABC0298CEA97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225249-BE56-B448-B6E0-4CCE4518E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5" y="2677272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72D8F5-057D-F94D-B0F6-AD256F7D4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660" y="2621710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31BE1E-272B-B24C-BBC8-448E811BB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672" y="3413872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11E064-0A86-764D-A6E8-D0D1B496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672" y="435049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ABFB40-BF89-294B-9A3A-9B7A03589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272" y="435049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441C653F-671F-A84C-AFA1-13E0F7D705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7597" y="2855072"/>
            <a:ext cx="211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D52F40E8-BF72-7E45-B846-F01A7BE52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8867" y="2982072"/>
            <a:ext cx="900112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32103F9F-6367-8440-983F-5976AC600E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8072" y="2990010"/>
            <a:ext cx="944563" cy="541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991CA95E-86D3-AF44-8958-E3630B1C86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2035" y="3036047"/>
            <a:ext cx="1035050" cy="1395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95D4F1EF-31F4-A34A-8EE3-9F5E7A773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7597" y="4566397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F58451BD-7B3E-8C4C-BB65-F1F3D49BF92D}"/>
              </a:ext>
            </a:extLst>
          </p:cNvPr>
          <p:cNvSpPr>
            <a:spLocks/>
          </p:cNvSpPr>
          <p:nvPr/>
        </p:nvSpPr>
        <p:spPr bwMode="auto">
          <a:xfrm flipV="1">
            <a:off x="835772" y="3080497"/>
            <a:ext cx="271463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4E093A06-29A9-5744-92BF-C98BA61F8FDD}"/>
              </a:ext>
            </a:extLst>
          </p:cNvPr>
          <p:cNvSpPr>
            <a:spLocks/>
          </p:cNvSpPr>
          <p:nvPr/>
        </p:nvSpPr>
        <p:spPr bwMode="auto">
          <a:xfrm flipH="1">
            <a:off x="1377110" y="3124947"/>
            <a:ext cx="271462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C1C54EBF-C6AD-5648-B99D-D01BD74F9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747" y="434097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F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864BD519-9C59-BC40-8BCA-7AE30F6C2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2635" y="263123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2C0055B0-B59E-0F41-BAE9-69F6BF013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1672" y="434097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85B12439-62B9-374B-9B19-D44B27993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7710" y="339641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3D2ACE4F-E97A-7C4B-8F38-8CC7FF0A2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785" y="267568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A</a:t>
            </a:r>
          </a:p>
        </p:txBody>
      </p:sp>
      <p:sp>
        <p:nvSpPr>
          <p:cNvPr id="30" name="Line 12">
            <a:extLst>
              <a:ext uri="{FF2B5EF4-FFF2-40B4-BE49-F238E27FC236}">
                <a16:creationId xmlns:a16="http://schemas.microsoft.com/office/drawing/2014/main" id="{09F16961-EB39-BD46-94A7-F038B8EDD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5782" y="3059728"/>
            <a:ext cx="969389" cy="13256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Text Box 39">
            <a:extLst>
              <a:ext uri="{FF2B5EF4-FFF2-40B4-BE49-F238E27FC236}">
                <a16:creationId xmlns:a16="http://schemas.microsoft.com/office/drawing/2014/main" id="{AB26E1DA-DEBA-5F47-ACCA-BC505AB1C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581" y="4495091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32" name="Text Box 41">
            <a:extLst>
              <a:ext uri="{FF2B5EF4-FFF2-40B4-BE49-F238E27FC236}">
                <a16:creationId xmlns:a16="http://schemas.microsoft.com/office/drawing/2014/main" id="{7E33A49B-A3F2-0E46-8155-89F2F5D5BB75}"/>
              </a:ext>
            </a:extLst>
          </p:cNvPr>
          <p:cNvSpPr txBox="1">
            <a:spLocks noChangeArrowheads="1"/>
          </p:cNvSpPr>
          <p:nvPr/>
        </p:nvSpPr>
        <p:spPr bwMode="auto">
          <a:xfrm rot="-4437854">
            <a:off x="327431" y="3215434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B.E</a:t>
            </a:r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220F3785-7A7B-E047-8B50-0F6D7464C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0720" y="3845672"/>
            <a:ext cx="6377" cy="495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Text Box 36">
            <a:extLst>
              <a:ext uri="{FF2B5EF4-FFF2-40B4-BE49-F238E27FC236}">
                <a16:creationId xmlns:a16="http://schemas.microsoft.com/office/drawing/2014/main" id="{70727AA4-283A-DB40-B09E-CB2CB2309E6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249441" y="373851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35" name="Text Box 42">
            <a:extLst>
              <a:ext uri="{FF2B5EF4-FFF2-40B4-BE49-F238E27FC236}">
                <a16:creationId xmlns:a16="http://schemas.microsoft.com/office/drawing/2014/main" id="{665E8A95-97D5-B944-80FC-A0640499C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735" y="2540747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B.E</a:t>
            </a:r>
          </a:p>
        </p:txBody>
      </p:sp>
      <p:sp>
        <p:nvSpPr>
          <p:cNvPr id="36" name="Text Box 38">
            <a:extLst>
              <a:ext uri="{FF2B5EF4-FFF2-40B4-BE49-F238E27FC236}">
                <a16:creationId xmlns:a16="http://schemas.microsoft.com/office/drawing/2014/main" id="{8A09A811-2FF4-F64D-887D-FC446BF1CC35}"/>
              </a:ext>
            </a:extLst>
          </p:cNvPr>
          <p:cNvSpPr txBox="1">
            <a:spLocks noChangeArrowheads="1"/>
          </p:cNvSpPr>
          <p:nvPr/>
        </p:nvSpPr>
        <p:spPr bwMode="auto">
          <a:xfrm rot="-3269929">
            <a:off x="2981343" y="3534521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5380CDE-7D8D-3D42-A382-378BE63188B5}"/>
              </a:ext>
            </a:extLst>
          </p:cNvPr>
          <p:cNvGraphicFramePr>
            <a:graphicFrameLocks noGrp="1"/>
          </p:cNvGraphicFramePr>
          <p:nvPr/>
        </p:nvGraphicFramePr>
        <p:xfrm>
          <a:off x="446694" y="5003483"/>
          <a:ext cx="6096000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15233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562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41209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48243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125356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4445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4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d[v]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39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v.parent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NULL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19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76753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BFS in a Directed Graph</a:t>
            </a:r>
            <a:endParaRPr lang="zh-CN" altLang="en-US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/>
              <a:t>For cross edge (</a:t>
            </a:r>
            <a:r>
              <a:rPr lang="en-US" altLang="zh-CN" i="1" dirty="0"/>
              <a:t>u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dirty="0"/>
              <a:t>), d[</a:t>
            </a:r>
            <a:r>
              <a:rPr lang="en-US" altLang="zh-CN" i="1" dirty="0"/>
              <a:t>v</a:t>
            </a:r>
            <a:r>
              <a:rPr lang="en-US" altLang="zh-CN" dirty="0"/>
              <a:t>] ≤ d[</a:t>
            </a:r>
            <a:r>
              <a:rPr lang="en-US" altLang="zh-CN" i="1" dirty="0"/>
              <a:t>u</a:t>
            </a:r>
            <a:r>
              <a:rPr lang="en-US" altLang="zh-CN" dirty="0"/>
              <a:t>]+1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FBF73-CF89-4F0A-8266-ABC0298CEA97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225249-BE56-B448-B6E0-4CCE4518E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5" y="2677272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72D8F5-057D-F94D-B0F6-AD256F7D4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660" y="2621710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31BE1E-272B-B24C-BBC8-448E811BB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672" y="3413872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11E064-0A86-764D-A6E8-D0D1B496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672" y="435049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ABFB40-BF89-294B-9A3A-9B7A03589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272" y="435049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441C653F-671F-A84C-AFA1-13E0F7D705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7597" y="2855072"/>
            <a:ext cx="211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D52F40E8-BF72-7E45-B846-F01A7BE52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8867" y="2982072"/>
            <a:ext cx="900112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32103F9F-6367-8440-983F-5976AC600E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8072" y="2990010"/>
            <a:ext cx="944563" cy="541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991CA95E-86D3-AF44-8958-E3630B1C86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2035" y="3036047"/>
            <a:ext cx="1035050" cy="1395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95D4F1EF-31F4-A34A-8EE3-9F5E7A773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7597" y="4566397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F58451BD-7B3E-8C4C-BB65-F1F3D49BF92D}"/>
              </a:ext>
            </a:extLst>
          </p:cNvPr>
          <p:cNvSpPr>
            <a:spLocks/>
          </p:cNvSpPr>
          <p:nvPr/>
        </p:nvSpPr>
        <p:spPr bwMode="auto">
          <a:xfrm flipV="1">
            <a:off x="835772" y="3080497"/>
            <a:ext cx="271463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4E093A06-29A9-5744-92BF-C98BA61F8FDD}"/>
              </a:ext>
            </a:extLst>
          </p:cNvPr>
          <p:cNvSpPr>
            <a:spLocks/>
          </p:cNvSpPr>
          <p:nvPr/>
        </p:nvSpPr>
        <p:spPr bwMode="auto">
          <a:xfrm flipH="1">
            <a:off x="1377110" y="3124947"/>
            <a:ext cx="271462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C1C54EBF-C6AD-5648-B99D-D01BD74F9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747" y="434097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F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864BD519-9C59-BC40-8BCA-7AE30F6C2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2635" y="263123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2C0055B0-B59E-0F41-BAE9-69F6BF013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1672" y="434097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85B12439-62B9-374B-9B19-D44B27993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7710" y="339641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3D2ACE4F-E97A-7C4B-8F38-8CC7FF0A2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785" y="267568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A</a:t>
            </a:r>
          </a:p>
        </p:txBody>
      </p:sp>
      <p:sp>
        <p:nvSpPr>
          <p:cNvPr id="30" name="Line 12">
            <a:extLst>
              <a:ext uri="{FF2B5EF4-FFF2-40B4-BE49-F238E27FC236}">
                <a16:creationId xmlns:a16="http://schemas.microsoft.com/office/drawing/2014/main" id="{09F16961-EB39-BD46-94A7-F038B8EDD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5782" y="3059728"/>
            <a:ext cx="969389" cy="13256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Text Box 39">
            <a:extLst>
              <a:ext uri="{FF2B5EF4-FFF2-40B4-BE49-F238E27FC236}">
                <a16:creationId xmlns:a16="http://schemas.microsoft.com/office/drawing/2014/main" id="{AB26E1DA-DEBA-5F47-ACCA-BC505AB1C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581" y="4495091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32" name="Text Box 41">
            <a:extLst>
              <a:ext uri="{FF2B5EF4-FFF2-40B4-BE49-F238E27FC236}">
                <a16:creationId xmlns:a16="http://schemas.microsoft.com/office/drawing/2014/main" id="{7E33A49B-A3F2-0E46-8155-89F2F5D5BB75}"/>
              </a:ext>
            </a:extLst>
          </p:cNvPr>
          <p:cNvSpPr txBox="1">
            <a:spLocks noChangeArrowheads="1"/>
          </p:cNvSpPr>
          <p:nvPr/>
        </p:nvSpPr>
        <p:spPr bwMode="auto">
          <a:xfrm rot="-4437854">
            <a:off x="327431" y="3215434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B.E</a:t>
            </a:r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220F3785-7A7B-E047-8B50-0F6D7464C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0720" y="3845672"/>
            <a:ext cx="6377" cy="495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Text Box 36">
            <a:extLst>
              <a:ext uri="{FF2B5EF4-FFF2-40B4-BE49-F238E27FC236}">
                <a16:creationId xmlns:a16="http://schemas.microsoft.com/office/drawing/2014/main" id="{70727AA4-283A-DB40-B09E-CB2CB2309E6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249441" y="373851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35" name="Text Box 42">
            <a:extLst>
              <a:ext uri="{FF2B5EF4-FFF2-40B4-BE49-F238E27FC236}">
                <a16:creationId xmlns:a16="http://schemas.microsoft.com/office/drawing/2014/main" id="{665E8A95-97D5-B944-80FC-A0640499C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735" y="2540747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B.E</a:t>
            </a:r>
          </a:p>
        </p:txBody>
      </p:sp>
      <p:sp>
        <p:nvSpPr>
          <p:cNvPr id="36" name="Text Box 38">
            <a:extLst>
              <a:ext uri="{FF2B5EF4-FFF2-40B4-BE49-F238E27FC236}">
                <a16:creationId xmlns:a16="http://schemas.microsoft.com/office/drawing/2014/main" id="{8A09A811-2FF4-F64D-887D-FC446BF1CC35}"/>
              </a:ext>
            </a:extLst>
          </p:cNvPr>
          <p:cNvSpPr txBox="1">
            <a:spLocks noChangeArrowheads="1"/>
          </p:cNvSpPr>
          <p:nvPr/>
        </p:nvSpPr>
        <p:spPr bwMode="auto">
          <a:xfrm rot="-3269929">
            <a:off x="2981343" y="3534521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5380CDE-7D8D-3D42-A382-378BE63188B5}"/>
              </a:ext>
            </a:extLst>
          </p:cNvPr>
          <p:cNvGraphicFramePr>
            <a:graphicFrameLocks noGrp="1"/>
          </p:cNvGraphicFramePr>
          <p:nvPr/>
        </p:nvGraphicFramePr>
        <p:xfrm>
          <a:off x="446694" y="5003483"/>
          <a:ext cx="6096000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15233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562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41209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48243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125356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4445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4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d[v]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39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v.parent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NULL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19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18001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 in an Undirected Graph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146050" y="1859929"/>
            <a:ext cx="8637587" cy="4114800"/>
          </a:xfrm>
        </p:spPr>
        <p:txBody>
          <a:bodyPr/>
          <a:lstStyle/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US" altLang="zh-CN" dirty="0"/>
              <a:t>No back edges, and no forward edges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US" altLang="zh-CN" dirty="0"/>
              <a:t>For each tree edge (u, v), d[v]=d[u]+1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US" altLang="zh-CN" dirty="0"/>
              <a:t>For each cross edge (u, v), d[v]=d[u] or d[v]=d[u]+1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88F7F-7F90-40A2-94E5-F6CDCAB3461B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978041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 this class…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51520" y="1718810"/>
            <a:ext cx="8208962" cy="4114800"/>
          </a:xfrm>
        </p:spPr>
        <p:txBody>
          <a:bodyPr/>
          <a:lstStyle/>
          <a:p>
            <a:pPr eaLnBrk="1" hangingPunct="1"/>
            <a:r>
              <a:rPr lang="en-US" altLang="zh-CN" dirty="0"/>
              <a:t>BFS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</a:p>
          <a:p>
            <a:pPr eaLnBrk="1" hangingPunct="1"/>
            <a:r>
              <a:rPr lang="en-US" altLang="zh-CN" dirty="0"/>
              <a:t>BFS properties</a:t>
            </a:r>
          </a:p>
          <a:p>
            <a:pPr eaLnBrk="1" hangingPunct="1"/>
            <a:r>
              <a:rPr lang="en-US" altLang="zh-CN" dirty="0"/>
              <a:t>BFS on directed graphs</a:t>
            </a:r>
          </a:p>
          <a:p>
            <a:pPr eaLnBrk="1" hangingPunct="1"/>
            <a:r>
              <a:rPr lang="en-US" altLang="zh-CN" dirty="0"/>
              <a:t>BFS on undirected graphs</a:t>
            </a:r>
          </a:p>
          <a:p>
            <a:pPr eaLnBrk="1" hangingPunct="1"/>
            <a:r>
              <a:rPr lang="en-US" altLang="zh-CN" dirty="0"/>
              <a:t>BFS applications</a:t>
            </a:r>
          </a:p>
          <a:p>
            <a:pPr lvl="1" eaLnBrk="1" hangingPunct="1"/>
            <a:r>
              <a:rPr lang="en-US" altLang="zh-CN" dirty="0"/>
              <a:t>Bipartite graph</a:t>
            </a:r>
          </a:p>
          <a:p>
            <a:pPr lvl="1" eaLnBrk="1" hangingPunct="1"/>
            <a:r>
              <a:rPr lang="en-US" altLang="zh-CN" dirty="0"/>
              <a:t>k-degree subgraph</a:t>
            </a:r>
          </a:p>
          <a:p>
            <a:pPr lvl="1" eaLnBrk="1" hangingPunct="1"/>
            <a:r>
              <a:rPr lang="en-US" altLang="zh-CN" dirty="0"/>
              <a:t>Searching</a:t>
            </a:r>
          </a:p>
          <a:p>
            <a:pPr lvl="1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 in an Undirected Graph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/>
              <a:t>No back edges, and no forward edges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FBF73-CF89-4F0A-8266-ABC0298CEA97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225249-BE56-B448-B6E0-4CCE4518E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5" y="2677272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72D8F5-057D-F94D-B0F6-AD256F7D4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660" y="2621710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31BE1E-272B-B24C-BBC8-448E811BB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672" y="3413872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11E064-0A86-764D-A6E8-D0D1B496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672" y="435049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ABFB40-BF89-294B-9A3A-9B7A03589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272" y="435049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D52F40E8-BF72-7E45-B846-F01A7BE52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8867" y="2982072"/>
            <a:ext cx="900112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32103F9F-6367-8440-983F-5976AC600E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8072" y="2990010"/>
            <a:ext cx="944563" cy="541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991CA95E-86D3-AF44-8958-E3630B1C86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2035" y="3036047"/>
            <a:ext cx="1035050" cy="1395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95D4F1EF-31F4-A34A-8EE3-9F5E7A773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7597" y="4566397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4E093A06-29A9-5744-92BF-C98BA61F8FDD}"/>
              </a:ext>
            </a:extLst>
          </p:cNvPr>
          <p:cNvSpPr>
            <a:spLocks/>
          </p:cNvSpPr>
          <p:nvPr/>
        </p:nvSpPr>
        <p:spPr bwMode="auto">
          <a:xfrm flipH="1">
            <a:off x="1377110" y="3124947"/>
            <a:ext cx="271462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C1C54EBF-C6AD-5648-B99D-D01BD74F9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747" y="434097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F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864BD519-9C59-BC40-8BCA-7AE30F6C2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2635" y="263123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2C0055B0-B59E-0F41-BAE9-69F6BF013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1672" y="434097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85B12439-62B9-374B-9B19-D44B27993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7710" y="339641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3D2ACE4F-E97A-7C4B-8F38-8CC7FF0A2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785" y="267568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A</a:t>
            </a:r>
          </a:p>
        </p:txBody>
      </p:sp>
      <p:sp>
        <p:nvSpPr>
          <p:cNvPr id="30" name="Line 12">
            <a:extLst>
              <a:ext uri="{FF2B5EF4-FFF2-40B4-BE49-F238E27FC236}">
                <a16:creationId xmlns:a16="http://schemas.microsoft.com/office/drawing/2014/main" id="{09F16961-EB39-BD46-94A7-F038B8EDD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5782" y="3059728"/>
            <a:ext cx="969389" cy="13256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Text Box 39">
            <a:extLst>
              <a:ext uri="{FF2B5EF4-FFF2-40B4-BE49-F238E27FC236}">
                <a16:creationId xmlns:a16="http://schemas.microsoft.com/office/drawing/2014/main" id="{AB26E1DA-DEBA-5F47-ACCA-BC505AB1C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581" y="4495091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220F3785-7A7B-E047-8B50-0F6D7464C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0720" y="3845672"/>
            <a:ext cx="6377" cy="495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Text Box 36">
            <a:extLst>
              <a:ext uri="{FF2B5EF4-FFF2-40B4-BE49-F238E27FC236}">
                <a16:creationId xmlns:a16="http://schemas.microsoft.com/office/drawing/2014/main" id="{70727AA4-283A-DB40-B09E-CB2CB2309E6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249441" y="373851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36" name="Text Box 38">
            <a:extLst>
              <a:ext uri="{FF2B5EF4-FFF2-40B4-BE49-F238E27FC236}">
                <a16:creationId xmlns:a16="http://schemas.microsoft.com/office/drawing/2014/main" id="{8A09A811-2FF4-F64D-887D-FC446BF1CC35}"/>
              </a:ext>
            </a:extLst>
          </p:cNvPr>
          <p:cNvSpPr txBox="1">
            <a:spLocks noChangeArrowheads="1"/>
          </p:cNvSpPr>
          <p:nvPr/>
        </p:nvSpPr>
        <p:spPr bwMode="auto">
          <a:xfrm rot="-3269929">
            <a:off x="2981343" y="3534521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5380CDE-7D8D-3D42-A382-378BE6318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672267"/>
              </p:ext>
            </p:extLst>
          </p:nvPr>
        </p:nvGraphicFramePr>
        <p:xfrm>
          <a:off x="446694" y="5003483"/>
          <a:ext cx="6096000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15233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562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41209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48243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125356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4445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4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d[v]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39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v.parent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NULL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19226"/>
                  </a:ext>
                </a:extLst>
              </a:tr>
            </a:tbl>
          </a:graphicData>
        </a:graphic>
      </p:graphicFrame>
      <p:sp>
        <p:nvSpPr>
          <p:cNvPr id="37" name="Text Box 82">
            <a:extLst>
              <a:ext uri="{FF2B5EF4-FFF2-40B4-BE49-F238E27FC236}">
                <a16:creationId xmlns:a16="http://schemas.microsoft.com/office/drawing/2014/main" id="{9500A6AB-6CCC-BF4E-9B0E-757B70C9C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5375" y="2687978"/>
            <a:ext cx="4333034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339966"/>
                </a:solidFill>
              </a:rPr>
              <a:t>访问顺序</a:t>
            </a:r>
            <a:r>
              <a:rPr lang="en-US" altLang="zh-CN" sz="2400" dirty="0">
                <a:solidFill>
                  <a:srgbClr val="339966"/>
                </a:solidFill>
              </a:rPr>
              <a:t>AFBCD       </a:t>
            </a:r>
            <a:r>
              <a:rPr lang="en-US" altLang="zh-CN" sz="2400" dirty="0">
                <a:solidFill>
                  <a:srgbClr val="FF0000"/>
                </a:solidFill>
              </a:rPr>
              <a:t>right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339966"/>
                </a:solidFill>
              </a:rPr>
              <a:t>访问顺序</a:t>
            </a:r>
            <a:r>
              <a:rPr lang="en-US" altLang="zh-CN" sz="2400" dirty="0">
                <a:solidFill>
                  <a:srgbClr val="339966"/>
                </a:solidFill>
              </a:rPr>
              <a:t>AFCBD       </a:t>
            </a:r>
            <a:r>
              <a:rPr lang="en-US" altLang="zh-CN" sz="2400" dirty="0">
                <a:solidFill>
                  <a:srgbClr val="FF0000"/>
                </a:solidFill>
              </a:rPr>
              <a:t>wrong</a:t>
            </a:r>
            <a:r>
              <a:rPr lang="en-US" altLang="zh-CN" sz="2400" dirty="0">
                <a:solidFill>
                  <a:srgbClr val="339966"/>
                </a:solidFill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339966"/>
                </a:solidFill>
              </a:rPr>
              <a:t>访问顺序</a:t>
            </a:r>
            <a:r>
              <a:rPr lang="en-US" altLang="zh-CN" sz="2400" dirty="0">
                <a:solidFill>
                  <a:srgbClr val="339966"/>
                </a:solidFill>
              </a:rPr>
              <a:t>ABFCD       </a:t>
            </a:r>
            <a:r>
              <a:rPr lang="en-US" altLang="zh-CN" sz="2400" dirty="0">
                <a:solidFill>
                  <a:srgbClr val="FF0000"/>
                </a:solidFill>
              </a:rPr>
              <a:t>right</a:t>
            </a:r>
            <a:r>
              <a:rPr lang="en-US" altLang="zh-CN" sz="2400" dirty="0">
                <a:solidFill>
                  <a:srgbClr val="339966"/>
                </a:solidFill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33996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731906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 in an Undirected Graph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/>
              <a:t>For each tree edge (u, v), d[v]=d[u]+1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FBF73-CF89-4F0A-8266-ABC0298CEA97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225249-BE56-B448-B6E0-4CCE4518E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5" y="2677272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72D8F5-057D-F94D-B0F6-AD256F7D4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660" y="2621710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31BE1E-272B-B24C-BBC8-448E811BB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672" y="3413872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11E064-0A86-764D-A6E8-D0D1B496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672" y="435049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ABFB40-BF89-294B-9A3A-9B7A03589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272" y="435049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D52F40E8-BF72-7E45-B846-F01A7BE52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8867" y="2982072"/>
            <a:ext cx="900112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32103F9F-6367-8440-983F-5976AC600E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8072" y="2990010"/>
            <a:ext cx="944563" cy="541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991CA95E-86D3-AF44-8958-E3630B1C86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2035" y="3036047"/>
            <a:ext cx="1035050" cy="1395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95D4F1EF-31F4-A34A-8EE3-9F5E7A773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7597" y="4566397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4E093A06-29A9-5744-92BF-C98BA61F8FDD}"/>
              </a:ext>
            </a:extLst>
          </p:cNvPr>
          <p:cNvSpPr>
            <a:spLocks/>
          </p:cNvSpPr>
          <p:nvPr/>
        </p:nvSpPr>
        <p:spPr bwMode="auto">
          <a:xfrm flipH="1">
            <a:off x="1377110" y="3124947"/>
            <a:ext cx="271462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C1C54EBF-C6AD-5648-B99D-D01BD74F9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747" y="434097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F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864BD519-9C59-BC40-8BCA-7AE30F6C2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2635" y="263123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2C0055B0-B59E-0F41-BAE9-69F6BF013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1672" y="434097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85B12439-62B9-374B-9B19-D44B27993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7710" y="339641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3D2ACE4F-E97A-7C4B-8F38-8CC7FF0A2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785" y="267568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A</a:t>
            </a:r>
          </a:p>
        </p:txBody>
      </p:sp>
      <p:sp>
        <p:nvSpPr>
          <p:cNvPr id="30" name="Line 12">
            <a:extLst>
              <a:ext uri="{FF2B5EF4-FFF2-40B4-BE49-F238E27FC236}">
                <a16:creationId xmlns:a16="http://schemas.microsoft.com/office/drawing/2014/main" id="{09F16961-EB39-BD46-94A7-F038B8EDD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5782" y="3059728"/>
            <a:ext cx="969389" cy="13256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Text Box 39">
            <a:extLst>
              <a:ext uri="{FF2B5EF4-FFF2-40B4-BE49-F238E27FC236}">
                <a16:creationId xmlns:a16="http://schemas.microsoft.com/office/drawing/2014/main" id="{AB26E1DA-DEBA-5F47-ACCA-BC505AB1C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581" y="4495091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220F3785-7A7B-E047-8B50-0F6D7464C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0720" y="3845672"/>
            <a:ext cx="6377" cy="495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Text Box 36">
            <a:extLst>
              <a:ext uri="{FF2B5EF4-FFF2-40B4-BE49-F238E27FC236}">
                <a16:creationId xmlns:a16="http://schemas.microsoft.com/office/drawing/2014/main" id="{70727AA4-283A-DB40-B09E-CB2CB2309E6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249441" y="373851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36" name="Text Box 38">
            <a:extLst>
              <a:ext uri="{FF2B5EF4-FFF2-40B4-BE49-F238E27FC236}">
                <a16:creationId xmlns:a16="http://schemas.microsoft.com/office/drawing/2014/main" id="{8A09A811-2FF4-F64D-887D-FC446BF1CC35}"/>
              </a:ext>
            </a:extLst>
          </p:cNvPr>
          <p:cNvSpPr txBox="1">
            <a:spLocks noChangeArrowheads="1"/>
          </p:cNvSpPr>
          <p:nvPr/>
        </p:nvSpPr>
        <p:spPr bwMode="auto">
          <a:xfrm rot="-3269929">
            <a:off x="2981343" y="3534521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5380CDE-7D8D-3D42-A382-378BE63188B5}"/>
              </a:ext>
            </a:extLst>
          </p:cNvPr>
          <p:cNvGraphicFramePr>
            <a:graphicFrameLocks noGrp="1"/>
          </p:cNvGraphicFramePr>
          <p:nvPr/>
        </p:nvGraphicFramePr>
        <p:xfrm>
          <a:off x="446694" y="5003483"/>
          <a:ext cx="6096000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15233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562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41209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48243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125356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4445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4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d[v]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39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v.parent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NULL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19226"/>
                  </a:ext>
                </a:extLst>
              </a:tr>
            </a:tbl>
          </a:graphicData>
        </a:graphic>
      </p:graphicFrame>
      <p:sp>
        <p:nvSpPr>
          <p:cNvPr id="37" name="Text Box 82">
            <a:extLst>
              <a:ext uri="{FF2B5EF4-FFF2-40B4-BE49-F238E27FC236}">
                <a16:creationId xmlns:a16="http://schemas.microsoft.com/office/drawing/2014/main" id="{9500A6AB-6CCC-BF4E-9B0E-757B70C9C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5375" y="2687978"/>
            <a:ext cx="4333034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339966"/>
                </a:solidFill>
              </a:rPr>
              <a:t>访问顺序</a:t>
            </a:r>
            <a:r>
              <a:rPr lang="en-US" altLang="zh-CN" sz="2400" dirty="0">
                <a:solidFill>
                  <a:srgbClr val="339966"/>
                </a:solidFill>
              </a:rPr>
              <a:t>AFBCD       </a:t>
            </a:r>
            <a:r>
              <a:rPr lang="en-US" altLang="zh-CN" sz="2400" dirty="0">
                <a:solidFill>
                  <a:srgbClr val="FF0000"/>
                </a:solidFill>
              </a:rPr>
              <a:t>right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339966"/>
                </a:solidFill>
              </a:rPr>
              <a:t>访问顺序</a:t>
            </a:r>
            <a:r>
              <a:rPr lang="en-US" altLang="zh-CN" sz="2400" dirty="0">
                <a:solidFill>
                  <a:srgbClr val="339966"/>
                </a:solidFill>
              </a:rPr>
              <a:t>AFCBD       </a:t>
            </a:r>
            <a:r>
              <a:rPr lang="en-US" altLang="zh-CN" sz="2400" dirty="0">
                <a:solidFill>
                  <a:srgbClr val="FF0000"/>
                </a:solidFill>
              </a:rPr>
              <a:t>wrong</a:t>
            </a:r>
            <a:r>
              <a:rPr lang="en-US" altLang="zh-CN" sz="2400" dirty="0">
                <a:solidFill>
                  <a:srgbClr val="339966"/>
                </a:solidFill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339966"/>
                </a:solidFill>
              </a:rPr>
              <a:t>访问顺序</a:t>
            </a:r>
            <a:r>
              <a:rPr lang="en-US" altLang="zh-CN" sz="2400" dirty="0">
                <a:solidFill>
                  <a:srgbClr val="339966"/>
                </a:solidFill>
              </a:rPr>
              <a:t>ABFCD       </a:t>
            </a:r>
            <a:r>
              <a:rPr lang="en-US" altLang="zh-CN" sz="2400" dirty="0">
                <a:solidFill>
                  <a:srgbClr val="FF0000"/>
                </a:solidFill>
              </a:rPr>
              <a:t>right</a:t>
            </a:r>
            <a:r>
              <a:rPr lang="en-US" altLang="zh-CN" sz="2400" dirty="0">
                <a:solidFill>
                  <a:srgbClr val="339966"/>
                </a:solidFill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33996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77991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 in an Undirected Graph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77780" y="1687061"/>
            <a:ext cx="8208962" cy="4114800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CN" dirty="0"/>
              <a:t>For each cross edge (u, v), v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be a gray node, so we have d[v]=d[u] or d[v]=d[u]+1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FBF73-CF89-4F0A-8266-ABC0298CEA97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225249-BE56-B448-B6E0-4CCE4518E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5" y="2677272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72D8F5-057D-F94D-B0F6-AD256F7D4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660" y="2621710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31BE1E-272B-B24C-BBC8-448E811BB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672" y="3413872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11E064-0A86-764D-A6E8-D0D1B496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672" y="435049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ABFB40-BF89-294B-9A3A-9B7A03589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272" y="435049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D52F40E8-BF72-7E45-B846-F01A7BE52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8867" y="2982072"/>
            <a:ext cx="900112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32103F9F-6367-8440-983F-5976AC600E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8072" y="2990010"/>
            <a:ext cx="944563" cy="541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991CA95E-86D3-AF44-8958-E3630B1C86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2035" y="3036047"/>
            <a:ext cx="1035050" cy="1395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95D4F1EF-31F4-A34A-8EE3-9F5E7A773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7597" y="4566397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4E093A06-29A9-5744-92BF-C98BA61F8FDD}"/>
              </a:ext>
            </a:extLst>
          </p:cNvPr>
          <p:cNvSpPr>
            <a:spLocks/>
          </p:cNvSpPr>
          <p:nvPr/>
        </p:nvSpPr>
        <p:spPr bwMode="auto">
          <a:xfrm flipH="1">
            <a:off x="1377110" y="3124947"/>
            <a:ext cx="271462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C1C54EBF-C6AD-5648-B99D-D01BD74F9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747" y="434097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F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864BD519-9C59-BC40-8BCA-7AE30F6C2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2635" y="263123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2C0055B0-B59E-0F41-BAE9-69F6BF013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1672" y="434097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85B12439-62B9-374B-9B19-D44B27993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7710" y="339641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3D2ACE4F-E97A-7C4B-8F38-8CC7FF0A2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785" y="267568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A</a:t>
            </a:r>
          </a:p>
        </p:txBody>
      </p:sp>
      <p:sp>
        <p:nvSpPr>
          <p:cNvPr id="30" name="Line 12">
            <a:extLst>
              <a:ext uri="{FF2B5EF4-FFF2-40B4-BE49-F238E27FC236}">
                <a16:creationId xmlns:a16="http://schemas.microsoft.com/office/drawing/2014/main" id="{09F16961-EB39-BD46-94A7-F038B8EDD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5782" y="3059728"/>
            <a:ext cx="969389" cy="13256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Text Box 39">
            <a:extLst>
              <a:ext uri="{FF2B5EF4-FFF2-40B4-BE49-F238E27FC236}">
                <a16:creationId xmlns:a16="http://schemas.microsoft.com/office/drawing/2014/main" id="{AB26E1DA-DEBA-5F47-ACCA-BC505AB1C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581" y="4495091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220F3785-7A7B-E047-8B50-0F6D7464C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0720" y="3845672"/>
            <a:ext cx="6377" cy="495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Text Box 36">
            <a:extLst>
              <a:ext uri="{FF2B5EF4-FFF2-40B4-BE49-F238E27FC236}">
                <a16:creationId xmlns:a16="http://schemas.microsoft.com/office/drawing/2014/main" id="{70727AA4-283A-DB40-B09E-CB2CB2309E6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249441" y="373851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36" name="Text Box 38">
            <a:extLst>
              <a:ext uri="{FF2B5EF4-FFF2-40B4-BE49-F238E27FC236}">
                <a16:creationId xmlns:a16="http://schemas.microsoft.com/office/drawing/2014/main" id="{8A09A811-2FF4-F64D-887D-FC446BF1CC35}"/>
              </a:ext>
            </a:extLst>
          </p:cNvPr>
          <p:cNvSpPr txBox="1">
            <a:spLocks noChangeArrowheads="1"/>
          </p:cNvSpPr>
          <p:nvPr/>
        </p:nvSpPr>
        <p:spPr bwMode="auto">
          <a:xfrm rot="-3269929">
            <a:off x="2981343" y="3534521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5380CDE-7D8D-3D42-A382-378BE63188B5}"/>
              </a:ext>
            </a:extLst>
          </p:cNvPr>
          <p:cNvGraphicFramePr>
            <a:graphicFrameLocks noGrp="1"/>
          </p:cNvGraphicFramePr>
          <p:nvPr/>
        </p:nvGraphicFramePr>
        <p:xfrm>
          <a:off x="446694" y="5003483"/>
          <a:ext cx="6096000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15233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562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41209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48243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125356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4445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4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d[v]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39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v.parent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NULL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19226"/>
                  </a:ext>
                </a:extLst>
              </a:tr>
            </a:tbl>
          </a:graphicData>
        </a:graphic>
      </p:graphicFrame>
      <p:sp>
        <p:nvSpPr>
          <p:cNvPr id="37" name="Text Box 82">
            <a:extLst>
              <a:ext uri="{FF2B5EF4-FFF2-40B4-BE49-F238E27FC236}">
                <a16:creationId xmlns:a16="http://schemas.microsoft.com/office/drawing/2014/main" id="{9500A6AB-6CCC-BF4E-9B0E-757B70C9C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5375" y="2687978"/>
            <a:ext cx="4333034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339966"/>
                </a:solidFill>
              </a:rPr>
              <a:t>访问顺序</a:t>
            </a:r>
            <a:r>
              <a:rPr lang="en-US" altLang="zh-CN" sz="2400" dirty="0">
                <a:solidFill>
                  <a:srgbClr val="339966"/>
                </a:solidFill>
              </a:rPr>
              <a:t>AFBCD       </a:t>
            </a:r>
            <a:r>
              <a:rPr lang="en-US" altLang="zh-CN" sz="2400" dirty="0">
                <a:solidFill>
                  <a:srgbClr val="FF0000"/>
                </a:solidFill>
              </a:rPr>
              <a:t>right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339966"/>
                </a:solidFill>
              </a:rPr>
              <a:t>访问顺序</a:t>
            </a:r>
            <a:r>
              <a:rPr lang="en-US" altLang="zh-CN" sz="2400" dirty="0">
                <a:solidFill>
                  <a:srgbClr val="339966"/>
                </a:solidFill>
              </a:rPr>
              <a:t>AFCBD       </a:t>
            </a:r>
            <a:r>
              <a:rPr lang="en-US" altLang="zh-CN" sz="2400" dirty="0">
                <a:solidFill>
                  <a:srgbClr val="FF0000"/>
                </a:solidFill>
              </a:rPr>
              <a:t>wrong</a:t>
            </a:r>
            <a:r>
              <a:rPr lang="en-US" altLang="zh-CN" sz="2400" dirty="0">
                <a:solidFill>
                  <a:srgbClr val="339966"/>
                </a:solidFill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339966"/>
                </a:solidFill>
              </a:rPr>
              <a:t>访问顺序</a:t>
            </a:r>
            <a:r>
              <a:rPr lang="en-US" altLang="zh-CN" sz="2400" dirty="0">
                <a:solidFill>
                  <a:srgbClr val="339966"/>
                </a:solidFill>
              </a:rPr>
              <a:t>ABFCD       </a:t>
            </a:r>
            <a:r>
              <a:rPr lang="en-US" altLang="zh-CN" sz="2400" dirty="0">
                <a:solidFill>
                  <a:srgbClr val="FF0000"/>
                </a:solidFill>
              </a:rPr>
              <a:t>right</a:t>
            </a:r>
            <a:r>
              <a:rPr lang="en-US" altLang="zh-CN" sz="2400" dirty="0">
                <a:solidFill>
                  <a:srgbClr val="339966"/>
                </a:solidFill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33996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116800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bipartite graph</a:t>
            </a:r>
            <a:r>
              <a:rPr lang="en-US" dirty="0"/>
              <a:t> (or </a:t>
            </a:r>
            <a:r>
              <a:rPr lang="en-US" b="1" dirty="0" err="1"/>
              <a:t>bigraph</a:t>
            </a:r>
            <a:r>
              <a:rPr lang="en-US" dirty="0"/>
              <a:t>) is a graph whose vertices can be divided into two disjoint sets </a:t>
            </a:r>
            <a:r>
              <a:rPr lang="en-US" i="1" dirty="0"/>
              <a:t>U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such that every edge connects a vertex in </a:t>
            </a:r>
            <a:r>
              <a:rPr lang="en-US" i="1" dirty="0"/>
              <a:t>U</a:t>
            </a:r>
            <a:r>
              <a:rPr lang="en-US" dirty="0"/>
              <a:t> to one in </a:t>
            </a:r>
            <a:r>
              <a:rPr lang="en-US" i="1" dirty="0"/>
              <a:t>V</a:t>
            </a:r>
            <a:r>
              <a:rPr lang="en-US" dirty="0"/>
              <a:t>; that is, </a:t>
            </a:r>
            <a:r>
              <a:rPr lang="en-US" i="1" dirty="0"/>
              <a:t>U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are independent 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67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221896" y="138790"/>
            <a:ext cx="8637588" cy="762000"/>
          </a:xfrm>
        </p:spPr>
        <p:txBody>
          <a:bodyPr/>
          <a:lstStyle/>
          <a:p>
            <a:r>
              <a:rPr lang="zh-CN" altLang="en-US" dirty="0"/>
              <a:t>判断二分图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88F7F-7F90-40A2-94E5-F6CDCAB3461B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E389390-6640-A545-A0E0-7F9EF661B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896" y="953825"/>
            <a:ext cx="8208962" cy="4050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一个图是二分图，等价于它是可以二着色的。</a:t>
            </a:r>
            <a:endParaRPr lang="en-US" altLang="zh-CN" sz="2000" dirty="0">
              <a:solidFill>
                <a:srgbClr val="000000"/>
              </a:solidFill>
            </a:endParaRPr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68434A5B-6CDD-E549-AC9D-E1D41BDD90A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6050" y="1853825"/>
                <a:ext cx="8911509" cy="484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CC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The color of each node is initialized to white; 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Pick any node v;    </a:t>
                </a:r>
                <a:r>
                  <a:rPr lang="en-US" altLang="zh-CN" sz="2000" kern="0" dirty="0" err="1">
                    <a:solidFill>
                      <a:srgbClr val="000000"/>
                    </a:solidFill>
                  </a:rPr>
                  <a:t>v.color</a:t>
                </a:r>
                <a:r>
                  <a:rPr lang="en-US" altLang="zh-CN" sz="2000" kern="0" dirty="0">
                    <a:solidFill>
                      <a:srgbClr val="000000"/>
                    </a:solidFill>
                  </a:rPr>
                  <a:t>=gray;     </a:t>
                </a:r>
                <a:r>
                  <a:rPr lang="en-US" altLang="zh-CN" sz="2000" kern="0" dirty="0" err="1">
                    <a:solidFill>
                      <a:srgbClr val="000000"/>
                    </a:solidFill>
                  </a:rPr>
                  <a:t>v.bipartiteColor</a:t>
                </a:r>
                <a:r>
                  <a:rPr lang="en-US" altLang="zh-CN" sz="2000" kern="0" dirty="0">
                    <a:solidFill>
                      <a:srgbClr val="000000"/>
                    </a:solidFill>
                  </a:rPr>
                  <a:t>=red;    </a:t>
                </a:r>
                <a:r>
                  <a:rPr lang="en-US" altLang="zh-CN" sz="2000" kern="0" dirty="0" err="1">
                    <a:solidFill>
                      <a:srgbClr val="000000"/>
                    </a:solidFill>
                  </a:rPr>
                  <a:t>Q.enqueue</a:t>
                </a:r>
                <a:r>
                  <a:rPr lang="en-US" altLang="zh-CN" sz="2000" kern="0" dirty="0">
                    <a:solidFill>
                      <a:srgbClr val="000000"/>
                    </a:solidFill>
                  </a:rPr>
                  <a:t>(v);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While Q is not empty do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	w=</a:t>
                </a:r>
                <a:r>
                  <a:rPr lang="en-US" altLang="zh-CN" sz="2000" kern="0" dirty="0" err="1">
                    <a:solidFill>
                      <a:srgbClr val="000000"/>
                    </a:solidFill>
                  </a:rPr>
                  <a:t>Q.dequeue</a:t>
                </a:r>
                <a:r>
                  <a:rPr lang="en-US" altLang="zh-CN" sz="2000" kern="0" dirty="0">
                    <a:solidFill>
                      <a:srgbClr val="000000"/>
                    </a:solidFill>
                  </a:rPr>
                  <a:t>();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	foreach neighbor x of w do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		if </a:t>
                </a:r>
                <a:r>
                  <a:rPr lang="en-US" altLang="zh-CN" sz="2000" kern="0" dirty="0" err="1">
                    <a:solidFill>
                      <a:srgbClr val="000000"/>
                    </a:solidFill>
                  </a:rPr>
                  <a:t>x.color</a:t>
                </a:r>
                <a:r>
                  <a:rPr lang="en-US" altLang="zh-CN" sz="2000" kern="0" dirty="0">
                    <a:solidFill>
                      <a:srgbClr val="000000"/>
                    </a:solidFill>
                  </a:rPr>
                  <a:t>=white then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			</a:t>
                </a:r>
                <a:r>
                  <a:rPr lang="en-US" altLang="zh-CN" sz="2000" kern="0" dirty="0" err="1">
                    <a:solidFill>
                      <a:srgbClr val="000000"/>
                    </a:solidFill>
                  </a:rPr>
                  <a:t>x.color</a:t>
                </a:r>
                <a:r>
                  <a:rPr lang="en-US" altLang="zh-CN" sz="2000" kern="0" dirty="0">
                    <a:solidFill>
                      <a:srgbClr val="000000"/>
                    </a:solidFill>
                  </a:rPr>
                  <a:t>=gray;  </a:t>
                </a:r>
                <a:r>
                  <a:rPr lang="en-US" altLang="zh-CN" sz="2000" kern="0" dirty="0" err="1">
                    <a:solidFill>
                      <a:srgbClr val="000000"/>
                    </a:solidFill>
                  </a:rPr>
                  <a:t>x.bipartiteColor</a:t>
                </a:r>
                <a:r>
                  <a:rPr lang="en-US" altLang="zh-CN" sz="2000" kern="0" dirty="0">
                    <a:solidFill>
                      <a:srgbClr val="00000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0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sz="2000" kern="0" dirty="0" err="1">
                    <a:solidFill>
                      <a:srgbClr val="000000"/>
                    </a:solidFill>
                  </a:rPr>
                  <a:t>w.bipartiteColor</a:t>
                </a:r>
                <a:r>
                  <a:rPr lang="en-US" altLang="zh-CN" sz="2000" kern="0" dirty="0">
                    <a:solidFill>
                      <a:srgbClr val="000000"/>
                    </a:solidFill>
                  </a:rPr>
                  <a:t>; %</a:t>
                </a:r>
                <a:r>
                  <a:rPr lang="zh-CN" altLang="en-US" sz="2000" kern="0" dirty="0">
                    <a:solidFill>
                      <a:srgbClr val="000000"/>
                    </a:solidFill>
                  </a:rPr>
                  <a:t>取反</a:t>
                </a:r>
                <a:endParaRPr lang="en-US" altLang="zh-CN" sz="2000" kern="0" dirty="0">
                  <a:solidFill>
                    <a:srgbClr val="000000"/>
                  </a:solidFill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			</a:t>
                </a:r>
                <a:r>
                  <a:rPr lang="en-US" altLang="zh-CN" sz="2000" kern="0" dirty="0" err="1">
                    <a:solidFill>
                      <a:srgbClr val="000000"/>
                    </a:solidFill>
                  </a:rPr>
                  <a:t>Q.enqueue</a:t>
                </a:r>
                <a:r>
                  <a:rPr lang="en-US" altLang="zh-CN" sz="2000" kern="0" dirty="0">
                    <a:solidFill>
                      <a:srgbClr val="000000"/>
                    </a:solidFill>
                  </a:rPr>
                  <a:t>(x);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		else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			if </a:t>
                </a:r>
                <a:r>
                  <a:rPr lang="en-US" altLang="zh-CN" sz="2000" kern="0" dirty="0" err="1">
                    <a:solidFill>
                      <a:srgbClr val="000000"/>
                    </a:solidFill>
                  </a:rPr>
                  <a:t>x.bipartiteColor</a:t>
                </a:r>
                <a:r>
                  <a:rPr lang="en-US" altLang="zh-CN" sz="2000" kern="0" dirty="0">
                    <a:solidFill>
                      <a:srgbClr val="000000"/>
                    </a:solidFill>
                  </a:rPr>
                  <a:t>=</a:t>
                </a:r>
                <a:r>
                  <a:rPr lang="en-US" altLang="zh-CN" sz="2000" kern="0" dirty="0" err="1">
                    <a:solidFill>
                      <a:srgbClr val="000000"/>
                    </a:solidFill>
                  </a:rPr>
                  <a:t>w.bipartiteColor</a:t>
                </a:r>
                <a:r>
                  <a:rPr lang="en-US" altLang="zh-CN" sz="2000" kern="0" dirty="0">
                    <a:solidFill>
                      <a:srgbClr val="000000"/>
                    </a:solidFill>
                  </a:rPr>
                  <a:t> then return FALSE;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	</a:t>
                </a:r>
                <a:r>
                  <a:rPr lang="en-US" altLang="zh-CN" sz="2000" kern="0" dirty="0" err="1">
                    <a:solidFill>
                      <a:srgbClr val="000000"/>
                    </a:solidFill>
                  </a:rPr>
                  <a:t>w.color</a:t>
                </a:r>
                <a:r>
                  <a:rPr lang="en-US" altLang="zh-CN" sz="2000" kern="0" dirty="0">
                    <a:solidFill>
                      <a:srgbClr val="000000"/>
                    </a:solidFill>
                  </a:rPr>
                  <a:t>=black;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return TRUE;</a:t>
                </a: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68434A5B-6CDD-E549-AC9D-E1D41BDD9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050" y="1853825"/>
                <a:ext cx="8911509" cy="4848245"/>
              </a:xfrm>
              <a:prstGeom prst="rect">
                <a:avLst/>
              </a:prstGeom>
              <a:blipFill>
                <a:blip r:embed="rId2"/>
                <a:stretch>
                  <a:fillRect l="-856" t="-522" r="-4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08796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219779" y="593685"/>
            <a:ext cx="8637588" cy="769441"/>
          </a:xfrm>
        </p:spPr>
        <p:txBody>
          <a:bodyPr/>
          <a:lstStyle/>
          <a:p>
            <a:r>
              <a:rPr lang="zh-CN" altLang="en-US" dirty="0"/>
              <a:t>寻找</a:t>
            </a:r>
            <a:r>
              <a:rPr lang="en-US" altLang="zh-CN" dirty="0"/>
              <a:t>k</a:t>
            </a:r>
            <a:r>
              <a:rPr lang="zh-CN" altLang="en-US" dirty="0"/>
              <a:t>度子图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88F7F-7F90-40A2-94E5-F6CDCAB3461B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E389390-6640-A545-A0E0-7F9EF661B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9" y="1943835"/>
            <a:ext cx="8835663" cy="12151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给定无向图 </a:t>
            </a:r>
            <a:r>
              <a:rPr lang="en-US" altLang="zh-CN" sz="2000" dirty="0">
                <a:solidFill>
                  <a:srgbClr val="000000"/>
                </a:solidFill>
              </a:rPr>
              <a:t>G</a:t>
            </a:r>
            <a:r>
              <a:rPr lang="zh-CN" altLang="en-US" sz="2000" dirty="0">
                <a:solidFill>
                  <a:srgbClr val="000000"/>
                </a:solidFill>
              </a:rPr>
              <a:t>，对于某个图</a:t>
            </a:r>
            <a:r>
              <a:rPr lang="en-US" altLang="zh-CN" sz="2000" dirty="0">
                <a:solidFill>
                  <a:srgbClr val="000000"/>
                </a:solidFill>
              </a:rPr>
              <a:t>G</a:t>
            </a:r>
            <a:r>
              <a:rPr lang="zh-CN" altLang="en-US" sz="2000" dirty="0">
                <a:solidFill>
                  <a:srgbClr val="000000"/>
                </a:solidFill>
              </a:rPr>
              <a:t>的子图</a:t>
            </a:r>
            <a:r>
              <a:rPr lang="en-US" altLang="zh-CN" sz="2000" dirty="0">
                <a:solidFill>
                  <a:srgbClr val="000000"/>
                </a:solidFill>
              </a:rPr>
              <a:t>H</a:t>
            </a:r>
            <a:r>
              <a:rPr lang="zh-CN" altLang="en-US" sz="2000" dirty="0">
                <a:solidFill>
                  <a:srgbClr val="000000"/>
                </a:solidFill>
              </a:rPr>
              <a:t>，如果</a:t>
            </a:r>
            <a:r>
              <a:rPr lang="en-US" altLang="zh-CN" sz="2000" dirty="0">
                <a:solidFill>
                  <a:srgbClr val="000000"/>
                </a:solidFill>
              </a:rPr>
              <a:t>H</a:t>
            </a:r>
            <a:r>
              <a:rPr lang="zh-CN" altLang="en-US" sz="2000" dirty="0">
                <a:solidFill>
                  <a:srgbClr val="000000"/>
                </a:solidFill>
              </a:rPr>
              <a:t>的每个顶点的度均不低于一个输入的参数</a:t>
            </a:r>
            <a:r>
              <a:rPr lang="en-US" altLang="zh-CN" sz="2000" dirty="0">
                <a:solidFill>
                  <a:srgbClr val="000000"/>
                </a:solidFill>
              </a:rPr>
              <a:t>k</a:t>
            </a:r>
            <a:r>
              <a:rPr lang="zh-CN" altLang="en-US" sz="2000" dirty="0">
                <a:solidFill>
                  <a:srgbClr val="000000"/>
                </a:solidFill>
              </a:rPr>
              <a:t>，那么</a:t>
            </a:r>
            <a:r>
              <a:rPr lang="en-US" altLang="zh-CN" sz="2000" dirty="0">
                <a:solidFill>
                  <a:srgbClr val="000000"/>
                </a:solidFill>
              </a:rPr>
              <a:t>H</a:t>
            </a:r>
            <a:r>
              <a:rPr lang="zh-CN" altLang="en-US" sz="2000" dirty="0">
                <a:solidFill>
                  <a:srgbClr val="000000"/>
                </a:solidFill>
              </a:rPr>
              <a:t>是</a:t>
            </a:r>
            <a:r>
              <a:rPr lang="en-US" altLang="zh-CN" sz="2000" dirty="0">
                <a:solidFill>
                  <a:srgbClr val="000000"/>
                </a:solidFill>
              </a:rPr>
              <a:t>G</a:t>
            </a:r>
            <a:r>
              <a:rPr lang="zh-CN" altLang="en-US" sz="2000" dirty="0">
                <a:solidFill>
                  <a:srgbClr val="000000"/>
                </a:solidFill>
              </a:rPr>
              <a:t>的</a:t>
            </a:r>
            <a:r>
              <a:rPr lang="en" altLang="zh-CN" sz="2000" dirty="0">
                <a:solidFill>
                  <a:srgbClr val="000000"/>
                </a:solidFill>
              </a:rPr>
              <a:t>k</a:t>
            </a:r>
            <a:r>
              <a:rPr lang="zh-CN" altLang="en-US" sz="2000" dirty="0">
                <a:solidFill>
                  <a:srgbClr val="000000"/>
                </a:solidFill>
              </a:rPr>
              <a:t>度子图。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795304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221896" y="131349"/>
            <a:ext cx="8637588" cy="769441"/>
          </a:xfrm>
        </p:spPr>
        <p:txBody>
          <a:bodyPr/>
          <a:lstStyle/>
          <a:p>
            <a:r>
              <a:rPr lang="zh-CN" altLang="en-US" dirty="0"/>
              <a:t>寻找</a:t>
            </a:r>
            <a:r>
              <a:rPr lang="en-US" altLang="zh-CN" dirty="0"/>
              <a:t>k</a:t>
            </a:r>
            <a:r>
              <a:rPr lang="zh-CN" altLang="en-US" dirty="0"/>
              <a:t>度子图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88F7F-7F90-40A2-94E5-F6CDCAB3461B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E389390-6640-A545-A0E0-7F9EF661B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01" y="900790"/>
            <a:ext cx="8835663" cy="6734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给定无向图 </a:t>
            </a:r>
            <a:r>
              <a:rPr lang="en-US" altLang="zh-CN" sz="2000" dirty="0">
                <a:solidFill>
                  <a:srgbClr val="000000"/>
                </a:solidFill>
              </a:rPr>
              <a:t>G</a:t>
            </a:r>
            <a:r>
              <a:rPr lang="zh-CN" altLang="en-US" sz="2000" dirty="0">
                <a:solidFill>
                  <a:srgbClr val="000000"/>
                </a:solidFill>
              </a:rPr>
              <a:t>，对于某个图</a:t>
            </a:r>
            <a:r>
              <a:rPr lang="en-US" altLang="zh-CN" sz="2000" dirty="0">
                <a:solidFill>
                  <a:srgbClr val="000000"/>
                </a:solidFill>
              </a:rPr>
              <a:t>G</a:t>
            </a:r>
            <a:r>
              <a:rPr lang="zh-CN" altLang="en-US" sz="2000" dirty="0">
                <a:solidFill>
                  <a:srgbClr val="000000"/>
                </a:solidFill>
              </a:rPr>
              <a:t>的子图</a:t>
            </a:r>
            <a:r>
              <a:rPr lang="en-US" altLang="zh-CN" sz="2000" dirty="0">
                <a:solidFill>
                  <a:srgbClr val="000000"/>
                </a:solidFill>
              </a:rPr>
              <a:t>H</a:t>
            </a:r>
            <a:r>
              <a:rPr lang="zh-CN" altLang="en-US" sz="2000" dirty="0">
                <a:solidFill>
                  <a:srgbClr val="000000"/>
                </a:solidFill>
              </a:rPr>
              <a:t>，如果</a:t>
            </a:r>
            <a:r>
              <a:rPr lang="en-US" altLang="zh-CN" sz="2000" dirty="0">
                <a:solidFill>
                  <a:srgbClr val="000000"/>
                </a:solidFill>
              </a:rPr>
              <a:t>H</a:t>
            </a:r>
            <a:r>
              <a:rPr lang="zh-CN" altLang="en-US" sz="2000" dirty="0">
                <a:solidFill>
                  <a:srgbClr val="000000"/>
                </a:solidFill>
              </a:rPr>
              <a:t>的每个顶点的度均不低于一个输入的参数</a:t>
            </a:r>
            <a:r>
              <a:rPr lang="en-US" altLang="zh-CN" sz="2000" dirty="0">
                <a:solidFill>
                  <a:srgbClr val="000000"/>
                </a:solidFill>
              </a:rPr>
              <a:t>k</a:t>
            </a:r>
            <a:r>
              <a:rPr lang="zh-CN" altLang="en-US" sz="2000" dirty="0">
                <a:solidFill>
                  <a:srgbClr val="000000"/>
                </a:solidFill>
              </a:rPr>
              <a:t>，那么</a:t>
            </a:r>
            <a:r>
              <a:rPr lang="en-US" altLang="zh-CN" sz="2000" dirty="0">
                <a:solidFill>
                  <a:srgbClr val="000000"/>
                </a:solidFill>
              </a:rPr>
              <a:t>H</a:t>
            </a:r>
            <a:r>
              <a:rPr lang="zh-CN" altLang="en-US" sz="2000" dirty="0">
                <a:solidFill>
                  <a:srgbClr val="000000"/>
                </a:solidFill>
              </a:rPr>
              <a:t>是</a:t>
            </a:r>
            <a:r>
              <a:rPr lang="en-US" altLang="zh-CN" sz="2000" dirty="0">
                <a:solidFill>
                  <a:srgbClr val="000000"/>
                </a:solidFill>
              </a:rPr>
              <a:t>G</a:t>
            </a:r>
            <a:r>
              <a:rPr lang="zh-CN" altLang="en-US" sz="2000" dirty="0">
                <a:solidFill>
                  <a:srgbClr val="000000"/>
                </a:solidFill>
              </a:rPr>
              <a:t>的</a:t>
            </a:r>
            <a:r>
              <a:rPr lang="en" altLang="zh-CN" sz="2000" dirty="0">
                <a:solidFill>
                  <a:srgbClr val="000000"/>
                </a:solidFill>
              </a:rPr>
              <a:t>k</a:t>
            </a:r>
            <a:r>
              <a:rPr lang="zh-CN" altLang="en-US" sz="2000" dirty="0">
                <a:solidFill>
                  <a:srgbClr val="000000"/>
                </a:solidFill>
              </a:rPr>
              <a:t>度子图。</a:t>
            </a:r>
            <a:endParaRPr lang="en-US" altLang="zh-CN" sz="20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8434A5B-6CDD-E549-AC9D-E1D41BDD90AB}"/>
              </a:ext>
            </a:extLst>
          </p:cNvPr>
          <p:cNvSpPr txBox="1">
            <a:spLocks/>
          </p:cNvSpPr>
          <p:nvPr/>
        </p:nvSpPr>
        <p:spPr bwMode="auto">
          <a:xfrm>
            <a:off x="146050" y="1853825"/>
            <a:ext cx="8911509" cy="484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kern="0" dirty="0">
                <a:solidFill>
                  <a:srgbClr val="000000"/>
                </a:solidFill>
              </a:rPr>
              <a:t>Q</a:t>
            </a:r>
            <a:r>
              <a:rPr lang="zh-CN" altLang="en-US" sz="2000" kern="0" dirty="0">
                <a:solidFill>
                  <a:srgbClr val="000000"/>
                </a:solidFill>
              </a:rPr>
              <a:t> </a:t>
            </a:r>
            <a:r>
              <a:rPr lang="en-US" altLang="zh-CN" sz="2000" kern="0" dirty="0">
                <a:solidFill>
                  <a:srgbClr val="000000"/>
                </a:solidFill>
              </a:rPr>
              <a:t>is initialized to be empty;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kern="0" dirty="0">
                <a:solidFill>
                  <a:srgbClr val="000000"/>
                </a:solidFill>
              </a:rPr>
              <a:t>Foreach node v in G do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kern="0" dirty="0">
                <a:solidFill>
                  <a:srgbClr val="000000"/>
                </a:solidFill>
              </a:rPr>
              <a:t>	if </a:t>
            </a:r>
            <a:r>
              <a:rPr lang="en-US" altLang="zh-CN" sz="2000" kern="0" dirty="0" err="1">
                <a:solidFill>
                  <a:srgbClr val="000000"/>
                </a:solidFill>
              </a:rPr>
              <a:t>v.degree</a:t>
            </a:r>
            <a:r>
              <a:rPr lang="en-US" altLang="zh-CN" sz="2000" kern="0" dirty="0">
                <a:solidFill>
                  <a:srgbClr val="000000"/>
                </a:solidFill>
              </a:rPr>
              <a:t> &lt; k then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kern="0" dirty="0">
                <a:solidFill>
                  <a:srgbClr val="000000"/>
                </a:solidFill>
              </a:rPr>
              <a:t>		</a:t>
            </a:r>
            <a:r>
              <a:rPr lang="en-US" altLang="zh-CN" sz="2000" kern="0" dirty="0" err="1">
                <a:solidFill>
                  <a:srgbClr val="000000"/>
                </a:solidFill>
              </a:rPr>
              <a:t>Q.enqueue</a:t>
            </a:r>
            <a:r>
              <a:rPr lang="en-US" altLang="zh-CN" sz="2000" kern="0" dirty="0">
                <a:solidFill>
                  <a:srgbClr val="000000"/>
                </a:solidFill>
              </a:rPr>
              <a:t>(v);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kern="0" dirty="0">
                <a:solidFill>
                  <a:srgbClr val="000000"/>
                </a:solidFill>
              </a:rPr>
              <a:t>While Q is not empty do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kern="0" dirty="0">
                <a:solidFill>
                  <a:srgbClr val="000000"/>
                </a:solidFill>
              </a:rPr>
              <a:t>	v=</a:t>
            </a:r>
            <a:r>
              <a:rPr lang="en-US" altLang="zh-CN" sz="2000" kern="0" dirty="0" err="1">
                <a:solidFill>
                  <a:srgbClr val="000000"/>
                </a:solidFill>
              </a:rPr>
              <a:t>Q.dequeue</a:t>
            </a:r>
            <a:r>
              <a:rPr lang="en-US" altLang="zh-CN" sz="2000" kern="0" dirty="0">
                <a:solidFill>
                  <a:srgbClr val="000000"/>
                </a:solidFill>
              </a:rPr>
              <a:t>();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kern="0" dirty="0">
                <a:solidFill>
                  <a:srgbClr val="000000"/>
                </a:solidFill>
              </a:rPr>
              <a:t>	foreach neighbor w of v do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kern="0" dirty="0">
                <a:solidFill>
                  <a:srgbClr val="000000"/>
                </a:solidFill>
              </a:rPr>
              <a:t>		delete edge </a:t>
            </a:r>
            <a:r>
              <a:rPr lang="en-US" altLang="zh-CN" sz="2000" kern="0" dirty="0" err="1">
                <a:solidFill>
                  <a:srgbClr val="000000"/>
                </a:solidFill>
              </a:rPr>
              <a:t>wv</a:t>
            </a:r>
            <a:r>
              <a:rPr lang="en-US" altLang="zh-CN" sz="2000" kern="0" dirty="0">
                <a:solidFill>
                  <a:srgbClr val="000000"/>
                </a:solidFill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kern="0" dirty="0">
                <a:solidFill>
                  <a:srgbClr val="000000"/>
                </a:solidFill>
              </a:rPr>
              <a:t>		if </a:t>
            </a:r>
            <a:r>
              <a:rPr lang="en-US" altLang="zh-CN" sz="2000" kern="0" dirty="0" err="1">
                <a:solidFill>
                  <a:srgbClr val="000000"/>
                </a:solidFill>
              </a:rPr>
              <a:t>w.degree</a:t>
            </a:r>
            <a:r>
              <a:rPr lang="en-US" altLang="zh-CN" sz="2000" kern="0" dirty="0">
                <a:solidFill>
                  <a:srgbClr val="000000"/>
                </a:solidFill>
              </a:rPr>
              <a:t> &lt; k and w is not in Q then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kern="0" dirty="0">
                <a:solidFill>
                  <a:srgbClr val="000000"/>
                </a:solidFill>
              </a:rPr>
              <a:t>			</a:t>
            </a:r>
            <a:r>
              <a:rPr lang="en-US" altLang="zh-CN" sz="2000" kern="0" dirty="0" err="1">
                <a:solidFill>
                  <a:srgbClr val="000000"/>
                </a:solidFill>
              </a:rPr>
              <a:t>Q.enqueue</a:t>
            </a:r>
            <a:r>
              <a:rPr lang="en-US" altLang="zh-CN" sz="2000" kern="0" dirty="0">
                <a:solidFill>
                  <a:srgbClr val="000000"/>
                </a:solidFill>
              </a:rPr>
              <a:t>(w);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kern="0" dirty="0">
                <a:solidFill>
                  <a:srgbClr val="000000"/>
                </a:solidFill>
              </a:rPr>
              <a:t>	delete node v from G;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kern="0" dirty="0">
                <a:solidFill>
                  <a:srgbClr val="000000"/>
                </a:solidFill>
              </a:rPr>
              <a:t>return G;</a:t>
            </a:r>
          </a:p>
        </p:txBody>
      </p:sp>
    </p:spTree>
    <p:extLst>
      <p:ext uri="{BB962C8B-B14F-4D97-AF65-F5344CB8AC3E}">
        <p14:creationId xmlns:p14="http://schemas.microsoft.com/office/powerpoint/2010/main" val="163141755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en-US" altLang="zh-CN">
                <a:latin typeface="Times New Roman" pitchFamily="18" charset="0"/>
                <a:ea typeface="宋体" pitchFamily="2" charset="-122"/>
              </a:rPr>
              <a:t>Knight Moves</a:t>
            </a:r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type="body" idx="4294967295"/>
          </p:nvPr>
        </p:nvSpPr>
        <p:spPr>
          <a:xfrm>
            <a:off x="368483" y="1941513"/>
            <a:ext cx="8208962" cy="41148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宋体" pitchFamily="2" charset="-122"/>
              </a:rPr>
              <a:t>To move the knight in legal knight chess moves from the initial position to the target position in as few moves as possible.</a:t>
            </a:r>
            <a:endParaRPr lang="zh-CN" altLang="en-US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22532" name="Picture 5" descr="200607271744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467" y="3744035"/>
            <a:ext cx="3600450" cy="249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6" descr="200607271745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3446" y="3515435"/>
            <a:ext cx="3240087" cy="271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3F996D0-76D5-084E-A98D-8442D15C7AC7}"/>
              </a:ext>
            </a:extLst>
          </p:cNvPr>
          <p:cNvSpPr txBox="1"/>
          <p:nvPr/>
        </p:nvSpPr>
        <p:spPr>
          <a:xfrm>
            <a:off x="656565" y="3779748"/>
            <a:ext cx="4500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solidFill>
                  <a:srgbClr val="000000"/>
                </a:solidFill>
              </a:rPr>
              <a:t>a1</a:t>
            </a:r>
            <a:endParaRPr kumimoji="1" lang="zh-CN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6900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en-US" altLang="zh-CN">
                <a:latin typeface="Times New Roman" pitchFamily="18" charset="0"/>
                <a:ea typeface="宋体" pitchFamily="2" charset="-122"/>
              </a:rPr>
              <a:t>From </a:t>
            </a:r>
            <a:r>
              <a:rPr lang="en-US" altLang="zh-CN" i="1">
                <a:latin typeface="Times New Roman" pitchFamily="18" charset="0"/>
                <a:ea typeface="宋体" pitchFamily="2" charset="-122"/>
              </a:rPr>
              <a:t>a1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 to </a:t>
            </a:r>
            <a:r>
              <a:rPr lang="en-US" altLang="zh-CN" i="1">
                <a:latin typeface="Times New Roman" pitchFamily="18" charset="0"/>
                <a:ea typeface="宋体" pitchFamily="2" charset="-122"/>
              </a:rPr>
              <a:t>e4</a:t>
            </a:r>
          </a:p>
        </p:txBody>
      </p:sp>
      <p:pic>
        <p:nvPicPr>
          <p:cNvPr id="23555" name="Picture 4" descr="200607271747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2708275"/>
            <a:ext cx="2955925" cy="284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5" descr="200607271747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575" y="2708275"/>
            <a:ext cx="2968625" cy="277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6" descr="20060727174822"/>
          <p:cNvPicPr>
            <a:picLocks noChangeAspect="1" noChangeArrowheads="1"/>
          </p:cNvPicPr>
          <p:nvPr/>
        </p:nvPicPr>
        <p:blipFill>
          <a:blip r:embed="rId5" cstate="print"/>
          <a:srcRect t="2420"/>
          <a:stretch>
            <a:fillRect/>
          </a:stretch>
        </p:blipFill>
        <p:spPr bwMode="auto">
          <a:xfrm>
            <a:off x="6084888" y="2708275"/>
            <a:ext cx="2865437" cy="28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539750" y="2060575"/>
            <a:ext cx="194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The 1st move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348038" y="2133600"/>
            <a:ext cx="1944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The 2nd move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6300788" y="2133600"/>
            <a:ext cx="1944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The 3rd move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0862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4" grpId="0"/>
      <p:bldP spid="4506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>
                <a:latin typeface="Times New Roman" pitchFamily="18" charset="0"/>
                <a:ea typeface="宋体" pitchFamily="2" charset="-122"/>
              </a:rPr>
              <a:t>Characteristics of Search Algorithms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The state space, which is composed of all the states, is finite, which means the problem is not big.</a:t>
            </a:r>
          </a:p>
          <a:p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In the process, one state can be transformed from/to another one with some pre-conditions.</a:t>
            </a:r>
          </a:p>
          <a:p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We can judge whether the state is illegal, and there is a set of terminal states.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The problems are</a:t>
            </a:r>
          </a:p>
          <a:p>
            <a:pPr lvl="1"/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Find the terminal states in accordance with the initial state;</a:t>
            </a:r>
          </a:p>
          <a:p>
            <a:pPr lvl="1"/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Find a path from the given initial state to terminal states. </a:t>
            </a:r>
            <a:endParaRPr lang="zh-CN" altLang="en-US" sz="2400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191428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E175552-5B3D-A244-B1A9-E691F59BE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2033845"/>
            <a:ext cx="72644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055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en-US" altLang="zh-CN">
                <a:latin typeface="Times New Roman" pitchFamily="18" charset="0"/>
                <a:ea typeface="宋体" pitchFamily="2" charset="-122"/>
              </a:rPr>
              <a:t>Using BFS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>
          <a:xfrm>
            <a:off x="110046" y="1943835"/>
            <a:ext cx="8923907" cy="41148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宋体" pitchFamily="2" charset="-122"/>
              </a:rPr>
              <a:t>The extension of the nodes is based on the “distance” to the initial node.</a:t>
            </a:r>
          </a:p>
          <a:p>
            <a:pPr lvl="1"/>
            <a:r>
              <a:rPr lang="en-US" altLang="zh-CN" dirty="0">
                <a:latin typeface="Times New Roman" pitchFamily="18" charset="0"/>
                <a:ea typeface="宋体" pitchFamily="2" charset="-122"/>
              </a:rPr>
              <a:t>First layer, second layer, …</a:t>
            </a:r>
          </a:p>
          <a:p>
            <a:pPr lvl="1"/>
            <a:r>
              <a:rPr lang="en-US" altLang="zh-CN" dirty="0">
                <a:latin typeface="Times New Roman" pitchFamily="18" charset="0"/>
                <a:ea typeface="宋体" pitchFamily="2" charset="-122"/>
              </a:rPr>
              <a:t>For the nodes in same layer, we can expand them in any order.</a:t>
            </a:r>
          </a:p>
          <a:p>
            <a:r>
              <a:rPr lang="en-US" altLang="zh-CN" dirty="0">
                <a:latin typeface="Times New Roman" pitchFamily="18" charset="0"/>
                <a:ea typeface="宋体" pitchFamily="2" charset="-122"/>
              </a:rPr>
              <a:t>For a new node, if it is target, then return; otherwise, insert it into the end of queue.</a:t>
            </a:r>
          </a:p>
          <a:p>
            <a:r>
              <a:rPr lang="en-US" altLang="zh-CN" dirty="0">
                <a:latin typeface="Times New Roman" pitchFamily="18" charset="0"/>
                <a:ea typeface="宋体" pitchFamily="2" charset="-122"/>
              </a:rPr>
              <a:t>BFS is applicable to acquire the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359613194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en-US" altLang="zh-CN">
                <a:latin typeface="Times New Roman" pitchFamily="18" charset="0"/>
                <a:ea typeface="宋体" pitchFamily="2" charset="-122"/>
              </a:rPr>
              <a:t>Dividing Oil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  <a:ea typeface="宋体" pitchFamily="2" charset="-122"/>
              </a:rPr>
              <a:t>Three bottles: 10kg,  7kg, 3kg. The 10kg bottle is full of oil. The problem is to divide 10kg oil into two 5kg parts through these three bottles.</a:t>
            </a:r>
          </a:p>
          <a:p>
            <a:endParaRPr lang="en-US" altLang="zh-CN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>
                <a:latin typeface="Times New Roman" pitchFamily="18" charset="0"/>
                <a:ea typeface="宋体" pitchFamily="2" charset="-122"/>
              </a:rPr>
              <a:t>State (T, S, R)</a:t>
            </a:r>
          </a:p>
          <a:p>
            <a:r>
              <a:rPr lang="en-US" altLang="zh-CN">
                <a:latin typeface="Times New Roman" pitchFamily="18" charset="0"/>
                <a:ea typeface="宋体" pitchFamily="2" charset="-122"/>
              </a:rPr>
              <a:t>Initial state: (10, 0, 0)</a:t>
            </a:r>
          </a:p>
          <a:p>
            <a:r>
              <a:rPr lang="en-US" altLang="zh-CN">
                <a:latin typeface="Times New Roman" pitchFamily="18" charset="0"/>
                <a:ea typeface="宋体" pitchFamily="2" charset="-122"/>
              </a:rPr>
              <a:t>Terminal states: (5, 2, 3), (5, 3, 2), (3, 5, 2), (2, 5, 3), (5, 5, 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5025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en-US" altLang="zh-CN">
                <a:latin typeface="Times New Roman" pitchFamily="18" charset="0"/>
                <a:ea typeface="宋体" pitchFamily="2" charset="-122"/>
              </a:rPr>
              <a:t>Dividing Oil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4294967295"/>
          </p:nvPr>
        </p:nvSpPr>
        <p:spPr>
          <a:xfrm>
            <a:off x="317500" y="1853825"/>
            <a:ext cx="8208962" cy="1575175"/>
          </a:xfrm>
        </p:spPr>
        <p:txBody>
          <a:bodyPr/>
          <a:lstStyle/>
          <a:p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State (T, S, R)</a:t>
            </a:r>
          </a:p>
          <a:p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Initial state: (10, 0, 0)</a:t>
            </a:r>
          </a:p>
          <a:p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Terminal states: (5, 2, 3), (5, 3, 2), (3, 5, 2), (2, 5, 3), (5, 5, 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56A09-D73D-0E40-831B-8838D93EE859}"/>
              </a:ext>
            </a:extLst>
          </p:cNvPr>
          <p:cNvSpPr txBox="1">
            <a:spLocks/>
          </p:cNvSpPr>
          <p:nvPr/>
        </p:nvSpPr>
        <p:spPr bwMode="auto">
          <a:xfrm>
            <a:off x="317500" y="3798512"/>
            <a:ext cx="8208962" cy="20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Times New Roman" pitchFamily="18" charset="0"/>
                <a:ea typeface="宋体" pitchFamily="2" charset="-122"/>
              </a:rPr>
              <a:t>(1) We can use (S,R) to represent the state. (why?)</a:t>
            </a:r>
          </a:p>
          <a:p>
            <a:r>
              <a:rPr lang="en-US" altLang="zh-CN" sz="2400" kern="0" dirty="0">
                <a:latin typeface="Times New Roman" pitchFamily="18" charset="0"/>
                <a:ea typeface="宋体" pitchFamily="2" charset="-122"/>
              </a:rPr>
              <a:t>(2) Oil can only flow in 6 directions:</a:t>
            </a:r>
          </a:p>
          <a:p>
            <a:pPr lvl="1"/>
            <a:r>
              <a:rPr lang="en-US" altLang="zh-CN" sz="2000" kern="0" dirty="0">
                <a:latin typeface="Times New Roman" pitchFamily="18" charset="0"/>
                <a:ea typeface="宋体" pitchFamily="2" charset="-122"/>
              </a:rPr>
              <a:t>T-&gt;S, T-&gt;R, S-&gt;T, S-&gt;R, R-&gt;T, R-&gt;S</a:t>
            </a:r>
          </a:p>
          <a:p>
            <a:r>
              <a:rPr lang="en-US" altLang="zh-CN" sz="2400" kern="0" dirty="0">
                <a:latin typeface="Times New Roman" pitchFamily="18" charset="0"/>
                <a:ea typeface="宋体" pitchFamily="2" charset="-122"/>
              </a:rPr>
              <a:t>(3) We stop oil flow only in two conditions: </a:t>
            </a:r>
          </a:p>
          <a:p>
            <a:pPr lvl="1"/>
            <a:r>
              <a:rPr lang="en-US" altLang="zh-CN" sz="2000" kern="0" dirty="0">
                <a:latin typeface="Times New Roman" pitchFamily="18" charset="0"/>
                <a:ea typeface="宋体" pitchFamily="2" charset="-122"/>
              </a:rPr>
              <a:t>The target bottle is full</a:t>
            </a:r>
          </a:p>
          <a:p>
            <a:pPr lvl="1"/>
            <a:r>
              <a:rPr lang="en-US" altLang="zh-CN" sz="2000" kern="0" dirty="0">
                <a:latin typeface="Times New Roman" pitchFamily="18" charset="0"/>
                <a:ea typeface="宋体" pitchFamily="2" charset="-122"/>
              </a:rPr>
              <a:t>Or the source bottle is empty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9856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194500" y="98630"/>
            <a:ext cx="8637588" cy="762000"/>
          </a:xfrm>
        </p:spPr>
        <p:txBody>
          <a:bodyPr/>
          <a:lstStyle/>
          <a:p>
            <a:pPr algn="l"/>
            <a:r>
              <a:rPr lang="en-US" altLang="zh-CN" dirty="0">
                <a:latin typeface="Times New Roman" pitchFamily="18" charset="0"/>
                <a:ea typeface="宋体" pitchFamily="2" charset="-122"/>
              </a:rPr>
              <a:t>Transitions Between Two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608" name="Group 504"/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3238784639"/>
                  </p:ext>
                </p:extLst>
              </p:nvPr>
            </p:nvGraphicFramePr>
            <p:xfrm>
              <a:off x="71500" y="998730"/>
              <a:ext cx="8883588" cy="5516880"/>
            </p:xfrm>
            <a:graphic>
              <a:graphicData uri="http://schemas.openxmlformats.org/drawingml/2006/table">
                <a:tbl>
                  <a:tblPr/>
                  <a:tblGrid>
                    <a:gridCol w="5420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233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4182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20675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Rule</a:t>
                          </a:r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Explanation</a:t>
                          </a:r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610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(S,R) and S&lt;7 </a:t>
                          </a:r>
                        </a:p>
                        <a:p>
                          <a:pPr marL="342900" marR="0" lvl="0" indent="-34290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 (7,R)</a:t>
                          </a:r>
                          <a:endParaRPr kumimoji="1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sym typeface="Symbol" pitchFamily="18" charset="2"/>
                          </a:endParaRPr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10kg bottle 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sym typeface="Wingdings" pitchFamily="2" charset="2"/>
                            </a:rPr>
                            <a:t> 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7kg bottle, then 7kg bottle is full</a:t>
                          </a:r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610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2</a:t>
                          </a:r>
                        </a:p>
                      </a:txBody>
                      <a:tcPr anchor="ctr"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(S,R) and R &lt;3 </a:t>
                          </a:r>
                        </a:p>
                        <a:p>
                          <a:pPr marL="342900" marR="0" lvl="0" indent="-34290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 </m:t>
                              </m:r>
                            </m:oMath>
                          </a14:m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(S,3)</a:t>
                          </a:r>
                          <a:endParaRPr kumimoji="1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sym typeface="Symbol" pitchFamily="18" charset="2"/>
                          </a:endParaRPr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10kg bottle 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sym typeface="Wingdings" pitchFamily="2" charset="2"/>
                            </a:rPr>
                            <a:t> 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3kg bottle, then 3kg bottle is full</a:t>
                          </a:r>
                          <a:endParaRPr kumimoji="1" lang="zh-CN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44513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3</a:t>
                          </a:r>
                        </a:p>
                      </a:txBody>
                      <a:tcPr anchor="ctr"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(S,R) and S &gt;0 </a:t>
                          </a:r>
                          <a:endParaRPr kumimoji="1" lang="en-US" altLang="zh-CN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342900" marR="0" lvl="0" indent="-34290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 (0,R)</a:t>
                          </a:r>
                          <a:endParaRPr kumimoji="1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sym typeface="Symbol" pitchFamily="18" charset="2"/>
                          </a:endParaRPr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7kg bottle 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sym typeface="Wingdings" pitchFamily="2" charset="2"/>
                            </a:rPr>
                            <a:t> 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10kg bottle, then 7kg bottle is empty</a:t>
                          </a:r>
                          <a:endParaRPr kumimoji="1" lang="zh-CN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610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4</a:t>
                          </a:r>
                        </a:p>
                      </a:txBody>
                      <a:tcPr anchor="ctr"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(S,R) and R &gt;0 </a:t>
                          </a:r>
                        </a:p>
                        <a:p>
                          <a:pPr marL="342900" marR="0" lvl="0" indent="-34290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 (S,0)</a:t>
                          </a:r>
                          <a:endParaRPr kumimoji="1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sym typeface="Symbol" pitchFamily="18" charset="2"/>
                          </a:endParaRPr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3kg bottle 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sym typeface="Wingdings" pitchFamily="2" charset="2"/>
                            </a:rPr>
                            <a:t> 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10kg bottle, then 3kg bottle is empty</a:t>
                          </a:r>
                          <a:endParaRPr kumimoji="1" lang="zh-CN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610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5</a:t>
                          </a:r>
                        </a:p>
                      </a:txBody>
                      <a:tcPr anchor="ctr"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(S,R) and S&gt;0 and S+R≤3</a:t>
                          </a:r>
                          <a:endParaRPr kumimoji="1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sym typeface="Symbol" pitchFamily="18" charset="2"/>
                          </a:endParaRPr>
                        </a:p>
                        <a:p>
                          <a:pPr marL="342900" marR="0" lvl="0" indent="-34290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 (0,S+R)</a:t>
                          </a:r>
                          <a:endParaRPr kumimoji="1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sym typeface="Symbol" pitchFamily="18" charset="2"/>
                          </a:endParaRPr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7kg bottle 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sym typeface="Wingdings" pitchFamily="2" charset="2"/>
                            </a:rPr>
                            <a:t> 3kg bottle, 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then 7kg bottle is empty</a:t>
                          </a:r>
                          <a:endParaRPr kumimoji="1" lang="zh-CN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4610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6</a:t>
                          </a:r>
                        </a:p>
                      </a:txBody>
                      <a:tcPr anchor="ctr"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(S,R) and R &lt;3 and S+R≥3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kumimoji="1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342900" marR="0" lvl="0" indent="-34290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 </m:t>
                              </m:r>
                            </m:oMath>
                          </a14:m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(S+R -3,3)</a:t>
                          </a:r>
                          <a:endParaRPr kumimoji="1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sym typeface="Symbol" pitchFamily="18" charset="2"/>
                          </a:endParaRPr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7kg bottle 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sym typeface="Wingdings" pitchFamily="2" charset="2"/>
                            </a:rPr>
                            <a:t> 3kg bottle, 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then 3kg bottle is full</a:t>
                          </a:r>
                          <a:endParaRPr kumimoji="1" lang="zh-CN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44513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7</a:t>
                          </a:r>
                        </a:p>
                      </a:txBody>
                      <a:tcPr anchor="ctr"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(S,R) and R &gt;0 and S+R≤7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sym typeface="Symbol" pitchFamily="18" charset="2"/>
                            </a:rPr>
                            <a:t> </a:t>
                          </a:r>
                          <a:endParaRPr kumimoji="1" lang="en-US" altLang="zh-CN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342900" marR="0" lvl="0" indent="-34290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 (S+R,0)</a:t>
                          </a:r>
                          <a:endParaRPr kumimoji="1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sym typeface="Symbol" pitchFamily="18" charset="2"/>
                          </a:endParaRPr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3kg bottle 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sym typeface="Wingdings" pitchFamily="2" charset="2"/>
                            </a:rPr>
                            <a:t> 7kg bottle, 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then 3kg bottle is empty</a:t>
                          </a:r>
                          <a:endParaRPr kumimoji="1" lang="zh-CN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4610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8</a:t>
                          </a:r>
                        </a:p>
                      </a:txBody>
                      <a:tcPr anchor="ctr"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(S,R) and S&lt;7 and S+R≥7</a:t>
                          </a:r>
                          <a:endParaRPr kumimoji="1" lang="en-US" altLang="zh-CN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342900" marR="0" lvl="0" indent="-34290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 (7, S+R -7)</a:t>
                          </a:r>
                          <a:endParaRPr kumimoji="1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sym typeface="Symbol" pitchFamily="18" charset="2"/>
                          </a:endParaRPr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3kg bottle 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sym typeface="Wingdings" pitchFamily="2" charset="2"/>
                            </a:rPr>
                            <a:t> 7kg bottle, 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then 7kg bottle is full</a:t>
                          </a:r>
                          <a:endParaRPr kumimoji="1" lang="zh-CN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608" name="Group 504"/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3238784639"/>
                  </p:ext>
                </p:extLst>
              </p:nvPr>
            </p:nvGraphicFramePr>
            <p:xfrm>
              <a:off x="71500" y="998730"/>
              <a:ext cx="8883588" cy="5516880"/>
            </p:xfrm>
            <a:graphic>
              <a:graphicData uri="http://schemas.openxmlformats.org/drawingml/2006/table">
                <a:tbl>
                  <a:tblPr/>
                  <a:tblGrid>
                    <a:gridCol w="5420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233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4182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Rule</a:t>
                          </a:r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Explanation</a:t>
                          </a:r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9130" t="-64706" r="-186957" b="-7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10kg bottle 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sym typeface="Wingdings" pitchFamily="2" charset="2"/>
                            </a:rPr>
                            <a:t> 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7kg bottle, then 7kg bottle is full</a:t>
                          </a:r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2</a:t>
                          </a:r>
                        </a:p>
                      </a:txBody>
                      <a:tcPr anchor="ctr"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9130" t="-168000" r="-186957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10kg bottle 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sym typeface="Wingdings" pitchFamily="2" charset="2"/>
                            </a:rPr>
                            <a:t> 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3kg bottle, then 3kg bottle is full</a:t>
                          </a:r>
                          <a:endParaRPr kumimoji="1" lang="zh-CN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3</a:t>
                          </a:r>
                        </a:p>
                      </a:txBody>
                      <a:tcPr anchor="ctr"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9130" t="-262745" r="-186957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7kg bottle 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sym typeface="Wingdings" pitchFamily="2" charset="2"/>
                            </a:rPr>
                            <a:t> 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10kg bottle, then 7kg bottle is empty</a:t>
                          </a:r>
                          <a:endParaRPr kumimoji="1" lang="zh-CN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4</a:t>
                          </a:r>
                        </a:p>
                      </a:txBody>
                      <a:tcPr anchor="ctr"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9130" t="-362745" r="-186957" b="-4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3kg bottle 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sym typeface="Wingdings" pitchFamily="2" charset="2"/>
                            </a:rPr>
                            <a:t> 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10kg bottle, then 3kg bottle is empty</a:t>
                          </a:r>
                          <a:endParaRPr kumimoji="1" lang="zh-CN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5</a:t>
                          </a:r>
                        </a:p>
                      </a:txBody>
                      <a:tcPr anchor="ctr"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9130" t="-472000" r="-186957" b="-31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7kg bottle 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sym typeface="Wingdings" pitchFamily="2" charset="2"/>
                            </a:rPr>
                            <a:t> 3kg bottle, 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then 7kg bottle is empty</a:t>
                          </a:r>
                          <a:endParaRPr kumimoji="1" lang="zh-CN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6</a:t>
                          </a:r>
                        </a:p>
                      </a:txBody>
                      <a:tcPr anchor="ctr"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9130" t="-560784" r="-186957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7kg bottle 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sym typeface="Wingdings" pitchFamily="2" charset="2"/>
                            </a:rPr>
                            <a:t> 3kg bottle, 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then 3kg bottle is full</a:t>
                          </a:r>
                          <a:endParaRPr kumimoji="1" lang="zh-CN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7</a:t>
                          </a:r>
                        </a:p>
                      </a:txBody>
                      <a:tcPr anchor="ctr"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9130" t="-674000" r="-186957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3kg bottle 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sym typeface="Wingdings" pitchFamily="2" charset="2"/>
                            </a:rPr>
                            <a:t> 7kg bottle, 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then 3kg bottle is empty</a:t>
                          </a:r>
                          <a:endParaRPr kumimoji="1" lang="zh-CN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8</a:t>
                          </a:r>
                        </a:p>
                      </a:txBody>
                      <a:tcPr anchor="ctr"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9130" t="-758824" r="-186957" b="-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3kg bottle 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sym typeface="Wingdings" pitchFamily="2" charset="2"/>
                            </a:rPr>
                            <a:t> 7kg bottle, </a:t>
                          </a:r>
                          <a:r>
                            <a:rPr kumimoji="1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then 7kg bottle is full</a:t>
                          </a:r>
                          <a:endParaRPr kumimoji="1" lang="zh-CN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horzOverflow="overflow">
                        <a:lnL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101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710419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en-US" altLang="zh-CN">
                <a:latin typeface="Times New Roman" pitchFamily="18" charset="0"/>
                <a:ea typeface="宋体" pitchFamily="2" charset="-122"/>
              </a:rPr>
              <a:t>DFS vs. BFS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3898106"/>
            <a:ext cx="8229600" cy="27130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If the solution exists, BFS is able to find the optimal one. However, in most cases, DFS is faster than BFS, because BFS searches all the nodes.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This problem is simple, BFS can find the solution in the 9th step. But for some complex problems, BFS may lead to the  explosion of states. </a:t>
            </a:r>
            <a:endParaRPr lang="zh-CN" altLang="en-US" sz="2800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 l="22440" t="13240" r="36877" b="77292"/>
          <a:stretch>
            <a:fillRect/>
          </a:stretch>
        </p:blipFill>
        <p:spPr bwMode="auto">
          <a:xfrm>
            <a:off x="1331913" y="1817920"/>
            <a:ext cx="74168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 cstate="print"/>
          <a:srcRect l="21788" t="80489" r="36877" b="11157"/>
          <a:stretch>
            <a:fillRect/>
          </a:stretch>
        </p:blipFill>
        <p:spPr bwMode="auto">
          <a:xfrm>
            <a:off x="1331913" y="2897420"/>
            <a:ext cx="74168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03239" y="1919008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DFS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89959" y="2979485"/>
            <a:ext cx="79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322952406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 descr="纸莎草纸"/>
          <p:cNvSpPr>
            <a:spLocks noChangeArrowheads="1"/>
          </p:cNvSpPr>
          <p:nvPr/>
        </p:nvSpPr>
        <p:spPr bwMode="auto">
          <a:xfrm>
            <a:off x="0" y="4149725"/>
            <a:ext cx="9144000" cy="15287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Outline of Breadth First Search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88" y="1941513"/>
            <a:ext cx="9040812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BFS(G, </a:t>
            </a:r>
            <a:r>
              <a:rPr lang="en-US" altLang="zh-CN" sz="2800" i="1" dirty="0"/>
              <a:t>s</a:t>
            </a:r>
            <a:r>
              <a:rPr lang="en-US" altLang="zh-CN" sz="28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    mark </a:t>
            </a:r>
            <a:r>
              <a:rPr lang="en-US" altLang="zh-CN" sz="2800" i="1" dirty="0"/>
              <a:t>s</a:t>
            </a:r>
            <a:r>
              <a:rPr lang="en-US" altLang="zh-CN" sz="2800" dirty="0"/>
              <a:t> as “discovered”;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    enqueue(pending, </a:t>
            </a:r>
            <a:r>
              <a:rPr lang="en-US" altLang="zh-CN" sz="2800" i="1" dirty="0"/>
              <a:t>s</a:t>
            </a:r>
            <a:r>
              <a:rPr lang="en-US" altLang="zh-CN" sz="2800" dirty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    </a:t>
            </a:r>
            <a:r>
              <a:rPr lang="en-US" altLang="zh-CN" sz="2800" b="1" dirty="0"/>
              <a:t>while</a:t>
            </a:r>
            <a:r>
              <a:rPr lang="en-US" altLang="zh-CN" sz="2800" dirty="0"/>
              <a:t> (pending is nonempty)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        v=dequeue(pending);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/>
              <a:t>        for each vertex </a:t>
            </a:r>
            <a:r>
              <a:rPr lang="en-US" altLang="zh-CN" sz="2800" i="1" dirty="0"/>
              <a:t>w</a:t>
            </a:r>
            <a:r>
              <a:rPr lang="en-US" altLang="zh-CN" sz="2800" dirty="0"/>
              <a:t> that edge </a:t>
            </a:r>
            <a:r>
              <a:rPr lang="en-US" altLang="zh-CN" sz="2800" i="1" dirty="0" err="1"/>
              <a:t>vw</a:t>
            </a:r>
            <a:r>
              <a:rPr lang="en-US" altLang="zh-CN" sz="2800" dirty="0"/>
              <a:t> is in 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            if </a:t>
            </a:r>
            <a:r>
              <a:rPr lang="en-US" altLang="zh-CN" sz="2800" i="1" dirty="0"/>
              <a:t>w</a:t>
            </a:r>
            <a:r>
              <a:rPr lang="en-US" altLang="zh-CN" sz="2800" dirty="0"/>
              <a:t> is “undiscovered”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                mark </a:t>
            </a:r>
            <a:r>
              <a:rPr lang="en-US" altLang="zh-CN" sz="2800" i="1" dirty="0"/>
              <a:t>w</a:t>
            </a:r>
            <a:r>
              <a:rPr lang="en-US" altLang="zh-CN" sz="2800" dirty="0"/>
              <a:t> as “discovered” and enqueue(pending, </a:t>
            </a:r>
            <a:r>
              <a:rPr lang="en-US" altLang="zh-CN" sz="2800" i="1" dirty="0"/>
              <a:t>w</a:t>
            </a:r>
            <a:r>
              <a:rPr lang="en-US" altLang="zh-CN" sz="2800" dirty="0"/>
              <a:t>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/>
              <a:t>        mark </a:t>
            </a:r>
            <a:r>
              <a:rPr lang="en-US" altLang="zh-CN" sz="2800" i="1" dirty="0"/>
              <a:t>v</a:t>
            </a:r>
            <a:r>
              <a:rPr lang="en-US" altLang="zh-CN" sz="2800" dirty="0"/>
              <a:t> as “finished”;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8C58E0-FF23-EC4E-B3AC-16383B8A4CE4}"/>
              </a:ext>
            </a:extLst>
          </p:cNvPr>
          <p:cNvSpPr txBox="1"/>
          <p:nvPr/>
        </p:nvSpPr>
        <p:spPr>
          <a:xfrm>
            <a:off x="5697125" y="1763815"/>
            <a:ext cx="325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/>
              <a:t>队列是整个遍历活动 的调度器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FFAF77-51B7-354E-B1C0-88FA32B75647}"/>
              </a:ext>
            </a:extLst>
          </p:cNvPr>
          <p:cNvSpPr/>
          <p:nvPr/>
        </p:nvSpPr>
        <p:spPr bwMode="auto">
          <a:xfrm>
            <a:off x="2186735" y="2843935"/>
            <a:ext cx="1170130" cy="36004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D587220-4BCF-D54E-8FF5-C3A9581399EC}"/>
              </a:ext>
            </a:extLst>
          </p:cNvPr>
          <p:cNvCxnSpPr>
            <a:cxnSpLocks/>
            <a:endCxn id="2" idx="1"/>
          </p:cNvCxnSpPr>
          <p:nvPr/>
        </p:nvCxnSpPr>
        <p:spPr bwMode="auto">
          <a:xfrm flipV="1">
            <a:off x="3356865" y="1948481"/>
            <a:ext cx="2340260" cy="89545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9176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76427"/>
            <a:ext cx="8637588" cy="707886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BFS</a:t>
            </a:r>
            <a:r>
              <a:rPr lang="zh-CN" altLang="en-US" sz="4000" dirty="0"/>
              <a:t> </a:t>
            </a:r>
            <a:r>
              <a:rPr lang="en-US" altLang="zh-CN" sz="4000" dirty="0"/>
              <a:t>example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1195053" y="2334459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795378" y="227889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371640" y="314249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3795378" y="4007684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2498390" y="3071059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2498390" y="4007684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1202990" y="4007684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H="1">
            <a:off x="1644315" y="2512259"/>
            <a:ext cx="211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1635585" y="2639259"/>
            <a:ext cx="900112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V="1">
            <a:off x="2904790" y="2647197"/>
            <a:ext cx="944563" cy="541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>
            <a:off x="2858753" y="2693234"/>
            <a:ext cx="1035050" cy="1395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1644315" y="4223584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 flipH="1">
            <a:off x="2904790" y="4223584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 flipH="1" flipV="1">
            <a:off x="4119228" y="2647197"/>
            <a:ext cx="3603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7" name="Freeform 19"/>
          <p:cNvSpPr>
            <a:spLocks/>
          </p:cNvSpPr>
          <p:nvPr/>
        </p:nvSpPr>
        <p:spPr bwMode="auto">
          <a:xfrm flipV="1">
            <a:off x="1012490" y="2737684"/>
            <a:ext cx="271463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8" name="Freeform 20"/>
          <p:cNvSpPr>
            <a:spLocks/>
          </p:cNvSpPr>
          <p:nvPr/>
        </p:nvSpPr>
        <p:spPr bwMode="auto">
          <a:xfrm flipH="1">
            <a:off x="1553828" y="2782134"/>
            <a:ext cx="271462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9" name="Freeform 21"/>
          <p:cNvSpPr>
            <a:spLocks/>
          </p:cNvSpPr>
          <p:nvPr/>
        </p:nvSpPr>
        <p:spPr bwMode="auto">
          <a:xfrm>
            <a:off x="4074778" y="3502859"/>
            <a:ext cx="314325" cy="539750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50" name="Freeform 22"/>
          <p:cNvSpPr>
            <a:spLocks/>
          </p:cNvSpPr>
          <p:nvPr/>
        </p:nvSpPr>
        <p:spPr bwMode="auto">
          <a:xfrm rot="10800000">
            <a:off x="4209715" y="3547309"/>
            <a:ext cx="314325" cy="585788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4389103" y="3098047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G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1193465" y="3998159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F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3804903" y="3998159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E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3849353" y="228842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2498390" y="3998159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2544428" y="3053597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1239503" y="233287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A</a:t>
            </a:r>
          </a:p>
        </p:txBody>
      </p:sp>
      <p:sp>
        <p:nvSpPr>
          <p:cNvPr id="22604" name="Text Box 82"/>
          <p:cNvSpPr txBox="1">
            <a:spLocks noChangeArrowheads="1"/>
          </p:cNvSpPr>
          <p:nvPr/>
        </p:nvSpPr>
        <p:spPr bwMode="auto">
          <a:xfrm>
            <a:off x="5832140" y="2413337"/>
            <a:ext cx="2565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339966"/>
                </a:solidFill>
              </a:rPr>
              <a:t>访问顺序</a:t>
            </a:r>
            <a:endParaRPr lang="en-US" altLang="zh-CN" sz="2400" dirty="0">
              <a:solidFill>
                <a:srgbClr val="339966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339966"/>
                </a:solidFill>
              </a:rPr>
              <a:t>AFCBD</a:t>
            </a:r>
            <a:r>
              <a:rPr lang="zh-CN" altLang="en-US" sz="2400" dirty="0">
                <a:solidFill>
                  <a:srgbClr val="339966"/>
                </a:solidFill>
              </a:rPr>
              <a:t> </a:t>
            </a:r>
            <a:r>
              <a:rPr lang="en-US" altLang="zh-CN" sz="2400" dirty="0">
                <a:solidFill>
                  <a:srgbClr val="339966"/>
                </a:solidFill>
              </a:rPr>
              <a:t>EG</a:t>
            </a:r>
          </a:p>
        </p:txBody>
      </p:sp>
      <p:sp>
        <p:nvSpPr>
          <p:cNvPr id="77" name="Line 12">
            <a:extLst>
              <a:ext uri="{FF2B5EF4-FFF2-40B4-BE49-F238E27FC236}">
                <a16:creationId xmlns:a16="http://schemas.microsoft.com/office/drawing/2014/main" id="{D35EF5AC-5E69-6D4E-93B9-2A5C9801A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2500" y="2716915"/>
            <a:ext cx="969389" cy="13256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" name="Text Box 39">
            <a:extLst>
              <a:ext uri="{FF2B5EF4-FFF2-40B4-BE49-F238E27FC236}">
                <a16:creationId xmlns:a16="http://schemas.microsoft.com/office/drawing/2014/main" id="{94EA52C1-6C2B-254E-BB14-DFBA160E5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299" y="4152278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79" name="Text Box 41">
            <a:extLst>
              <a:ext uri="{FF2B5EF4-FFF2-40B4-BE49-F238E27FC236}">
                <a16:creationId xmlns:a16="http://schemas.microsoft.com/office/drawing/2014/main" id="{8E94AE29-ECFF-F340-9A4B-8EB960190CCF}"/>
              </a:ext>
            </a:extLst>
          </p:cNvPr>
          <p:cNvSpPr txBox="1">
            <a:spLocks noChangeArrowheads="1"/>
          </p:cNvSpPr>
          <p:nvPr/>
        </p:nvSpPr>
        <p:spPr bwMode="auto">
          <a:xfrm rot="-4437854">
            <a:off x="504149" y="2872621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B.E</a:t>
            </a:r>
          </a:p>
        </p:txBody>
      </p:sp>
      <p:sp>
        <p:nvSpPr>
          <p:cNvPr id="80" name="Line 15">
            <a:extLst>
              <a:ext uri="{FF2B5EF4-FFF2-40B4-BE49-F238E27FC236}">
                <a16:creationId xmlns:a16="http://schemas.microsoft.com/office/drawing/2014/main" id="{0D87AC37-1131-BC4F-8021-C63D57EBF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7438" y="3502859"/>
            <a:ext cx="6377" cy="495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" name="Text Box 36">
            <a:extLst>
              <a:ext uri="{FF2B5EF4-FFF2-40B4-BE49-F238E27FC236}">
                <a16:creationId xmlns:a16="http://schemas.microsoft.com/office/drawing/2014/main" id="{AE07387C-038B-9346-AD69-0DBCB2F69C4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426159" y="3395703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82" name="Text Box 42">
            <a:extLst>
              <a:ext uri="{FF2B5EF4-FFF2-40B4-BE49-F238E27FC236}">
                <a16:creationId xmlns:a16="http://schemas.microsoft.com/office/drawing/2014/main" id="{FEE0B008-0A2F-964C-B5AB-B85CAEE85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453" y="2197934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B.E</a:t>
            </a:r>
          </a:p>
        </p:txBody>
      </p:sp>
      <p:sp>
        <p:nvSpPr>
          <p:cNvPr id="83" name="Text Box 38">
            <a:extLst>
              <a:ext uri="{FF2B5EF4-FFF2-40B4-BE49-F238E27FC236}">
                <a16:creationId xmlns:a16="http://schemas.microsoft.com/office/drawing/2014/main" id="{4118D386-3535-FB40-B710-DFDCA2F5073C}"/>
              </a:ext>
            </a:extLst>
          </p:cNvPr>
          <p:cNvSpPr txBox="1">
            <a:spLocks noChangeArrowheads="1"/>
          </p:cNvSpPr>
          <p:nvPr/>
        </p:nvSpPr>
        <p:spPr bwMode="auto">
          <a:xfrm rot="-3269929">
            <a:off x="3158061" y="3191708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84" name="Text Box 43">
            <a:extLst>
              <a:ext uri="{FF2B5EF4-FFF2-40B4-BE49-F238E27FC236}">
                <a16:creationId xmlns:a16="http://schemas.microsoft.com/office/drawing/2014/main" id="{905054F1-B699-3A4F-9615-9020FA24E3E9}"/>
              </a:ext>
            </a:extLst>
          </p:cNvPr>
          <p:cNvSpPr txBox="1">
            <a:spLocks noChangeArrowheads="1"/>
          </p:cNvSpPr>
          <p:nvPr/>
        </p:nvSpPr>
        <p:spPr bwMode="auto">
          <a:xfrm rot="3165154">
            <a:off x="4181935" y="267656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85" name="Text Box 44">
            <a:extLst>
              <a:ext uri="{FF2B5EF4-FFF2-40B4-BE49-F238E27FC236}">
                <a16:creationId xmlns:a16="http://schemas.microsoft.com/office/drawing/2014/main" id="{9FA8753C-4CF9-4346-ADBF-7CBBD9BDB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4178" y="4179134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86" name="Text Box 45">
            <a:extLst>
              <a:ext uri="{FF2B5EF4-FFF2-40B4-BE49-F238E27FC236}">
                <a16:creationId xmlns:a16="http://schemas.microsoft.com/office/drawing/2014/main" id="{47453815-58F0-1344-9162-2BFB33D99B9F}"/>
              </a:ext>
            </a:extLst>
          </p:cNvPr>
          <p:cNvSpPr txBox="1">
            <a:spLocks noChangeArrowheads="1"/>
          </p:cNvSpPr>
          <p:nvPr/>
        </p:nvSpPr>
        <p:spPr bwMode="auto">
          <a:xfrm rot="-3269929">
            <a:off x="3686635" y="330521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B.E</a:t>
            </a:r>
          </a:p>
        </p:txBody>
      </p:sp>
    </p:spTree>
    <p:extLst>
      <p:ext uri="{BB962C8B-B14F-4D97-AF65-F5344CB8AC3E}">
        <p14:creationId xmlns:p14="http://schemas.microsoft.com/office/powerpoint/2010/main" val="7990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Breadth-First Search: the Skeleton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317500" y="1763815"/>
                <a:ext cx="8208962" cy="41148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80000"/>
                  </a:lnSpc>
                  <a:buNone/>
                </a:pPr>
                <a:r>
                  <a:rPr lang="en-US" altLang="zh-CN" sz="2800" dirty="0"/>
                  <a:t>Input: Array </a:t>
                </a:r>
                <a:r>
                  <a:rPr lang="en-US" altLang="zh-CN" sz="2800" i="1" dirty="0" err="1"/>
                  <a:t>adjVertices</a:t>
                </a:r>
                <a:r>
                  <a:rPr lang="en-US" altLang="zh-CN" sz="2800" dirty="0"/>
                  <a:t> for graph G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r>
                  <a:rPr lang="en-US" altLang="zh-CN" sz="2800" dirty="0"/>
                  <a:t>Output: depends on application.</a:t>
                </a:r>
              </a:p>
              <a:p>
                <a:pPr marL="0" indent="0" eaLnBrk="1" hangingPunct="1">
                  <a:lnSpc>
                    <a:spcPct val="80000"/>
                  </a:lnSpc>
                  <a:spcBef>
                    <a:spcPct val="50000"/>
                  </a:spcBef>
                  <a:buNone/>
                </a:pPr>
                <a:r>
                  <a:rPr lang="en-US" altLang="zh-CN" sz="2800" b="1" dirty="0"/>
                  <a:t>void</a:t>
                </a:r>
                <a:r>
                  <a:rPr lang="en-US" altLang="zh-CN" sz="2800" dirty="0"/>
                  <a:t> </a:t>
                </a:r>
                <a:r>
                  <a:rPr lang="en-US" altLang="zh-CN" sz="2800" dirty="0" err="1"/>
                  <a:t>bfsSweep</a:t>
                </a:r>
                <a:r>
                  <a:rPr lang="en-US" altLang="zh-CN" sz="2800" dirty="0"/>
                  <a:t>(</a:t>
                </a:r>
                <a:r>
                  <a:rPr lang="en-US" altLang="zh-CN" sz="2800" dirty="0" err="1"/>
                  <a:t>IntList</a:t>
                </a:r>
                <a:r>
                  <a:rPr lang="en-US" altLang="zh-CN" sz="2800" dirty="0"/>
                  <a:t>[] </a:t>
                </a:r>
                <a:r>
                  <a:rPr lang="en-US" altLang="zh-CN" sz="2800" i="1" dirty="0" err="1"/>
                  <a:t>adjVertices</a:t>
                </a:r>
                <a:r>
                  <a:rPr lang="en-US" altLang="zh-CN" sz="2800"/>
                  <a:t>, </a:t>
                </a:r>
                <a:r>
                  <a:rPr lang="en-US" altLang="zh-CN" sz="2800" b="1"/>
                  <a:t>int</a:t>
                </a:r>
                <a:r>
                  <a:rPr lang="en-US" altLang="zh-CN" sz="2800" b="1" dirty="0"/>
                  <a:t> </a:t>
                </a:r>
                <a:r>
                  <a:rPr lang="en-US" altLang="zh-CN" sz="2800" dirty="0"/>
                  <a:t>n, …)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r>
                  <a:rPr lang="en-US" altLang="zh-CN" sz="2800" dirty="0"/>
                  <a:t>    </a:t>
                </a:r>
                <a:r>
                  <a:rPr lang="en-US" altLang="zh-CN" sz="2800" b="1" dirty="0" err="1"/>
                  <a:t>int</a:t>
                </a:r>
                <a:r>
                  <a:rPr lang="en-US" altLang="zh-CN" sz="2800" b="1" i="1" dirty="0"/>
                  <a:t> </a:t>
                </a:r>
                <a:r>
                  <a:rPr lang="en-US" altLang="zh-CN" sz="2800" dirty="0" err="1"/>
                  <a:t>ans</a:t>
                </a:r>
                <a:r>
                  <a:rPr lang="en-US" altLang="zh-CN" sz="2800" dirty="0"/>
                  <a:t>;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r>
                  <a:rPr lang="en-US" altLang="zh-CN" sz="2800" dirty="0"/>
                  <a:t>    </a:t>
                </a:r>
                <a:r>
                  <a:rPr lang="en-US" altLang="zh-CN" sz="2800" dirty="0">
                    <a:solidFill>
                      <a:srgbClr val="0000CC"/>
                    </a:solidFill>
                  </a:rPr>
                  <a:t>&lt;Allocate color array and initialize to white&gt;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r>
                  <a:rPr lang="en-US" altLang="zh-CN" sz="2800" dirty="0"/>
                  <a:t>    For each vertex </a:t>
                </a:r>
                <a:r>
                  <a:rPr lang="en-US" altLang="zh-CN" sz="2800" i="1" dirty="0"/>
                  <a:t>v</a:t>
                </a:r>
                <a:r>
                  <a:rPr lang="en-US" altLang="zh-CN" sz="2800" dirty="0"/>
                  <a:t> of G, </a:t>
                </a:r>
                <a:r>
                  <a:rPr lang="en-US" altLang="zh-CN" sz="2800" dirty="0" err="1">
                    <a:solidFill>
                      <a:srgbClr val="FF0000"/>
                    </a:solidFill>
                  </a:rPr>
                  <a:t>v.parent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=NULL, d[v]=+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2800" dirty="0">
                  <a:solidFill>
                    <a:srgbClr val="FF0000"/>
                  </a:solidFill>
                </a:endParaRP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r>
                  <a:rPr lang="en-US" altLang="zh-CN" sz="2800" dirty="0"/>
                  <a:t>    For each vertex </a:t>
                </a:r>
                <a:r>
                  <a:rPr lang="en-US" altLang="zh-CN" sz="2800" i="1" dirty="0"/>
                  <a:t>v</a:t>
                </a:r>
                <a:r>
                  <a:rPr lang="en-US" altLang="zh-CN" sz="2800" dirty="0"/>
                  <a:t> of G, in some order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r>
                  <a:rPr lang="en-US" altLang="zh-CN" sz="2800" b="1" dirty="0"/>
                  <a:t>        if </a:t>
                </a:r>
                <a:r>
                  <a:rPr lang="en-US" altLang="zh-CN" sz="2800" dirty="0"/>
                  <a:t> (color[v]==white)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r>
                  <a:rPr lang="en-US" altLang="zh-CN" sz="2800" b="1" dirty="0"/>
                  <a:t>            void </a:t>
                </a:r>
                <a:r>
                  <a:rPr lang="en-US" altLang="zh-CN" sz="2800" b="1" dirty="0" err="1">
                    <a:solidFill>
                      <a:srgbClr val="FF0000"/>
                    </a:solidFill>
                  </a:rPr>
                  <a:t>bfs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800" b="1" i="1" dirty="0" err="1">
                    <a:solidFill>
                      <a:srgbClr val="FF0000"/>
                    </a:solidFill>
                  </a:rPr>
                  <a:t>adjVertices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, color, v, …)</a:t>
                </a:r>
                <a:r>
                  <a:rPr lang="en-US" altLang="zh-CN" sz="2800" b="1" dirty="0"/>
                  <a:t>;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r>
                  <a:rPr lang="en-US" altLang="zh-CN" sz="2800" dirty="0"/>
                  <a:t>    // Continue loop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r>
                  <a:rPr lang="en-US" altLang="zh-CN" sz="2800" b="1" dirty="0"/>
                  <a:t>    return</a:t>
                </a:r>
                <a:r>
                  <a:rPr lang="en-US" altLang="zh-CN" sz="2800" dirty="0"/>
                  <a:t>;</a:t>
                </a:r>
                <a:endParaRPr lang="en-US" altLang="zh-CN" sz="2800" b="1" dirty="0"/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17500" y="1763815"/>
                <a:ext cx="8208962" cy="4114800"/>
              </a:xfrm>
              <a:blipFill>
                <a:blip r:embed="rId3"/>
                <a:stretch>
                  <a:fillRect l="-1546" t="-3692" b="-21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93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3564014"/>
            <a:ext cx="7056784" cy="2025225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tint val="30000"/>
                  <a:satMod val="300000"/>
                </a:schemeClr>
                <a:schemeClr val="accent1">
                  <a:tint val="40000"/>
                  <a:satMod val="200000"/>
                </a:schemeClr>
              </a:duotone>
            </a:blip>
            <a:srcRect/>
            <a:tile tx="0" ty="0" sx="70000" sy="70000" flip="none" algn="ctr"/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11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95560" y="1924490"/>
            <a:ext cx="8208962" cy="4114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400" b="1" dirty="0"/>
              <a:t>void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bfs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IntList</a:t>
            </a:r>
            <a:r>
              <a:rPr lang="en-US" altLang="zh-CN" sz="2400" dirty="0"/>
              <a:t>[] </a:t>
            </a:r>
            <a:r>
              <a:rPr lang="en-US" altLang="zh-CN" sz="2400" i="1" dirty="0" err="1"/>
              <a:t>adjVertices</a:t>
            </a:r>
            <a:r>
              <a:rPr lang="en-US" altLang="zh-CN" sz="2400" dirty="0"/>
              <a:t>,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[] color,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dirty="0"/>
              <a:t>v, …)</a:t>
            </a:r>
          </a:p>
          <a:p>
            <a:pPr marL="0" indent="0"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400" dirty="0"/>
              <a:t>  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dirty="0"/>
              <a:t>w; </a:t>
            </a:r>
            <a:r>
              <a:rPr lang="en-US" altLang="zh-CN" sz="2400" dirty="0" err="1"/>
              <a:t>IntList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remAdj</a:t>
            </a:r>
            <a:r>
              <a:rPr lang="en-US" altLang="zh-CN" sz="2400" dirty="0"/>
              <a:t>; Queue pending;</a:t>
            </a:r>
          </a:p>
          <a:p>
            <a:pPr marL="0" indent="0"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400" dirty="0"/>
              <a:t>    color[v]=gray;   </a:t>
            </a:r>
            <a:r>
              <a:rPr lang="en-US" altLang="zh-CN" sz="2400" dirty="0">
                <a:solidFill>
                  <a:srgbClr val="FF0000"/>
                </a:solidFill>
              </a:rPr>
              <a:t>d[v]=0;  </a:t>
            </a:r>
            <a:r>
              <a:rPr lang="en-US" altLang="zh-CN" sz="2400" dirty="0"/>
              <a:t>enqueue(pending, </a:t>
            </a:r>
            <a:r>
              <a:rPr lang="en-US" altLang="zh-CN" sz="2400" i="1" dirty="0"/>
              <a:t>v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400" dirty="0"/>
              <a:t>    </a:t>
            </a:r>
            <a:r>
              <a:rPr lang="en-US" altLang="zh-CN" sz="2400" b="1" dirty="0"/>
              <a:t>while </a:t>
            </a:r>
            <a:r>
              <a:rPr lang="en-US" altLang="zh-CN" sz="2400" dirty="0"/>
              <a:t>(pending is nonempty)</a:t>
            </a:r>
          </a:p>
          <a:p>
            <a:pPr marL="0" indent="0"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400" dirty="0"/>
              <a:t>        </a:t>
            </a:r>
            <a:r>
              <a:rPr lang="en-US" altLang="zh-CN" sz="2400" i="1" dirty="0"/>
              <a:t>w=</a:t>
            </a:r>
            <a:r>
              <a:rPr lang="en-US" altLang="zh-CN" sz="2400" dirty="0" err="1"/>
              <a:t>dequeue</a:t>
            </a:r>
            <a:r>
              <a:rPr lang="en-US" altLang="zh-CN" sz="2400" dirty="0"/>
              <a:t>(pending); </a:t>
            </a:r>
            <a:r>
              <a:rPr lang="en-US" altLang="zh-CN" sz="2400" dirty="0" err="1"/>
              <a:t>remAdj</a:t>
            </a:r>
            <a:r>
              <a:rPr lang="en-US" altLang="zh-CN" sz="2400" dirty="0"/>
              <a:t>=</a:t>
            </a:r>
            <a:r>
              <a:rPr lang="en-US" altLang="zh-CN" sz="2400" i="1" dirty="0" err="1"/>
              <a:t>adjVertices</a:t>
            </a:r>
            <a:r>
              <a:rPr lang="en-US" altLang="zh-CN" sz="2400" dirty="0"/>
              <a:t>[</a:t>
            </a:r>
            <a:r>
              <a:rPr lang="en-US" altLang="zh-CN" sz="2400" i="1" dirty="0"/>
              <a:t>w</a:t>
            </a:r>
            <a:r>
              <a:rPr lang="en-US" altLang="zh-CN" sz="2400" dirty="0"/>
              <a:t>];</a:t>
            </a:r>
          </a:p>
          <a:p>
            <a:pPr marL="0" indent="0"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400" dirty="0"/>
              <a:t>        </a:t>
            </a:r>
            <a:r>
              <a:rPr lang="en-US" altLang="zh-CN" sz="2400" b="1" dirty="0"/>
              <a:t>while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remAdj</a:t>
            </a:r>
            <a:r>
              <a:rPr lang="en-US" altLang="zh-CN" sz="2400" dirty="0" err="1">
                <a:sym typeface="Symbol" pitchFamily="18" charset="2"/>
              </a:rPr>
              <a:t>nil</a:t>
            </a:r>
            <a:r>
              <a:rPr lang="en-US" altLang="zh-CN" sz="2400" dirty="0">
                <a:sym typeface="Symbol" pitchFamily="18" charset="2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400" dirty="0">
                <a:sym typeface="Symbol" pitchFamily="18" charset="2"/>
              </a:rPr>
              <a:t>            </a:t>
            </a:r>
            <a:r>
              <a:rPr lang="en-US" altLang="zh-CN" sz="2400" i="1" dirty="0">
                <a:sym typeface="Symbol" pitchFamily="18" charset="2"/>
              </a:rPr>
              <a:t>x</a:t>
            </a:r>
            <a:r>
              <a:rPr lang="en-US" altLang="zh-CN" sz="2400" dirty="0">
                <a:sym typeface="Symbol" pitchFamily="18" charset="2"/>
              </a:rPr>
              <a:t>=first(</a:t>
            </a:r>
            <a:r>
              <a:rPr lang="en-US" altLang="zh-CN" sz="2400" dirty="0" err="1">
                <a:sym typeface="Symbol" pitchFamily="18" charset="2"/>
              </a:rPr>
              <a:t>remAdj</a:t>
            </a:r>
            <a:r>
              <a:rPr lang="en-US" altLang="zh-CN" sz="2400" dirty="0">
                <a:sym typeface="Symbol" pitchFamily="18" charset="2"/>
              </a:rPr>
              <a:t>);</a:t>
            </a:r>
          </a:p>
          <a:p>
            <a:pPr marL="0" indent="0"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400" b="1" dirty="0">
                <a:sym typeface="Symbol" pitchFamily="18" charset="2"/>
              </a:rPr>
              <a:t>            if</a:t>
            </a:r>
            <a:r>
              <a:rPr lang="en-US" altLang="zh-CN" sz="2400" dirty="0">
                <a:sym typeface="Symbol" pitchFamily="18" charset="2"/>
              </a:rPr>
              <a:t> (color[</a:t>
            </a:r>
            <a:r>
              <a:rPr lang="en-US" altLang="zh-CN" sz="2400" i="1" dirty="0">
                <a:sym typeface="Symbol" pitchFamily="18" charset="2"/>
              </a:rPr>
              <a:t>x</a:t>
            </a:r>
            <a:r>
              <a:rPr lang="en-US" altLang="zh-CN" sz="2400" dirty="0">
                <a:sym typeface="Symbol" pitchFamily="18" charset="2"/>
              </a:rPr>
              <a:t>]==white)</a:t>
            </a:r>
          </a:p>
          <a:p>
            <a:pPr marL="0" indent="0"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400" b="1" dirty="0">
                <a:sym typeface="Symbol" pitchFamily="18" charset="2"/>
              </a:rPr>
              <a:t>                </a:t>
            </a:r>
            <a:r>
              <a:rPr lang="en-US" altLang="zh-CN" sz="2400" dirty="0">
                <a:sym typeface="Symbol" pitchFamily="18" charset="2"/>
              </a:rPr>
              <a:t>color[</a:t>
            </a:r>
            <a:r>
              <a:rPr lang="en-US" altLang="zh-CN" sz="2400" i="1" dirty="0">
                <a:sym typeface="Symbol" pitchFamily="18" charset="2"/>
              </a:rPr>
              <a:t>x</a:t>
            </a:r>
            <a:r>
              <a:rPr lang="en-US" altLang="zh-CN" sz="2400" dirty="0">
                <a:sym typeface="Symbol" pitchFamily="18" charset="2"/>
              </a:rPr>
              <a:t>]=gray; </a:t>
            </a:r>
            <a:r>
              <a:rPr lang="en-US" altLang="zh-CN" sz="2400" dirty="0" err="1">
                <a:solidFill>
                  <a:srgbClr val="FF0000"/>
                </a:solidFill>
                <a:sym typeface="Symbol" pitchFamily="18" charset="2"/>
              </a:rPr>
              <a:t>x.parent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=w; d[x]=d[w]+1;</a:t>
            </a:r>
          </a:p>
          <a:p>
            <a:pPr marL="0" indent="0"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400" dirty="0">
                <a:sym typeface="Symbol" pitchFamily="18" charset="2"/>
              </a:rPr>
              <a:t>                enqueue(pending, </a:t>
            </a:r>
            <a:r>
              <a:rPr lang="en-US" altLang="zh-CN" sz="2400" i="1" dirty="0">
                <a:sym typeface="Symbol" pitchFamily="18" charset="2"/>
              </a:rPr>
              <a:t>x</a:t>
            </a:r>
            <a:r>
              <a:rPr lang="en-US" altLang="zh-CN" sz="2400" dirty="0">
                <a:sym typeface="Symbol" pitchFamily="18" charset="2"/>
              </a:rPr>
              <a:t>);</a:t>
            </a:r>
          </a:p>
          <a:p>
            <a:pPr marL="0" indent="0"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400" dirty="0">
                <a:sym typeface="Symbol" pitchFamily="18" charset="2"/>
              </a:rPr>
              <a:t>                </a:t>
            </a:r>
            <a:r>
              <a:rPr lang="en-US" altLang="zh-CN" sz="2400" dirty="0" err="1">
                <a:sym typeface="Symbol" pitchFamily="18" charset="2"/>
              </a:rPr>
              <a:t>remAdj</a:t>
            </a:r>
            <a:r>
              <a:rPr lang="en-US" altLang="zh-CN" sz="2400" dirty="0">
                <a:sym typeface="Symbol" pitchFamily="18" charset="2"/>
              </a:rPr>
              <a:t>=rest(</a:t>
            </a:r>
            <a:r>
              <a:rPr lang="en-US" altLang="zh-CN" sz="2400" dirty="0" err="1">
                <a:sym typeface="Symbol" pitchFamily="18" charset="2"/>
              </a:rPr>
              <a:t>remAdj</a:t>
            </a:r>
            <a:r>
              <a:rPr lang="en-US" altLang="zh-CN" sz="2400" dirty="0">
                <a:sym typeface="Symbol" pitchFamily="18" charset="2"/>
              </a:rPr>
              <a:t>);</a:t>
            </a:r>
          </a:p>
          <a:p>
            <a:pPr marL="0" indent="0"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400" dirty="0">
                <a:sym typeface="Symbol" pitchFamily="18" charset="2"/>
              </a:rPr>
              <a:t>        </a:t>
            </a:r>
            <a:r>
              <a:rPr lang="en-US" altLang="zh-CN" sz="2400" b="1" dirty="0">
                <a:solidFill>
                  <a:srgbClr val="0000CC"/>
                </a:solidFill>
                <a:sym typeface="Symbol" pitchFamily="18" charset="2"/>
              </a:rPr>
              <a:t>&lt;processing of vertex w&gt;</a:t>
            </a:r>
          </a:p>
          <a:p>
            <a:pPr marL="0" indent="0"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400" dirty="0">
                <a:sym typeface="Symbol" pitchFamily="18" charset="2"/>
              </a:rPr>
              <a:t>        color[</a:t>
            </a:r>
            <a:r>
              <a:rPr lang="en-US" altLang="zh-CN" sz="2400" i="1" dirty="0">
                <a:sym typeface="Symbol" pitchFamily="18" charset="2"/>
              </a:rPr>
              <a:t>w</a:t>
            </a:r>
            <a:r>
              <a:rPr lang="en-US" altLang="zh-CN" sz="2400" dirty="0">
                <a:sym typeface="Symbol" pitchFamily="18" charset="2"/>
              </a:rPr>
              <a:t>]=black;</a:t>
            </a:r>
          </a:p>
          <a:p>
            <a:pPr marL="0" indent="0"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400" dirty="0">
                <a:sym typeface="Symbol" pitchFamily="18" charset="2"/>
              </a:rPr>
              <a:t>    </a:t>
            </a:r>
            <a:r>
              <a:rPr lang="en-US" altLang="zh-CN" sz="2400" b="1" dirty="0">
                <a:sym typeface="Symbol" pitchFamily="18" charset="2"/>
              </a:rPr>
              <a:t>return </a:t>
            </a:r>
            <a:r>
              <a:rPr lang="en-US" altLang="zh-CN" sz="2400" dirty="0">
                <a:sym typeface="Symbol" pitchFamily="18" charset="2"/>
              </a:rPr>
              <a:t>;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Breadth-First Search: the Skeleton</a:t>
            </a:r>
          </a:p>
        </p:txBody>
      </p:sp>
    </p:spTree>
    <p:extLst>
      <p:ext uri="{BB962C8B-B14F-4D97-AF65-F5344CB8AC3E}">
        <p14:creationId xmlns:p14="http://schemas.microsoft.com/office/powerpoint/2010/main" val="8989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76427"/>
            <a:ext cx="8637588" cy="707886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BFS</a:t>
            </a:r>
            <a:r>
              <a:rPr lang="zh-CN" altLang="en-US" sz="4000" dirty="0"/>
              <a:t> </a:t>
            </a:r>
            <a:r>
              <a:rPr lang="en-US" altLang="zh-CN" sz="4000" dirty="0"/>
              <a:t>example</a:t>
            </a:r>
            <a:r>
              <a:rPr lang="zh-CN" altLang="en-US" sz="4000" dirty="0"/>
              <a:t> </a:t>
            </a:r>
            <a:r>
              <a:rPr lang="en-US" altLang="zh-CN" sz="4000" dirty="0"/>
              <a:t>with distances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1153350" y="197184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753675" y="191628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329937" y="277988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3753675" y="3645072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2456687" y="270844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2456687" y="3645072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1161287" y="3645072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H="1">
            <a:off x="1602612" y="2149647"/>
            <a:ext cx="211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1593882" y="2276647"/>
            <a:ext cx="900112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V="1">
            <a:off x="2863087" y="2284585"/>
            <a:ext cx="944563" cy="541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>
            <a:off x="2817050" y="2330622"/>
            <a:ext cx="1035050" cy="1395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1602612" y="3860972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 flipH="1">
            <a:off x="2863087" y="3860972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 flipH="1" flipV="1">
            <a:off x="4077525" y="2284585"/>
            <a:ext cx="3603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7" name="Freeform 19"/>
          <p:cNvSpPr>
            <a:spLocks/>
          </p:cNvSpPr>
          <p:nvPr/>
        </p:nvSpPr>
        <p:spPr bwMode="auto">
          <a:xfrm flipV="1">
            <a:off x="970787" y="2375072"/>
            <a:ext cx="271463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8" name="Freeform 20"/>
          <p:cNvSpPr>
            <a:spLocks/>
          </p:cNvSpPr>
          <p:nvPr/>
        </p:nvSpPr>
        <p:spPr bwMode="auto">
          <a:xfrm flipH="1">
            <a:off x="1512125" y="2419522"/>
            <a:ext cx="271462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9" name="Freeform 21"/>
          <p:cNvSpPr>
            <a:spLocks/>
          </p:cNvSpPr>
          <p:nvPr/>
        </p:nvSpPr>
        <p:spPr bwMode="auto">
          <a:xfrm>
            <a:off x="4033075" y="3140247"/>
            <a:ext cx="314325" cy="539750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50" name="Freeform 22"/>
          <p:cNvSpPr>
            <a:spLocks/>
          </p:cNvSpPr>
          <p:nvPr/>
        </p:nvSpPr>
        <p:spPr bwMode="auto">
          <a:xfrm rot="10800000">
            <a:off x="4168012" y="3184697"/>
            <a:ext cx="314325" cy="585788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4347400" y="273543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G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1151762" y="3635547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F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3763200" y="3635547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E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3807650" y="192581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2456687" y="3635547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2502725" y="269098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1197800" y="197026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A</a:t>
            </a:r>
          </a:p>
        </p:txBody>
      </p:sp>
      <p:sp>
        <p:nvSpPr>
          <p:cNvPr id="77" name="Line 12">
            <a:extLst>
              <a:ext uri="{FF2B5EF4-FFF2-40B4-BE49-F238E27FC236}">
                <a16:creationId xmlns:a16="http://schemas.microsoft.com/office/drawing/2014/main" id="{D35EF5AC-5E69-6D4E-93B9-2A5C9801A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0797" y="2354303"/>
            <a:ext cx="969389" cy="13256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" name="Text Box 39">
            <a:extLst>
              <a:ext uri="{FF2B5EF4-FFF2-40B4-BE49-F238E27FC236}">
                <a16:creationId xmlns:a16="http://schemas.microsoft.com/office/drawing/2014/main" id="{94EA52C1-6C2B-254E-BB14-DFBA160E5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596" y="378966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79" name="Text Box 41">
            <a:extLst>
              <a:ext uri="{FF2B5EF4-FFF2-40B4-BE49-F238E27FC236}">
                <a16:creationId xmlns:a16="http://schemas.microsoft.com/office/drawing/2014/main" id="{8E94AE29-ECFF-F340-9A4B-8EB960190CCF}"/>
              </a:ext>
            </a:extLst>
          </p:cNvPr>
          <p:cNvSpPr txBox="1">
            <a:spLocks noChangeArrowheads="1"/>
          </p:cNvSpPr>
          <p:nvPr/>
        </p:nvSpPr>
        <p:spPr bwMode="auto">
          <a:xfrm rot="-4437854">
            <a:off x="462446" y="2510009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B.E</a:t>
            </a:r>
          </a:p>
        </p:txBody>
      </p:sp>
      <p:sp>
        <p:nvSpPr>
          <p:cNvPr id="80" name="Line 15">
            <a:extLst>
              <a:ext uri="{FF2B5EF4-FFF2-40B4-BE49-F238E27FC236}">
                <a16:creationId xmlns:a16="http://schemas.microsoft.com/office/drawing/2014/main" id="{0D87AC37-1131-BC4F-8021-C63D57EBF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5735" y="3140247"/>
            <a:ext cx="6377" cy="495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" name="Text Box 36">
            <a:extLst>
              <a:ext uri="{FF2B5EF4-FFF2-40B4-BE49-F238E27FC236}">
                <a16:creationId xmlns:a16="http://schemas.microsoft.com/office/drawing/2014/main" id="{AE07387C-038B-9346-AD69-0DBCB2F69C4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84456" y="3033091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82" name="Text Box 42">
            <a:extLst>
              <a:ext uri="{FF2B5EF4-FFF2-40B4-BE49-F238E27FC236}">
                <a16:creationId xmlns:a16="http://schemas.microsoft.com/office/drawing/2014/main" id="{FEE0B008-0A2F-964C-B5AB-B85CAEE85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1750" y="1835322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B.E</a:t>
            </a:r>
          </a:p>
        </p:txBody>
      </p:sp>
      <p:sp>
        <p:nvSpPr>
          <p:cNvPr id="83" name="Text Box 38">
            <a:extLst>
              <a:ext uri="{FF2B5EF4-FFF2-40B4-BE49-F238E27FC236}">
                <a16:creationId xmlns:a16="http://schemas.microsoft.com/office/drawing/2014/main" id="{4118D386-3535-FB40-B710-DFDCA2F5073C}"/>
              </a:ext>
            </a:extLst>
          </p:cNvPr>
          <p:cNvSpPr txBox="1">
            <a:spLocks noChangeArrowheads="1"/>
          </p:cNvSpPr>
          <p:nvPr/>
        </p:nvSpPr>
        <p:spPr bwMode="auto">
          <a:xfrm rot="-3269929">
            <a:off x="3116358" y="282909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84" name="Text Box 43">
            <a:extLst>
              <a:ext uri="{FF2B5EF4-FFF2-40B4-BE49-F238E27FC236}">
                <a16:creationId xmlns:a16="http://schemas.microsoft.com/office/drawing/2014/main" id="{905054F1-B699-3A4F-9615-9020FA24E3E9}"/>
              </a:ext>
            </a:extLst>
          </p:cNvPr>
          <p:cNvSpPr txBox="1">
            <a:spLocks noChangeArrowheads="1"/>
          </p:cNvSpPr>
          <p:nvPr/>
        </p:nvSpPr>
        <p:spPr bwMode="auto">
          <a:xfrm rot="3165154">
            <a:off x="4140232" y="2313953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85" name="Text Box 44">
            <a:extLst>
              <a:ext uri="{FF2B5EF4-FFF2-40B4-BE49-F238E27FC236}">
                <a16:creationId xmlns:a16="http://schemas.microsoft.com/office/drawing/2014/main" id="{9FA8753C-4CF9-4346-ADBF-7CBBD9BDB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2475" y="3816522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C.E</a:t>
            </a:r>
          </a:p>
        </p:txBody>
      </p:sp>
      <p:sp>
        <p:nvSpPr>
          <p:cNvPr id="86" name="Text Box 45">
            <a:extLst>
              <a:ext uri="{FF2B5EF4-FFF2-40B4-BE49-F238E27FC236}">
                <a16:creationId xmlns:a16="http://schemas.microsoft.com/office/drawing/2014/main" id="{47453815-58F0-1344-9162-2BFB33D99B9F}"/>
              </a:ext>
            </a:extLst>
          </p:cNvPr>
          <p:cNvSpPr txBox="1">
            <a:spLocks noChangeArrowheads="1"/>
          </p:cNvSpPr>
          <p:nvPr/>
        </p:nvSpPr>
        <p:spPr bwMode="auto">
          <a:xfrm rot="-3269929">
            <a:off x="3644932" y="2942603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B.E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B2A65B4-0548-D74C-8C75-93349274C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133771"/>
              </p:ext>
            </p:extLst>
          </p:nvPr>
        </p:nvGraphicFramePr>
        <p:xfrm>
          <a:off x="441784" y="4324659"/>
          <a:ext cx="6096000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15233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562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41209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48243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125356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4445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4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d[v]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39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v.parent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NULL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19226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47D14DD1-2792-124F-921A-E73750D7D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546742"/>
              </p:ext>
            </p:extLst>
          </p:nvPr>
        </p:nvGraphicFramePr>
        <p:xfrm>
          <a:off x="441784" y="5638389"/>
          <a:ext cx="3048000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15233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562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4120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4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d[v]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39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v.parent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NULL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795481"/>
                  </a:ext>
                </a:extLst>
              </a:tr>
            </a:tbl>
          </a:graphicData>
        </a:graphic>
      </p:graphicFrame>
      <p:sp>
        <p:nvSpPr>
          <p:cNvPr id="41" name="Text Box 82">
            <a:extLst>
              <a:ext uri="{FF2B5EF4-FFF2-40B4-BE49-F238E27FC236}">
                <a16:creationId xmlns:a16="http://schemas.microsoft.com/office/drawing/2014/main" id="{3F6FF92B-2E0C-EC4A-9F43-27E3C44ED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3775" y="2191881"/>
            <a:ext cx="2565400" cy="13234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339966"/>
                </a:solidFill>
              </a:rPr>
              <a:t>后面我们针对</a:t>
            </a:r>
            <a:r>
              <a:rPr lang="en-US" altLang="zh-CN" sz="2000" dirty="0">
                <a:solidFill>
                  <a:srgbClr val="339966"/>
                </a:solidFill>
              </a:rPr>
              <a:t>BFS</a:t>
            </a:r>
            <a:r>
              <a:rPr lang="zh-CN" altLang="en-US" sz="2000" dirty="0">
                <a:solidFill>
                  <a:srgbClr val="339966"/>
                </a:solidFill>
              </a:rPr>
              <a:t> </a:t>
            </a:r>
            <a:r>
              <a:rPr lang="en-US" altLang="zh-CN" sz="2000" dirty="0">
                <a:solidFill>
                  <a:srgbClr val="339966"/>
                </a:solidFill>
              </a:rPr>
              <a:t>tree</a:t>
            </a:r>
            <a:r>
              <a:rPr lang="zh-CN" altLang="en-US" sz="2000" dirty="0">
                <a:solidFill>
                  <a:srgbClr val="339966"/>
                </a:solidFill>
              </a:rPr>
              <a:t>的一个连通分支来讨论。一般将连通分支的源点记为</a:t>
            </a:r>
            <a:r>
              <a:rPr lang="en-US" altLang="zh-CN" sz="2000" dirty="0">
                <a:solidFill>
                  <a:srgbClr val="339966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28925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1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5"/>
</p:tagLst>
</file>

<file path=ppt/theme/theme1.xml><?xml version="1.0" encoding="utf-8"?>
<a:theme xmlns:a="http://schemas.openxmlformats.org/drawingml/2006/main" name="Artsy">
  <a:themeElements>
    <a:clrScheme name="Artsy 2">
      <a:dk1>
        <a:srgbClr val="660033"/>
      </a:dk1>
      <a:lt1>
        <a:srgbClr val="FFFFFF"/>
      </a:lt1>
      <a:dk2>
        <a:srgbClr val="B60009"/>
      </a:dk2>
      <a:lt2>
        <a:srgbClr val="B2B2B2"/>
      </a:lt2>
      <a:accent1>
        <a:srgbClr val="CCCC00"/>
      </a:accent1>
      <a:accent2>
        <a:srgbClr val="DE9ABC"/>
      </a:accent2>
      <a:accent3>
        <a:srgbClr val="FFFFFF"/>
      </a:accent3>
      <a:accent4>
        <a:srgbClr val="56002A"/>
      </a:accent4>
      <a:accent5>
        <a:srgbClr val="E2E2AA"/>
      </a:accent5>
      <a:accent6>
        <a:srgbClr val="C98BAA"/>
      </a:accent6>
      <a:hlink>
        <a:srgbClr val="FFAFAF"/>
      </a:hlink>
      <a:folHlink>
        <a:srgbClr val="969696"/>
      </a:folHlink>
    </a:clrScheme>
    <a:fontScheme name="Artsy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8863</TotalTime>
  <Words>4199</Words>
  <Application>Microsoft Macintosh PowerPoint</Application>
  <PresentationFormat>全屏显示(4:3)</PresentationFormat>
  <Paragraphs>738</Paragraphs>
  <Slides>44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9" baseType="lpstr">
      <vt:lpstr>Cambria Math</vt:lpstr>
      <vt:lpstr>Franklin Gothic Medium</vt:lpstr>
      <vt:lpstr>Times New Roman</vt:lpstr>
      <vt:lpstr>Wingdings</vt:lpstr>
      <vt:lpstr>Artsy</vt:lpstr>
      <vt:lpstr> BFS</vt:lpstr>
      <vt:lpstr>In the last class…</vt:lpstr>
      <vt:lpstr>In this class…</vt:lpstr>
      <vt:lpstr>PowerPoint 演示文稿</vt:lpstr>
      <vt:lpstr>Outline of Breadth First Search</vt:lpstr>
      <vt:lpstr>BFS example</vt:lpstr>
      <vt:lpstr>Breadth-First Search: the Skeleton</vt:lpstr>
      <vt:lpstr>Breadth-First Search: the Skeleton</vt:lpstr>
      <vt:lpstr>BFS example with distances</vt:lpstr>
      <vt:lpstr>BFS Property (1) </vt:lpstr>
      <vt:lpstr>Lemma 1: For any directed or undirected graph G, if there is an edge uv, then δ(s,v)≤δ(s,u)+1.</vt:lpstr>
      <vt:lpstr>Lemma 1: For any directed or undirected graph G, if there is an edge uv, then δ(s,v)≤δ(s,u)+1.</vt:lpstr>
      <vt:lpstr>BFS Property (2) </vt:lpstr>
      <vt:lpstr>Lemma 2: If we start BFS from source s, when BFS(s) is finished, we have d[v]≥δ(s,v) for any node v.</vt:lpstr>
      <vt:lpstr>Lemma 2: If we start BFS from source s, when BFS(s) is finished, we have d[v]≥δ(s,v) for any node v.</vt:lpstr>
      <vt:lpstr>BFS Property (3)</vt:lpstr>
      <vt:lpstr>BFS Property (3)</vt:lpstr>
      <vt:lpstr>BFS Property (3)</vt:lpstr>
      <vt:lpstr>BFS Property (4) </vt:lpstr>
      <vt:lpstr>Theorem 1: Suppose we start BFS from source s, then for any node v, we have d[v]=δ(s,v), meanwhile, the s-v path which is composed of the tree edges from s to v is one of the shortest paths.</vt:lpstr>
      <vt:lpstr>Theorem 1: Suppose we start BFS from source s, then for any node v, we have d[v]=δ(s,v), meanwhile, the s-v path which is composed of the tree edges from s to v is one of the shortest paths.</vt:lpstr>
      <vt:lpstr>Theorem 1: Suppose we start BFS from source s, then for any node v, we have d[v]=δ(s,v), meanwhile, the s-v path which is composed of the tree edges from s to v is one of the shortest paths.</vt:lpstr>
      <vt:lpstr>Theorem 1: Suppose we start BFS from source s, then for any node v, we have d[v]=δ(s,v), meanwhile, the s-v path which is composed of the tree edges from s to v is one of the shortest paths.</vt:lpstr>
      <vt:lpstr>BFS in a Directed Graph</vt:lpstr>
      <vt:lpstr>BFS in a Directed Graph</vt:lpstr>
      <vt:lpstr>BFS in a Directed Graph</vt:lpstr>
      <vt:lpstr>BFS in a Directed Graph</vt:lpstr>
      <vt:lpstr>BFS in a Directed Graph</vt:lpstr>
      <vt:lpstr>BFS in an Undirected Graph</vt:lpstr>
      <vt:lpstr>BFS in an Undirected Graph</vt:lpstr>
      <vt:lpstr>BFS in an Undirected Graph</vt:lpstr>
      <vt:lpstr>BFS in an Undirected Graph</vt:lpstr>
      <vt:lpstr>Bipartite Graph</vt:lpstr>
      <vt:lpstr>判断二分图</vt:lpstr>
      <vt:lpstr>寻找k度子图</vt:lpstr>
      <vt:lpstr>寻找k度子图</vt:lpstr>
      <vt:lpstr>Knight Moves</vt:lpstr>
      <vt:lpstr>From a1 to e4</vt:lpstr>
      <vt:lpstr>Characteristics of Search Algorithms</vt:lpstr>
      <vt:lpstr>Using BFS</vt:lpstr>
      <vt:lpstr>Dividing Oil</vt:lpstr>
      <vt:lpstr>Dividing Oil</vt:lpstr>
      <vt:lpstr>Transitions Between Two States</vt:lpstr>
      <vt:lpstr>DFS vs. BFS</vt:lpstr>
    </vt:vector>
  </TitlesOfParts>
  <Manager/>
  <Company>Nanjing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Algorithm Analysis</dc:title>
  <dc:subject/>
  <dc:creator>Sheng Zhang</dc:creator>
  <cp:keywords/>
  <dc:description/>
  <cp:lastModifiedBy>Sheng#NJU#mbpr16'</cp:lastModifiedBy>
  <cp:revision>452</cp:revision>
  <cp:lastPrinted>2017-04-16T23:51:11Z</cp:lastPrinted>
  <dcterms:created xsi:type="dcterms:W3CDTF">2001-08-01T06:52:17Z</dcterms:created>
  <dcterms:modified xsi:type="dcterms:W3CDTF">2022-03-26T05:17:38Z</dcterms:modified>
  <cp:category/>
</cp:coreProperties>
</file>