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7" r:id="rId3"/>
    <p:sldId id="298" r:id="rId4"/>
    <p:sldId id="299" r:id="rId5"/>
    <p:sldId id="300" r:id="rId6"/>
    <p:sldId id="320" r:id="rId7"/>
    <p:sldId id="334" r:id="rId8"/>
    <p:sldId id="319" r:id="rId9"/>
    <p:sldId id="318" r:id="rId10"/>
    <p:sldId id="307" r:id="rId11"/>
    <p:sldId id="308" r:id="rId12"/>
    <p:sldId id="309" r:id="rId13"/>
    <p:sldId id="317" r:id="rId14"/>
    <p:sldId id="310" r:id="rId15"/>
    <p:sldId id="323" r:id="rId16"/>
    <p:sldId id="312" r:id="rId17"/>
    <p:sldId id="322" r:id="rId18"/>
    <p:sldId id="333" r:id="rId19"/>
    <p:sldId id="336" r:id="rId20"/>
    <p:sldId id="338" r:id="rId21"/>
    <p:sldId id="337" r:id="rId22"/>
    <p:sldId id="339" r:id="rId23"/>
    <p:sldId id="31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99"/>
    <a:srgbClr val="CCFF33"/>
    <a:srgbClr val="0099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61" autoAdjust="0"/>
    <p:restoredTop sz="76715" autoAdjust="0"/>
  </p:normalViewPr>
  <p:slideViewPr>
    <p:cSldViewPr>
      <p:cViewPr varScale="1">
        <p:scale>
          <a:sx n="118" d="100"/>
          <a:sy n="118" d="100"/>
        </p:scale>
        <p:origin x="15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7768AD4-6EB3-4365-88FB-16776BF6608E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93D8E9C-4F71-4F10-994C-827C15AFC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5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707FA08-1CD4-4791-A6A7-6CDA0FC13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1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148D0-2B3F-439A-B253-FDFF5C7F922F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7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40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50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6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(1) 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step 1: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先判断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DAG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back edge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则有环，否则无环）；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如果有环，则不存在符合条件的排队方法。复杂度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O(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n+m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step 2: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，对他执行拓扑排序。根据拓扑排序的性质，如果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有边（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 hates 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会排在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前面，因此拓扑排序是符合要求的排队方法。拓扑排序复杂度为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O(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n+m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综上，复杂度为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O(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n+m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(2)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中的每条边赋给权重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，这样，求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的一条最长路径，就是排队所需要的最少行数。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问题转化为求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的关键路径问题，使用关键路径算法，复杂度为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O(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n+m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0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6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93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6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55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264297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37385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404490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37857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605B55-321A-41E5-87FB-8954FF3FFC6F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。有向图中的</a:t>
            </a:r>
            <a:r>
              <a:rPr lang="en-US" altLang="zh-CN"/>
              <a:t>cross</a:t>
            </a:r>
            <a:r>
              <a:rPr lang="zh-CN" altLang="en-US"/>
              <a:t>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已经</a:t>
            </a:r>
            <a:r>
              <a:rPr lang="en-US" altLang="zh-CN"/>
              <a:t>black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，且访问</a:t>
            </a:r>
            <a:r>
              <a:rPr lang="en-US" altLang="zh-CN"/>
              <a:t>w</a:t>
            </a:r>
            <a:r>
              <a:rPr lang="zh-CN" altLang="en-US"/>
              <a:t>的时候没有涉及</a:t>
            </a:r>
            <a:r>
              <a:rPr lang="en-US" altLang="zh-CN"/>
              <a:t>v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。有向图中的</a:t>
            </a:r>
            <a:r>
              <a:rPr lang="en-US" altLang="zh-CN"/>
              <a:t>back</a:t>
            </a:r>
            <a:r>
              <a:rPr lang="zh-CN" altLang="en-US"/>
              <a:t>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。直接父子关系，第二次访问；非直接第一次访问，第二次就是</a:t>
            </a:r>
            <a:r>
              <a:rPr lang="en-US" altLang="zh-CN"/>
              <a:t>forward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/>
              <a:t>Forward</a:t>
            </a:r>
            <a:r>
              <a:rPr lang="zh-CN" altLang="en-US"/>
              <a:t> 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black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，那么必然</a:t>
            </a:r>
            <a:r>
              <a:rPr lang="en-US" altLang="zh-CN"/>
              <a:t>wv</a:t>
            </a:r>
            <a:r>
              <a:rPr lang="zh-CN" altLang="en-US"/>
              <a:t>已经先访问过。</a:t>
            </a:r>
          </a:p>
        </p:txBody>
      </p:sp>
    </p:spTree>
    <p:extLst>
      <p:ext uri="{BB962C8B-B14F-4D97-AF65-F5344CB8AC3E}">
        <p14:creationId xmlns:p14="http://schemas.microsoft.com/office/powerpoint/2010/main" val="312569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1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2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5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hyperlink" Target="mailto:sheng@nju.edu.cn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Algorithm : Design &amp; Analysis [Tutorial </a:t>
            </a:r>
            <a:r>
              <a:rPr lang="en-US" altLang="zh-CN"/>
              <a:t>- 5]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E0116-ACA9-4FEF-9ECB-2F7E6EBE381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altLang="zh-CN" sz="6000">
                <a:ea typeface="华文隶书" pitchFamily="2" charset="-122"/>
              </a:rPr>
              <a:t>Graph Traversal</a:t>
            </a:r>
            <a:endParaRPr lang="en-US" altLang="zh-CN" sz="6000" dirty="0">
              <a:ea typeface="华文隶书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44A9C9-DA8B-694D-A73B-E04E7FBB9230}"/>
              </a:ext>
            </a:extLst>
          </p:cNvPr>
          <p:cNvSpPr txBox="1"/>
          <p:nvPr/>
        </p:nvSpPr>
        <p:spPr>
          <a:xfrm>
            <a:off x="2339752" y="4800600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r>
              <a:rPr lang="en-US" altLang="zh-CN" sz="2800" i="0" dirty="0">
                <a:hlinkClick r:id="rId5"/>
              </a:rPr>
              <a:t>sheng@nju.edu.cn</a:t>
            </a:r>
            <a:endParaRPr lang="en-US" altLang="zh-CN" sz="2800" i="0" dirty="0"/>
          </a:p>
          <a:p>
            <a:r>
              <a:rPr kumimoji="1" lang="zh-CN" altLang="en-US" sz="2800" i="0"/>
              <a:t>南京大学</a:t>
            </a:r>
            <a:endParaRPr kumimoji="1" lang="en-US" altLang="zh-CN" sz="2800" i="0" dirty="0"/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B32FA95C-11BD-AB44-A657-2A121D5268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advTm="105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904" y="116994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</a:t>
            </a:r>
            <a:r>
              <a:rPr lang="en-US" altLang="zh-CN" i="1" dirty="0"/>
              <a:t>Cost</a:t>
            </a:r>
            <a:r>
              <a:rPr lang="en-US" altLang="zh-CN" dirty="0"/>
              <a:t> of a Graph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9346" y="787857"/>
            <a:ext cx="8917149" cy="3528382"/>
          </a:xfrm>
        </p:spPr>
        <p:txBody>
          <a:bodyPr>
            <a:normAutofit/>
          </a:bodyPr>
          <a:lstStyle/>
          <a:p>
            <a:r>
              <a:rPr lang="en-US" altLang="zh-CN" dirty="0"/>
              <a:t>You are given a directed </a:t>
            </a:r>
            <a:r>
              <a:rPr lang="en-US" altLang="zh-CN" dirty="0">
                <a:solidFill>
                  <a:srgbClr val="FF0000"/>
                </a:solidFill>
              </a:rPr>
              <a:t>acyclic</a:t>
            </a:r>
            <a:r>
              <a:rPr lang="en-US" altLang="zh-CN" dirty="0"/>
              <a:t> graph (with </a:t>
            </a:r>
            <a:r>
              <a:rPr lang="en-US" altLang="zh-CN" i="1" dirty="0"/>
              <a:t>n</a:t>
            </a:r>
            <a:r>
              <a:rPr lang="en-US" altLang="zh-CN" dirty="0"/>
              <a:t> vertexes and </a:t>
            </a:r>
            <a:r>
              <a:rPr lang="en-US" altLang="zh-CN" i="1" dirty="0"/>
              <a:t>m</a:t>
            </a:r>
            <a:r>
              <a:rPr lang="en-US" altLang="zh-CN" dirty="0"/>
              <a:t> edges) in which each node </a:t>
            </a:r>
            <a:r>
              <a:rPr lang="en-US" altLang="zh-CN" i="1" dirty="0"/>
              <a:t>u</a:t>
            </a:r>
            <a:r>
              <a:rPr lang="zh-CN" altLang="zh-CN" dirty="0"/>
              <a:t>∈</a:t>
            </a:r>
            <a:r>
              <a:rPr lang="en-US" altLang="zh-CN" i="1" dirty="0"/>
              <a:t>V</a:t>
            </a:r>
            <a:r>
              <a:rPr lang="en-US" altLang="zh-CN" dirty="0"/>
              <a:t> has an associated </a:t>
            </a:r>
            <a:r>
              <a:rPr lang="en-US" altLang="zh-CN" i="1" dirty="0"/>
              <a:t>price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u</a:t>
            </a:r>
            <a:r>
              <a:rPr lang="en-US" altLang="zh-CN" dirty="0"/>
              <a:t> which is a positive integer. Define the array </a:t>
            </a:r>
            <a:r>
              <a:rPr lang="en-US" altLang="zh-CN" b="1" dirty="0"/>
              <a:t>cost</a:t>
            </a:r>
            <a:r>
              <a:rPr lang="en-US" altLang="zh-CN" dirty="0"/>
              <a:t> as follows: for each </a:t>
            </a:r>
            <a:r>
              <a:rPr lang="en-US" altLang="zh-CN" i="1" dirty="0"/>
              <a:t>u</a:t>
            </a:r>
            <a:r>
              <a:rPr lang="zh-CN" altLang="zh-CN" dirty="0"/>
              <a:t>∈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b="1" dirty="0"/>
              <a:t>cost</a:t>
            </a:r>
            <a:r>
              <a:rPr lang="en-US" altLang="zh-CN" dirty="0"/>
              <a:t>[u] = price of the cheapest node reachable from </a:t>
            </a:r>
            <a:r>
              <a:rPr lang="en-US" altLang="zh-CN" i="1" dirty="0"/>
              <a:t>u</a:t>
            </a:r>
            <a:r>
              <a:rPr lang="en-US" altLang="zh-CN" dirty="0"/>
              <a:t> (including </a:t>
            </a:r>
            <a:r>
              <a:rPr lang="en-US" altLang="zh-CN" i="1" dirty="0"/>
              <a:t>u</a:t>
            </a:r>
            <a:r>
              <a:rPr lang="en-US" altLang="zh-CN" dirty="0"/>
              <a:t> itself). For instance, in the graph (with prices shown for each vertex), the </a:t>
            </a:r>
            <a:r>
              <a:rPr lang="en-US" altLang="zh-CN" b="1" dirty="0"/>
              <a:t>cost</a:t>
            </a:r>
            <a:r>
              <a:rPr lang="en-US" altLang="zh-CN" dirty="0"/>
              <a:t> values of the nodes A, B, C, D, E, F are 2, 1, 4, 1, 4, 5, respectively.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38" y="4087639"/>
            <a:ext cx="4228498" cy="235126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7829" y="4316239"/>
            <a:ext cx="4286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Give a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+</a:t>
            </a:r>
            <a:r>
              <a:rPr lang="en-US" altLang="zh-CN" sz="2800" i="1" dirty="0"/>
              <a:t>n</a:t>
            </a:r>
            <a:r>
              <a:rPr lang="en-US" altLang="zh-CN" sz="2800" dirty="0"/>
              <a:t>) algorithm and explain the time complexity.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29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260648"/>
            <a:ext cx="7772400" cy="5759152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Input: Array </a:t>
            </a:r>
            <a:r>
              <a:rPr lang="en-US" altLang="zh-CN" dirty="0" err="1"/>
              <a:t>adjVertices</a:t>
            </a:r>
            <a:r>
              <a:rPr lang="en-US" altLang="zh-CN" dirty="0"/>
              <a:t> for graph G</a:t>
            </a:r>
            <a:endParaRPr lang="zh-CN" altLang="zh-CN" dirty="0"/>
          </a:p>
          <a:p>
            <a:r>
              <a:rPr lang="en-US" altLang="zh-CN" dirty="0"/>
              <a:t>Output: Return value depends on application.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dfsSweep</a:t>
            </a:r>
            <a:r>
              <a:rPr lang="en-US" altLang="zh-CN" dirty="0"/>
              <a:t>(</a:t>
            </a:r>
            <a:r>
              <a:rPr lang="en-US" altLang="zh-CN" dirty="0" err="1"/>
              <a:t>IntList</a:t>
            </a:r>
            <a:r>
              <a:rPr lang="en-US" altLang="zh-CN" dirty="0"/>
              <a:t>[] </a:t>
            </a:r>
            <a:r>
              <a:rPr lang="en-US" altLang="zh-CN" dirty="0" err="1"/>
              <a:t>adjVertices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[] cost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n, …)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&lt;Allocate color array and initialize to white&gt;</a:t>
            </a:r>
            <a:endParaRPr lang="zh-CN" altLang="zh-CN" dirty="0"/>
          </a:p>
          <a:p>
            <a:r>
              <a:rPr lang="en-US" altLang="zh-CN" dirty="0"/>
              <a:t>&lt;Allocate cost array and initialize to the values according to the input&gt;</a:t>
            </a:r>
            <a:endParaRPr lang="zh-CN" altLang="zh-CN" dirty="0"/>
          </a:p>
          <a:p>
            <a:r>
              <a:rPr lang="en-US" altLang="zh-CN" dirty="0"/>
              <a:t>    For each vertex v of G, in some order</a:t>
            </a:r>
            <a:endParaRPr lang="zh-CN" altLang="zh-CN" dirty="0"/>
          </a:p>
          <a:p>
            <a:r>
              <a:rPr lang="en-US" altLang="zh-CN" dirty="0"/>
              <a:t>        if  (color[v]==white)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vAns</a:t>
            </a:r>
            <a:r>
              <a:rPr lang="en-US" altLang="zh-CN" dirty="0"/>
              <a:t>=</a:t>
            </a:r>
            <a:r>
              <a:rPr lang="en-US" altLang="zh-CN" dirty="0" err="1"/>
              <a:t>dfsC</a:t>
            </a:r>
            <a:r>
              <a:rPr lang="en-US" altLang="zh-CN" dirty="0"/>
              <a:t>(</a:t>
            </a:r>
            <a:r>
              <a:rPr lang="en-US" altLang="zh-CN" dirty="0" err="1"/>
              <a:t>adjVertices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cost,</a:t>
            </a:r>
            <a:r>
              <a:rPr lang="en-US" altLang="zh-CN" dirty="0"/>
              <a:t> color, v, …);</a:t>
            </a:r>
            <a:endParaRPr lang="zh-CN" altLang="zh-CN" dirty="0"/>
          </a:p>
          <a:p>
            <a:r>
              <a:rPr lang="en-US" altLang="zh-CN" dirty="0"/>
              <a:t>            &lt;Process </a:t>
            </a:r>
            <a:r>
              <a:rPr lang="en-US" altLang="zh-CN" dirty="0" err="1"/>
              <a:t>vAns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 Continue loop</a:t>
            </a:r>
            <a:endParaRPr lang="zh-CN" altLang="zh-CN" dirty="0"/>
          </a:p>
          <a:p>
            <a:r>
              <a:rPr lang="en-US" altLang="zh-CN" dirty="0"/>
              <a:t>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4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03504" y="450698"/>
            <a:ext cx="8280920" cy="5759152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dfsC</a:t>
            </a:r>
            <a:r>
              <a:rPr lang="en-US" altLang="zh-CN" dirty="0"/>
              <a:t> (</a:t>
            </a:r>
            <a:r>
              <a:rPr lang="en-US" altLang="zh-CN" dirty="0" err="1"/>
              <a:t>IntList</a:t>
            </a:r>
            <a:r>
              <a:rPr lang="en-US" altLang="zh-CN" dirty="0"/>
              <a:t>[] </a:t>
            </a:r>
            <a:r>
              <a:rPr lang="en-US" altLang="zh-CN" dirty="0" err="1"/>
              <a:t>adjVertices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[] cost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[] color, </a:t>
            </a:r>
            <a:r>
              <a:rPr lang="en-US" altLang="zh-CN" dirty="0" err="1"/>
              <a:t>int</a:t>
            </a:r>
            <a:r>
              <a:rPr lang="en-US" altLang="zh-CN" dirty="0"/>
              <a:t> v, …)</a:t>
            </a:r>
            <a:endParaRPr lang="zh-CN" altLang="zh-CN" dirty="0"/>
          </a:p>
          <a:p>
            <a:r>
              <a:rPr lang="en-US" altLang="zh-CN" dirty="0"/>
              <a:t>    int w;   IntList remAdj;    int ans;</a:t>
            </a:r>
            <a:endParaRPr lang="zh-CN" altLang="zh-CN" dirty="0"/>
          </a:p>
          <a:p>
            <a:r>
              <a:rPr lang="en-US" altLang="zh-CN" dirty="0"/>
              <a:t>    color[v]=gray;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remAdj</a:t>
            </a:r>
            <a:r>
              <a:rPr lang="en-US" altLang="zh-CN" dirty="0"/>
              <a:t>=</a:t>
            </a:r>
            <a:r>
              <a:rPr lang="en-US" altLang="zh-CN" dirty="0" err="1"/>
              <a:t>adjVertices</a:t>
            </a:r>
            <a:r>
              <a:rPr lang="en-US" altLang="zh-CN" dirty="0"/>
              <a:t>[v];</a:t>
            </a:r>
            <a:endParaRPr lang="zh-CN" altLang="zh-CN" dirty="0"/>
          </a:p>
          <a:p>
            <a:r>
              <a:rPr lang="en-US" altLang="zh-CN" dirty="0"/>
              <a:t>    while (</a:t>
            </a:r>
            <a:r>
              <a:rPr lang="en-US" altLang="zh-CN" dirty="0" err="1"/>
              <a:t>remAdjnil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w=first(</a:t>
            </a:r>
            <a:r>
              <a:rPr lang="en-US" altLang="zh-CN" dirty="0" err="1"/>
              <a:t>remAdj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if (color[w]==white)</a:t>
            </a:r>
            <a:endParaRPr lang="zh-CN" altLang="zh-CN" dirty="0"/>
          </a:p>
          <a:p>
            <a:r>
              <a:rPr lang="en-US" altLang="zh-CN" dirty="0"/>
              <a:t>             int cost[w]=dfs(adjVertices, color, w, …);</a:t>
            </a:r>
            <a:endParaRPr lang="zh-CN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        if(cost[v] &gt; cost[w])    // for every type edge (TE/FE/CE)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	    cost[v]=cost[w];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remAdj</a:t>
            </a:r>
            <a:r>
              <a:rPr lang="en-US" altLang="zh-CN" dirty="0"/>
              <a:t>=rest(</a:t>
            </a:r>
            <a:r>
              <a:rPr lang="en-US" altLang="zh-CN" dirty="0" err="1"/>
              <a:t>remAdj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color[v]=black;</a:t>
            </a:r>
            <a:endParaRPr lang="zh-CN" altLang="zh-CN" dirty="0"/>
          </a:p>
          <a:p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50"/>
                </a:solidFill>
              </a:rPr>
              <a:t>cost[v]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5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 Containing </a:t>
            </a:r>
            <a:r>
              <a:rPr lang="en-US" altLang="zh-CN" i="1" dirty="0"/>
              <a:t>e</a:t>
            </a:r>
            <a:endParaRPr lang="zh-CN" altLang="en-US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Given an undirected graph </a:t>
            </a:r>
            <a:r>
              <a:rPr lang="en-US" altLang="zh-CN" i="1" dirty="0"/>
              <a:t>G</a:t>
            </a:r>
            <a:r>
              <a:rPr lang="en-US" altLang="zh-CN" dirty="0"/>
              <a:t> and an edge </a:t>
            </a:r>
            <a:r>
              <a:rPr lang="en-US" altLang="zh-CN" i="1" dirty="0"/>
              <a:t>e</a:t>
            </a:r>
            <a:r>
              <a:rPr lang="en-US" altLang="zh-CN" dirty="0"/>
              <a:t> of </a:t>
            </a:r>
            <a:r>
              <a:rPr lang="en-US" altLang="zh-CN" i="1" dirty="0"/>
              <a:t>G</a:t>
            </a:r>
            <a:r>
              <a:rPr lang="en-US" altLang="zh-CN" dirty="0"/>
              <a:t>. Design an algorithm to determine if there is a cycle in </a:t>
            </a:r>
            <a:r>
              <a:rPr lang="en-US" altLang="zh-CN" i="1" dirty="0"/>
              <a:t>G</a:t>
            </a:r>
            <a:r>
              <a:rPr lang="en-US" altLang="zh-CN" dirty="0"/>
              <a:t> containing </a:t>
            </a:r>
            <a:r>
              <a:rPr lang="en-US" altLang="zh-CN" i="1" dirty="0"/>
              <a:t>e</a:t>
            </a:r>
            <a:r>
              <a:rPr lang="en-US" altLang="zh-CN" dirty="0"/>
              <a:t> in time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n+m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Delete </a:t>
            </a:r>
            <a:r>
              <a:rPr lang="en-US" altLang="zh-CN" i="1" dirty="0"/>
              <a:t>e </a:t>
            </a:r>
          </a:p>
          <a:p>
            <a:r>
              <a:rPr lang="en-US" altLang="zh-CN" dirty="0"/>
              <a:t>Traverse the graph from one vertex of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ill-Behaved Children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Arrange </a:t>
            </a:r>
            <a:r>
              <a:rPr lang="en-US" i="1" dirty="0"/>
              <a:t>n</a:t>
            </a:r>
            <a:r>
              <a:rPr lang="en-US" dirty="0"/>
              <a:t> ill-behaved children in a straight line, facing front. The input is a list of </a:t>
            </a:r>
            <a:r>
              <a:rPr lang="en-US" i="1" dirty="0"/>
              <a:t>m</a:t>
            </a:r>
            <a:r>
              <a:rPr lang="en-US" dirty="0"/>
              <a:t> statements of the form “</a:t>
            </a:r>
            <a:r>
              <a:rPr lang="en-US" i="1" dirty="0" err="1"/>
              <a:t>i</a:t>
            </a:r>
            <a:r>
              <a:rPr lang="en-US" dirty="0"/>
              <a:t> hates </a:t>
            </a:r>
            <a:r>
              <a:rPr lang="en-US" i="1" dirty="0"/>
              <a:t>j</a:t>
            </a:r>
            <a:r>
              <a:rPr lang="en-US" dirty="0"/>
              <a:t>”. If </a:t>
            </a:r>
            <a:r>
              <a:rPr lang="en-US" i="1" dirty="0" err="1"/>
              <a:t>i</a:t>
            </a:r>
            <a:r>
              <a:rPr lang="en-US" dirty="0"/>
              <a:t> hates </a:t>
            </a:r>
            <a:r>
              <a:rPr lang="en-US" i="1" dirty="0"/>
              <a:t>j</a:t>
            </a:r>
            <a:r>
              <a:rPr lang="en-US" dirty="0"/>
              <a:t>, then </a:t>
            </a:r>
            <a:r>
              <a:rPr lang="en-US" i="1" dirty="0" err="1"/>
              <a:t>i</a:t>
            </a:r>
            <a:r>
              <a:rPr lang="en-US" dirty="0"/>
              <a:t> cannot be put somewhere behind </a:t>
            </a:r>
            <a:r>
              <a:rPr lang="en-US" i="1" dirty="0"/>
              <a:t>j</a:t>
            </a:r>
            <a:r>
              <a:rPr lang="en-US" dirty="0"/>
              <a:t>, because then </a:t>
            </a:r>
            <a:r>
              <a:rPr lang="en-US" i="1" dirty="0" err="1"/>
              <a:t>i</a:t>
            </a:r>
            <a:r>
              <a:rPr lang="en-US" dirty="0"/>
              <a:t> is capable of throwing something at </a:t>
            </a:r>
            <a:r>
              <a:rPr lang="en-US" i="1" dirty="0"/>
              <a:t>j</a:t>
            </a:r>
            <a:r>
              <a:rPr lang="en-US" dirty="0"/>
              <a:t>. </a:t>
            </a:r>
          </a:p>
          <a:p>
            <a:r>
              <a:rPr lang="en-US" dirty="0"/>
              <a:t>(a) Give an algorithm that orders the line, or say that it is not possible,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dirty="0" err="1"/>
              <a:t>+</a:t>
            </a:r>
            <a:r>
              <a:rPr lang="en-US" i="1" dirty="0" err="1"/>
              <a:t>n</a:t>
            </a:r>
            <a:r>
              <a:rPr lang="en-US" dirty="0"/>
              <a:t>) time.</a:t>
            </a:r>
          </a:p>
          <a:p>
            <a:r>
              <a:rPr lang="en-US" dirty="0"/>
              <a:t>(b) We want to arrange the children in rows such that if </a:t>
            </a:r>
            <a:r>
              <a:rPr lang="en-US" i="1" dirty="0" err="1"/>
              <a:t>i</a:t>
            </a:r>
            <a:r>
              <a:rPr lang="en-US" dirty="0"/>
              <a:t> hates </a:t>
            </a:r>
            <a:r>
              <a:rPr lang="en-US" i="1" dirty="0"/>
              <a:t>j</a:t>
            </a:r>
            <a:r>
              <a:rPr lang="en-US" dirty="0"/>
              <a:t>, then </a:t>
            </a:r>
            <a:r>
              <a:rPr lang="en-US" i="1" dirty="0" err="1"/>
              <a:t>i</a:t>
            </a:r>
            <a:r>
              <a:rPr lang="en-US" dirty="0"/>
              <a:t> must be in a lower numbered row than </a:t>
            </a:r>
            <a:r>
              <a:rPr lang="en-US" i="1" dirty="0"/>
              <a:t>j</a:t>
            </a:r>
            <a:r>
              <a:rPr lang="en-US" dirty="0"/>
              <a:t>. Give an algorithm to find the minimum number of rows needed, if it is possible.</a:t>
            </a:r>
          </a:p>
        </p:txBody>
      </p:sp>
    </p:spTree>
    <p:extLst>
      <p:ext uri="{BB962C8B-B14F-4D97-AF65-F5344CB8AC3E}">
        <p14:creationId xmlns:p14="http://schemas.microsoft.com/office/powerpoint/2010/main" val="303243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A54A45-943C-3340-AB44-93559A5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2E997D-808A-3242-A05F-EECD6361AAAD}"/>
              </a:ext>
            </a:extLst>
          </p:cNvPr>
          <p:cNvSpPr/>
          <p:nvPr/>
        </p:nvSpPr>
        <p:spPr>
          <a:xfrm>
            <a:off x="375180" y="1412776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(1) </a:t>
            </a:r>
            <a:endParaRPr lang="zh-CN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step 1: </a:t>
            </a:r>
            <a:r>
              <a:rPr lang="zh-CN" altLang="zh-CN" dirty="0">
                <a:ea typeface="宋体" pitchFamily="2" charset="-122"/>
              </a:rPr>
              <a:t>先判断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zh-CN" dirty="0">
                <a:ea typeface="宋体" pitchFamily="2" charset="-122"/>
              </a:rPr>
              <a:t>是否</a:t>
            </a:r>
            <a:r>
              <a:rPr lang="en-US" altLang="zh-CN" dirty="0">
                <a:ea typeface="宋体" pitchFamily="2" charset="-122"/>
              </a:rPr>
              <a:t>DAG</a:t>
            </a:r>
            <a:r>
              <a:rPr lang="zh-CN" altLang="en-US" dirty="0">
                <a:ea typeface="宋体" pitchFamily="2" charset="-122"/>
              </a:rPr>
              <a:t>（有</a:t>
            </a:r>
            <a:r>
              <a:rPr lang="en-US" altLang="zh-CN" dirty="0">
                <a:ea typeface="宋体" pitchFamily="2" charset="-122"/>
              </a:rPr>
              <a:t>back edge</a:t>
            </a:r>
            <a:r>
              <a:rPr lang="zh-CN" altLang="en-US" dirty="0">
                <a:ea typeface="宋体" pitchFamily="2" charset="-122"/>
              </a:rPr>
              <a:t>则有环，否则无环）；</a:t>
            </a:r>
            <a:r>
              <a:rPr lang="zh-CN" altLang="zh-CN" dirty="0">
                <a:ea typeface="宋体" pitchFamily="2" charset="-122"/>
              </a:rPr>
              <a:t>如果有环，则不存在符合条件的排队方法。复杂度</a:t>
            </a:r>
            <a:r>
              <a:rPr lang="en-US" altLang="zh-CN" dirty="0">
                <a:ea typeface="宋体" pitchFamily="2" charset="-122"/>
              </a:rPr>
              <a:t>O(</a:t>
            </a:r>
            <a:r>
              <a:rPr lang="en-US" altLang="zh-CN" dirty="0" err="1">
                <a:ea typeface="宋体" pitchFamily="2" charset="-122"/>
              </a:rPr>
              <a:t>n+m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step 2: </a:t>
            </a:r>
            <a:r>
              <a:rPr lang="zh-CN" altLang="zh-CN" dirty="0">
                <a:ea typeface="宋体" pitchFamily="2" charset="-122"/>
              </a:rPr>
              <a:t>如果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zh-CN" dirty="0">
                <a:ea typeface="宋体" pitchFamily="2" charset="-122"/>
              </a:rPr>
              <a:t>是</a:t>
            </a:r>
            <a:r>
              <a:rPr lang="en-US" altLang="zh-CN" dirty="0">
                <a:ea typeface="宋体" pitchFamily="2" charset="-122"/>
              </a:rPr>
              <a:t>DAG</a:t>
            </a:r>
            <a:r>
              <a:rPr lang="zh-CN" altLang="zh-CN" dirty="0">
                <a:ea typeface="宋体" pitchFamily="2" charset="-122"/>
              </a:rPr>
              <a:t>，对他执行拓扑排序。根据拓扑排序的性质，如果</a:t>
            </a:r>
            <a:r>
              <a:rPr lang="en-US" altLang="zh-CN" dirty="0" err="1">
                <a:ea typeface="宋体" pitchFamily="2" charset="-122"/>
              </a:rPr>
              <a:t>i</a:t>
            </a:r>
            <a:r>
              <a:rPr lang="zh-CN" altLang="zh-CN" dirty="0">
                <a:ea typeface="宋体" pitchFamily="2" charset="-122"/>
              </a:rPr>
              <a:t>到</a:t>
            </a:r>
            <a:r>
              <a:rPr lang="en-US" altLang="zh-CN" dirty="0">
                <a:ea typeface="宋体" pitchFamily="2" charset="-122"/>
              </a:rPr>
              <a:t>j</a:t>
            </a:r>
            <a:r>
              <a:rPr lang="zh-CN" altLang="zh-CN" dirty="0">
                <a:ea typeface="宋体" pitchFamily="2" charset="-122"/>
              </a:rPr>
              <a:t>有边（</a:t>
            </a:r>
            <a:r>
              <a:rPr lang="en-US" altLang="zh-CN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hates j</a:t>
            </a:r>
            <a:r>
              <a:rPr lang="zh-CN" altLang="zh-CN" dirty="0">
                <a:ea typeface="宋体" pitchFamily="2" charset="-122"/>
              </a:rPr>
              <a:t>），则</a:t>
            </a:r>
            <a:r>
              <a:rPr lang="en-US" altLang="zh-CN" dirty="0" err="1">
                <a:ea typeface="宋体" pitchFamily="2" charset="-122"/>
              </a:rPr>
              <a:t>i</a:t>
            </a:r>
            <a:r>
              <a:rPr lang="zh-CN" altLang="zh-CN" dirty="0">
                <a:ea typeface="宋体" pitchFamily="2" charset="-122"/>
              </a:rPr>
              <a:t>会排在</a:t>
            </a:r>
            <a:r>
              <a:rPr lang="en-US" altLang="zh-CN" dirty="0">
                <a:ea typeface="宋体" pitchFamily="2" charset="-122"/>
              </a:rPr>
              <a:t>j</a:t>
            </a:r>
            <a:r>
              <a:rPr lang="zh-CN" altLang="zh-CN" dirty="0">
                <a:ea typeface="宋体" pitchFamily="2" charset="-122"/>
              </a:rPr>
              <a:t>前面，因此拓扑排序是符合要求的排队方法。拓扑排序复杂度为</a:t>
            </a:r>
            <a:r>
              <a:rPr lang="en-US" altLang="zh-CN" dirty="0">
                <a:ea typeface="宋体" pitchFamily="2" charset="-122"/>
              </a:rPr>
              <a:t>O(</a:t>
            </a:r>
            <a:r>
              <a:rPr lang="en-US" altLang="zh-CN" dirty="0" err="1">
                <a:ea typeface="宋体" pitchFamily="2" charset="-122"/>
              </a:rPr>
              <a:t>n+m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zh-CN" dirty="0">
                <a:ea typeface="宋体" pitchFamily="2" charset="-122"/>
              </a:rPr>
              <a:t>。</a:t>
            </a:r>
          </a:p>
          <a:p>
            <a:r>
              <a:rPr lang="zh-CN" altLang="zh-CN" dirty="0">
                <a:ea typeface="宋体" pitchFamily="2" charset="-122"/>
              </a:rPr>
              <a:t>综上，复杂度为</a:t>
            </a:r>
            <a:r>
              <a:rPr lang="en-US" altLang="zh-CN" dirty="0">
                <a:ea typeface="宋体" pitchFamily="2" charset="-122"/>
              </a:rPr>
              <a:t>O(</a:t>
            </a:r>
            <a:r>
              <a:rPr lang="en-US" altLang="zh-CN" dirty="0" err="1">
                <a:ea typeface="宋体" pitchFamily="2" charset="-122"/>
              </a:rPr>
              <a:t>n+m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 </a:t>
            </a:r>
            <a:endParaRPr lang="zh-CN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zh-CN" dirty="0">
                <a:ea typeface="宋体" pitchFamily="2" charset="-122"/>
              </a:rPr>
              <a:t>对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zh-CN" dirty="0">
                <a:ea typeface="宋体" pitchFamily="2" charset="-122"/>
              </a:rPr>
              <a:t>中的每条边赋给权重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，这样，求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zh-CN" dirty="0">
                <a:ea typeface="宋体" pitchFamily="2" charset="-122"/>
              </a:rPr>
              <a:t>的一条最长路径，就是排队所需要的最少行数。</a:t>
            </a:r>
          </a:p>
          <a:p>
            <a:r>
              <a:rPr lang="zh-CN" altLang="zh-CN" dirty="0">
                <a:ea typeface="宋体" pitchFamily="2" charset="-122"/>
              </a:rPr>
              <a:t>问题转化为求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zh-CN" dirty="0">
                <a:ea typeface="宋体" pitchFamily="2" charset="-122"/>
              </a:rPr>
              <a:t>的关键路径问题，使用关键路径算法，复杂度为</a:t>
            </a:r>
            <a:r>
              <a:rPr lang="en-US" altLang="zh-CN" dirty="0">
                <a:ea typeface="宋体" pitchFamily="2" charset="-122"/>
              </a:rPr>
              <a:t>O(</a:t>
            </a:r>
            <a:r>
              <a:rPr lang="en-US" altLang="zh-CN" dirty="0" err="1">
                <a:ea typeface="宋体" pitchFamily="2" charset="-122"/>
              </a:rPr>
              <a:t>n+m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zh-CN" dirty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556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538" y="-304800"/>
            <a:ext cx="7772400" cy="1143000"/>
          </a:xfrm>
        </p:spPr>
        <p:txBody>
          <a:bodyPr/>
          <a:lstStyle/>
          <a:p>
            <a:pPr algn="r"/>
            <a:r>
              <a:rPr lang="en-US" altLang="zh-CN" dirty="0"/>
              <a:t>A Vertex that reaching all the others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77427" y="8382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Given a directed graph </a:t>
            </a:r>
            <a:r>
              <a:rPr lang="en-US" altLang="zh-CN" i="1" dirty="0"/>
              <a:t>G</a:t>
            </a:r>
            <a:r>
              <a:rPr lang="en-US" altLang="zh-CN" dirty="0"/>
              <a:t> with </a:t>
            </a:r>
            <a:r>
              <a:rPr lang="en-US" altLang="zh-CN" i="1" dirty="0"/>
              <a:t>n</a:t>
            </a:r>
            <a:r>
              <a:rPr lang="en-US" altLang="zh-CN" dirty="0"/>
              <a:t> vertices and </a:t>
            </a:r>
            <a:r>
              <a:rPr lang="en-US" altLang="zh-CN" i="1" dirty="0"/>
              <a:t>m</a:t>
            </a:r>
            <a:r>
              <a:rPr lang="en-US" altLang="zh-CN" dirty="0"/>
              <a:t> edges. </a:t>
            </a:r>
          </a:p>
          <a:p>
            <a:r>
              <a:rPr lang="en-US" altLang="zh-CN" dirty="0"/>
              <a:t>Design an algorithm to test whether a given vertex </a:t>
            </a:r>
            <a:r>
              <a:rPr lang="en-US" altLang="zh-CN" i="1" dirty="0"/>
              <a:t>v</a:t>
            </a:r>
            <a:r>
              <a:rPr lang="en-US" altLang="zh-CN" dirty="0"/>
              <a:t> could reach all other vertices in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Design an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en-US" altLang="zh-CN" dirty="0"/>
              <a:t>) algorithm to test whether there is a vertex in </a:t>
            </a:r>
            <a:r>
              <a:rPr lang="en-US" altLang="zh-CN" i="1" dirty="0"/>
              <a:t>G</a:t>
            </a:r>
            <a:r>
              <a:rPr lang="en-US" altLang="zh-CN" dirty="0"/>
              <a:t> which can reach all other vertices in </a:t>
            </a:r>
            <a:r>
              <a:rPr lang="en-US" altLang="zh-CN" i="1" dirty="0"/>
              <a:t>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0E8B4-DAF5-B541-9A12-B5EE1610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845051"/>
            <a:ext cx="5982692" cy="28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643B03-BDCF-B243-B4D4-38533917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EF8760-6EB6-A847-887F-5D6A3F854807}"/>
              </a:ext>
            </a:extLst>
          </p:cNvPr>
          <p:cNvSpPr/>
          <p:nvPr/>
        </p:nvSpPr>
        <p:spPr>
          <a:xfrm>
            <a:off x="381665" y="190500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问：对</a:t>
            </a:r>
            <a:r>
              <a:rPr lang="en-US" altLang="zh-CN" dirty="0">
                <a:ea typeface="宋体" pitchFamily="2" charset="-122"/>
              </a:rPr>
              <a:t>v</a:t>
            </a:r>
            <a:r>
              <a:rPr lang="zh-CN" altLang="en-US" dirty="0">
                <a:ea typeface="宋体" pitchFamily="2" charset="-122"/>
              </a:rPr>
              <a:t>做</a:t>
            </a:r>
            <a:r>
              <a:rPr lang="en-US" altLang="zh-CN" dirty="0">
                <a:ea typeface="宋体" pitchFamily="2" charset="-122"/>
              </a:rPr>
              <a:t>DFS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BFS</a:t>
            </a:r>
            <a:r>
              <a:rPr lang="zh-CN" altLang="en-US" dirty="0">
                <a:ea typeface="宋体" pitchFamily="2" charset="-122"/>
              </a:rPr>
              <a:t>即可，完成后看是否有白色的点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问：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>
                <a:ea typeface="宋体" pitchFamily="2" charset="-122"/>
              </a:rPr>
              <a:t>首先，执行强连通分支算法，找出所有强连通分支，因为在一个强连同分支里，任何节点是两两可达的。复杂度</a:t>
            </a:r>
            <a:r>
              <a:rPr lang="en-US" altLang="zh-CN" dirty="0">
                <a:ea typeface="宋体" pitchFamily="2" charset="-122"/>
              </a:rPr>
              <a:t>O(</a:t>
            </a:r>
            <a:r>
              <a:rPr lang="en-US" altLang="zh-CN" dirty="0" err="1">
                <a:ea typeface="宋体" pitchFamily="2" charset="-122"/>
              </a:rPr>
              <a:t>n+m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>
                <a:ea typeface="宋体" pitchFamily="2" charset="-122"/>
              </a:rPr>
              <a:t>对形成的</a:t>
            </a:r>
            <a:r>
              <a:rPr lang="zh-CN" altLang="en-US" dirty="0">
                <a:ea typeface="宋体" pitchFamily="2" charset="-122"/>
              </a:rPr>
              <a:t>收缩图</a:t>
            </a:r>
            <a:r>
              <a:rPr lang="en-US" altLang="zh-CN" dirty="0">
                <a:ea typeface="宋体" pitchFamily="2" charset="-122"/>
              </a:rPr>
              <a:t>G'</a:t>
            </a:r>
            <a:r>
              <a:rPr lang="zh-CN" altLang="zh-CN" dirty="0">
                <a:ea typeface="宋体" pitchFamily="2" charset="-122"/>
              </a:rPr>
              <a:t>执行如下操作：</a:t>
            </a:r>
            <a:endParaRPr lang="en-US" altLang="zh-CN" dirty="0">
              <a:ea typeface="宋体" pitchFamily="2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zh-CN" dirty="0">
                <a:ea typeface="宋体" pitchFamily="2" charset="-122"/>
              </a:rPr>
              <a:t>找出</a:t>
            </a:r>
            <a:r>
              <a:rPr lang="en-US" altLang="zh-CN" dirty="0">
                <a:ea typeface="宋体" pitchFamily="2" charset="-122"/>
              </a:rPr>
              <a:t>G'</a:t>
            </a:r>
            <a:r>
              <a:rPr lang="zh-CN" altLang="zh-CN" dirty="0">
                <a:ea typeface="宋体" pitchFamily="2" charset="-122"/>
              </a:rPr>
              <a:t>中入度为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的点，复杂度为</a:t>
            </a:r>
            <a:r>
              <a:rPr lang="en-US" altLang="zh-CN" dirty="0">
                <a:ea typeface="宋体" pitchFamily="2" charset="-122"/>
              </a:rPr>
              <a:t>O(n)</a:t>
            </a:r>
          </a:p>
          <a:p>
            <a:pPr marL="914400" lvl="1" indent="-457200">
              <a:buFont typeface="+mj-lt"/>
              <a:buAutoNum type="alphaLcPeriod"/>
            </a:pPr>
            <a:r>
              <a:rPr lang="zh-CN" altLang="zh-CN" dirty="0">
                <a:ea typeface="宋体" pitchFamily="2" charset="-122"/>
              </a:rPr>
              <a:t>若入度为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的点不唯一，则不存在一个节点可到达其他任何节点；</a:t>
            </a:r>
            <a:endParaRPr lang="en-US" altLang="zh-CN" dirty="0">
              <a:ea typeface="宋体" pitchFamily="2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CN" altLang="zh-CN" dirty="0">
                <a:ea typeface="宋体" pitchFamily="2" charset="-122"/>
              </a:rPr>
              <a:t>若入度为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的点唯一，</a:t>
            </a:r>
            <a:r>
              <a:rPr lang="zh-CN" altLang="en-US" dirty="0">
                <a:ea typeface="宋体" pitchFamily="2" charset="-122"/>
              </a:rPr>
              <a:t>则输出该点所代表的</a:t>
            </a:r>
            <a:r>
              <a:rPr lang="en-US" altLang="zh-CN" dirty="0">
                <a:ea typeface="宋体" pitchFamily="2" charset="-122"/>
              </a:rPr>
              <a:t>SCC</a:t>
            </a:r>
            <a:r>
              <a:rPr lang="zh-CN" altLang="en-US" dirty="0">
                <a:ea typeface="宋体" pitchFamily="2" charset="-122"/>
              </a:rPr>
              <a:t>中的任意一点。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6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748" y="-140436"/>
            <a:ext cx="7772400" cy="1143000"/>
          </a:xfrm>
        </p:spPr>
        <p:txBody>
          <a:bodyPr/>
          <a:lstStyle/>
          <a:p>
            <a:r>
              <a:rPr lang="zh-CN" altLang="en-US" dirty="0"/>
              <a:t>供水问题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904C-BCBC-49A6-8DE4-4BC08DE28B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79196" y="955342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zh-CN" dirty="0"/>
              <a:t>某校区的供水管网建设规划，管网由若干蓄水池（每个区域有</a:t>
            </a:r>
            <a:r>
              <a:rPr lang="en-US" altLang="zh-CN" dirty="0"/>
              <a:t>1</a:t>
            </a:r>
            <a:r>
              <a:rPr lang="zh-CN" altLang="zh-CN" dirty="0"/>
              <a:t>个）和单向管道构成，箭头表示水流方向。现需要在供水管网规划中选择一个蓄水池作为全校供水源点，以满足全校用水需求。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9752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8807"/>
              </p:ext>
            </p:extLst>
          </p:nvPr>
        </p:nvGraphicFramePr>
        <p:xfrm>
          <a:off x="4443351" y="2980576"/>
          <a:ext cx="44577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4" imgW="4671627" imgH="2654012" progId="Visio.Drawing.15">
                  <p:embed/>
                </p:oleObj>
              </mc:Choice>
              <mc:Fallback>
                <p:oleObj name="Visio" r:id="rId4" imgW="4671627" imgH="2654012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351" y="2980576"/>
                        <a:ext cx="4457700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76381" y="3250670"/>
            <a:ext cx="3816424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判断从某个特定蓄水池开始供水，是否能将水送到所有蓄水池。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设计高效算法</a:t>
            </a: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解决供水问题。</a:t>
            </a:r>
            <a:endParaRPr lang="zh-CN" alt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D8250-6851-E44B-A468-4858C0682870}"/>
              </a:ext>
            </a:extLst>
          </p:cNvPr>
          <p:cNvSpPr/>
          <p:nvPr/>
        </p:nvSpPr>
        <p:spPr>
          <a:xfrm>
            <a:off x="788764" y="5255840"/>
            <a:ext cx="82089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DFS or BFS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meta-graph</a:t>
            </a:r>
            <a:r>
              <a:rPr lang="zh-CN" altLang="en-US" dirty="0"/>
              <a:t>中入度为</a:t>
            </a:r>
            <a:r>
              <a:rPr lang="en-US" altLang="zh-CN" dirty="0"/>
              <a:t>0</a:t>
            </a:r>
            <a:r>
              <a:rPr lang="zh-CN" altLang="en-US" dirty="0"/>
              <a:t>的点是否唯一。如果不唯一，不可以；如果唯一，则选择唯一的入度为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SCC</a:t>
            </a:r>
            <a:r>
              <a:rPr lang="zh-CN" altLang="en-US" dirty="0"/>
              <a:t>中任意一个蓄水池</a:t>
            </a:r>
          </a:p>
        </p:txBody>
      </p:sp>
    </p:spTree>
    <p:extLst>
      <p:ext uri="{BB962C8B-B14F-4D97-AF65-F5344CB8AC3E}">
        <p14:creationId xmlns:p14="http://schemas.microsoft.com/office/powerpoint/2010/main" val="42709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11A4-90F4-B64C-B0D5-F27216AD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22114"/>
          </a:xfrm>
        </p:spPr>
        <p:txBody>
          <a:bodyPr/>
          <a:lstStyle/>
          <a:p>
            <a:r>
              <a:rPr kumimoji="1" lang="zh-CN" altLang="en-US" dirty="0"/>
              <a:t>端点</a:t>
            </a:r>
            <a:r>
              <a:rPr kumimoji="1" lang="en-US" altLang="zh-CN" dirty="0"/>
              <a:t>(end-point)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B2291-5628-DC45-A4FC-FF0E3EC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93AD7-AE1E-264C-A715-6CE4B60A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4877" y="1340768"/>
            <a:ext cx="8134672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In a directed graph, a vertex is called an “end-point” if it can be reached by every vertex but it can not reach to any other vertex.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(1) “A directed graph has an end-point if and only if it is a DAG”, is it right? If so, prove it; if not, give a counterexample.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 Design an algorithm to decide whether a directed graph has an end-point.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(3) Analysis the complexity of your algorithm.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在有向图中，如果存在这样的一个顶点：所有其他顶点都可以到达它，但它不能到达任何顶点，这样的顶点称为“端点”。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）“一个有向图存在端点当且仅当它是一个有向无环图”，这个说法是否正确？若正确，给出证明，否则，举出反例。（</a:t>
            </a:r>
            <a:r>
              <a:rPr lang="en-US" altLang="zh-CN" dirty="0"/>
              <a:t>5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）设计一个算法，判定一个有向图是否存在端点。（</a:t>
            </a:r>
            <a:r>
              <a:rPr lang="en-US" altLang="zh-CN" dirty="0"/>
              <a:t>10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）分析你算法的复杂度。（</a:t>
            </a:r>
            <a:r>
              <a:rPr lang="en-US" altLang="zh-CN" dirty="0"/>
              <a:t>5</a:t>
            </a:r>
            <a:r>
              <a:rPr lang="zh-CN" altLang="zh-CN" dirty="0"/>
              <a:t>分）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2308324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TE: tree edge</a:t>
            </a:r>
            <a:r>
              <a:rPr lang="zh-CN" altLang="en-US" sz="2400" dirty="0"/>
              <a:t> 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当检查</a:t>
            </a:r>
            <a:r>
              <a:rPr lang="en-US" altLang="zh-CN" sz="2400" dirty="0"/>
              <a:t>u</a:t>
            </a:r>
            <a:r>
              <a:rPr lang="zh-CN" altLang="en-US" sz="2400" dirty="0"/>
              <a:t>的所有邻居时，如果发现一个白色邻居节点</a:t>
            </a:r>
            <a:r>
              <a:rPr lang="en-US" altLang="zh-CN" sz="2400" dirty="0"/>
              <a:t>v</a:t>
            </a:r>
            <a:r>
              <a:rPr lang="zh-CN" altLang="en-US" sz="2400" dirty="0"/>
              <a:t>并对</a:t>
            </a:r>
            <a:r>
              <a:rPr lang="en-US" altLang="zh-CN" sz="2400" dirty="0"/>
              <a:t>v</a:t>
            </a:r>
            <a:r>
              <a:rPr lang="zh-CN" altLang="en-US" sz="2400" dirty="0"/>
              <a:t>递归地遍历，则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TE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  <p:sp>
        <p:nvSpPr>
          <p:cNvPr id="48" name="Text Box 68">
            <a:extLst>
              <a:ext uri="{FF2B5EF4-FFF2-40B4-BE49-F238E27FC236}">
                <a16:creationId xmlns:a16="http://schemas.microsoft.com/office/drawing/2014/main" id="{EE75B56F-7324-094B-98F3-9F063AA8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8" y="4549676"/>
            <a:ext cx="5693577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在图的某个联通片内部进行遍历时，所有</a:t>
            </a:r>
            <a:r>
              <a:rPr lang="en-US" altLang="zh-CN" sz="2400" dirty="0"/>
              <a:t>TE</a:t>
            </a:r>
            <a:r>
              <a:rPr lang="zh-CN" altLang="en-US" sz="2400" dirty="0"/>
              <a:t>组成的图时连通无环的，且包含该连通片中所有的点。如果忽略</a:t>
            </a:r>
            <a:r>
              <a:rPr lang="en-US" altLang="zh-CN" sz="2400" dirty="0"/>
              <a:t>TE</a:t>
            </a:r>
            <a:r>
              <a:rPr lang="zh-CN" altLang="en-US" sz="2400" dirty="0"/>
              <a:t>的方向，则这些</a:t>
            </a:r>
            <a:r>
              <a:rPr lang="en-US" altLang="zh-CN" sz="2400" dirty="0"/>
              <a:t>TE</a:t>
            </a:r>
            <a:r>
              <a:rPr lang="zh-CN" altLang="en-US" sz="2400" dirty="0"/>
              <a:t>组成当前连通片的一棵生成树，称之为“深度优先遍历树”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061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11A4-90F4-B64C-B0D5-F27216AD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22114"/>
          </a:xfrm>
        </p:spPr>
        <p:txBody>
          <a:bodyPr/>
          <a:lstStyle/>
          <a:p>
            <a:r>
              <a:rPr kumimoji="1" lang="zh-CN" altLang="en-US" dirty="0"/>
              <a:t>端点</a:t>
            </a:r>
            <a:r>
              <a:rPr kumimoji="1" lang="en-US" altLang="zh-CN" dirty="0"/>
              <a:t>(end-point)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B2291-5628-DC45-A4FC-FF0E3EC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93AD7-AE1E-264C-A715-6CE4B60A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4876" y="1340768"/>
            <a:ext cx="822559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600" dirty="0"/>
              <a:t>在有向图中，如果存在这样的一个顶点：所有其他顶点都可以到达它，但它不能到达任何顶点，这样的顶点称为“端点”。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）“一个有向图存在端点当且仅当它是一个有向无环图”，这个说法是否正确？若正确，给出证明，否则，举出反例。（</a:t>
            </a:r>
            <a:r>
              <a:rPr lang="en-US" altLang="zh-CN" sz="1600" dirty="0"/>
              <a:t>5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）设计一个算法，判定一个有向图是否存在端点。（</a:t>
            </a:r>
            <a:r>
              <a:rPr lang="en-US" altLang="zh-CN" sz="1600" dirty="0"/>
              <a:t>10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3</a:t>
            </a:r>
            <a:r>
              <a:rPr lang="zh-CN" altLang="zh-CN" sz="1600" dirty="0"/>
              <a:t>）分析你算法的复杂度。（</a:t>
            </a:r>
            <a:r>
              <a:rPr lang="en-US" altLang="zh-CN" sz="1600" dirty="0"/>
              <a:t>5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kumimoji="1" lang="zh-CN" altLang="en-US" dirty="0"/>
              <a:t>解答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1</a:t>
            </a:r>
            <a:r>
              <a:rPr lang="zh-CN" altLang="zh-CN" sz="1900" dirty="0"/>
              <a:t>）不正确，反例很多。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3062BC-F3CE-8B4A-81A7-E06715FB6D32}"/>
              </a:ext>
            </a:extLst>
          </p:cNvPr>
          <p:cNvSpPr/>
          <p:nvPr/>
        </p:nvSpPr>
        <p:spPr>
          <a:xfrm>
            <a:off x="1115616" y="42210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227F7-CF40-2649-AF2F-20F36F970CF6}"/>
              </a:ext>
            </a:extLst>
          </p:cNvPr>
          <p:cNvSpPr/>
          <p:nvPr/>
        </p:nvSpPr>
        <p:spPr>
          <a:xfrm>
            <a:off x="2267744" y="4611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74619B-F768-6D49-84C1-889528BE7D22}"/>
              </a:ext>
            </a:extLst>
          </p:cNvPr>
          <p:cNvSpPr/>
          <p:nvPr/>
        </p:nvSpPr>
        <p:spPr>
          <a:xfrm>
            <a:off x="1408951" y="52845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83D25E-DBC6-7E49-8A54-11BD0499644C}"/>
              </a:ext>
            </a:extLst>
          </p:cNvPr>
          <p:cNvSpPr/>
          <p:nvPr/>
        </p:nvSpPr>
        <p:spPr>
          <a:xfrm>
            <a:off x="2987824" y="56445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5DFE0BE-852C-294A-986E-6D09CB37DE61}"/>
              </a:ext>
            </a:extLst>
          </p:cNvPr>
          <p:cNvCxnSpPr>
            <a:endCxn id="6" idx="2"/>
          </p:cNvCxnSpPr>
          <p:nvPr/>
        </p:nvCxnSpPr>
        <p:spPr>
          <a:xfrm>
            <a:off x="1475656" y="4401108"/>
            <a:ext cx="792088" cy="39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792949E-AACF-F747-B4AA-F5A782DD27E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575057" y="4918806"/>
            <a:ext cx="404053" cy="79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C90C045-B83B-D841-B000-CF1C8233853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03854" y="4592203"/>
            <a:ext cx="157824" cy="7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4870AA5-D961-CD47-B06F-FAFBECE9436B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716264" y="4964741"/>
            <a:ext cx="590403" cy="37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FC9AF03-F7BC-AC49-AA30-D5EAB7072011}"/>
              </a:ext>
            </a:extLst>
          </p:cNvPr>
          <p:cNvSpPr/>
          <p:nvPr/>
        </p:nvSpPr>
        <p:spPr>
          <a:xfrm>
            <a:off x="5012764" y="434838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A226DF-68C6-5A40-9AC0-D79814D0F5FC}"/>
              </a:ext>
            </a:extLst>
          </p:cNvPr>
          <p:cNvSpPr/>
          <p:nvPr/>
        </p:nvSpPr>
        <p:spPr>
          <a:xfrm>
            <a:off x="6164892" y="47387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8AFA676-8EA4-0A42-B9E2-0EC9DE4D4978}"/>
              </a:ext>
            </a:extLst>
          </p:cNvPr>
          <p:cNvSpPr/>
          <p:nvPr/>
        </p:nvSpPr>
        <p:spPr>
          <a:xfrm>
            <a:off x="5306099" y="541184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E65439-EBA6-C14F-8A2F-50C5CB44D976}"/>
              </a:ext>
            </a:extLst>
          </p:cNvPr>
          <p:cNvSpPr/>
          <p:nvPr/>
        </p:nvSpPr>
        <p:spPr>
          <a:xfrm>
            <a:off x="6884972" y="577188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F467F03-2AD8-D84D-A673-FC9C55C99372}"/>
              </a:ext>
            </a:extLst>
          </p:cNvPr>
          <p:cNvCxnSpPr>
            <a:endCxn id="21" idx="2"/>
          </p:cNvCxnSpPr>
          <p:nvPr/>
        </p:nvCxnSpPr>
        <p:spPr>
          <a:xfrm>
            <a:off x="5372804" y="4528401"/>
            <a:ext cx="792088" cy="39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D49F9CE-0F1A-E843-9DC7-58661AA90B1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6472205" y="5046099"/>
            <a:ext cx="404053" cy="79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6C919BB-4274-194E-96FE-52FF41C0E389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>
          <a:xfrm>
            <a:off x="5192784" y="4708421"/>
            <a:ext cx="166042" cy="7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2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11A4-90F4-B64C-B0D5-F27216AD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22114"/>
          </a:xfrm>
        </p:spPr>
        <p:txBody>
          <a:bodyPr/>
          <a:lstStyle/>
          <a:p>
            <a:r>
              <a:rPr kumimoji="1" lang="zh-CN" altLang="en-US" dirty="0"/>
              <a:t>端点</a:t>
            </a:r>
            <a:r>
              <a:rPr kumimoji="1" lang="en-US" altLang="zh-CN" dirty="0"/>
              <a:t>(end-point)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B2291-5628-DC45-A4FC-FF0E3EC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93AD7-AE1E-264C-A715-6CE4B60A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4876" y="1340768"/>
            <a:ext cx="8225595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1600" dirty="0"/>
              <a:t>在有向图中，如果存在这样的一个顶点：所有其他顶点都可以到达它，但它不能到达任何顶点，这样的顶点称为“端点”。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）“一个有向图存在端点当且仅当它是一个有向无环图”，这个说法是否正确？若正确，给出证明，否则，举出反例。（</a:t>
            </a:r>
            <a:r>
              <a:rPr lang="en-US" altLang="zh-CN" sz="1600" dirty="0"/>
              <a:t>5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）设计一个算法，判定一个有向图是否存在端点。（</a:t>
            </a:r>
            <a:r>
              <a:rPr lang="en-US" altLang="zh-CN" sz="1600" dirty="0"/>
              <a:t>10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3</a:t>
            </a:r>
            <a:r>
              <a:rPr lang="zh-CN" altLang="zh-CN" sz="1600" dirty="0"/>
              <a:t>）分析你算法的复杂度。（</a:t>
            </a:r>
            <a:r>
              <a:rPr lang="en-US" altLang="zh-CN" sz="1600" dirty="0"/>
              <a:t>5</a:t>
            </a:r>
            <a:r>
              <a:rPr lang="zh-CN" altLang="zh-CN" sz="1600" dirty="0"/>
              <a:t>分）</a:t>
            </a:r>
          </a:p>
          <a:p>
            <a:pPr marL="0" indent="0">
              <a:buNone/>
            </a:pPr>
            <a:r>
              <a:rPr kumimoji="1" lang="zh-CN" altLang="en-US" dirty="0"/>
              <a:t>解答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1</a:t>
            </a:r>
            <a:r>
              <a:rPr lang="zh-CN" altLang="zh-CN" sz="1900" dirty="0"/>
              <a:t>）不正确，反例很多。</a:t>
            </a:r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2</a:t>
            </a:r>
            <a:r>
              <a:rPr lang="zh-CN" altLang="zh-CN" sz="1900" dirty="0"/>
              <a:t>）端点的出度必然为</a:t>
            </a:r>
            <a:r>
              <a:rPr lang="en-US" altLang="zh-CN" sz="1900" dirty="0"/>
              <a:t>0</a:t>
            </a:r>
            <a:r>
              <a:rPr lang="zh-CN" altLang="zh-CN" sz="1900" dirty="0"/>
              <a:t>，而且是唯一的，因为如果有两个出度为</a:t>
            </a:r>
            <a:r>
              <a:rPr lang="en-US" altLang="zh-CN" sz="1900" dirty="0"/>
              <a:t>0</a:t>
            </a:r>
            <a:r>
              <a:rPr lang="zh-CN" altLang="zh-CN" sz="1900" dirty="0"/>
              <a:t>的点，则相互之间不能到达，与端点定义矛盾。假设图的顶点数为</a:t>
            </a:r>
            <a:r>
              <a:rPr lang="en-US" altLang="zh-CN" sz="1900" dirty="0"/>
              <a:t>n</a:t>
            </a:r>
            <a:r>
              <a:rPr lang="zh-CN" altLang="zh-CN" sz="1900" dirty="0"/>
              <a:t>，边数为</a:t>
            </a:r>
            <a:r>
              <a:rPr lang="en-US" altLang="zh-CN" sz="1900" dirty="0"/>
              <a:t>m</a:t>
            </a:r>
            <a:r>
              <a:rPr lang="zh-CN" altLang="zh-CN" sz="1900" dirty="0"/>
              <a:t>。算法为：</a:t>
            </a:r>
          </a:p>
          <a:p>
            <a:pPr marL="0" indent="0">
              <a:buNone/>
            </a:pPr>
            <a:r>
              <a:rPr lang="en-US" altLang="zh-CN" sz="1900" dirty="0"/>
              <a:t>a</a:t>
            </a:r>
            <a:r>
              <a:rPr lang="zh-CN" altLang="zh-CN" sz="1900" dirty="0"/>
              <a:t>）扫描全图，找出出度为</a:t>
            </a:r>
            <a:r>
              <a:rPr lang="en-US" altLang="zh-CN" sz="1900" dirty="0"/>
              <a:t>0</a:t>
            </a:r>
            <a:r>
              <a:rPr lang="zh-CN" altLang="zh-CN" sz="1900" dirty="0"/>
              <a:t>的点</a:t>
            </a:r>
            <a:r>
              <a:rPr lang="en-US" altLang="zh-CN" sz="1900" dirty="0"/>
              <a:t>N</a:t>
            </a:r>
            <a:r>
              <a:rPr lang="zh-CN" altLang="zh-CN" sz="1900" dirty="0"/>
              <a:t>。如果这样的点不唯一，则输出“不存在端点”。复杂度为</a:t>
            </a:r>
            <a:r>
              <a:rPr lang="en-US" altLang="zh-CN" sz="1900" dirty="0"/>
              <a:t>O(n)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b) </a:t>
            </a:r>
            <a:r>
              <a:rPr lang="zh-CN" altLang="zh-CN" sz="1900" dirty="0"/>
              <a:t>构造该图的反向图（即让所有边的方向都反转）。复杂度为</a:t>
            </a:r>
            <a:r>
              <a:rPr lang="en-US" altLang="zh-CN" sz="1900" dirty="0"/>
              <a:t>O(</a:t>
            </a:r>
            <a:r>
              <a:rPr lang="en-US" altLang="zh-CN" sz="1900" dirty="0" err="1"/>
              <a:t>n+m</a:t>
            </a:r>
            <a:r>
              <a:rPr lang="en-US" altLang="zh-CN" sz="1900" dirty="0"/>
              <a:t>)</a:t>
            </a:r>
            <a:r>
              <a:rPr lang="zh-CN" altLang="zh-CN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c</a:t>
            </a:r>
            <a:r>
              <a:rPr lang="zh-CN" altLang="zh-CN" sz="1900" dirty="0"/>
              <a:t>）从点</a:t>
            </a:r>
            <a:r>
              <a:rPr lang="en-US" altLang="zh-CN" sz="1900" dirty="0"/>
              <a:t>N</a:t>
            </a:r>
            <a:r>
              <a:rPr lang="zh-CN" altLang="zh-CN" sz="1900" dirty="0"/>
              <a:t>开始，用</a:t>
            </a:r>
            <a:r>
              <a:rPr lang="en-US" altLang="zh-CN" sz="1900" dirty="0"/>
              <a:t>DFS</a:t>
            </a:r>
            <a:r>
              <a:rPr lang="zh-CN" altLang="zh-CN" sz="1900" dirty="0"/>
              <a:t>或</a:t>
            </a:r>
            <a:r>
              <a:rPr lang="en-US" altLang="zh-CN" sz="1900" dirty="0"/>
              <a:t>BFS</a:t>
            </a:r>
            <a:r>
              <a:rPr lang="zh-CN" altLang="zh-CN" sz="1900" dirty="0"/>
              <a:t>遍历，如果可以遍历所有节点，则</a:t>
            </a:r>
            <a:r>
              <a:rPr lang="en-US" altLang="zh-CN" sz="1900" dirty="0"/>
              <a:t>N</a:t>
            </a:r>
            <a:r>
              <a:rPr lang="zh-CN" altLang="zh-CN" sz="1900" dirty="0"/>
              <a:t>为端点，否则，输出“不存在端点”。复杂度为</a:t>
            </a:r>
            <a:r>
              <a:rPr lang="en-US" altLang="zh-CN" sz="1900" dirty="0"/>
              <a:t>O(</a:t>
            </a:r>
            <a:r>
              <a:rPr lang="en-US" altLang="zh-CN" sz="1900" dirty="0" err="1"/>
              <a:t>n+m</a:t>
            </a:r>
            <a:r>
              <a:rPr lang="en-US" altLang="zh-CN" sz="1900" dirty="0"/>
              <a:t>)</a:t>
            </a:r>
            <a:r>
              <a:rPr lang="zh-CN" altLang="zh-CN" sz="1900" dirty="0"/>
              <a:t>。</a:t>
            </a:r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3</a:t>
            </a:r>
            <a:r>
              <a:rPr lang="zh-CN" altLang="zh-CN" sz="1900" dirty="0"/>
              <a:t>）综上，复杂度为</a:t>
            </a:r>
            <a:r>
              <a:rPr lang="en-US" altLang="zh-CN" sz="1900" dirty="0"/>
              <a:t>O(</a:t>
            </a:r>
            <a:r>
              <a:rPr lang="en-US" altLang="zh-CN" sz="1900" dirty="0" err="1"/>
              <a:t>n+m</a:t>
            </a:r>
            <a:r>
              <a:rPr lang="en-US" altLang="zh-CN" sz="1900" dirty="0"/>
              <a:t>)</a:t>
            </a:r>
            <a:r>
              <a:rPr lang="zh-CN" altLang="zh-CN" sz="1900" dirty="0"/>
              <a:t>。</a:t>
            </a:r>
            <a:endParaRPr kumimoji="1" lang="en-US" altLang="zh-CN" sz="19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9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4904" y="161815"/>
            <a:ext cx="35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Help the mayor!</a:t>
            </a:r>
            <a:endParaRPr lang="zh-CN" altLang="zh-CN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6304" y="764704"/>
            <a:ext cx="8928086" cy="3130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33547A-0694-B544-970E-0CE06F491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850808"/>
            <a:ext cx="5955953" cy="28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4904" y="161815"/>
            <a:ext cx="35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Help the mayor!</a:t>
            </a:r>
            <a:endParaRPr lang="zh-CN" altLang="zh-CN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6304" y="764704"/>
            <a:ext cx="8928086" cy="31300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4041" y="4869160"/>
            <a:ext cx="530126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(a)SCC</a:t>
            </a:r>
          </a:p>
          <a:p>
            <a:r>
              <a:rPr lang="en-US" altLang="zh-CN" dirty="0"/>
              <a:t>(b)Town Hall is in the sink-SCC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8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BE: back edge</a:t>
            </a:r>
            <a:r>
              <a:rPr lang="zh-CN" altLang="en-US" sz="2400" dirty="0"/>
              <a:t> 后向边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当发现</a:t>
            </a: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在前面的遍历中已被访问过，且</a:t>
            </a:r>
            <a:r>
              <a:rPr lang="en-US" altLang="zh-CN" sz="2400" dirty="0"/>
              <a:t>v</a:t>
            </a:r>
            <a:r>
              <a:rPr lang="zh-CN" altLang="en-US" sz="2400" dirty="0"/>
              <a:t>是</a:t>
            </a:r>
            <a:r>
              <a:rPr lang="en-US" altLang="zh-CN" sz="2400" dirty="0"/>
              <a:t>u</a:t>
            </a:r>
            <a:r>
              <a:rPr lang="zh-CN" altLang="en-US" sz="2400" dirty="0"/>
              <a:t>的祖先，则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BE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351217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DE: descendant</a:t>
            </a:r>
            <a:r>
              <a:rPr lang="zh-CN" altLang="en-US" sz="2400" dirty="0"/>
              <a:t> </a:t>
            </a:r>
            <a:r>
              <a:rPr lang="en-US" altLang="zh-CN" sz="2400" dirty="0"/>
              <a:t>edge </a:t>
            </a:r>
            <a:r>
              <a:rPr lang="zh-CN" altLang="en-US" sz="2400" dirty="0"/>
              <a:t>前向边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当发现</a:t>
            </a: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在前面的遍历中已被访问过，且</a:t>
            </a:r>
            <a:r>
              <a:rPr lang="en-US" altLang="zh-CN" sz="2400" dirty="0"/>
              <a:t>v</a:t>
            </a:r>
            <a:r>
              <a:rPr lang="zh-CN" altLang="en-US" sz="2400" dirty="0"/>
              <a:t>是</a:t>
            </a:r>
            <a:r>
              <a:rPr lang="en-US" altLang="zh-CN" sz="2400" dirty="0"/>
              <a:t>u</a:t>
            </a:r>
            <a:r>
              <a:rPr lang="zh-CN" altLang="en-US" sz="2400" dirty="0"/>
              <a:t>的后继节点，则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DE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2174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2308324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CE: cross edge</a:t>
            </a:r>
            <a:r>
              <a:rPr lang="zh-CN" altLang="en-US" sz="2400" dirty="0"/>
              <a:t> 横向边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上述三种情况之外的边，即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不是白色，且</a:t>
            </a:r>
            <a:r>
              <a:rPr lang="en-US" altLang="zh-CN" sz="2400" dirty="0"/>
              <a:t>v</a:t>
            </a:r>
            <a:r>
              <a:rPr lang="zh-CN" altLang="en-US" sz="2400" dirty="0"/>
              <a:t>和</a:t>
            </a:r>
            <a:r>
              <a:rPr lang="en-US" altLang="zh-CN" sz="2400" dirty="0"/>
              <a:t>u</a:t>
            </a:r>
            <a:r>
              <a:rPr lang="zh-CN" altLang="en-US" sz="2400" dirty="0"/>
              <a:t>无祖先或后继关系，则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/>
              <a:t>CE</a:t>
            </a:r>
            <a:endParaRPr lang="en-US" altLang="zh-CN" sz="2400" dirty="0"/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23644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646" y="547688"/>
            <a:ext cx="8637588" cy="701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/>
              <a:t>DFS edge types on Undirected Graphs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Cross edge: not existing.</a:t>
            </a:r>
          </a:p>
          <a:p>
            <a:pPr eaLnBrk="1" hangingPunct="1"/>
            <a:r>
              <a:rPr lang="en-US" altLang="zh-CN"/>
              <a:t>Back edge: </a:t>
            </a:r>
          </a:p>
          <a:p>
            <a:pPr lvl="1" eaLnBrk="1" hangingPunct="1"/>
            <a:r>
              <a:rPr lang="en-US" altLang="zh-CN"/>
              <a:t>Back to the direct parent: </a:t>
            </a:r>
            <a:r>
              <a:rPr lang="en-US" altLang="zh-CN">
                <a:solidFill>
                  <a:srgbClr val="0000CC"/>
                </a:solidFill>
              </a:rPr>
              <a:t>second encounter</a:t>
            </a:r>
          </a:p>
          <a:p>
            <a:pPr lvl="1" eaLnBrk="1" hangingPunct="1"/>
            <a:r>
              <a:rPr lang="en-US" altLang="zh-CN"/>
              <a:t>Otherwise: </a:t>
            </a:r>
            <a:r>
              <a:rPr lang="en-US" altLang="zh-CN" b="1">
                <a:solidFill>
                  <a:srgbClr val="FF0000"/>
                </a:solidFill>
              </a:rPr>
              <a:t>first encounter</a:t>
            </a:r>
          </a:p>
          <a:p>
            <a:pPr eaLnBrk="1" hangingPunct="1"/>
            <a:r>
              <a:rPr lang="en-US" altLang="zh-CN"/>
              <a:t>Forward edge: always </a:t>
            </a:r>
            <a:r>
              <a:rPr lang="en-US" altLang="zh-CN">
                <a:solidFill>
                  <a:srgbClr val="0000CC"/>
                </a:solidFill>
              </a:rPr>
              <a:t>second encounter, </a:t>
            </a:r>
            <a:r>
              <a:rPr lang="en-US" altLang="zh-CN" sz="2400" b="1" i="1">
                <a:solidFill>
                  <a:srgbClr val="FF0000"/>
                </a:solidFill>
              </a:rPr>
              <a:t>and first time as back edge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412875"/>
            <a:ext cx="40290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148263" y="19891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011863" y="37163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795963" y="27082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019925" y="31416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292725" y="44370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235825" y="57340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6011863" y="56610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8316913" y="39338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8316913" y="55165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2" name="Line 36"/>
          <p:cNvSpPr>
            <a:spLocks noChangeShapeType="1"/>
          </p:cNvSpPr>
          <p:nvPr/>
        </p:nvSpPr>
        <p:spPr bwMode="auto">
          <a:xfrm>
            <a:off x="5435600" y="24209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37"/>
          <p:cNvSpPr>
            <a:spLocks noChangeShapeType="1"/>
          </p:cNvSpPr>
          <p:nvPr/>
        </p:nvSpPr>
        <p:spPr bwMode="auto">
          <a:xfrm flipH="1" flipV="1">
            <a:off x="5580063" y="2349500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38"/>
          <p:cNvSpPr>
            <a:spLocks noChangeShapeType="1"/>
          </p:cNvSpPr>
          <p:nvPr/>
        </p:nvSpPr>
        <p:spPr bwMode="auto">
          <a:xfrm>
            <a:off x="5940425" y="3141663"/>
            <a:ext cx="1444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39"/>
          <p:cNvSpPr>
            <a:spLocks noChangeShapeType="1"/>
          </p:cNvSpPr>
          <p:nvPr/>
        </p:nvSpPr>
        <p:spPr bwMode="auto">
          <a:xfrm flipH="1" flipV="1">
            <a:off x="6084888" y="3141663"/>
            <a:ext cx="1428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40"/>
          <p:cNvSpPr>
            <a:spLocks noChangeShapeType="1"/>
          </p:cNvSpPr>
          <p:nvPr/>
        </p:nvSpPr>
        <p:spPr bwMode="auto">
          <a:xfrm>
            <a:off x="6227763" y="3068638"/>
            <a:ext cx="7921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7" name="Line 41"/>
          <p:cNvSpPr>
            <a:spLocks noChangeShapeType="1"/>
          </p:cNvSpPr>
          <p:nvPr/>
        </p:nvSpPr>
        <p:spPr bwMode="auto">
          <a:xfrm flipH="1" flipV="1">
            <a:off x="6227763" y="2924175"/>
            <a:ext cx="7921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" name="Line 42"/>
          <p:cNvSpPr>
            <a:spLocks noChangeShapeType="1"/>
          </p:cNvSpPr>
          <p:nvPr/>
        </p:nvSpPr>
        <p:spPr bwMode="auto">
          <a:xfrm flipH="1">
            <a:off x="5580063" y="40052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" name="Line 43"/>
          <p:cNvSpPr>
            <a:spLocks noChangeShapeType="1"/>
          </p:cNvSpPr>
          <p:nvPr/>
        </p:nvSpPr>
        <p:spPr bwMode="auto">
          <a:xfrm flipV="1">
            <a:off x="5724525" y="4149725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0" name="Line 44"/>
          <p:cNvSpPr>
            <a:spLocks noChangeShapeType="1"/>
          </p:cNvSpPr>
          <p:nvPr/>
        </p:nvSpPr>
        <p:spPr bwMode="auto">
          <a:xfrm flipV="1">
            <a:off x="6372225" y="3429000"/>
            <a:ext cx="647700" cy="287338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1" name="Line 45"/>
          <p:cNvSpPr>
            <a:spLocks noChangeShapeType="1"/>
          </p:cNvSpPr>
          <p:nvPr/>
        </p:nvSpPr>
        <p:spPr bwMode="auto">
          <a:xfrm flipH="1">
            <a:off x="6443663" y="3573463"/>
            <a:ext cx="720725" cy="287337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2" name="Freeform 46"/>
          <p:cNvSpPr>
            <a:spLocks/>
          </p:cNvSpPr>
          <p:nvPr/>
        </p:nvSpPr>
        <p:spPr bwMode="auto">
          <a:xfrm>
            <a:off x="6372225" y="4076700"/>
            <a:ext cx="434975" cy="1728788"/>
          </a:xfrm>
          <a:custGeom>
            <a:avLst/>
            <a:gdLst>
              <a:gd name="T0" fmla="*/ 0 w 274"/>
              <a:gd name="T1" fmla="*/ 0 h 1089"/>
              <a:gd name="T2" fmla="*/ 2147483647 w 274"/>
              <a:gd name="T3" fmla="*/ 2147483647 h 1089"/>
              <a:gd name="T4" fmla="*/ 2147483647 w 274"/>
              <a:gd name="T5" fmla="*/ 2147483647 h 1089"/>
              <a:gd name="T6" fmla="*/ 2147483647 w 274"/>
              <a:gd name="T7" fmla="*/ 2147483647 h 1089"/>
              <a:gd name="T8" fmla="*/ 2147483647 w 274"/>
              <a:gd name="T9" fmla="*/ 2147483647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1089"/>
              <a:gd name="T17" fmla="*/ 274 w 274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1089">
                <a:moveTo>
                  <a:pt x="0" y="0"/>
                </a:moveTo>
                <a:cubicBezTo>
                  <a:pt x="91" y="87"/>
                  <a:pt x="182" y="174"/>
                  <a:pt x="227" y="272"/>
                </a:cubicBezTo>
                <a:cubicBezTo>
                  <a:pt x="272" y="370"/>
                  <a:pt x="274" y="485"/>
                  <a:pt x="272" y="590"/>
                </a:cubicBezTo>
                <a:cubicBezTo>
                  <a:pt x="270" y="695"/>
                  <a:pt x="252" y="817"/>
                  <a:pt x="214" y="900"/>
                </a:cubicBezTo>
                <a:cubicBezTo>
                  <a:pt x="176" y="983"/>
                  <a:pt x="80" y="1050"/>
                  <a:pt x="45" y="1089"/>
                </a:cubicBezTo>
              </a:path>
            </a:pathLst>
          </a:custGeom>
          <a:noFill/>
          <a:ln w="19050" cap="flat">
            <a:solidFill>
              <a:srgbClr val="FF6600"/>
            </a:solidFill>
            <a:prstDash val="lg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3" name="Line 47"/>
          <p:cNvSpPr>
            <a:spLocks noChangeShapeType="1"/>
          </p:cNvSpPr>
          <p:nvPr/>
        </p:nvSpPr>
        <p:spPr bwMode="auto">
          <a:xfrm flipV="1">
            <a:off x="6227763" y="41497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4" name="Oval 48"/>
          <p:cNvSpPr>
            <a:spLocks noChangeArrowheads="1"/>
          </p:cNvSpPr>
          <p:nvPr/>
        </p:nvSpPr>
        <p:spPr bwMode="auto">
          <a:xfrm>
            <a:off x="6588125" y="4868863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95" name="Line 49"/>
          <p:cNvSpPr>
            <a:spLocks noChangeShapeType="1"/>
          </p:cNvSpPr>
          <p:nvPr/>
        </p:nvSpPr>
        <p:spPr bwMode="auto">
          <a:xfrm>
            <a:off x="7451725" y="3429000"/>
            <a:ext cx="936625" cy="576263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50"/>
          <p:cNvSpPr>
            <a:spLocks noChangeShapeType="1"/>
          </p:cNvSpPr>
          <p:nvPr/>
        </p:nvSpPr>
        <p:spPr bwMode="auto">
          <a:xfrm>
            <a:off x="8532813" y="4365625"/>
            <a:ext cx="0" cy="1150938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51"/>
          <p:cNvSpPr>
            <a:spLocks noChangeShapeType="1"/>
          </p:cNvSpPr>
          <p:nvPr/>
        </p:nvSpPr>
        <p:spPr bwMode="auto">
          <a:xfrm flipH="1">
            <a:off x="7667625" y="5805488"/>
            <a:ext cx="649288" cy="144462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" name="Line 52"/>
          <p:cNvSpPr>
            <a:spLocks noChangeShapeType="1"/>
          </p:cNvSpPr>
          <p:nvPr/>
        </p:nvSpPr>
        <p:spPr bwMode="auto">
          <a:xfrm>
            <a:off x="7308850" y="3573463"/>
            <a:ext cx="142875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53"/>
          <p:cNvSpPr>
            <a:spLocks noChangeShapeType="1"/>
          </p:cNvSpPr>
          <p:nvPr/>
        </p:nvSpPr>
        <p:spPr bwMode="auto">
          <a:xfrm>
            <a:off x="4211638" y="2438400"/>
            <a:ext cx="2376487" cy="1062038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55"/>
          <p:cNvSpPr>
            <a:spLocks noChangeShapeType="1"/>
          </p:cNvSpPr>
          <p:nvPr/>
        </p:nvSpPr>
        <p:spPr bwMode="auto">
          <a:xfrm>
            <a:off x="3806825" y="3294063"/>
            <a:ext cx="1917700" cy="855662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Line 56"/>
          <p:cNvSpPr>
            <a:spLocks noChangeShapeType="1"/>
          </p:cNvSpPr>
          <p:nvPr/>
        </p:nvSpPr>
        <p:spPr bwMode="auto">
          <a:xfrm>
            <a:off x="2997200" y="4014788"/>
            <a:ext cx="3159125" cy="1285875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2" name="Line 57"/>
          <p:cNvSpPr>
            <a:spLocks noChangeShapeType="1"/>
          </p:cNvSpPr>
          <p:nvPr/>
        </p:nvSpPr>
        <p:spPr bwMode="auto">
          <a:xfrm flipV="1">
            <a:off x="3402013" y="4581525"/>
            <a:ext cx="3906837" cy="422275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3" name="Line 59"/>
          <p:cNvSpPr>
            <a:spLocks noChangeShapeType="1"/>
          </p:cNvSpPr>
          <p:nvPr/>
        </p:nvSpPr>
        <p:spPr bwMode="auto">
          <a:xfrm flipH="1" flipV="1">
            <a:off x="7164388" y="3644900"/>
            <a:ext cx="144462" cy="20891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4" name="Line 61"/>
          <p:cNvSpPr>
            <a:spLocks noChangeShapeType="1"/>
          </p:cNvSpPr>
          <p:nvPr/>
        </p:nvSpPr>
        <p:spPr bwMode="auto">
          <a:xfrm>
            <a:off x="6156325" y="4149725"/>
            <a:ext cx="0" cy="151130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1000" y="-212964"/>
            <a:ext cx="7772400" cy="1143000"/>
          </a:xfrm>
        </p:spPr>
        <p:txBody>
          <a:bodyPr/>
          <a:lstStyle/>
          <a:p>
            <a:r>
              <a:rPr lang="en-US" altLang="zh-CN" dirty="0"/>
              <a:t>BFS in a Directed Graph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841631" y="895579"/>
            <a:ext cx="7772400" cy="4572000"/>
          </a:xfrm>
        </p:spPr>
        <p:txBody>
          <a:bodyPr/>
          <a:lstStyle/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tree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=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back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0 ≤ d[</a:t>
            </a:r>
            <a:r>
              <a:rPr lang="en-US" altLang="zh-CN" i="1" dirty="0"/>
              <a:t>v</a:t>
            </a:r>
            <a:r>
              <a:rPr lang="en-US" altLang="zh-CN" dirty="0"/>
              <a:t>] &lt; d[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No forward edges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cross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≤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5934403"/>
            <a:ext cx="457200" cy="457200"/>
          </a:xfrm>
        </p:spPr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16D550-2153-3E41-A22E-3C79A5ABF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472" y="292122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924CD-A844-BE46-9D54-3ADD9803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97" y="286566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3B962E61-695E-F241-A25B-45F1B721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09" y="365782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78B1B54-4ED0-DD4E-B88A-F7BCBFB3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09" y="459445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FC865E86-51E6-1443-B378-9BB7B00A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409" y="459445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E0487C79-70AF-1748-8B4C-91239F877F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734" y="3099029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F56C4250-9BF5-3748-96C7-948EAFE25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004" y="3226029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6E1DBA0-385A-3E4A-8C85-19F45D85F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1209" y="3233967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6ABA678-037F-2947-A1B6-E64F6B435D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5172" y="3280004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7B1CD32-8751-9346-9278-46AA9499C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734" y="4810354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39987457-83B7-0247-B28E-D3738681194E}"/>
              </a:ext>
            </a:extLst>
          </p:cNvPr>
          <p:cNvSpPr>
            <a:spLocks/>
          </p:cNvSpPr>
          <p:nvPr/>
        </p:nvSpPr>
        <p:spPr bwMode="auto">
          <a:xfrm flipV="1">
            <a:off x="2068909" y="3324454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312C4F85-C3EC-6D4A-8A4D-12339B5C6AE5}"/>
              </a:ext>
            </a:extLst>
          </p:cNvPr>
          <p:cNvSpPr>
            <a:spLocks/>
          </p:cNvSpPr>
          <p:nvPr/>
        </p:nvSpPr>
        <p:spPr bwMode="auto">
          <a:xfrm flipH="1">
            <a:off x="2610247" y="3368904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DBEF0CFF-791F-604E-AA2A-F4D4E51A9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884" y="4584929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5AE700F9-951F-BA40-A4CC-B664D1AF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772" y="287519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8E105B8D-033C-254F-B7DA-A4A5DC9FB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809" y="4584929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A331970B-8AA7-3444-A5A2-141489129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47" y="364036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1362897-E917-0847-9EA9-F3648EFC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922" y="291964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66C30AE8-9640-C04A-8F7B-B76BB52C8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8919" y="3303685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39">
            <a:extLst>
              <a:ext uri="{FF2B5EF4-FFF2-40B4-BE49-F238E27FC236}">
                <a16:creationId xmlns:a16="http://schemas.microsoft.com/office/drawing/2014/main" id="{1C93746D-8555-E943-A227-323941A1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718" y="473904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4D086686-E55D-AA4E-B915-3D3DDCA5748F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1560568" y="345939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0F5F163C-C6B4-E24D-AA6D-9FCF941F0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3857" y="4089629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A9F6BB2A-480E-D24B-A906-B9883A2EAE6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82578" y="3982473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7" name="Text Box 42">
            <a:extLst>
              <a:ext uri="{FF2B5EF4-FFF2-40B4-BE49-F238E27FC236}">
                <a16:creationId xmlns:a16="http://schemas.microsoft.com/office/drawing/2014/main" id="{3C4E3664-3D9A-244D-9CB7-C0FDD4221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278470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8" name="Text Box 38">
            <a:extLst>
              <a:ext uri="{FF2B5EF4-FFF2-40B4-BE49-F238E27FC236}">
                <a16:creationId xmlns:a16="http://schemas.microsoft.com/office/drawing/2014/main" id="{5B1BB67F-F2A0-1D44-91E6-CD0119406FB1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4214480" y="377847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D072D32-32F6-4144-80DF-B30ED4552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17319"/>
              </p:ext>
            </p:extLst>
          </p:nvPr>
        </p:nvGraphicFramePr>
        <p:xfrm>
          <a:off x="1679831" y="5247440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613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899592" y="-259729"/>
            <a:ext cx="7772400" cy="1143000"/>
          </a:xfrm>
        </p:spPr>
        <p:txBody>
          <a:bodyPr/>
          <a:lstStyle/>
          <a:p>
            <a:r>
              <a:rPr lang="en-US" altLang="zh-CN" dirty="0"/>
              <a:t>BFS in an Undirected Graph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6304" y="980728"/>
            <a:ext cx="8637587" cy="4114800"/>
          </a:xfrm>
        </p:spPr>
        <p:txBody>
          <a:bodyPr/>
          <a:lstStyle/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No back edges, and no forward edges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each tree edge (u, v), d[v]=d[u]+1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each cross edge (u, v), d[v]=d[u] or d[v]=d[u]+1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EE0047-DC34-3445-B32B-4956BA19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53893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C86DCC-65C4-BD47-B496-03B2046F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483371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CE0DB948-C334-4743-9DFE-43D1AD20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27553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3C94D54-1593-6241-A382-83210A53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21215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577C92A2-7353-8745-A874-CEC5B377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21215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FE777F57-05E3-6749-8AF0-79C41ADED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843733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3FC6536A-A4A7-034C-BA99-FCBC84F92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851671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34F2F89C-B27E-5D41-A6E8-992959CF0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2897708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3F79211A-88E5-BC4C-BF18-8DC29BCDC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428058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17FB558F-9501-1946-941B-E1058F72BBE1}"/>
              </a:ext>
            </a:extLst>
          </p:cNvPr>
          <p:cNvSpPr>
            <a:spLocks/>
          </p:cNvSpPr>
          <p:nvPr/>
        </p:nvSpPr>
        <p:spPr bwMode="auto">
          <a:xfrm flipH="1">
            <a:off x="1377110" y="2986608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E40E3EEA-C119-0C4C-9587-C760E292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20263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53BF0D6-0782-4A48-B4A5-9375392DE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492896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AFD13C52-D680-804C-8D23-10D6524E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20263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FB9DF8DB-2127-1E47-AE08-EDB72818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258071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C3DBCF67-8FB9-AA4C-8CFE-DE8AB6AA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537346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64A54CA9-000A-1746-A4F2-D17F3532D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2921389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39">
            <a:extLst>
              <a:ext uri="{FF2B5EF4-FFF2-40B4-BE49-F238E27FC236}">
                <a16:creationId xmlns:a16="http://schemas.microsoft.com/office/drawing/2014/main" id="{FEAB425B-045E-7046-90BC-744DE400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356752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5A5A1BB-3845-B84C-93E3-22D153F5D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707333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167F268F-FEAE-9A46-8489-A4397AE1CF1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600177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CA5F48DE-F5B5-5D42-A495-AD34AB9EA470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396182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7D14F71-EF46-AB4E-9F4C-6474CF4704E3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  <p:sp>
        <p:nvSpPr>
          <p:cNvPr id="26" name="Text Box 82">
            <a:extLst>
              <a:ext uri="{FF2B5EF4-FFF2-40B4-BE49-F238E27FC236}">
                <a16:creationId xmlns:a16="http://schemas.microsoft.com/office/drawing/2014/main" id="{314670E6-347C-8949-9903-F545098D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835" y="3451852"/>
            <a:ext cx="4333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9966"/>
                </a:solidFill>
              </a:rPr>
              <a:t>一个可能的访问顺序是</a:t>
            </a:r>
            <a:r>
              <a:rPr lang="en-US" altLang="zh-CN" sz="2400" dirty="0">
                <a:solidFill>
                  <a:srgbClr val="339966"/>
                </a:solidFill>
              </a:rPr>
              <a:t>AFBCD</a:t>
            </a:r>
          </a:p>
        </p:txBody>
      </p:sp>
    </p:spTree>
    <p:extLst>
      <p:ext uri="{BB962C8B-B14F-4D97-AF65-F5344CB8AC3E}">
        <p14:creationId xmlns:p14="http://schemas.microsoft.com/office/powerpoint/2010/main" val="35027639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it a Forest?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/>
          <a:lstStyle/>
          <a:p>
            <a:r>
              <a:rPr lang="en-US" altLang="zh-CN" dirty="0"/>
              <a:t>A forest is a graph composed of zero or more disconnected trees. Design and analyze an algorithm that, given an undirected graph </a:t>
            </a:r>
            <a:r>
              <a:rPr lang="en-US" altLang="zh-CN" i="1" dirty="0"/>
              <a:t>G</a:t>
            </a:r>
            <a:r>
              <a:rPr lang="en-US" altLang="zh-CN" dirty="0"/>
              <a:t> with n nodes, determines whether </a:t>
            </a:r>
            <a:r>
              <a:rPr lang="en-US" altLang="zh-CN" i="1" dirty="0"/>
              <a:t>G</a:t>
            </a:r>
            <a:r>
              <a:rPr lang="en-US" altLang="zh-CN" dirty="0"/>
              <a:t> is a forest in time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DFS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edge.</a:t>
            </a:r>
          </a:p>
        </p:txBody>
      </p:sp>
    </p:spTree>
    <p:extLst>
      <p:ext uri="{BB962C8B-B14F-4D97-AF65-F5344CB8AC3E}">
        <p14:creationId xmlns:p14="http://schemas.microsoft.com/office/powerpoint/2010/main" val="33590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9121</TotalTime>
  <Words>2841</Words>
  <Application>Microsoft Macintosh PowerPoint</Application>
  <PresentationFormat>全屏显示(4:3)</PresentationFormat>
  <Paragraphs>334</Paragraphs>
  <Slides>23</Slides>
  <Notes>18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Franklin Gothic Book</vt:lpstr>
      <vt:lpstr>Franklin Gothic Medium</vt:lpstr>
      <vt:lpstr>Perpetua</vt:lpstr>
      <vt:lpstr>Times New Roman</vt:lpstr>
      <vt:lpstr>Wingdings</vt:lpstr>
      <vt:lpstr>Wingdings 2</vt:lpstr>
      <vt:lpstr>Theme1</vt:lpstr>
      <vt:lpstr>Visio</vt:lpstr>
      <vt:lpstr>Graph Traversal</vt:lpstr>
      <vt:lpstr>Depth-First Search Tree</vt:lpstr>
      <vt:lpstr>Depth-First Search Tree</vt:lpstr>
      <vt:lpstr>Depth-First Search Tree</vt:lpstr>
      <vt:lpstr>Depth-First Search Tree</vt:lpstr>
      <vt:lpstr>DFS edge types on Undirected Graphs</vt:lpstr>
      <vt:lpstr>BFS in a Directed Graph</vt:lpstr>
      <vt:lpstr>BFS in an Undirected Graph</vt:lpstr>
      <vt:lpstr>Is it a Forest?</vt:lpstr>
      <vt:lpstr>The Cost of a Graph</vt:lpstr>
      <vt:lpstr>PowerPoint 演示文稿</vt:lpstr>
      <vt:lpstr>PowerPoint 演示文稿</vt:lpstr>
      <vt:lpstr>Cycle Containing e</vt:lpstr>
      <vt:lpstr>Sorting ill-Behaved Children</vt:lpstr>
      <vt:lpstr>PowerPoint 演示文稿</vt:lpstr>
      <vt:lpstr>A Vertex that reaching all the others</vt:lpstr>
      <vt:lpstr>PowerPoint 演示文稿</vt:lpstr>
      <vt:lpstr>供水问题</vt:lpstr>
      <vt:lpstr>端点(end-point)问题</vt:lpstr>
      <vt:lpstr>端点(end-point)问题</vt:lpstr>
      <vt:lpstr>端点(end-point)问题</vt:lpstr>
      <vt:lpstr>PowerPoint 演示文稿</vt:lpstr>
      <vt:lpstr>PowerPoint 演示文稿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455</cp:revision>
  <cp:lastPrinted>2019-05-09T11:38:08Z</cp:lastPrinted>
  <dcterms:created xsi:type="dcterms:W3CDTF">2001-08-01T06:52:17Z</dcterms:created>
  <dcterms:modified xsi:type="dcterms:W3CDTF">2022-03-25T13:24:11Z</dcterms:modified>
  <cp:category/>
</cp:coreProperties>
</file>