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66" r:id="rId6"/>
    <p:sldId id="265" r:id="rId7"/>
    <p:sldId id="290" r:id="rId8"/>
    <p:sldId id="268" r:id="rId9"/>
    <p:sldId id="278" r:id="rId10"/>
    <p:sldId id="259" r:id="rId11"/>
    <p:sldId id="279" r:id="rId12"/>
    <p:sldId id="356" r:id="rId13"/>
    <p:sldId id="277" r:id="rId14"/>
    <p:sldId id="288" r:id="rId15"/>
    <p:sldId id="283" r:id="rId16"/>
    <p:sldId id="270" r:id="rId17"/>
    <p:sldId id="284" r:id="rId18"/>
    <p:sldId id="271" r:id="rId19"/>
    <p:sldId id="285" r:id="rId20"/>
    <p:sldId id="272" r:id="rId21"/>
    <p:sldId id="286" r:id="rId22"/>
    <p:sldId id="287" r:id="rId23"/>
    <p:sldId id="260" r:id="rId24"/>
    <p:sldId id="280" r:id="rId25"/>
    <p:sldId id="281" r:id="rId26"/>
    <p:sldId id="289" r:id="rId27"/>
    <p:sldId id="357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3300"/>
    <a:srgbClr val="009900"/>
    <a:srgbClr val="000099"/>
    <a:srgbClr val="3333CC"/>
    <a:srgbClr val="FF0000"/>
    <a:srgbClr val="0099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89806" autoAdjust="0"/>
  </p:normalViewPr>
  <p:slideViewPr>
    <p:cSldViewPr>
      <p:cViewPr varScale="1">
        <p:scale>
          <a:sx n="138" d="100"/>
          <a:sy n="138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D66F2-7A28-4C0A-9D28-441A350267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79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908D1B-6F68-477F-B789-630F61F327BC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377992-63B5-4FDE-8754-29B809A46B48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2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804F06-C0CE-418C-BA20-E42B5D52C8BA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8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79AB97-1F09-4A37-A2E1-1BEDC4A4B2B2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98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BD25C-C7A3-43B1-B2D1-7BE1F56B8407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3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BD25C-C7A3-43B1-B2D1-7BE1F56B8407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50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377992-63B5-4FDE-8754-29B809A46B48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C56246-B3A8-469A-AC73-1738B228A16E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68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C56246-B3A8-469A-AC73-1738B228A16E}" type="slidenum">
              <a:rPr lang="zh-CN" altLang="en-US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9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E35D9D-322E-462C-BBAF-946E0C15C10E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34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377992-63B5-4FDE-8754-29B809A46B48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5E9291-A1F9-4280-8D63-EF25F625254C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0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ABC687-EF3A-4305-8C2B-AF1E1EAD40EF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需要证明</a:t>
            </a:r>
            <a:r>
              <a:rPr lang="en-US" altLang="zh-CN"/>
              <a:t>Tk</a:t>
            </a:r>
            <a:r>
              <a:rPr lang="zh-CN" altLang="en-US"/>
              <a:t>具有最小生成树的性质，假设此时加入节点</a:t>
            </a:r>
            <a:r>
              <a:rPr lang="en-US" altLang="zh-CN"/>
              <a:t>v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数学归纳法，对节点个数进行归纳。</a:t>
            </a:r>
            <a:endParaRPr lang="en-US" altLang="zh-CN"/>
          </a:p>
          <a:p>
            <a:pPr eaLnBrk="1" hangingPunct="1"/>
            <a:r>
              <a:rPr lang="zh-CN" altLang="en-US"/>
              <a:t>设</a:t>
            </a:r>
            <a:r>
              <a:rPr lang="en-US" altLang="zh-CN"/>
              <a:t>xy</a:t>
            </a:r>
            <a:r>
              <a:rPr lang="zh-CN" altLang="en-US"/>
              <a:t>是</a:t>
            </a:r>
            <a:r>
              <a:rPr lang="en-US" altLang="zh-CN"/>
              <a:t>Gk</a:t>
            </a:r>
            <a:r>
              <a:rPr lang="zh-CN" altLang="en-US"/>
              <a:t>中的一条边，但并不存在于</a:t>
            </a:r>
            <a:r>
              <a:rPr lang="en-US" altLang="zh-CN"/>
              <a:t>Tk</a:t>
            </a:r>
            <a:r>
              <a:rPr lang="zh-CN" altLang="en-US"/>
              <a:t>，那么</a:t>
            </a:r>
            <a:r>
              <a:rPr lang="en-US" altLang="zh-CN"/>
              <a:t>xy</a:t>
            </a:r>
            <a:r>
              <a:rPr lang="zh-CN" altLang="en-US"/>
              <a:t>加入后会构成环，且</a:t>
            </a:r>
            <a:r>
              <a:rPr lang="en-US" altLang="zh-CN"/>
              <a:t>xy</a:t>
            </a:r>
            <a:r>
              <a:rPr lang="zh-CN" altLang="en-US"/>
              <a:t>的权值最大。</a:t>
            </a: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都不等于</a:t>
            </a:r>
            <a:r>
              <a:rPr lang="en-US" altLang="zh-CN"/>
              <a:t>v</a:t>
            </a:r>
            <a:r>
              <a:rPr lang="zh-CN" altLang="en-US"/>
              <a:t>，那么</a:t>
            </a:r>
            <a:r>
              <a:rPr lang="en-US" altLang="zh-CN"/>
              <a:t>xy</a:t>
            </a:r>
            <a:r>
              <a:rPr lang="zh-CN" altLang="en-US"/>
              <a:t>必然存在于</a:t>
            </a:r>
            <a:r>
              <a:rPr lang="en-US" altLang="zh-CN"/>
              <a:t>Gk-1</a:t>
            </a:r>
            <a:r>
              <a:rPr lang="zh-CN" altLang="en-US"/>
              <a:t>，根据归纳假设</a:t>
            </a:r>
            <a:r>
              <a:rPr lang="en-US" altLang="zh-CN"/>
              <a:t>xy</a:t>
            </a:r>
            <a:r>
              <a:rPr lang="zh-CN" altLang="en-US"/>
              <a:t>必然构成环，且</a:t>
            </a:r>
            <a:r>
              <a:rPr lang="en-US" altLang="zh-CN"/>
              <a:t>xy</a:t>
            </a:r>
            <a:r>
              <a:rPr lang="zh-CN" altLang="en-US"/>
              <a:t>在环中权值最大；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xy</a:t>
            </a:r>
            <a:r>
              <a:rPr lang="zh-CN" altLang="en-US"/>
              <a:t>存在于</a:t>
            </a:r>
            <a:r>
              <a:rPr lang="en-US" altLang="zh-CN"/>
              <a:t>Tk-1</a:t>
            </a:r>
            <a:r>
              <a:rPr lang="zh-CN" altLang="en-US"/>
              <a:t>中某些与</a:t>
            </a:r>
            <a:r>
              <a:rPr lang="en-US" altLang="zh-CN"/>
              <a:t>v</a:t>
            </a:r>
            <a:r>
              <a:rPr lang="zh-CN" altLang="en-US"/>
              <a:t>相连的边。（反证法）</a:t>
            </a:r>
            <a:r>
              <a:rPr lang="en-US" altLang="zh-CN"/>
              <a:t>u1v</a:t>
            </a:r>
            <a:r>
              <a:rPr lang="zh-CN" altLang="en-US"/>
              <a:t>是权值最小边，加入</a:t>
            </a:r>
            <a:r>
              <a:rPr lang="en-US" altLang="zh-CN"/>
              <a:t>uiv</a:t>
            </a:r>
            <a:r>
              <a:rPr lang="zh-CN" altLang="en-US"/>
              <a:t>后构成环，假设环中</a:t>
            </a:r>
            <a:r>
              <a:rPr lang="en-US" altLang="zh-CN"/>
              <a:t>uiv</a:t>
            </a:r>
            <a:r>
              <a:rPr lang="zh-CN" altLang="en-US"/>
              <a:t>不是权值最大的边。设</a:t>
            </a:r>
            <a:r>
              <a:rPr lang="en-US" altLang="zh-CN"/>
              <a:t>wa……wb</a:t>
            </a:r>
            <a:r>
              <a:rPr lang="zh-CN" altLang="en-US"/>
              <a:t>是权值比</a:t>
            </a:r>
            <a:r>
              <a:rPr lang="en-US" altLang="zh-CN"/>
              <a:t>uiv</a:t>
            </a:r>
            <a:r>
              <a:rPr lang="zh-CN" altLang="en-US"/>
              <a:t>更大的边。那么无论是</a:t>
            </a:r>
            <a:r>
              <a:rPr lang="en-US" altLang="zh-CN"/>
              <a:t>wa</a:t>
            </a:r>
            <a:r>
              <a:rPr lang="zh-CN" altLang="en-US"/>
              <a:t>或者</a:t>
            </a:r>
            <a:r>
              <a:rPr lang="en-US" altLang="zh-CN"/>
              <a:t>wb</a:t>
            </a:r>
            <a:r>
              <a:rPr lang="zh-CN" altLang="en-US"/>
              <a:t>先进入</a:t>
            </a:r>
            <a:r>
              <a:rPr lang="en-US" altLang="zh-CN"/>
              <a:t>T</a:t>
            </a:r>
            <a:r>
              <a:rPr lang="zh-CN" altLang="en-US"/>
              <a:t>，都与</a:t>
            </a:r>
            <a:r>
              <a:rPr lang="en-US" altLang="zh-CN"/>
              <a:t>Prim</a:t>
            </a:r>
            <a:r>
              <a:rPr lang="zh-CN" altLang="en-US"/>
              <a:t>算法的策略矛盾。</a:t>
            </a:r>
          </a:p>
        </p:txBody>
      </p:sp>
    </p:spTree>
    <p:extLst>
      <p:ext uri="{BB962C8B-B14F-4D97-AF65-F5344CB8AC3E}">
        <p14:creationId xmlns:p14="http://schemas.microsoft.com/office/powerpoint/2010/main" val="2711010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ABC687-EF3A-4305-8C2B-AF1E1EAD40EF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需要证明</a:t>
            </a:r>
            <a:r>
              <a:rPr lang="en-US" altLang="zh-CN"/>
              <a:t>Tk</a:t>
            </a:r>
            <a:r>
              <a:rPr lang="zh-CN" altLang="en-US"/>
              <a:t>具有最小生成树的性质，假设此时加入节点</a:t>
            </a:r>
            <a:r>
              <a:rPr lang="en-US" altLang="zh-CN"/>
              <a:t>v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数学归纳法，对节点个数进行归纳。</a:t>
            </a:r>
            <a:endParaRPr lang="en-US" altLang="zh-CN"/>
          </a:p>
          <a:p>
            <a:pPr eaLnBrk="1" hangingPunct="1"/>
            <a:r>
              <a:rPr lang="zh-CN" altLang="en-US"/>
              <a:t>设</a:t>
            </a:r>
            <a:r>
              <a:rPr lang="en-US" altLang="zh-CN"/>
              <a:t>xy</a:t>
            </a:r>
            <a:r>
              <a:rPr lang="zh-CN" altLang="en-US"/>
              <a:t>是</a:t>
            </a:r>
            <a:r>
              <a:rPr lang="en-US" altLang="zh-CN"/>
              <a:t>Gk</a:t>
            </a:r>
            <a:r>
              <a:rPr lang="zh-CN" altLang="en-US"/>
              <a:t>中的一条边，但并不存在于</a:t>
            </a:r>
            <a:r>
              <a:rPr lang="en-US" altLang="zh-CN"/>
              <a:t>Tk</a:t>
            </a:r>
            <a:r>
              <a:rPr lang="zh-CN" altLang="en-US"/>
              <a:t>，那么</a:t>
            </a:r>
            <a:r>
              <a:rPr lang="en-US" altLang="zh-CN"/>
              <a:t>xy</a:t>
            </a:r>
            <a:r>
              <a:rPr lang="zh-CN" altLang="en-US"/>
              <a:t>加入后会构成环，且</a:t>
            </a:r>
            <a:r>
              <a:rPr lang="en-US" altLang="zh-CN"/>
              <a:t>xy</a:t>
            </a:r>
            <a:r>
              <a:rPr lang="zh-CN" altLang="en-US"/>
              <a:t>的权值最大。</a:t>
            </a: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都不等于</a:t>
            </a:r>
            <a:r>
              <a:rPr lang="en-US" altLang="zh-CN"/>
              <a:t>v</a:t>
            </a:r>
            <a:r>
              <a:rPr lang="zh-CN" altLang="en-US"/>
              <a:t>，那么</a:t>
            </a:r>
            <a:r>
              <a:rPr lang="en-US" altLang="zh-CN"/>
              <a:t>xy</a:t>
            </a:r>
            <a:r>
              <a:rPr lang="zh-CN" altLang="en-US"/>
              <a:t>必然存在于</a:t>
            </a:r>
            <a:r>
              <a:rPr lang="en-US" altLang="zh-CN"/>
              <a:t>Gk-1</a:t>
            </a:r>
            <a:r>
              <a:rPr lang="zh-CN" altLang="en-US"/>
              <a:t>，根据归纳假设</a:t>
            </a:r>
            <a:r>
              <a:rPr lang="en-US" altLang="zh-CN"/>
              <a:t>xy</a:t>
            </a:r>
            <a:r>
              <a:rPr lang="zh-CN" altLang="en-US"/>
              <a:t>必然构成环，且</a:t>
            </a:r>
            <a:r>
              <a:rPr lang="en-US" altLang="zh-CN"/>
              <a:t>xy</a:t>
            </a:r>
            <a:r>
              <a:rPr lang="zh-CN" altLang="en-US"/>
              <a:t>在环中权值最大；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xy</a:t>
            </a:r>
            <a:r>
              <a:rPr lang="zh-CN" altLang="en-US"/>
              <a:t>存在于</a:t>
            </a:r>
            <a:r>
              <a:rPr lang="en-US" altLang="zh-CN"/>
              <a:t>Tk-1</a:t>
            </a:r>
            <a:r>
              <a:rPr lang="zh-CN" altLang="en-US"/>
              <a:t>中某些与</a:t>
            </a:r>
            <a:r>
              <a:rPr lang="en-US" altLang="zh-CN"/>
              <a:t>v</a:t>
            </a:r>
            <a:r>
              <a:rPr lang="zh-CN" altLang="en-US"/>
              <a:t>相连的边。（反证法）</a:t>
            </a:r>
            <a:r>
              <a:rPr lang="en-US" altLang="zh-CN"/>
              <a:t>u1v</a:t>
            </a:r>
            <a:r>
              <a:rPr lang="zh-CN" altLang="en-US"/>
              <a:t>是权值最小边，加入</a:t>
            </a:r>
            <a:r>
              <a:rPr lang="en-US" altLang="zh-CN"/>
              <a:t>uiv</a:t>
            </a:r>
            <a:r>
              <a:rPr lang="zh-CN" altLang="en-US"/>
              <a:t>后构成环，假设环中</a:t>
            </a:r>
            <a:r>
              <a:rPr lang="en-US" altLang="zh-CN"/>
              <a:t>uiv</a:t>
            </a:r>
            <a:r>
              <a:rPr lang="zh-CN" altLang="en-US"/>
              <a:t>不是权值最大的边。设</a:t>
            </a:r>
            <a:r>
              <a:rPr lang="en-US" altLang="zh-CN"/>
              <a:t>wa……wb</a:t>
            </a:r>
            <a:r>
              <a:rPr lang="zh-CN" altLang="en-US"/>
              <a:t>是权值比</a:t>
            </a:r>
            <a:r>
              <a:rPr lang="en-US" altLang="zh-CN"/>
              <a:t>uiv</a:t>
            </a:r>
            <a:r>
              <a:rPr lang="zh-CN" altLang="en-US"/>
              <a:t>更大的边。那么无论是</a:t>
            </a:r>
            <a:r>
              <a:rPr lang="en-US" altLang="zh-CN"/>
              <a:t>wa</a:t>
            </a:r>
            <a:r>
              <a:rPr lang="zh-CN" altLang="en-US"/>
              <a:t>或者</a:t>
            </a:r>
            <a:r>
              <a:rPr lang="en-US" altLang="zh-CN"/>
              <a:t>wb</a:t>
            </a:r>
            <a:r>
              <a:rPr lang="zh-CN" altLang="en-US"/>
              <a:t>先进入</a:t>
            </a:r>
            <a:r>
              <a:rPr lang="en-US" altLang="zh-CN"/>
              <a:t>T</a:t>
            </a:r>
            <a:r>
              <a:rPr lang="zh-CN" altLang="en-US"/>
              <a:t>，都与</a:t>
            </a:r>
            <a:r>
              <a:rPr lang="en-US" altLang="zh-CN"/>
              <a:t>Prim</a:t>
            </a:r>
            <a:r>
              <a:rPr lang="zh-CN" altLang="en-US"/>
              <a:t>算法的策略矛盾。</a:t>
            </a:r>
          </a:p>
        </p:txBody>
      </p:sp>
    </p:spTree>
    <p:extLst>
      <p:ext uri="{BB962C8B-B14F-4D97-AF65-F5344CB8AC3E}">
        <p14:creationId xmlns:p14="http://schemas.microsoft.com/office/powerpoint/2010/main" val="765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ABC687-EF3A-4305-8C2B-AF1E1EAD40EF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需要证明</a:t>
            </a:r>
            <a:r>
              <a:rPr lang="en-US" altLang="zh-CN"/>
              <a:t>Tk</a:t>
            </a:r>
            <a:r>
              <a:rPr lang="zh-CN" altLang="en-US"/>
              <a:t>具有最小生成树的性质，假设此时加入节点</a:t>
            </a:r>
            <a:r>
              <a:rPr lang="en-US" altLang="zh-CN"/>
              <a:t>v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数学归纳法，对节点个数进行归纳。</a:t>
            </a:r>
            <a:endParaRPr lang="en-US" altLang="zh-CN"/>
          </a:p>
          <a:p>
            <a:pPr eaLnBrk="1" hangingPunct="1"/>
            <a:r>
              <a:rPr lang="zh-CN" altLang="en-US"/>
              <a:t>设</a:t>
            </a:r>
            <a:r>
              <a:rPr lang="en-US" altLang="zh-CN"/>
              <a:t>xy</a:t>
            </a:r>
            <a:r>
              <a:rPr lang="zh-CN" altLang="en-US"/>
              <a:t>是</a:t>
            </a:r>
            <a:r>
              <a:rPr lang="en-US" altLang="zh-CN"/>
              <a:t>Gk</a:t>
            </a:r>
            <a:r>
              <a:rPr lang="zh-CN" altLang="en-US"/>
              <a:t>中的一条边，但并不存在于</a:t>
            </a:r>
            <a:r>
              <a:rPr lang="en-US" altLang="zh-CN"/>
              <a:t>Tk</a:t>
            </a:r>
            <a:r>
              <a:rPr lang="zh-CN" altLang="en-US"/>
              <a:t>，那么</a:t>
            </a:r>
            <a:r>
              <a:rPr lang="en-US" altLang="zh-CN"/>
              <a:t>xy</a:t>
            </a:r>
            <a:r>
              <a:rPr lang="zh-CN" altLang="en-US"/>
              <a:t>加入后会构成环，且</a:t>
            </a:r>
            <a:r>
              <a:rPr lang="en-US" altLang="zh-CN"/>
              <a:t>xy</a:t>
            </a:r>
            <a:r>
              <a:rPr lang="zh-CN" altLang="en-US"/>
              <a:t>的权值最大。</a:t>
            </a: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都不等于</a:t>
            </a:r>
            <a:r>
              <a:rPr lang="en-US" altLang="zh-CN"/>
              <a:t>v</a:t>
            </a:r>
            <a:r>
              <a:rPr lang="zh-CN" altLang="en-US"/>
              <a:t>，那么</a:t>
            </a:r>
            <a:r>
              <a:rPr lang="en-US" altLang="zh-CN"/>
              <a:t>xy</a:t>
            </a:r>
            <a:r>
              <a:rPr lang="zh-CN" altLang="en-US"/>
              <a:t>必然存在于</a:t>
            </a:r>
            <a:r>
              <a:rPr lang="en-US" altLang="zh-CN"/>
              <a:t>Gk-1</a:t>
            </a:r>
            <a:r>
              <a:rPr lang="zh-CN" altLang="en-US"/>
              <a:t>，根据归纳假设</a:t>
            </a:r>
            <a:r>
              <a:rPr lang="en-US" altLang="zh-CN"/>
              <a:t>xy</a:t>
            </a:r>
            <a:r>
              <a:rPr lang="zh-CN" altLang="en-US"/>
              <a:t>必然构成环，且</a:t>
            </a:r>
            <a:r>
              <a:rPr lang="en-US" altLang="zh-CN"/>
              <a:t>xy</a:t>
            </a:r>
            <a:r>
              <a:rPr lang="zh-CN" altLang="en-US"/>
              <a:t>在环中权值最大；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xy</a:t>
            </a:r>
            <a:r>
              <a:rPr lang="zh-CN" altLang="en-US"/>
              <a:t>存在于</a:t>
            </a:r>
            <a:r>
              <a:rPr lang="en-US" altLang="zh-CN"/>
              <a:t>Tk-1</a:t>
            </a:r>
            <a:r>
              <a:rPr lang="zh-CN" altLang="en-US"/>
              <a:t>中某些与</a:t>
            </a:r>
            <a:r>
              <a:rPr lang="en-US" altLang="zh-CN"/>
              <a:t>v</a:t>
            </a:r>
            <a:r>
              <a:rPr lang="zh-CN" altLang="en-US"/>
              <a:t>相连的边。（反证法）</a:t>
            </a:r>
            <a:r>
              <a:rPr lang="en-US" altLang="zh-CN"/>
              <a:t>u1v</a:t>
            </a:r>
            <a:r>
              <a:rPr lang="zh-CN" altLang="en-US"/>
              <a:t>是权值最小边，加入</a:t>
            </a:r>
            <a:r>
              <a:rPr lang="en-US" altLang="zh-CN"/>
              <a:t>uiv</a:t>
            </a:r>
            <a:r>
              <a:rPr lang="zh-CN" altLang="en-US"/>
              <a:t>后构成环，假设环中</a:t>
            </a:r>
            <a:r>
              <a:rPr lang="en-US" altLang="zh-CN"/>
              <a:t>uiv</a:t>
            </a:r>
            <a:r>
              <a:rPr lang="zh-CN" altLang="en-US"/>
              <a:t>不是权值最大的边。设</a:t>
            </a:r>
            <a:r>
              <a:rPr lang="en-US" altLang="zh-CN"/>
              <a:t>wa……wb</a:t>
            </a:r>
            <a:r>
              <a:rPr lang="zh-CN" altLang="en-US"/>
              <a:t>是权值比</a:t>
            </a:r>
            <a:r>
              <a:rPr lang="en-US" altLang="zh-CN"/>
              <a:t>uiv</a:t>
            </a:r>
            <a:r>
              <a:rPr lang="zh-CN" altLang="en-US"/>
              <a:t>更大的边。那么无论是</a:t>
            </a:r>
            <a:r>
              <a:rPr lang="en-US" altLang="zh-CN"/>
              <a:t>wa</a:t>
            </a:r>
            <a:r>
              <a:rPr lang="zh-CN" altLang="en-US"/>
              <a:t>或者</a:t>
            </a:r>
            <a:r>
              <a:rPr lang="en-US" altLang="zh-CN"/>
              <a:t>wb</a:t>
            </a:r>
            <a:r>
              <a:rPr lang="zh-CN" altLang="en-US"/>
              <a:t>先进入</a:t>
            </a:r>
            <a:r>
              <a:rPr lang="en-US" altLang="zh-CN"/>
              <a:t>T</a:t>
            </a:r>
            <a:r>
              <a:rPr lang="zh-CN" altLang="en-US"/>
              <a:t>，都与</a:t>
            </a:r>
            <a:r>
              <a:rPr lang="en-US" altLang="zh-CN"/>
              <a:t>Prim</a:t>
            </a:r>
            <a:r>
              <a:rPr lang="zh-CN" altLang="en-US"/>
              <a:t>算法的策略矛盾。</a:t>
            </a:r>
          </a:p>
        </p:txBody>
      </p:sp>
    </p:spTree>
    <p:extLst>
      <p:ext uri="{BB962C8B-B14F-4D97-AF65-F5344CB8AC3E}">
        <p14:creationId xmlns:p14="http://schemas.microsoft.com/office/powerpoint/2010/main" val="4110700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3E2DFB-C0DA-4D8F-A962-E6EF700EE157}" type="slidenum">
              <a:rPr lang="zh-CN" altLang="en-US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10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917EAA-AB9D-4D66-BC27-8550B4FE4A60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04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7A2DBF-821F-4552-BEA7-FAA20D4B5817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49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BD25C-C7A3-43B1-B2D1-7BE1F56B8407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27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BD25C-C7A3-43B1-B2D1-7BE1F56B8407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830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6E139-F8E7-4605-A230-4DAE42F6FB56}" type="slidenum">
              <a:rPr lang="zh-CN" altLang="en-US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5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DACF9E-8BE1-4DD1-8E67-CF0720D00028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1CB43F-B77D-4885-90F1-7E2E56235F11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A problem exhibits optimal substructure if an optimal solution to the problem contains optimal solutions to the sub-problems.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6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CC781B-B3AA-47DD-825A-C92A3792E4D2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。必须满足问题的条件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。局部优化解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。选择的候选节点不能再重选</a:t>
            </a:r>
          </a:p>
        </p:txBody>
      </p:sp>
    </p:spTree>
    <p:extLst>
      <p:ext uri="{BB962C8B-B14F-4D97-AF65-F5344CB8AC3E}">
        <p14:creationId xmlns:p14="http://schemas.microsoft.com/office/powerpoint/2010/main" val="8036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1CCEE0-3F7F-4B21-AD19-8DC7CFC80DD3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1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1CCEE0-3F7F-4B21-AD19-8DC7CFC80DD3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089991-7656-4507-81E3-45EBFDF86427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4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B026E4-EF59-4789-959C-D55FC37B0A38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4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79AFA1-A5A4-4433-B07A-362FFC88AB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24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DBC2A-CAF2-4512-BAD9-AC7A6913AB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51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647E9-DB29-408E-87A5-AFAB737FA0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5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B071B-A9AB-4C8E-878E-FEE001C90B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1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492E9-D195-4198-921C-06E7DF97C5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35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39F9A-7503-41FC-9C5E-3E06552F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92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0488E-9CCD-468C-B3B6-A23298EB93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06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C128F-317A-411A-B536-214A373B3C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1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86F6C-9764-4E17-B7B9-DCF7B07C1B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70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AE2A-4C12-499F-BB08-2AF60DDB1B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04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FE644-716F-4B1A-A742-39363B9A8D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4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46ECB13-D63F-4076-938D-45C3A0BDD2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78559"/>
            <a:ext cx="8078787" cy="769441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 </a:t>
            </a:r>
            <a:r>
              <a:rPr lang="en-US" altLang="zh-CN"/>
              <a:t>Greedy and MST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3E41DC-4B66-A74D-9067-AEA3FFA8AD9C}"/>
              </a:ext>
            </a:extLst>
          </p:cNvPr>
          <p:cNvSpPr txBox="1"/>
          <p:nvPr/>
        </p:nvSpPr>
        <p:spPr>
          <a:xfrm>
            <a:off x="2923406" y="4941168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25" name="Oval 81"/>
          <p:cNvSpPr>
            <a:spLocks noChangeArrowheads="1"/>
          </p:cNvSpPr>
          <p:nvPr/>
        </p:nvSpPr>
        <p:spPr bwMode="auto">
          <a:xfrm>
            <a:off x="1619250" y="2925539"/>
            <a:ext cx="2376488" cy="574675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26" name="Oval 82"/>
          <p:cNvSpPr>
            <a:spLocks noChangeArrowheads="1"/>
          </p:cNvSpPr>
          <p:nvPr/>
        </p:nvSpPr>
        <p:spPr bwMode="auto">
          <a:xfrm>
            <a:off x="1258888" y="2781077"/>
            <a:ext cx="3097212" cy="12954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27" name="Oval 83"/>
          <p:cNvSpPr>
            <a:spLocks noChangeArrowheads="1"/>
          </p:cNvSpPr>
          <p:nvPr/>
        </p:nvSpPr>
        <p:spPr bwMode="auto">
          <a:xfrm rot="-1537328">
            <a:off x="1044575" y="2795364"/>
            <a:ext cx="3028950" cy="1655763"/>
          </a:xfrm>
          <a:prstGeom prst="ellipse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28" name="Freeform 84" descr="画布"/>
          <p:cNvSpPr>
            <a:spLocks/>
          </p:cNvSpPr>
          <p:nvPr/>
        </p:nvSpPr>
        <p:spPr bwMode="auto">
          <a:xfrm>
            <a:off x="1241425" y="2568352"/>
            <a:ext cx="2697163" cy="3101975"/>
          </a:xfrm>
          <a:custGeom>
            <a:avLst/>
            <a:gdLst>
              <a:gd name="T0" fmla="*/ 2147483647 w 1699"/>
              <a:gd name="T1" fmla="*/ 2147483647 h 1954"/>
              <a:gd name="T2" fmla="*/ 2147483647 w 1699"/>
              <a:gd name="T3" fmla="*/ 2147483647 h 1954"/>
              <a:gd name="T4" fmla="*/ 2147483647 w 1699"/>
              <a:gd name="T5" fmla="*/ 2147483647 h 1954"/>
              <a:gd name="T6" fmla="*/ 2147483647 w 1699"/>
              <a:gd name="T7" fmla="*/ 2147483647 h 1954"/>
              <a:gd name="T8" fmla="*/ 2147483647 w 1699"/>
              <a:gd name="T9" fmla="*/ 2147483647 h 1954"/>
              <a:gd name="T10" fmla="*/ 2147483647 w 1699"/>
              <a:gd name="T11" fmla="*/ 2147483647 h 1954"/>
              <a:gd name="T12" fmla="*/ 0 w 1699"/>
              <a:gd name="T13" fmla="*/ 2147483647 h 1954"/>
              <a:gd name="T14" fmla="*/ 2147483647 w 1699"/>
              <a:gd name="T15" fmla="*/ 2147483647 h 1954"/>
              <a:gd name="T16" fmla="*/ 2147483647 w 1699"/>
              <a:gd name="T17" fmla="*/ 2147483647 h 1954"/>
              <a:gd name="T18" fmla="*/ 2147483647 w 1699"/>
              <a:gd name="T19" fmla="*/ 2147483647 h 1954"/>
              <a:gd name="T20" fmla="*/ 2147483647 w 1699"/>
              <a:gd name="T21" fmla="*/ 2147483647 h 1954"/>
              <a:gd name="T22" fmla="*/ 2147483647 w 1699"/>
              <a:gd name="T23" fmla="*/ 2147483647 h 1954"/>
              <a:gd name="T24" fmla="*/ 2147483647 w 1699"/>
              <a:gd name="T25" fmla="*/ 2147483647 h 1954"/>
              <a:gd name="T26" fmla="*/ 2147483647 w 1699"/>
              <a:gd name="T27" fmla="*/ 2147483647 h 1954"/>
              <a:gd name="T28" fmla="*/ 2147483647 w 1699"/>
              <a:gd name="T29" fmla="*/ 2147483647 h 1954"/>
              <a:gd name="T30" fmla="*/ 2147483647 w 1699"/>
              <a:gd name="T31" fmla="*/ 2147483647 h 1954"/>
              <a:gd name="T32" fmla="*/ 2147483647 w 1699"/>
              <a:gd name="T33" fmla="*/ 2147483647 h 1954"/>
              <a:gd name="T34" fmla="*/ 2147483647 w 1699"/>
              <a:gd name="T35" fmla="*/ 2147483647 h 1954"/>
              <a:gd name="T36" fmla="*/ 2147483647 w 1699"/>
              <a:gd name="T37" fmla="*/ 2147483647 h 1954"/>
              <a:gd name="T38" fmla="*/ 2147483647 w 1699"/>
              <a:gd name="T39" fmla="*/ 2147483647 h 1954"/>
              <a:gd name="T40" fmla="*/ 2147483647 w 1699"/>
              <a:gd name="T41" fmla="*/ 2147483647 h 1954"/>
              <a:gd name="T42" fmla="*/ 2147483647 w 1699"/>
              <a:gd name="T43" fmla="*/ 2147483647 h 1954"/>
              <a:gd name="T44" fmla="*/ 2147483647 w 1699"/>
              <a:gd name="T45" fmla="*/ 2147483647 h 1954"/>
              <a:gd name="T46" fmla="*/ 2147483647 w 1699"/>
              <a:gd name="T47" fmla="*/ 2147483647 h 1954"/>
              <a:gd name="T48" fmla="*/ 2147483647 w 1699"/>
              <a:gd name="T49" fmla="*/ 2147483647 h 1954"/>
              <a:gd name="T50" fmla="*/ 2147483647 w 1699"/>
              <a:gd name="T51" fmla="*/ 2147483647 h 1954"/>
              <a:gd name="T52" fmla="*/ 2147483647 w 1699"/>
              <a:gd name="T53" fmla="*/ 2147483647 h 1954"/>
              <a:gd name="T54" fmla="*/ 2147483647 w 1699"/>
              <a:gd name="T55" fmla="*/ 2147483647 h 1954"/>
              <a:gd name="T56" fmla="*/ 2147483647 w 1699"/>
              <a:gd name="T57" fmla="*/ 2147483647 h 1954"/>
              <a:gd name="T58" fmla="*/ 2147483647 w 1699"/>
              <a:gd name="T59" fmla="*/ 2147483647 h 1954"/>
              <a:gd name="T60" fmla="*/ 2147483647 w 1699"/>
              <a:gd name="T61" fmla="*/ 2147483647 h 1954"/>
              <a:gd name="T62" fmla="*/ 2147483647 w 1699"/>
              <a:gd name="T63" fmla="*/ 2147483647 h 1954"/>
              <a:gd name="T64" fmla="*/ 2147483647 w 1699"/>
              <a:gd name="T65" fmla="*/ 2147483647 h 1954"/>
              <a:gd name="T66" fmla="*/ 2147483647 w 1699"/>
              <a:gd name="T67" fmla="*/ 2147483647 h 1954"/>
              <a:gd name="T68" fmla="*/ 2147483647 w 1699"/>
              <a:gd name="T69" fmla="*/ 2147483647 h 1954"/>
              <a:gd name="T70" fmla="*/ 2147483647 w 1699"/>
              <a:gd name="T71" fmla="*/ 2147483647 h 1954"/>
              <a:gd name="T72" fmla="*/ 2147483647 w 1699"/>
              <a:gd name="T73" fmla="*/ 2147483647 h 1954"/>
              <a:gd name="T74" fmla="*/ 2147483647 w 1699"/>
              <a:gd name="T75" fmla="*/ 0 h 1954"/>
              <a:gd name="T76" fmla="*/ 2147483647 w 1699"/>
              <a:gd name="T77" fmla="*/ 2147483647 h 1954"/>
              <a:gd name="T78" fmla="*/ 2147483647 w 1699"/>
              <a:gd name="T79" fmla="*/ 2147483647 h 1954"/>
              <a:gd name="T80" fmla="*/ 2147483647 w 1699"/>
              <a:gd name="T81" fmla="*/ 2147483647 h 1954"/>
              <a:gd name="T82" fmla="*/ 2147483647 w 1699"/>
              <a:gd name="T83" fmla="*/ 2147483647 h 1954"/>
              <a:gd name="T84" fmla="*/ 2147483647 w 1699"/>
              <a:gd name="T85" fmla="*/ 2147483647 h 19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699"/>
              <a:gd name="T130" fmla="*/ 0 h 1954"/>
              <a:gd name="T131" fmla="*/ 1699 w 1699"/>
              <a:gd name="T132" fmla="*/ 1954 h 195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699" h="1954">
                <a:moveTo>
                  <a:pt x="349" y="154"/>
                </a:moveTo>
                <a:cubicBezTo>
                  <a:pt x="308" y="365"/>
                  <a:pt x="252" y="574"/>
                  <a:pt x="195" y="782"/>
                </a:cubicBezTo>
                <a:cubicBezTo>
                  <a:pt x="168" y="881"/>
                  <a:pt x="139" y="1006"/>
                  <a:pt x="82" y="1090"/>
                </a:cubicBezTo>
                <a:cubicBezTo>
                  <a:pt x="79" y="1104"/>
                  <a:pt x="78" y="1118"/>
                  <a:pt x="72" y="1131"/>
                </a:cubicBezTo>
                <a:cubicBezTo>
                  <a:pt x="67" y="1142"/>
                  <a:pt x="55" y="1150"/>
                  <a:pt x="51" y="1162"/>
                </a:cubicBezTo>
                <a:cubicBezTo>
                  <a:pt x="35" y="1205"/>
                  <a:pt x="21" y="1270"/>
                  <a:pt x="10" y="1316"/>
                </a:cubicBezTo>
                <a:cubicBezTo>
                  <a:pt x="7" y="1347"/>
                  <a:pt x="0" y="1378"/>
                  <a:pt x="0" y="1409"/>
                </a:cubicBezTo>
                <a:cubicBezTo>
                  <a:pt x="0" y="1559"/>
                  <a:pt x="38" y="1607"/>
                  <a:pt x="113" y="1718"/>
                </a:cubicBezTo>
                <a:cubicBezTo>
                  <a:pt x="132" y="1776"/>
                  <a:pt x="109" y="1721"/>
                  <a:pt x="154" y="1779"/>
                </a:cubicBezTo>
                <a:cubicBezTo>
                  <a:pt x="169" y="1799"/>
                  <a:pt x="181" y="1820"/>
                  <a:pt x="195" y="1841"/>
                </a:cubicBezTo>
                <a:cubicBezTo>
                  <a:pt x="242" y="1912"/>
                  <a:pt x="313" y="1936"/>
                  <a:pt x="391" y="1954"/>
                </a:cubicBezTo>
                <a:cubicBezTo>
                  <a:pt x="439" y="1945"/>
                  <a:pt x="474" y="1940"/>
                  <a:pt x="514" y="1913"/>
                </a:cubicBezTo>
                <a:cubicBezTo>
                  <a:pt x="547" y="1863"/>
                  <a:pt x="558" y="1843"/>
                  <a:pt x="576" y="1790"/>
                </a:cubicBezTo>
                <a:cubicBezTo>
                  <a:pt x="583" y="1769"/>
                  <a:pt x="596" y="1728"/>
                  <a:pt x="596" y="1728"/>
                </a:cubicBezTo>
                <a:cubicBezTo>
                  <a:pt x="602" y="1582"/>
                  <a:pt x="575" y="1451"/>
                  <a:pt x="679" y="1347"/>
                </a:cubicBezTo>
                <a:cubicBezTo>
                  <a:pt x="703" y="1274"/>
                  <a:pt x="681" y="1298"/>
                  <a:pt x="730" y="1265"/>
                </a:cubicBezTo>
                <a:cubicBezTo>
                  <a:pt x="759" y="1222"/>
                  <a:pt x="795" y="1199"/>
                  <a:pt x="843" y="1183"/>
                </a:cubicBezTo>
                <a:cubicBezTo>
                  <a:pt x="853" y="1173"/>
                  <a:pt x="862" y="1160"/>
                  <a:pt x="874" y="1152"/>
                </a:cubicBezTo>
                <a:cubicBezTo>
                  <a:pt x="883" y="1146"/>
                  <a:pt x="897" y="1149"/>
                  <a:pt x="905" y="1142"/>
                </a:cubicBezTo>
                <a:cubicBezTo>
                  <a:pt x="915" y="1134"/>
                  <a:pt x="915" y="1118"/>
                  <a:pt x="925" y="1111"/>
                </a:cubicBezTo>
                <a:cubicBezTo>
                  <a:pt x="943" y="1099"/>
                  <a:pt x="969" y="1102"/>
                  <a:pt x="987" y="1090"/>
                </a:cubicBezTo>
                <a:cubicBezTo>
                  <a:pt x="1035" y="1059"/>
                  <a:pt x="1087" y="1037"/>
                  <a:pt x="1141" y="1018"/>
                </a:cubicBezTo>
                <a:cubicBezTo>
                  <a:pt x="1172" y="1007"/>
                  <a:pt x="1204" y="982"/>
                  <a:pt x="1234" y="967"/>
                </a:cubicBezTo>
                <a:cubicBezTo>
                  <a:pt x="1274" y="947"/>
                  <a:pt x="1317" y="935"/>
                  <a:pt x="1357" y="915"/>
                </a:cubicBezTo>
                <a:cubicBezTo>
                  <a:pt x="1398" y="894"/>
                  <a:pt x="1437" y="868"/>
                  <a:pt x="1481" y="854"/>
                </a:cubicBezTo>
                <a:cubicBezTo>
                  <a:pt x="1502" y="840"/>
                  <a:pt x="1522" y="826"/>
                  <a:pt x="1543" y="812"/>
                </a:cubicBezTo>
                <a:cubicBezTo>
                  <a:pt x="1553" y="805"/>
                  <a:pt x="1555" y="790"/>
                  <a:pt x="1563" y="782"/>
                </a:cubicBezTo>
                <a:cubicBezTo>
                  <a:pt x="1572" y="773"/>
                  <a:pt x="1584" y="768"/>
                  <a:pt x="1594" y="761"/>
                </a:cubicBezTo>
                <a:cubicBezTo>
                  <a:pt x="1614" y="730"/>
                  <a:pt x="1642" y="694"/>
                  <a:pt x="1656" y="658"/>
                </a:cubicBezTo>
                <a:cubicBezTo>
                  <a:pt x="1664" y="638"/>
                  <a:pt x="1676" y="596"/>
                  <a:pt x="1676" y="596"/>
                </a:cubicBezTo>
                <a:cubicBezTo>
                  <a:pt x="1681" y="550"/>
                  <a:pt x="1697" y="410"/>
                  <a:pt x="1697" y="370"/>
                </a:cubicBezTo>
                <a:cubicBezTo>
                  <a:pt x="1697" y="312"/>
                  <a:pt x="1699" y="264"/>
                  <a:pt x="1645" y="247"/>
                </a:cubicBezTo>
                <a:cubicBezTo>
                  <a:pt x="1608" y="221"/>
                  <a:pt x="1607" y="199"/>
                  <a:pt x="1563" y="185"/>
                </a:cubicBezTo>
                <a:cubicBezTo>
                  <a:pt x="1508" y="99"/>
                  <a:pt x="1581" y="198"/>
                  <a:pt x="1512" y="144"/>
                </a:cubicBezTo>
                <a:cubicBezTo>
                  <a:pt x="1502" y="136"/>
                  <a:pt x="1502" y="120"/>
                  <a:pt x="1491" y="113"/>
                </a:cubicBezTo>
                <a:cubicBezTo>
                  <a:pt x="1485" y="110"/>
                  <a:pt x="1381" y="66"/>
                  <a:pt x="1368" y="62"/>
                </a:cubicBezTo>
                <a:cubicBezTo>
                  <a:pt x="1322" y="16"/>
                  <a:pt x="1350" y="35"/>
                  <a:pt x="1275" y="10"/>
                </a:cubicBezTo>
                <a:cubicBezTo>
                  <a:pt x="1265" y="7"/>
                  <a:pt x="1244" y="0"/>
                  <a:pt x="1244" y="0"/>
                </a:cubicBezTo>
                <a:cubicBezTo>
                  <a:pt x="1045" y="3"/>
                  <a:pt x="847" y="4"/>
                  <a:pt x="648" y="10"/>
                </a:cubicBezTo>
                <a:cubicBezTo>
                  <a:pt x="617" y="11"/>
                  <a:pt x="586" y="14"/>
                  <a:pt x="555" y="20"/>
                </a:cubicBezTo>
                <a:cubicBezTo>
                  <a:pt x="523" y="26"/>
                  <a:pt x="463" y="51"/>
                  <a:pt x="463" y="51"/>
                </a:cubicBezTo>
                <a:cubicBezTo>
                  <a:pt x="392" y="98"/>
                  <a:pt x="424" y="84"/>
                  <a:pt x="370" y="103"/>
                </a:cubicBezTo>
                <a:cubicBezTo>
                  <a:pt x="358" y="141"/>
                  <a:pt x="365" y="124"/>
                  <a:pt x="349" y="154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06" name="Freeform 62" descr="信纸"/>
          <p:cNvSpPr>
            <a:spLocks/>
          </p:cNvSpPr>
          <p:nvPr/>
        </p:nvSpPr>
        <p:spPr bwMode="auto">
          <a:xfrm>
            <a:off x="554038" y="2833464"/>
            <a:ext cx="3327400" cy="1884363"/>
          </a:xfrm>
          <a:custGeom>
            <a:avLst/>
            <a:gdLst>
              <a:gd name="T0" fmla="*/ 2147483647 w 2096"/>
              <a:gd name="T1" fmla="*/ 2147483647 h 1187"/>
              <a:gd name="T2" fmla="*/ 0 w 2096"/>
              <a:gd name="T3" fmla="*/ 2147483647 h 1187"/>
              <a:gd name="T4" fmla="*/ 2147483647 w 2096"/>
              <a:gd name="T5" fmla="*/ 2147483647 h 1187"/>
              <a:gd name="T6" fmla="*/ 2147483647 w 2096"/>
              <a:gd name="T7" fmla="*/ 2147483647 h 1187"/>
              <a:gd name="T8" fmla="*/ 2147483647 w 2096"/>
              <a:gd name="T9" fmla="*/ 2147483647 h 1187"/>
              <a:gd name="T10" fmla="*/ 2147483647 w 2096"/>
              <a:gd name="T11" fmla="*/ 2147483647 h 1187"/>
              <a:gd name="T12" fmla="*/ 2147483647 w 2096"/>
              <a:gd name="T13" fmla="*/ 2147483647 h 1187"/>
              <a:gd name="T14" fmla="*/ 2147483647 w 2096"/>
              <a:gd name="T15" fmla="*/ 2147483647 h 1187"/>
              <a:gd name="T16" fmla="*/ 2147483647 w 2096"/>
              <a:gd name="T17" fmla="*/ 2147483647 h 1187"/>
              <a:gd name="T18" fmla="*/ 2147483647 w 2096"/>
              <a:gd name="T19" fmla="*/ 2147483647 h 1187"/>
              <a:gd name="T20" fmla="*/ 2147483647 w 2096"/>
              <a:gd name="T21" fmla="*/ 2147483647 h 1187"/>
              <a:gd name="T22" fmla="*/ 2147483647 w 2096"/>
              <a:gd name="T23" fmla="*/ 2147483647 h 1187"/>
              <a:gd name="T24" fmla="*/ 2147483647 w 2096"/>
              <a:gd name="T25" fmla="*/ 2147483647 h 1187"/>
              <a:gd name="T26" fmla="*/ 2147483647 w 2096"/>
              <a:gd name="T27" fmla="*/ 2147483647 h 1187"/>
              <a:gd name="T28" fmla="*/ 2147483647 w 2096"/>
              <a:gd name="T29" fmla="*/ 2147483647 h 1187"/>
              <a:gd name="T30" fmla="*/ 2147483647 w 2096"/>
              <a:gd name="T31" fmla="*/ 2147483647 h 1187"/>
              <a:gd name="T32" fmla="*/ 2147483647 w 2096"/>
              <a:gd name="T33" fmla="*/ 2147483647 h 1187"/>
              <a:gd name="T34" fmla="*/ 2147483647 w 2096"/>
              <a:gd name="T35" fmla="*/ 2147483647 h 1187"/>
              <a:gd name="T36" fmla="*/ 2147483647 w 2096"/>
              <a:gd name="T37" fmla="*/ 2147483647 h 1187"/>
              <a:gd name="T38" fmla="*/ 2147483647 w 2096"/>
              <a:gd name="T39" fmla="*/ 2147483647 h 1187"/>
              <a:gd name="T40" fmla="*/ 2147483647 w 2096"/>
              <a:gd name="T41" fmla="*/ 2147483647 h 1187"/>
              <a:gd name="T42" fmla="*/ 2147483647 w 2096"/>
              <a:gd name="T43" fmla="*/ 2147483647 h 1187"/>
              <a:gd name="T44" fmla="*/ 2147483647 w 2096"/>
              <a:gd name="T45" fmla="*/ 2147483647 h 1187"/>
              <a:gd name="T46" fmla="*/ 2147483647 w 2096"/>
              <a:gd name="T47" fmla="*/ 2147483647 h 1187"/>
              <a:gd name="T48" fmla="*/ 2147483647 w 2096"/>
              <a:gd name="T49" fmla="*/ 2147483647 h 1187"/>
              <a:gd name="T50" fmla="*/ 2147483647 w 2096"/>
              <a:gd name="T51" fmla="*/ 2147483647 h 1187"/>
              <a:gd name="T52" fmla="*/ 2147483647 w 2096"/>
              <a:gd name="T53" fmla="*/ 2147483647 h 1187"/>
              <a:gd name="T54" fmla="*/ 2147483647 w 2096"/>
              <a:gd name="T55" fmla="*/ 2147483647 h 1187"/>
              <a:gd name="T56" fmla="*/ 2147483647 w 2096"/>
              <a:gd name="T57" fmla="*/ 2147483647 h 1187"/>
              <a:gd name="T58" fmla="*/ 2147483647 w 2096"/>
              <a:gd name="T59" fmla="*/ 2147483647 h 1187"/>
              <a:gd name="T60" fmla="*/ 2147483647 w 2096"/>
              <a:gd name="T61" fmla="*/ 2147483647 h 1187"/>
              <a:gd name="T62" fmla="*/ 2147483647 w 2096"/>
              <a:gd name="T63" fmla="*/ 2147483647 h 1187"/>
              <a:gd name="T64" fmla="*/ 2147483647 w 2096"/>
              <a:gd name="T65" fmla="*/ 2147483647 h 1187"/>
              <a:gd name="T66" fmla="*/ 2147483647 w 2096"/>
              <a:gd name="T67" fmla="*/ 2147483647 h 1187"/>
              <a:gd name="T68" fmla="*/ 2147483647 w 2096"/>
              <a:gd name="T69" fmla="*/ 2147483647 h 1187"/>
              <a:gd name="T70" fmla="*/ 2147483647 w 2096"/>
              <a:gd name="T71" fmla="*/ 2147483647 h 1187"/>
              <a:gd name="T72" fmla="*/ 2147483647 w 2096"/>
              <a:gd name="T73" fmla="*/ 2147483647 h 1187"/>
              <a:gd name="T74" fmla="*/ 2147483647 w 2096"/>
              <a:gd name="T75" fmla="*/ 2147483647 h 1187"/>
              <a:gd name="T76" fmla="*/ 2147483647 w 2096"/>
              <a:gd name="T77" fmla="*/ 2147483647 h 1187"/>
              <a:gd name="T78" fmla="*/ 2147483647 w 2096"/>
              <a:gd name="T79" fmla="*/ 2147483647 h 1187"/>
              <a:gd name="T80" fmla="*/ 2147483647 w 2096"/>
              <a:gd name="T81" fmla="*/ 2147483647 h 1187"/>
              <a:gd name="T82" fmla="*/ 2147483647 w 2096"/>
              <a:gd name="T83" fmla="*/ 2147483647 h 1187"/>
              <a:gd name="T84" fmla="*/ 2147483647 w 2096"/>
              <a:gd name="T85" fmla="*/ 2147483647 h 1187"/>
              <a:gd name="T86" fmla="*/ 2147483647 w 2096"/>
              <a:gd name="T87" fmla="*/ 2147483647 h 1187"/>
              <a:gd name="T88" fmla="*/ 2147483647 w 2096"/>
              <a:gd name="T89" fmla="*/ 2147483647 h 1187"/>
              <a:gd name="T90" fmla="*/ 2147483647 w 2096"/>
              <a:gd name="T91" fmla="*/ 2147483647 h 1187"/>
              <a:gd name="T92" fmla="*/ 2147483647 w 2096"/>
              <a:gd name="T93" fmla="*/ 2147483647 h 1187"/>
              <a:gd name="T94" fmla="*/ 2147483647 w 2096"/>
              <a:gd name="T95" fmla="*/ 2147483647 h 1187"/>
              <a:gd name="T96" fmla="*/ 2147483647 w 2096"/>
              <a:gd name="T97" fmla="*/ 2147483647 h 1187"/>
              <a:gd name="T98" fmla="*/ 2147483647 w 2096"/>
              <a:gd name="T99" fmla="*/ 2147483647 h 1187"/>
              <a:gd name="T100" fmla="*/ 2147483647 w 2096"/>
              <a:gd name="T101" fmla="*/ 2147483647 h 118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096"/>
              <a:gd name="T154" fmla="*/ 0 h 1187"/>
              <a:gd name="T155" fmla="*/ 2096 w 2096"/>
              <a:gd name="T156" fmla="*/ 1187 h 118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096" h="1187">
                <a:moveTo>
                  <a:pt x="35" y="821"/>
                </a:moveTo>
                <a:cubicBezTo>
                  <a:pt x="13" y="854"/>
                  <a:pt x="12" y="889"/>
                  <a:pt x="0" y="926"/>
                </a:cubicBezTo>
                <a:cubicBezTo>
                  <a:pt x="8" y="966"/>
                  <a:pt x="14" y="1010"/>
                  <a:pt x="44" y="1039"/>
                </a:cubicBezTo>
                <a:cubicBezTo>
                  <a:pt x="73" y="1133"/>
                  <a:pt x="184" y="1171"/>
                  <a:pt x="271" y="1187"/>
                </a:cubicBezTo>
                <a:cubicBezTo>
                  <a:pt x="283" y="1186"/>
                  <a:pt x="353" y="1181"/>
                  <a:pt x="375" y="1170"/>
                </a:cubicBezTo>
                <a:cubicBezTo>
                  <a:pt x="382" y="1166"/>
                  <a:pt x="386" y="1157"/>
                  <a:pt x="393" y="1153"/>
                </a:cubicBezTo>
                <a:cubicBezTo>
                  <a:pt x="401" y="1148"/>
                  <a:pt x="410" y="1147"/>
                  <a:pt x="419" y="1144"/>
                </a:cubicBezTo>
                <a:cubicBezTo>
                  <a:pt x="453" y="1108"/>
                  <a:pt x="486" y="1090"/>
                  <a:pt x="532" y="1074"/>
                </a:cubicBezTo>
                <a:cubicBezTo>
                  <a:pt x="538" y="1068"/>
                  <a:pt x="543" y="1061"/>
                  <a:pt x="550" y="1057"/>
                </a:cubicBezTo>
                <a:cubicBezTo>
                  <a:pt x="558" y="1052"/>
                  <a:pt x="569" y="1054"/>
                  <a:pt x="576" y="1048"/>
                </a:cubicBezTo>
                <a:cubicBezTo>
                  <a:pt x="584" y="1041"/>
                  <a:pt x="587" y="1029"/>
                  <a:pt x="594" y="1022"/>
                </a:cubicBezTo>
                <a:cubicBezTo>
                  <a:pt x="601" y="1015"/>
                  <a:pt x="611" y="1010"/>
                  <a:pt x="620" y="1004"/>
                </a:cubicBezTo>
                <a:cubicBezTo>
                  <a:pt x="648" y="962"/>
                  <a:pt x="673" y="935"/>
                  <a:pt x="707" y="899"/>
                </a:cubicBezTo>
                <a:cubicBezTo>
                  <a:pt x="732" y="827"/>
                  <a:pt x="694" y="913"/>
                  <a:pt x="742" y="865"/>
                </a:cubicBezTo>
                <a:cubicBezTo>
                  <a:pt x="788" y="819"/>
                  <a:pt x="709" y="851"/>
                  <a:pt x="777" y="830"/>
                </a:cubicBezTo>
                <a:cubicBezTo>
                  <a:pt x="816" y="788"/>
                  <a:pt x="769" y="833"/>
                  <a:pt x="820" y="803"/>
                </a:cubicBezTo>
                <a:cubicBezTo>
                  <a:pt x="842" y="790"/>
                  <a:pt x="860" y="764"/>
                  <a:pt x="882" y="751"/>
                </a:cubicBezTo>
                <a:cubicBezTo>
                  <a:pt x="893" y="744"/>
                  <a:pt x="933" y="736"/>
                  <a:pt x="943" y="734"/>
                </a:cubicBezTo>
                <a:cubicBezTo>
                  <a:pt x="958" y="719"/>
                  <a:pt x="977" y="692"/>
                  <a:pt x="995" y="681"/>
                </a:cubicBezTo>
                <a:cubicBezTo>
                  <a:pt x="1011" y="672"/>
                  <a:pt x="1030" y="670"/>
                  <a:pt x="1047" y="664"/>
                </a:cubicBezTo>
                <a:cubicBezTo>
                  <a:pt x="1085" y="667"/>
                  <a:pt x="1124" y="664"/>
                  <a:pt x="1161" y="673"/>
                </a:cubicBezTo>
                <a:cubicBezTo>
                  <a:pt x="1173" y="676"/>
                  <a:pt x="1178" y="691"/>
                  <a:pt x="1187" y="699"/>
                </a:cubicBezTo>
                <a:cubicBezTo>
                  <a:pt x="1209" y="717"/>
                  <a:pt x="1230" y="734"/>
                  <a:pt x="1257" y="742"/>
                </a:cubicBezTo>
                <a:cubicBezTo>
                  <a:pt x="1310" y="779"/>
                  <a:pt x="1368" y="787"/>
                  <a:pt x="1431" y="795"/>
                </a:cubicBezTo>
                <a:cubicBezTo>
                  <a:pt x="1551" y="831"/>
                  <a:pt x="1667" y="804"/>
                  <a:pt x="1780" y="769"/>
                </a:cubicBezTo>
                <a:cubicBezTo>
                  <a:pt x="1786" y="760"/>
                  <a:pt x="1790" y="749"/>
                  <a:pt x="1798" y="742"/>
                </a:cubicBezTo>
                <a:cubicBezTo>
                  <a:pt x="1814" y="728"/>
                  <a:pt x="1850" y="707"/>
                  <a:pt x="1850" y="707"/>
                </a:cubicBezTo>
                <a:cubicBezTo>
                  <a:pt x="1862" y="690"/>
                  <a:pt x="1873" y="672"/>
                  <a:pt x="1885" y="655"/>
                </a:cubicBezTo>
                <a:cubicBezTo>
                  <a:pt x="1891" y="646"/>
                  <a:pt x="1903" y="629"/>
                  <a:pt x="1903" y="629"/>
                </a:cubicBezTo>
                <a:cubicBezTo>
                  <a:pt x="1913" y="595"/>
                  <a:pt x="1925" y="587"/>
                  <a:pt x="1955" y="568"/>
                </a:cubicBezTo>
                <a:cubicBezTo>
                  <a:pt x="1974" y="539"/>
                  <a:pt x="1987" y="526"/>
                  <a:pt x="2016" y="507"/>
                </a:cubicBezTo>
                <a:cubicBezTo>
                  <a:pt x="2034" y="482"/>
                  <a:pt x="2038" y="458"/>
                  <a:pt x="2060" y="437"/>
                </a:cubicBezTo>
                <a:cubicBezTo>
                  <a:pt x="2073" y="393"/>
                  <a:pt x="2080" y="349"/>
                  <a:pt x="2095" y="306"/>
                </a:cubicBezTo>
                <a:cubicBezTo>
                  <a:pt x="2088" y="226"/>
                  <a:pt x="2096" y="185"/>
                  <a:pt x="2042" y="131"/>
                </a:cubicBezTo>
                <a:cubicBezTo>
                  <a:pt x="2039" y="120"/>
                  <a:pt x="2042" y="106"/>
                  <a:pt x="2034" y="97"/>
                </a:cubicBezTo>
                <a:cubicBezTo>
                  <a:pt x="2012" y="72"/>
                  <a:pt x="1974" y="61"/>
                  <a:pt x="1946" y="44"/>
                </a:cubicBezTo>
                <a:cubicBezTo>
                  <a:pt x="1874" y="0"/>
                  <a:pt x="1919" y="17"/>
                  <a:pt x="1868" y="1"/>
                </a:cubicBezTo>
                <a:cubicBezTo>
                  <a:pt x="1790" y="6"/>
                  <a:pt x="1744" y="14"/>
                  <a:pt x="1676" y="35"/>
                </a:cubicBezTo>
                <a:cubicBezTo>
                  <a:pt x="1656" y="55"/>
                  <a:pt x="1643" y="77"/>
                  <a:pt x="1623" y="97"/>
                </a:cubicBezTo>
                <a:cubicBezTo>
                  <a:pt x="1612" y="133"/>
                  <a:pt x="1585" y="155"/>
                  <a:pt x="1562" y="184"/>
                </a:cubicBezTo>
                <a:cubicBezTo>
                  <a:pt x="1529" y="226"/>
                  <a:pt x="1482" y="272"/>
                  <a:pt x="1431" y="289"/>
                </a:cubicBezTo>
                <a:cubicBezTo>
                  <a:pt x="1399" y="337"/>
                  <a:pt x="1385" y="324"/>
                  <a:pt x="1344" y="367"/>
                </a:cubicBezTo>
                <a:cubicBezTo>
                  <a:pt x="1309" y="404"/>
                  <a:pt x="1271" y="455"/>
                  <a:pt x="1222" y="472"/>
                </a:cubicBezTo>
                <a:cubicBezTo>
                  <a:pt x="1161" y="530"/>
                  <a:pt x="1219" y="482"/>
                  <a:pt x="1030" y="498"/>
                </a:cubicBezTo>
                <a:cubicBezTo>
                  <a:pt x="990" y="501"/>
                  <a:pt x="926" y="515"/>
                  <a:pt x="890" y="533"/>
                </a:cubicBezTo>
                <a:cubicBezTo>
                  <a:pt x="855" y="550"/>
                  <a:pt x="824" y="573"/>
                  <a:pt x="786" y="585"/>
                </a:cubicBezTo>
                <a:cubicBezTo>
                  <a:pt x="758" y="613"/>
                  <a:pt x="737" y="610"/>
                  <a:pt x="698" y="620"/>
                </a:cubicBezTo>
                <a:cubicBezTo>
                  <a:pt x="689" y="622"/>
                  <a:pt x="681" y="629"/>
                  <a:pt x="672" y="629"/>
                </a:cubicBezTo>
                <a:cubicBezTo>
                  <a:pt x="550" y="635"/>
                  <a:pt x="428" y="635"/>
                  <a:pt x="306" y="638"/>
                </a:cubicBezTo>
                <a:cubicBezTo>
                  <a:pt x="231" y="655"/>
                  <a:pt x="184" y="697"/>
                  <a:pt x="122" y="734"/>
                </a:cubicBezTo>
                <a:cubicBezTo>
                  <a:pt x="96" y="760"/>
                  <a:pt x="81" y="821"/>
                  <a:pt x="35" y="821"/>
                </a:cubicBez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09" name="Freeform 65" descr="蓝色面巾纸"/>
          <p:cNvSpPr>
            <a:spLocks/>
          </p:cNvSpPr>
          <p:nvPr/>
        </p:nvSpPr>
        <p:spPr bwMode="auto">
          <a:xfrm>
            <a:off x="555625" y="3517677"/>
            <a:ext cx="4473575" cy="1187450"/>
          </a:xfrm>
          <a:custGeom>
            <a:avLst/>
            <a:gdLst>
              <a:gd name="T0" fmla="*/ 2147483647 w 2818"/>
              <a:gd name="T1" fmla="*/ 2147483647 h 748"/>
              <a:gd name="T2" fmla="*/ 2147483647 w 2818"/>
              <a:gd name="T3" fmla="*/ 2147483647 h 748"/>
              <a:gd name="T4" fmla="*/ 2147483647 w 2818"/>
              <a:gd name="T5" fmla="*/ 2147483647 h 748"/>
              <a:gd name="T6" fmla="*/ 2147483647 w 2818"/>
              <a:gd name="T7" fmla="*/ 2147483647 h 748"/>
              <a:gd name="T8" fmla="*/ 2147483647 w 2818"/>
              <a:gd name="T9" fmla="*/ 2147483647 h 748"/>
              <a:gd name="T10" fmla="*/ 2147483647 w 2818"/>
              <a:gd name="T11" fmla="*/ 2147483647 h 748"/>
              <a:gd name="T12" fmla="*/ 2147483647 w 2818"/>
              <a:gd name="T13" fmla="*/ 2147483647 h 748"/>
              <a:gd name="T14" fmla="*/ 2147483647 w 2818"/>
              <a:gd name="T15" fmla="*/ 2147483647 h 748"/>
              <a:gd name="T16" fmla="*/ 2147483647 w 2818"/>
              <a:gd name="T17" fmla="*/ 2147483647 h 748"/>
              <a:gd name="T18" fmla="*/ 2147483647 w 2818"/>
              <a:gd name="T19" fmla="*/ 2147483647 h 748"/>
              <a:gd name="T20" fmla="*/ 2147483647 w 2818"/>
              <a:gd name="T21" fmla="*/ 0 h 748"/>
              <a:gd name="T22" fmla="*/ 2147483647 w 2818"/>
              <a:gd name="T23" fmla="*/ 2147483647 h 748"/>
              <a:gd name="T24" fmla="*/ 2147483647 w 2818"/>
              <a:gd name="T25" fmla="*/ 2147483647 h 748"/>
              <a:gd name="T26" fmla="*/ 2147483647 w 2818"/>
              <a:gd name="T27" fmla="*/ 2147483647 h 748"/>
              <a:gd name="T28" fmla="*/ 2147483647 w 2818"/>
              <a:gd name="T29" fmla="*/ 2147483647 h 748"/>
              <a:gd name="T30" fmla="*/ 2147483647 w 2818"/>
              <a:gd name="T31" fmla="*/ 2147483647 h 748"/>
              <a:gd name="T32" fmla="*/ 2147483647 w 2818"/>
              <a:gd name="T33" fmla="*/ 2147483647 h 748"/>
              <a:gd name="T34" fmla="*/ 2147483647 w 2818"/>
              <a:gd name="T35" fmla="*/ 2147483647 h 748"/>
              <a:gd name="T36" fmla="*/ 2147483647 w 2818"/>
              <a:gd name="T37" fmla="*/ 2147483647 h 748"/>
              <a:gd name="T38" fmla="*/ 2147483647 w 2818"/>
              <a:gd name="T39" fmla="*/ 2147483647 h 748"/>
              <a:gd name="T40" fmla="*/ 2147483647 w 2818"/>
              <a:gd name="T41" fmla="*/ 2147483647 h 748"/>
              <a:gd name="T42" fmla="*/ 2147483647 w 2818"/>
              <a:gd name="T43" fmla="*/ 2147483647 h 748"/>
              <a:gd name="T44" fmla="*/ 2147483647 w 2818"/>
              <a:gd name="T45" fmla="*/ 2147483647 h 748"/>
              <a:gd name="T46" fmla="*/ 2147483647 w 2818"/>
              <a:gd name="T47" fmla="*/ 2147483647 h 748"/>
              <a:gd name="T48" fmla="*/ 2147483647 w 2818"/>
              <a:gd name="T49" fmla="*/ 2147483647 h 748"/>
              <a:gd name="T50" fmla="*/ 2147483647 w 2818"/>
              <a:gd name="T51" fmla="*/ 2147483647 h 748"/>
              <a:gd name="T52" fmla="*/ 2147483647 w 2818"/>
              <a:gd name="T53" fmla="*/ 2147483647 h 748"/>
              <a:gd name="T54" fmla="*/ 2147483647 w 2818"/>
              <a:gd name="T55" fmla="*/ 2147483647 h 748"/>
              <a:gd name="T56" fmla="*/ 2147483647 w 2818"/>
              <a:gd name="T57" fmla="*/ 2147483647 h 748"/>
              <a:gd name="T58" fmla="*/ 2147483647 w 2818"/>
              <a:gd name="T59" fmla="*/ 2147483647 h 748"/>
              <a:gd name="T60" fmla="*/ 2147483647 w 2818"/>
              <a:gd name="T61" fmla="*/ 2147483647 h 748"/>
              <a:gd name="T62" fmla="*/ 2147483647 w 2818"/>
              <a:gd name="T63" fmla="*/ 2147483647 h 748"/>
              <a:gd name="T64" fmla="*/ 2147483647 w 2818"/>
              <a:gd name="T65" fmla="*/ 2147483647 h 748"/>
              <a:gd name="T66" fmla="*/ 2147483647 w 2818"/>
              <a:gd name="T67" fmla="*/ 2147483647 h 748"/>
              <a:gd name="T68" fmla="*/ 2147483647 w 2818"/>
              <a:gd name="T69" fmla="*/ 2147483647 h 748"/>
              <a:gd name="T70" fmla="*/ 2147483647 w 2818"/>
              <a:gd name="T71" fmla="*/ 2147483647 h 748"/>
              <a:gd name="T72" fmla="*/ 2147483647 w 2818"/>
              <a:gd name="T73" fmla="*/ 2147483647 h 748"/>
              <a:gd name="T74" fmla="*/ 2147483647 w 2818"/>
              <a:gd name="T75" fmla="*/ 2147483647 h 748"/>
              <a:gd name="T76" fmla="*/ 2147483647 w 2818"/>
              <a:gd name="T77" fmla="*/ 2147483647 h 748"/>
              <a:gd name="T78" fmla="*/ 2147483647 w 2818"/>
              <a:gd name="T79" fmla="*/ 2147483647 h 748"/>
              <a:gd name="T80" fmla="*/ 2147483647 w 2818"/>
              <a:gd name="T81" fmla="*/ 2147483647 h 748"/>
              <a:gd name="T82" fmla="*/ 2147483647 w 2818"/>
              <a:gd name="T83" fmla="*/ 2147483647 h 748"/>
              <a:gd name="T84" fmla="*/ 2147483647 w 2818"/>
              <a:gd name="T85" fmla="*/ 2147483647 h 7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18"/>
              <a:gd name="T130" fmla="*/ 0 h 748"/>
              <a:gd name="T131" fmla="*/ 2818 w 2818"/>
              <a:gd name="T132" fmla="*/ 748 h 7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18" h="748">
                <a:moveTo>
                  <a:pt x="9" y="459"/>
                </a:moveTo>
                <a:cubicBezTo>
                  <a:pt x="45" y="436"/>
                  <a:pt x="57" y="400"/>
                  <a:pt x="92" y="376"/>
                </a:cubicBezTo>
                <a:cubicBezTo>
                  <a:pt x="112" y="347"/>
                  <a:pt x="126" y="329"/>
                  <a:pt x="159" y="317"/>
                </a:cubicBezTo>
                <a:cubicBezTo>
                  <a:pt x="200" y="276"/>
                  <a:pt x="270" y="262"/>
                  <a:pt x="326" y="251"/>
                </a:cubicBezTo>
                <a:cubicBezTo>
                  <a:pt x="396" y="257"/>
                  <a:pt x="459" y="266"/>
                  <a:pt x="527" y="276"/>
                </a:cubicBezTo>
                <a:cubicBezTo>
                  <a:pt x="644" y="273"/>
                  <a:pt x="760" y="272"/>
                  <a:pt x="877" y="267"/>
                </a:cubicBezTo>
                <a:cubicBezTo>
                  <a:pt x="914" y="265"/>
                  <a:pt x="1038" y="235"/>
                  <a:pt x="1069" y="217"/>
                </a:cubicBezTo>
                <a:cubicBezTo>
                  <a:pt x="1106" y="196"/>
                  <a:pt x="1130" y="172"/>
                  <a:pt x="1169" y="159"/>
                </a:cubicBezTo>
                <a:cubicBezTo>
                  <a:pt x="1203" y="136"/>
                  <a:pt x="1231" y="114"/>
                  <a:pt x="1269" y="100"/>
                </a:cubicBezTo>
                <a:cubicBezTo>
                  <a:pt x="1301" y="53"/>
                  <a:pt x="1268" y="91"/>
                  <a:pt x="1311" y="67"/>
                </a:cubicBezTo>
                <a:cubicBezTo>
                  <a:pt x="1364" y="38"/>
                  <a:pt x="1381" y="20"/>
                  <a:pt x="1436" y="0"/>
                </a:cubicBezTo>
                <a:cubicBezTo>
                  <a:pt x="1456" y="3"/>
                  <a:pt x="1476" y="5"/>
                  <a:pt x="1495" y="9"/>
                </a:cubicBezTo>
                <a:cubicBezTo>
                  <a:pt x="1512" y="13"/>
                  <a:pt x="1545" y="25"/>
                  <a:pt x="1545" y="25"/>
                </a:cubicBezTo>
                <a:cubicBezTo>
                  <a:pt x="1630" y="83"/>
                  <a:pt x="1722" y="105"/>
                  <a:pt x="1820" y="134"/>
                </a:cubicBezTo>
                <a:cubicBezTo>
                  <a:pt x="1889" y="155"/>
                  <a:pt x="1957" y="181"/>
                  <a:pt x="2029" y="192"/>
                </a:cubicBezTo>
                <a:cubicBezTo>
                  <a:pt x="2107" y="220"/>
                  <a:pt x="2189" y="221"/>
                  <a:pt x="2271" y="234"/>
                </a:cubicBezTo>
                <a:cubicBezTo>
                  <a:pt x="2384" y="252"/>
                  <a:pt x="2504" y="274"/>
                  <a:pt x="2613" y="309"/>
                </a:cubicBezTo>
                <a:cubicBezTo>
                  <a:pt x="2658" y="338"/>
                  <a:pt x="2690" y="350"/>
                  <a:pt x="2739" y="368"/>
                </a:cubicBezTo>
                <a:cubicBezTo>
                  <a:pt x="2762" y="402"/>
                  <a:pt x="2775" y="435"/>
                  <a:pt x="2797" y="468"/>
                </a:cubicBezTo>
                <a:cubicBezTo>
                  <a:pt x="2818" y="553"/>
                  <a:pt x="2801" y="628"/>
                  <a:pt x="2730" y="676"/>
                </a:cubicBezTo>
                <a:cubicBezTo>
                  <a:pt x="2710" y="689"/>
                  <a:pt x="2678" y="702"/>
                  <a:pt x="2655" y="710"/>
                </a:cubicBezTo>
                <a:cubicBezTo>
                  <a:pt x="2638" y="716"/>
                  <a:pt x="2605" y="726"/>
                  <a:pt x="2605" y="726"/>
                </a:cubicBezTo>
                <a:cubicBezTo>
                  <a:pt x="2535" y="723"/>
                  <a:pt x="2454" y="748"/>
                  <a:pt x="2396" y="710"/>
                </a:cubicBezTo>
                <a:cubicBezTo>
                  <a:pt x="2362" y="687"/>
                  <a:pt x="2343" y="643"/>
                  <a:pt x="2321" y="610"/>
                </a:cubicBezTo>
                <a:cubicBezTo>
                  <a:pt x="2310" y="593"/>
                  <a:pt x="2288" y="560"/>
                  <a:pt x="2288" y="560"/>
                </a:cubicBezTo>
                <a:cubicBezTo>
                  <a:pt x="2271" y="506"/>
                  <a:pt x="2228" y="456"/>
                  <a:pt x="2196" y="409"/>
                </a:cubicBezTo>
                <a:cubicBezTo>
                  <a:pt x="2191" y="402"/>
                  <a:pt x="2179" y="404"/>
                  <a:pt x="2171" y="401"/>
                </a:cubicBezTo>
                <a:cubicBezTo>
                  <a:pt x="2146" y="364"/>
                  <a:pt x="2114" y="361"/>
                  <a:pt x="2071" y="342"/>
                </a:cubicBezTo>
                <a:cubicBezTo>
                  <a:pt x="1936" y="299"/>
                  <a:pt x="1776" y="334"/>
                  <a:pt x="1637" y="342"/>
                </a:cubicBezTo>
                <a:cubicBezTo>
                  <a:pt x="1548" y="356"/>
                  <a:pt x="1460" y="372"/>
                  <a:pt x="1370" y="384"/>
                </a:cubicBezTo>
                <a:cubicBezTo>
                  <a:pt x="1124" y="378"/>
                  <a:pt x="1099" y="378"/>
                  <a:pt x="927" y="351"/>
                </a:cubicBezTo>
                <a:cubicBezTo>
                  <a:pt x="884" y="336"/>
                  <a:pt x="909" y="340"/>
                  <a:pt x="844" y="351"/>
                </a:cubicBezTo>
                <a:cubicBezTo>
                  <a:pt x="764" y="365"/>
                  <a:pt x="738" y="401"/>
                  <a:pt x="677" y="443"/>
                </a:cubicBezTo>
                <a:cubicBezTo>
                  <a:pt x="656" y="502"/>
                  <a:pt x="685" y="436"/>
                  <a:pt x="643" y="484"/>
                </a:cubicBezTo>
                <a:cubicBezTo>
                  <a:pt x="618" y="512"/>
                  <a:pt x="598" y="553"/>
                  <a:pt x="577" y="585"/>
                </a:cubicBezTo>
                <a:cubicBezTo>
                  <a:pt x="566" y="602"/>
                  <a:pt x="544" y="607"/>
                  <a:pt x="527" y="618"/>
                </a:cubicBezTo>
                <a:cubicBezTo>
                  <a:pt x="496" y="638"/>
                  <a:pt x="478" y="651"/>
                  <a:pt x="443" y="660"/>
                </a:cubicBezTo>
                <a:cubicBezTo>
                  <a:pt x="390" y="700"/>
                  <a:pt x="422" y="682"/>
                  <a:pt x="335" y="710"/>
                </a:cubicBezTo>
                <a:cubicBezTo>
                  <a:pt x="318" y="716"/>
                  <a:pt x="284" y="726"/>
                  <a:pt x="284" y="726"/>
                </a:cubicBezTo>
                <a:cubicBezTo>
                  <a:pt x="202" y="720"/>
                  <a:pt x="175" y="731"/>
                  <a:pt x="117" y="693"/>
                </a:cubicBezTo>
                <a:cubicBezTo>
                  <a:pt x="98" y="663"/>
                  <a:pt x="73" y="653"/>
                  <a:pt x="51" y="626"/>
                </a:cubicBezTo>
                <a:cubicBezTo>
                  <a:pt x="39" y="610"/>
                  <a:pt x="17" y="576"/>
                  <a:pt x="17" y="576"/>
                </a:cubicBezTo>
                <a:cubicBezTo>
                  <a:pt x="0" y="522"/>
                  <a:pt x="9" y="560"/>
                  <a:pt x="9" y="459"/>
                </a:cubicBez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2" name="Freeform 68"/>
          <p:cNvSpPr>
            <a:spLocks/>
          </p:cNvSpPr>
          <p:nvPr/>
        </p:nvSpPr>
        <p:spPr bwMode="auto">
          <a:xfrm>
            <a:off x="593725" y="3924077"/>
            <a:ext cx="4378325" cy="760412"/>
          </a:xfrm>
          <a:custGeom>
            <a:avLst/>
            <a:gdLst>
              <a:gd name="T0" fmla="*/ 2147483647 w 2758"/>
              <a:gd name="T1" fmla="*/ 2147483647 h 479"/>
              <a:gd name="T2" fmla="*/ 2147483647 w 2758"/>
              <a:gd name="T3" fmla="*/ 2147483647 h 479"/>
              <a:gd name="T4" fmla="*/ 2147483647 w 2758"/>
              <a:gd name="T5" fmla="*/ 2147483647 h 479"/>
              <a:gd name="T6" fmla="*/ 2147483647 w 2758"/>
              <a:gd name="T7" fmla="*/ 2147483647 h 479"/>
              <a:gd name="T8" fmla="*/ 2147483647 w 2758"/>
              <a:gd name="T9" fmla="*/ 2147483647 h 479"/>
              <a:gd name="T10" fmla="*/ 2147483647 w 2758"/>
              <a:gd name="T11" fmla="*/ 2147483647 h 479"/>
              <a:gd name="T12" fmla="*/ 2147483647 w 2758"/>
              <a:gd name="T13" fmla="*/ 2147483647 h 479"/>
              <a:gd name="T14" fmla="*/ 2147483647 w 2758"/>
              <a:gd name="T15" fmla="*/ 2147483647 h 479"/>
              <a:gd name="T16" fmla="*/ 2147483647 w 2758"/>
              <a:gd name="T17" fmla="*/ 2147483647 h 479"/>
              <a:gd name="T18" fmla="*/ 2147483647 w 2758"/>
              <a:gd name="T19" fmla="*/ 2147483647 h 479"/>
              <a:gd name="T20" fmla="*/ 2147483647 w 2758"/>
              <a:gd name="T21" fmla="*/ 2147483647 h 479"/>
              <a:gd name="T22" fmla="*/ 2147483647 w 2758"/>
              <a:gd name="T23" fmla="*/ 2147483647 h 479"/>
              <a:gd name="T24" fmla="*/ 2147483647 w 2758"/>
              <a:gd name="T25" fmla="*/ 2147483647 h 479"/>
              <a:gd name="T26" fmla="*/ 2147483647 w 2758"/>
              <a:gd name="T27" fmla="*/ 2147483647 h 479"/>
              <a:gd name="T28" fmla="*/ 2147483647 w 2758"/>
              <a:gd name="T29" fmla="*/ 2147483647 h 479"/>
              <a:gd name="T30" fmla="*/ 2147483647 w 2758"/>
              <a:gd name="T31" fmla="*/ 2147483647 h 479"/>
              <a:gd name="T32" fmla="*/ 2147483647 w 2758"/>
              <a:gd name="T33" fmla="*/ 2147483647 h 479"/>
              <a:gd name="T34" fmla="*/ 2147483647 w 2758"/>
              <a:gd name="T35" fmla="*/ 2147483647 h 479"/>
              <a:gd name="T36" fmla="*/ 2147483647 w 2758"/>
              <a:gd name="T37" fmla="*/ 2147483647 h 479"/>
              <a:gd name="T38" fmla="*/ 2147483647 w 2758"/>
              <a:gd name="T39" fmla="*/ 2147483647 h 479"/>
              <a:gd name="T40" fmla="*/ 2147483647 w 2758"/>
              <a:gd name="T41" fmla="*/ 2147483647 h 479"/>
              <a:gd name="T42" fmla="*/ 0 w 2758"/>
              <a:gd name="T43" fmla="*/ 2147483647 h 479"/>
              <a:gd name="T44" fmla="*/ 2147483647 w 2758"/>
              <a:gd name="T45" fmla="*/ 2147483647 h 479"/>
              <a:gd name="T46" fmla="*/ 2147483647 w 2758"/>
              <a:gd name="T47" fmla="*/ 2147483647 h 47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758"/>
              <a:gd name="T73" fmla="*/ 0 h 479"/>
              <a:gd name="T74" fmla="*/ 2758 w 2758"/>
              <a:gd name="T75" fmla="*/ 479 h 47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758" h="479">
                <a:moveTo>
                  <a:pt x="77" y="89"/>
                </a:moveTo>
                <a:cubicBezTo>
                  <a:pt x="96" y="76"/>
                  <a:pt x="119" y="67"/>
                  <a:pt x="135" y="51"/>
                </a:cubicBezTo>
                <a:cubicBezTo>
                  <a:pt x="145" y="41"/>
                  <a:pt x="153" y="30"/>
                  <a:pt x="164" y="22"/>
                </a:cubicBezTo>
                <a:cubicBezTo>
                  <a:pt x="196" y="0"/>
                  <a:pt x="240" y="7"/>
                  <a:pt x="279" y="3"/>
                </a:cubicBezTo>
                <a:cubicBezTo>
                  <a:pt x="418" y="9"/>
                  <a:pt x="532" y="17"/>
                  <a:pt x="663" y="41"/>
                </a:cubicBezTo>
                <a:cubicBezTo>
                  <a:pt x="788" y="64"/>
                  <a:pt x="903" y="136"/>
                  <a:pt x="1028" y="157"/>
                </a:cubicBezTo>
                <a:cubicBezTo>
                  <a:pt x="1138" y="175"/>
                  <a:pt x="1310" y="173"/>
                  <a:pt x="1392" y="176"/>
                </a:cubicBezTo>
                <a:cubicBezTo>
                  <a:pt x="1494" y="187"/>
                  <a:pt x="1589" y="178"/>
                  <a:pt x="1690" y="166"/>
                </a:cubicBezTo>
                <a:cubicBezTo>
                  <a:pt x="1784" y="143"/>
                  <a:pt x="1868" y="96"/>
                  <a:pt x="1968" y="89"/>
                </a:cubicBezTo>
                <a:cubicBezTo>
                  <a:pt x="2039" y="84"/>
                  <a:pt x="2109" y="83"/>
                  <a:pt x="2180" y="80"/>
                </a:cubicBezTo>
                <a:cubicBezTo>
                  <a:pt x="2324" y="29"/>
                  <a:pt x="2477" y="69"/>
                  <a:pt x="2621" y="99"/>
                </a:cubicBezTo>
                <a:cubicBezTo>
                  <a:pt x="2660" y="124"/>
                  <a:pt x="2689" y="151"/>
                  <a:pt x="2727" y="176"/>
                </a:cubicBezTo>
                <a:cubicBezTo>
                  <a:pt x="2747" y="239"/>
                  <a:pt x="2758" y="303"/>
                  <a:pt x="2727" y="368"/>
                </a:cubicBezTo>
                <a:cubicBezTo>
                  <a:pt x="2718" y="386"/>
                  <a:pt x="2704" y="404"/>
                  <a:pt x="2688" y="416"/>
                </a:cubicBezTo>
                <a:cubicBezTo>
                  <a:pt x="2670" y="430"/>
                  <a:pt x="2631" y="454"/>
                  <a:pt x="2631" y="454"/>
                </a:cubicBezTo>
                <a:cubicBezTo>
                  <a:pt x="2191" y="446"/>
                  <a:pt x="1753" y="441"/>
                  <a:pt x="1316" y="473"/>
                </a:cubicBezTo>
                <a:cubicBezTo>
                  <a:pt x="1038" y="462"/>
                  <a:pt x="825" y="450"/>
                  <a:pt x="528" y="445"/>
                </a:cubicBezTo>
                <a:cubicBezTo>
                  <a:pt x="441" y="427"/>
                  <a:pt x="353" y="435"/>
                  <a:pt x="269" y="464"/>
                </a:cubicBezTo>
                <a:cubicBezTo>
                  <a:pt x="41" y="446"/>
                  <a:pt x="203" y="479"/>
                  <a:pt x="116" y="435"/>
                </a:cubicBezTo>
                <a:cubicBezTo>
                  <a:pt x="86" y="420"/>
                  <a:pt x="29" y="387"/>
                  <a:pt x="29" y="387"/>
                </a:cubicBezTo>
                <a:cubicBezTo>
                  <a:pt x="23" y="368"/>
                  <a:pt x="17" y="348"/>
                  <a:pt x="10" y="329"/>
                </a:cubicBezTo>
                <a:cubicBezTo>
                  <a:pt x="7" y="320"/>
                  <a:pt x="0" y="301"/>
                  <a:pt x="0" y="301"/>
                </a:cubicBezTo>
                <a:cubicBezTo>
                  <a:pt x="9" y="231"/>
                  <a:pt x="8" y="186"/>
                  <a:pt x="68" y="147"/>
                </a:cubicBezTo>
                <a:cubicBezTo>
                  <a:pt x="80" y="109"/>
                  <a:pt x="77" y="128"/>
                  <a:pt x="77" y="89"/>
                </a:cubicBezTo>
                <a:close/>
              </a:path>
            </a:pathLst>
          </a:custGeom>
          <a:gradFill rotWithShape="1">
            <a:gsLst>
              <a:gs pos="0">
                <a:srgbClr val="475E00"/>
              </a:gs>
              <a:gs pos="50000">
                <a:srgbClr val="99CC00"/>
              </a:gs>
              <a:gs pos="100000">
                <a:srgbClr val="475E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4" name="Freeform 70"/>
          <p:cNvSpPr>
            <a:spLocks/>
          </p:cNvSpPr>
          <p:nvPr/>
        </p:nvSpPr>
        <p:spPr bwMode="auto">
          <a:xfrm>
            <a:off x="539750" y="3789139"/>
            <a:ext cx="4594225" cy="1708150"/>
          </a:xfrm>
          <a:custGeom>
            <a:avLst/>
            <a:gdLst>
              <a:gd name="T0" fmla="*/ 2147483647 w 2894"/>
              <a:gd name="T1" fmla="*/ 2147483647 h 1076"/>
              <a:gd name="T2" fmla="*/ 2147483647 w 2894"/>
              <a:gd name="T3" fmla="*/ 2147483647 h 1076"/>
              <a:gd name="T4" fmla="*/ 2147483647 w 2894"/>
              <a:gd name="T5" fmla="*/ 2147483647 h 1076"/>
              <a:gd name="T6" fmla="*/ 2147483647 w 2894"/>
              <a:gd name="T7" fmla="*/ 2147483647 h 1076"/>
              <a:gd name="T8" fmla="*/ 0 w 2894"/>
              <a:gd name="T9" fmla="*/ 2147483647 h 1076"/>
              <a:gd name="T10" fmla="*/ 2147483647 w 2894"/>
              <a:gd name="T11" fmla="*/ 2147483647 h 1076"/>
              <a:gd name="T12" fmla="*/ 2147483647 w 2894"/>
              <a:gd name="T13" fmla="*/ 2147483647 h 1076"/>
              <a:gd name="T14" fmla="*/ 2147483647 w 2894"/>
              <a:gd name="T15" fmla="*/ 2147483647 h 1076"/>
              <a:gd name="T16" fmla="*/ 2147483647 w 2894"/>
              <a:gd name="T17" fmla="*/ 2147483647 h 1076"/>
              <a:gd name="T18" fmla="*/ 2147483647 w 2894"/>
              <a:gd name="T19" fmla="*/ 2147483647 h 1076"/>
              <a:gd name="T20" fmla="*/ 2147483647 w 2894"/>
              <a:gd name="T21" fmla="*/ 2147483647 h 1076"/>
              <a:gd name="T22" fmla="*/ 2147483647 w 2894"/>
              <a:gd name="T23" fmla="*/ 2147483647 h 1076"/>
              <a:gd name="T24" fmla="*/ 2147483647 w 2894"/>
              <a:gd name="T25" fmla="*/ 2147483647 h 1076"/>
              <a:gd name="T26" fmla="*/ 2147483647 w 2894"/>
              <a:gd name="T27" fmla="*/ 2147483647 h 1076"/>
              <a:gd name="T28" fmla="*/ 2147483647 w 2894"/>
              <a:gd name="T29" fmla="*/ 2147483647 h 1076"/>
              <a:gd name="T30" fmla="*/ 2147483647 w 2894"/>
              <a:gd name="T31" fmla="*/ 2147483647 h 1076"/>
              <a:gd name="T32" fmla="*/ 2147483647 w 2894"/>
              <a:gd name="T33" fmla="*/ 2147483647 h 1076"/>
              <a:gd name="T34" fmla="*/ 2147483647 w 2894"/>
              <a:gd name="T35" fmla="*/ 2147483647 h 1076"/>
              <a:gd name="T36" fmla="*/ 2147483647 w 2894"/>
              <a:gd name="T37" fmla="*/ 2147483647 h 1076"/>
              <a:gd name="T38" fmla="*/ 2147483647 w 2894"/>
              <a:gd name="T39" fmla="*/ 2147483647 h 1076"/>
              <a:gd name="T40" fmla="*/ 2147483647 w 2894"/>
              <a:gd name="T41" fmla="*/ 2147483647 h 1076"/>
              <a:gd name="T42" fmla="*/ 2147483647 w 2894"/>
              <a:gd name="T43" fmla="*/ 2147483647 h 1076"/>
              <a:gd name="T44" fmla="*/ 2147483647 w 2894"/>
              <a:gd name="T45" fmla="*/ 2147483647 h 1076"/>
              <a:gd name="T46" fmla="*/ 2147483647 w 2894"/>
              <a:gd name="T47" fmla="*/ 2147483647 h 1076"/>
              <a:gd name="T48" fmla="*/ 2147483647 w 2894"/>
              <a:gd name="T49" fmla="*/ 2147483647 h 1076"/>
              <a:gd name="T50" fmla="*/ 2147483647 w 2894"/>
              <a:gd name="T51" fmla="*/ 2147483647 h 1076"/>
              <a:gd name="T52" fmla="*/ 2147483647 w 2894"/>
              <a:gd name="T53" fmla="*/ 2147483647 h 1076"/>
              <a:gd name="T54" fmla="*/ 2147483647 w 2894"/>
              <a:gd name="T55" fmla="*/ 2147483647 h 1076"/>
              <a:gd name="T56" fmla="*/ 2147483647 w 2894"/>
              <a:gd name="T57" fmla="*/ 2147483647 h 1076"/>
              <a:gd name="T58" fmla="*/ 2147483647 w 2894"/>
              <a:gd name="T59" fmla="*/ 2147483647 h 1076"/>
              <a:gd name="T60" fmla="*/ 2147483647 w 2894"/>
              <a:gd name="T61" fmla="*/ 2147483647 h 1076"/>
              <a:gd name="T62" fmla="*/ 2147483647 w 2894"/>
              <a:gd name="T63" fmla="*/ 2147483647 h 1076"/>
              <a:gd name="T64" fmla="*/ 2147483647 w 2894"/>
              <a:gd name="T65" fmla="*/ 2147483647 h 1076"/>
              <a:gd name="T66" fmla="*/ 2147483647 w 2894"/>
              <a:gd name="T67" fmla="*/ 2147483647 h 1076"/>
              <a:gd name="T68" fmla="*/ 2147483647 w 2894"/>
              <a:gd name="T69" fmla="*/ 2147483647 h 1076"/>
              <a:gd name="T70" fmla="*/ 2147483647 w 2894"/>
              <a:gd name="T71" fmla="*/ 2147483647 h 1076"/>
              <a:gd name="T72" fmla="*/ 2147483647 w 2894"/>
              <a:gd name="T73" fmla="*/ 2147483647 h 1076"/>
              <a:gd name="T74" fmla="*/ 2147483647 w 2894"/>
              <a:gd name="T75" fmla="*/ 2147483647 h 1076"/>
              <a:gd name="T76" fmla="*/ 2147483647 w 2894"/>
              <a:gd name="T77" fmla="*/ 2147483647 h 1076"/>
              <a:gd name="T78" fmla="*/ 2147483647 w 2894"/>
              <a:gd name="T79" fmla="*/ 2147483647 h 1076"/>
              <a:gd name="T80" fmla="*/ 2147483647 w 2894"/>
              <a:gd name="T81" fmla="*/ 2147483647 h 1076"/>
              <a:gd name="T82" fmla="*/ 2147483647 w 2894"/>
              <a:gd name="T83" fmla="*/ 2147483647 h 1076"/>
              <a:gd name="T84" fmla="*/ 2147483647 w 2894"/>
              <a:gd name="T85" fmla="*/ 2147483647 h 1076"/>
              <a:gd name="T86" fmla="*/ 2147483647 w 2894"/>
              <a:gd name="T87" fmla="*/ 2147483647 h 1076"/>
              <a:gd name="T88" fmla="*/ 2147483647 w 2894"/>
              <a:gd name="T89" fmla="*/ 2147483647 h 1076"/>
              <a:gd name="T90" fmla="*/ 2147483647 w 2894"/>
              <a:gd name="T91" fmla="*/ 2147483647 h 1076"/>
              <a:gd name="T92" fmla="*/ 2147483647 w 2894"/>
              <a:gd name="T93" fmla="*/ 2147483647 h 1076"/>
              <a:gd name="T94" fmla="*/ 2147483647 w 2894"/>
              <a:gd name="T95" fmla="*/ 2147483647 h 1076"/>
              <a:gd name="T96" fmla="*/ 2147483647 w 2894"/>
              <a:gd name="T97" fmla="*/ 2147483647 h 1076"/>
              <a:gd name="T98" fmla="*/ 2147483647 w 2894"/>
              <a:gd name="T99" fmla="*/ 2147483647 h 1076"/>
              <a:gd name="T100" fmla="*/ 2147483647 w 2894"/>
              <a:gd name="T101" fmla="*/ 2147483647 h 1076"/>
              <a:gd name="T102" fmla="*/ 2147483647 w 2894"/>
              <a:gd name="T103" fmla="*/ 2147483647 h 1076"/>
              <a:gd name="T104" fmla="*/ 2147483647 w 2894"/>
              <a:gd name="T105" fmla="*/ 2147483647 h 1076"/>
              <a:gd name="T106" fmla="*/ 2147483647 w 2894"/>
              <a:gd name="T107" fmla="*/ 2147483647 h 107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894"/>
              <a:gd name="T163" fmla="*/ 0 h 1076"/>
              <a:gd name="T164" fmla="*/ 2894 w 2894"/>
              <a:gd name="T165" fmla="*/ 1076 h 107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894" h="1076">
                <a:moveTo>
                  <a:pt x="100" y="153"/>
                </a:moveTo>
                <a:cubicBezTo>
                  <a:pt x="50" y="170"/>
                  <a:pt x="71" y="191"/>
                  <a:pt x="33" y="229"/>
                </a:cubicBezTo>
                <a:cubicBezTo>
                  <a:pt x="30" y="237"/>
                  <a:pt x="28" y="246"/>
                  <a:pt x="25" y="254"/>
                </a:cubicBezTo>
                <a:cubicBezTo>
                  <a:pt x="22" y="262"/>
                  <a:pt x="19" y="271"/>
                  <a:pt x="16" y="279"/>
                </a:cubicBezTo>
                <a:cubicBezTo>
                  <a:pt x="10" y="296"/>
                  <a:pt x="0" y="329"/>
                  <a:pt x="0" y="329"/>
                </a:cubicBezTo>
                <a:cubicBezTo>
                  <a:pt x="7" y="392"/>
                  <a:pt x="26" y="516"/>
                  <a:pt x="83" y="554"/>
                </a:cubicBezTo>
                <a:cubicBezTo>
                  <a:pt x="104" y="621"/>
                  <a:pt x="166" y="731"/>
                  <a:pt x="225" y="771"/>
                </a:cubicBezTo>
                <a:cubicBezTo>
                  <a:pt x="252" y="811"/>
                  <a:pt x="320" y="873"/>
                  <a:pt x="367" y="888"/>
                </a:cubicBezTo>
                <a:cubicBezTo>
                  <a:pt x="375" y="894"/>
                  <a:pt x="383" y="900"/>
                  <a:pt x="392" y="905"/>
                </a:cubicBezTo>
                <a:cubicBezTo>
                  <a:pt x="400" y="909"/>
                  <a:pt x="410" y="908"/>
                  <a:pt x="417" y="913"/>
                </a:cubicBezTo>
                <a:cubicBezTo>
                  <a:pt x="479" y="954"/>
                  <a:pt x="408" y="927"/>
                  <a:pt x="467" y="946"/>
                </a:cubicBezTo>
                <a:cubicBezTo>
                  <a:pt x="476" y="952"/>
                  <a:pt x="508" y="966"/>
                  <a:pt x="517" y="972"/>
                </a:cubicBezTo>
                <a:cubicBezTo>
                  <a:pt x="574" y="1011"/>
                  <a:pt x="507" y="989"/>
                  <a:pt x="576" y="1005"/>
                </a:cubicBezTo>
                <a:cubicBezTo>
                  <a:pt x="617" y="1026"/>
                  <a:pt x="664" y="1044"/>
                  <a:pt x="709" y="1055"/>
                </a:cubicBezTo>
                <a:cubicBezTo>
                  <a:pt x="734" y="1061"/>
                  <a:pt x="784" y="1072"/>
                  <a:pt x="784" y="1072"/>
                </a:cubicBezTo>
                <a:cubicBezTo>
                  <a:pt x="997" y="1062"/>
                  <a:pt x="912" y="1076"/>
                  <a:pt x="1018" y="1038"/>
                </a:cubicBezTo>
                <a:cubicBezTo>
                  <a:pt x="1036" y="1012"/>
                  <a:pt x="1062" y="992"/>
                  <a:pt x="1076" y="963"/>
                </a:cubicBezTo>
                <a:cubicBezTo>
                  <a:pt x="1104" y="907"/>
                  <a:pt x="1114" y="851"/>
                  <a:pt x="1160" y="805"/>
                </a:cubicBezTo>
                <a:cubicBezTo>
                  <a:pt x="1182" y="783"/>
                  <a:pt x="1209" y="784"/>
                  <a:pt x="1235" y="771"/>
                </a:cubicBezTo>
                <a:cubicBezTo>
                  <a:pt x="1271" y="752"/>
                  <a:pt x="1305" y="743"/>
                  <a:pt x="1344" y="729"/>
                </a:cubicBezTo>
                <a:cubicBezTo>
                  <a:pt x="1601" y="739"/>
                  <a:pt x="1855" y="731"/>
                  <a:pt x="2112" y="738"/>
                </a:cubicBezTo>
                <a:cubicBezTo>
                  <a:pt x="2168" y="747"/>
                  <a:pt x="2223" y="756"/>
                  <a:pt x="2279" y="763"/>
                </a:cubicBezTo>
                <a:cubicBezTo>
                  <a:pt x="2321" y="773"/>
                  <a:pt x="2362" y="786"/>
                  <a:pt x="2404" y="796"/>
                </a:cubicBezTo>
                <a:cubicBezTo>
                  <a:pt x="2496" y="793"/>
                  <a:pt x="2546" y="793"/>
                  <a:pt x="2638" y="788"/>
                </a:cubicBezTo>
                <a:cubicBezTo>
                  <a:pt x="2664" y="787"/>
                  <a:pt x="2769" y="715"/>
                  <a:pt x="2796" y="696"/>
                </a:cubicBezTo>
                <a:cubicBezTo>
                  <a:pt x="2802" y="688"/>
                  <a:pt x="2806" y="678"/>
                  <a:pt x="2813" y="671"/>
                </a:cubicBezTo>
                <a:cubicBezTo>
                  <a:pt x="2820" y="664"/>
                  <a:pt x="2832" y="662"/>
                  <a:pt x="2838" y="654"/>
                </a:cubicBezTo>
                <a:cubicBezTo>
                  <a:pt x="2849" y="640"/>
                  <a:pt x="2849" y="621"/>
                  <a:pt x="2855" y="604"/>
                </a:cubicBezTo>
                <a:cubicBezTo>
                  <a:pt x="2864" y="531"/>
                  <a:pt x="2878" y="460"/>
                  <a:pt x="2888" y="387"/>
                </a:cubicBezTo>
                <a:cubicBezTo>
                  <a:pt x="2885" y="352"/>
                  <a:pt x="2894" y="306"/>
                  <a:pt x="2863" y="279"/>
                </a:cubicBezTo>
                <a:cubicBezTo>
                  <a:pt x="2848" y="266"/>
                  <a:pt x="2813" y="245"/>
                  <a:pt x="2813" y="245"/>
                </a:cubicBezTo>
                <a:cubicBezTo>
                  <a:pt x="2764" y="173"/>
                  <a:pt x="2829" y="258"/>
                  <a:pt x="2771" y="212"/>
                </a:cubicBezTo>
                <a:cubicBezTo>
                  <a:pt x="2754" y="199"/>
                  <a:pt x="2746" y="175"/>
                  <a:pt x="2729" y="162"/>
                </a:cubicBezTo>
                <a:cubicBezTo>
                  <a:pt x="2689" y="130"/>
                  <a:pt x="2646" y="99"/>
                  <a:pt x="2596" y="87"/>
                </a:cubicBezTo>
                <a:cubicBezTo>
                  <a:pt x="2534" y="45"/>
                  <a:pt x="2416" y="57"/>
                  <a:pt x="2354" y="53"/>
                </a:cubicBezTo>
                <a:cubicBezTo>
                  <a:pt x="2130" y="0"/>
                  <a:pt x="1945" y="56"/>
                  <a:pt x="1744" y="120"/>
                </a:cubicBezTo>
                <a:cubicBezTo>
                  <a:pt x="1722" y="154"/>
                  <a:pt x="1691" y="157"/>
                  <a:pt x="1661" y="187"/>
                </a:cubicBezTo>
                <a:cubicBezTo>
                  <a:pt x="1580" y="213"/>
                  <a:pt x="1510" y="250"/>
                  <a:pt x="1435" y="287"/>
                </a:cubicBezTo>
                <a:cubicBezTo>
                  <a:pt x="1419" y="295"/>
                  <a:pt x="1401" y="296"/>
                  <a:pt x="1385" y="304"/>
                </a:cubicBezTo>
                <a:cubicBezTo>
                  <a:pt x="1350" y="321"/>
                  <a:pt x="1318" y="340"/>
                  <a:pt x="1285" y="362"/>
                </a:cubicBezTo>
                <a:cubicBezTo>
                  <a:pt x="1277" y="368"/>
                  <a:pt x="1260" y="379"/>
                  <a:pt x="1260" y="379"/>
                </a:cubicBezTo>
                <a:cubicBezTo>
                  <a:pt x="1248" y="397"/>
                  <a:pt x="1230" y="411"/>
                  <a:pt x="1218" y="429"/>
                </a:cubicBezTo>
                <a:cubicBezTo>
                  <a:pt x="1213" y="436"/>
                  <a:pt x="1216" y="448"/>
                  <a:pt x="1210" y="454"/>
                </a:cubicBezTo>
                <a:cubicBezTo>
                  <a:pt x="1196" y="468"/>
                  <a:pt x="1174" y="473"/>
                  <a:pt x="1160" y="487"/>
                </a:cubicBezTo>
                <a:cubicBezTo>
                  <a:pt x="1126" y="521"/>
                  <a:pt x="1081" y="539"/>
                  <a:pt x="1035" y="554"/>
                </a:cubicBezTo>
                <a:cubicBezTo>
                  <a:pt x="944" y="616"/>
                  <a:pt x="765" y="573"/>
                  <a:pt x="692" y="571"/>
                </a:cubicBezTo>
                <a:cubicBezTo>
                  <a:pt x="662" y="560"/>
                  <a:pt x="617" y="512"/>
                  <a:pt x="617" y="512"/>
                </a:cubicBezTo>
                <a:cubicBezTo>
                  <a:pt x="603" y="456"/>
                  <a:pt x="600" y="402"/>
                  <a:pt x="567" y="354"/>
                </a:cubicBezTo>
                <a:cubicBezTo>
                  <a:pt x="554" y="314"/>
                  <a:pt x="524" y="265"/>
                  <a:pt x="500" y="229"/>
                </a:cubicBezTo>
                <a:cubicBezTo>
                  <a:pt x="482" y="172"/>
                  <a:pt x="431" y="138"/>
                  <a:pt x="375" y="120"/>
                </a:cubicBezTo>
                <a:cubicBezTo>
                  <a:pt x="316" y="80"/>
                  <a:pt x="265" y="98"/>
                  <a:pt x="192" y="103"/>
                </a:cubicBezTo>
                <a:cubicBezTo>
                  <a:pt x="143" y="121"/>
                  <a:pt x="193" y="104"/>
                  <a:pt x="133" y="120"/>
                </a:cubicBezTo>
                <a:cubicBezTo>
                  <a:pt x="125" y="122"/>
                  <a:pt x="108" y="119"/>
                  <a:pt x="108" y="128"/>
                </a:cubicBezTo>
                <a:cubicBezTo>
                  <a:pt x="108" y="138"/>
                  <a:pt x="92" y="147"/>
                  <a:pt x="100" y="153"/>
                </a:cubicBezTo>
                <a:close/>
              </a:path>
            </a:pathLst>
          </a:custGeom>
          <a:gradFill rotWithShape="1">
            <a:gsLst>
              <a:gs pos="0">
                <a:srgbClr val="EDEDED"/>
              </a:gs>
              <a:gs pos="100000">
                <a:srgbClr val="C0C0C0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Prim’s Algorithm for MST</a:t>
            </a:r>
          </a:p>
        </p:txBody>
      </p:sp>
      <p:sp>
        <p:nvSpPr>
          <p:cNvPr id="13323" name="Oval 5"/>
          <p:cNvSpPr>
            <a:spLocks noChangeArrowheads="1"/>
          </p:cNvSpPr>
          <p:nvPr/>
        </p:nvSpPr>
        <p:spPr bwMode="auto">
          <a:xfrm>
            <a:off x="1905000" y="3038252"/>
            <a:ext cx="360363" cy="36036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1903413" y="3011264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</a:t>
            </a:r>
          </a:p>
        </p:txBody>
      </p:sp>
      <p:sp>
        <p:nvSpPr>
          <p:cNvPr id="13325" name="Oval 9"/>
          <p:cNvSpPr>
            <a:spLocks noChangeArrowheads="1"/>
          </p:cNvSpPr>
          <p:nvPr/>
        </p:nvSpPr>
        <p:spPr bwMode="auto">
          <a:xfrm>
            <a:off x="3278188" y="3023964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6" name="Text Box 10"/>
          <p:cNvSpPr txBox="1">
            <a:spLocks noChangeArrowheads="1"/>
          </p:cNvSpPr>
          <p:nvPr/>
        </p:nvSpPr>
        <p:spPr bwMode="auto">
          <a:xfrm>
            <a:off x="3276600" y="2996977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3327" name="Oval 12"/>
          <p:cNvSpPr>
            <a:spLocks noChangeArrowheads="1"/>
          </p:cNvSpPr>
          <p:nvPr/>
        </p:nvSpPr>
        <p:spPr bwMode="auto">
          <a:xfrm>
            <a:off x="1728788" y="4176489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8" name="Text Box 13"/>
          <p:cNvSpPr txBox="1">
            <a:spLocks noChangeArrowheads="1"/>
          </p:cNvSpPr>
          <p:nvPr/>
        </p:nvSpPr>
        <p:spPr bwMode="auto">
          <a:xfrm>
            <a:off x="1782763" y="4149502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I</a:t>
            </a: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828675" y="4176489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0" name="Text Box 16"/>
          <p:cNvSpPr txBox="1">
            <a:spLocks noChangeArrowheads="1"/>
          </p:cNvSpPr>
          <p:nvPr/>
        </p:nvSpPr>
        <p:spPr bwMode="auto">
          <a:xfrm>
            <a:off x="827088" y="4149502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</a:t>
            </a:r>
          </a:p>
        </p:txBody>
      </p: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2628900" y="3600227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2627313" y="3573239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G</a:t>
            </a:r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3529013" y="4176489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3527425" y="4149502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</a:t>
            </a:r>
          </a:p>
        </p:txBody>
      </p:sp>
      <p:sp>
        <p:nvSpPr>
          <p:cNvPr id="13335" name="Oval 24"/>
          <p:cNvSpPr>
            <a:spLocks noChangeArrowheads="1"/>
          </p:cNvSpPr>
          <p:nvPr/>
        </p:nvSpPr>
        <p:spPr bwMode="auto">
          <a:xfrm>
            <a:off x="4429125" y="4176489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4427538" y="4149502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</a:t>
            </a:r>
          </a:p>
        </p:txBody>
      </p:sp>
      <p:sp>
        <p:nvSpPr>
          <p:cNvPr id="13337" name="Oval 27"/>
          <p:cNvSpPr>
            <a:spLocks noChangeArrowheads="1"/>
          </p:cNvSpPr>
          <p:nvPr/>
        </p:nvSpPr>
        <p:spPr bwMode="auto">
          <a:xfrm>
            <a:off x="1582738" y="5068664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38" name="Text Box 28"/>
          <p:cNvSpPr txBox="1">
            <a:spLocks noChangeArrowheads="1"/>
          </p:cNvSpPr>
          <p:nvPr/>
        </p:nvSpPr>
        <p:spPr bwMode="auto">
          <a:xfrm>
            <a:off x="1581150" y="5041677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</a:t>
            </a:r>
          </a:p>
        </p:txBody>
      </p:sp>
      <p:sp>
        <p:nvSpPr>
          <p:cNvPr id="13339" name="Oval 30"/>
          <p:cNvSpPr>
            <a:spLocks noChangeArrowheads="1"/>
          </p:cNvSpPr>
          <p:nvPr/>
        </p:nvSpPr>
        <p:spPr bwMode="auto">
          <a:xfrm>
            <a:off x="3636963" y="5068664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3635375" y="5041677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D</a:t>
            </a:r>
          </a:p>
        </p:txBody>
      </p:sp>
      <p:sp>
        <p:nvSpPr>
          <p:cNvPr id="13341" name="Line 32"/>
          <p:cNvSpPr>
            <a:spLocks noChangeShapeType="1"/>
          </p:cNvSpPr>
          <p:nvPr/>
        </p:nvSpPr>
        <p:spPr bwMode="auto">
          <a:xfrm>
            <a:off x="2259013" y="3208114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Line 33"/>
          <p:cNvSpPr>
            <a:spLocks noChangeShapeType="1"/>
          </p:cNvSpPr>
          <p:nvPr/>
        </p:nvSpPr>
        <p:spPr bwMode="auto">
          <a:xfrm>
            <a:off x="1925638" y="5244877"/>
            <a:ext cx="171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Line 34"/>
          <p:cNvSpPr>
            <a:spLocks noChangeShapeType="1"/>
          </p:cNvSpPr>
          <p:nvPr/>
        </p:nvSpPr>
        <p:spPr bwMode="auto">
          <a:xfrm>
            <a:off x="1192213" y="4344764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Line 35"/>
          <p:cNvSpPr>
            <a:spLocks noChangeShapeType="1"/>
          </p:cNvSpPr>
          <p:nvPr/>
        </p:nvSpPr>
        <p:spPr bwMode="auto">
          <a:xfrm>
            <a:off x="2092325" y="4344764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5" name="Line 36"/>
          <p:cNvSpPr>
            <a:spLocks noChangeShapeType="1"/>
          </p:cNvSpPr>
          <p:nvPr/>
        </p:nvSpPr>
        <p:spPr bwMode="auto">
          <a:xfrm>
            <a:off x="3879850" y="4344764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6" name="Line 37"/>
          <p:cNvSpPr>
            <a:spLocks noChangeShapeType="1"/>
          </p:cNvSpPr>
          <p:nvPr/>
        </p:nvSpPr>
        <p:spPr bwMode="auto">
          <a:xfrm flipV="1">
            <a:off x="2078038" y="3844702"/>
            <a:ext cx="5683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Line 38"/>
          <p:cNvSpPr>
            <a:spLocks noChangeShapeType="1"/>
          </p:cNvSpPr>
          <p:nvPr/>
        </p:nvSpPr>
        <p:spPr bwMode="auto">
          <a:xfrm>
            <a:off x="2978150" y="3817714"/>
            <a:ext cx="63817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 flipH="1">
            <a:off x="1122363" y="3357339"/>
            <a:ext cx="785812" cy="849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3616325" y="3277964"/>
            <a:ext cx="885825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>
            <a:off x="1136650" y="4482877"/>
            <a:ext cx="51276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H="1">
            <a:off x="3948113" y="4511452"/>
            <a:ext cx="554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Line 43"/>
          <p:cNvSpPr>
            <a:spLocks noChangeShapeType="1"/>
          </p:cNvSpPr>
          <p:nvPr/>
        </p:nvSpPr>
        <p:spPr bwMode="auto">
          <a:xfrm flipH="1">
            <a:off x="1835150" y="4538439"/>
            <a:ext cx="49213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3" name="Line 44"/>
          <p:cNvSpPr>
            <a:spLocks noChangeShapeType="1"/>
          </p:cNvSpPr>
          <p:nvPr/>
        </p:nvSpPr>
        <p:spPr bwMode="auto">
          <a:xfrm>
            <a:off x="3727450" y="4524152"/>
            <a:ext cx="109538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Line 45"/>
          <p:cNvSpPr>
            <a:spLocks noChangeShapeType="1"/>
          </p:cNvSpPr>
          <p:nvPr/>
        </p:nvSpPr>
        <p:spPr bwMode="auto">
          <a:xfrm>
            <a:off x="2216150" y="3333527"/>
            <a:ext cx="444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5" name="Line 46"/>
          <p:cNvSpPr>
            <a:spLocks noChangeShapeType="1"/>
          </p:cNvSpPr>
          <p:nvPr/>
        </p:nvSpPr>
        <p:spPr bwMode="auto">
          <a:xfrm flipH="1">
            <a:off x="2922588" y="3357339"/>
            <a:ext cx="4254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6" name="Text Box 47"/>
          <p:cNvSpPr txBox="1">
            <a:spLocks noChangeArrowheads="1"/>
          </p:cNvSpPr>
          <p:nvPr/>
        </p:nvSpPr>
        <p:spPr bwMode="auto">
          <a:xfrm>
            <a:off x="2555875" y="292553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57" name="Text Box 48"/>
          <p:cNvSpPr txBox="1">
            <a:spLocks noChangeArrowheads="1"/>
          </p:cNvSpPr>
          <p:nvPr/>
        </p:nvSpPr>
        <p:spPr bwMode="auto">
          <a:xfrm>
            <a:off x="2203450" y="336368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13358" name="Text Box 49"/>
          <p:cNvSpPr txBox="1">
            <a:spLocks noChangeArrowheads="1"/>
          </p:cNvSpPr>
          <p:nvPr/>
        </p:nvSpPr>
        <p:spPr bwMode="auto">
          <a:xfrm>
            <a:off x="2600325" y="4300314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13359" name="Text Box 50"/>
          <p:cNvSpPr txBox="1">
            <a:spLocks noChangeArrowheads="1"/>
          </p:cNvSpPr>
          <p:nvPr/>
        </p:nvSpPr>
        <p:spPr bwMode="auto">
          <a:xfrm>
            <a:off x="2124075" y="378913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13360" name="Text Box 51"/>
          <p:cNvSpPr txBox="1">
            <a:spLocks noChangeArrowheads="1"/>
          </p:cNvSpPr>
          <p:nvPr/>
        </p:nvSpPr>
        <p:spPr bwMode="auto">
          <a:xfrm>
            <a:off x="1835150" y="465273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61" name="Text Box 52"/>
          <p:cNvSpPr txBox="1">
            <a:spLocks noChangeArrowheads="1"/>
          </p:cNvSpPr>
          <p:nvPr/>
        </p:nvSpPr>
        <p:spPr bwMode="auto">
          <a:xfrm>
            <a:off x="2700338" y="5157564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13362" name="Text Box 53"/>
          <p:cNvSpPr txBox="1">
            <a:spLocks noChangeArrowheads="1"/>
          </p:cNvSpPr>
          <p:nvPr/>
        </p:nvSpPr>
        <p:spPr bwMode="auto">
          <a:xfrm>
            <a:off x="1330325" y="406853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13363" name="Text Box 54"/>
          <p:cNvSpPr txBox="1">
            <a:spLocks noChangeArrowheads="1"/>
          </p:cNvSpPr>
          <p:nvPr/>
        </p:nvSpPr>
        <p:spPr bwMode="auto">
          <a:xfrm>
            <a:off x="1171575" y="4671789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13364" name="Text Box 55"/>
          <p:cNvSpPr txBox="1">
            <a:spLocks noChangeArrowheads="1"/>
          </p:cNvSpPr>
          <p:nvPr/>
        </p:nvSpPr>
        <p:spPr bwMode="auto">
          <a:xfrm>
            <a:off x="1235075" y="3530377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7</a:t>
            </a:r>
          </a:p>
        </p:txBody>
      </p:sp>
      <p:sp>
        <p:nvSpPr>
          <p:cNvPr id="13365" name="Text Box 56"/>
          <p:cNvSpPr txBox="1">
            <a:spLocks noChangeArrowheads="1"/>
          </p:cNvSpPr>
          <p:nvPr/>
        </p:nvSpPr>
        <p:spPr bwMode="auto">
          <a:xfrm>
            <a:off x="4000500" y="3525614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13366" name="Text Box 57"/>
          <p:cNvSpPr txBox="1">
            <a:spLocks noChangeArrowheads="1"/>
          </p:cNvSpPr>
          <p:nvPr/>
        </p:nvSpPr>
        <p:spPr bwMode="auto">
          <a:xfrm>
            <a:off x="4211638" y="4652739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67" name="Text Box 58"/>
          <p:cNvSpPr txBox="1">
            <a:spLocks noChangeArrowheads="1"/>
          </p:cNvSpPr>
          <p:nvPr/>
        </p:nvSpPr>
        <p:spPr bwMode="auto">
          <a:xfrm>
            <a:off x="3492500" y="4581302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  <p:sp>
        <p:nvSpPr>
          <p:cNvPr id="13368" name="Text Box 59"/>
          <p:cNvSpPr txBox="1">
            <a:spLocks noChangeArrowheads="1"/>
          </p:cNvSpPr>
          <p:nvPr/>
        </p:nvSpPr>
        <p:spPr bwMode="auto">
          <a:xfrm>
            <a:off x="3924300" y="4292377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13369" name="Text Box 60"/>
          <p:cNvSpPr txBox="1">
            <a:spLocks noChangeArrowheads="1"/>
          </p:cNvSpPr>
          <p:nvPr/>
        </p:nvSpPr>
        <p:spPr bwMode="auto">
          <a:xfrm>
            <a:off x="3132138" y="3357339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13370" name="Text Box 61"/>
          <p:cNvSpPr txBox="1">
            <a:spLocks noChangeArrowheads="1"/>
          </p:cNvSpPr>
          <p:nvPr/>
        </p:nvSpPr>
        <p:spPr bwMode="auto">
          <a:xfrm>
            <a:off x="3132138" y="3717702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83007" name="Line 63"/>
          <p:cNvSpPr>
            <a:spLocks noChangeShapeType="1"/>
          </p:cNvSpPr>
          <p:nvPr/>
        </p:nvSpPr>
        <p:spPr bwMode="auto">
          <a:xfrm>
            <a:off x="2268538" y="3212877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1" name="Line 67"/>
          <p:cNvSpPr>
            <a:spLocks noChangeShapeType="1"/>
          </p:cNvSpPr>
          <p:nvPr/>
        </p:nvSpPr>
        <p:spPr bwMode="auto">
          <a:xfrm>
            <a:off x="2239963" y="3331939"/>
            <a:ext cx="436562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3" name="Line 69"/>
          <p:cNvSpPr>
            <a:spLocks noChangeShapeType="1"/>
          </p:cNvSpPr>
          <p:nvPr/>
        </p:nvSpPr>
        <p:spPr bwMode="auto">
          <a:xfrm flipH="1">
            <a:off x="2057400" y="3852639"/>
            <a:ext cx="593725" cy="441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5" name="Line 71"/>
          <p:cNvSpPr>
            <a:spLocks noChangeShapeType="1"/>
          </p:cNvSpPr>
          <p:nvPr/>
        </p:nvSpPr>
        <p:spPr bwMode="auto">
          <a:xfrm flipH="1">
            <a:off x="1816100" y="4547964"/>
            <a:ext cx="60325" cy="547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6" name="Line 72"/>
          <p:cNvSpPr>
            <a:spLocks noChangeShapeType="1"/>
          </p:cNvSpPr>
          <p:nvPr/>
        </p:nvSpPr>
        <p:spPr bwMode="auto">
          <a:xfrm>
            <a:off x="1938338" y="5244877"/>
            <a:ext cx="16732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8" name="Line 74"/>
          <p:cNvSpPr>
            <a:spLocks noChangeShapeType="1"/>
          </p:cNvSpPr>
          <p:nvPr/>
        </p:nvSpPr>
        <p:spPr bwMode="auto">
          <a:xfrm flipH="1">
            <a:off x="3946525" y="4508277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19" name="Line 75"/>
          <p:cNvSpPr>
            <a:spLocks noChangeShapeType="1"/>
          </p:cNvSpPr>
          <p:nvPr/>
        </p:nvSpPr>
        <p:spPr bwMode="auto">
          <a:xfrm>
            <a:off x="3884613" y="4351114"/>
            <a:ext cx="531812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20" name="Line 76"/>
          <p:cNvSpPr>
            <a:spLocks noChangeShapeType="1"/>
          </p:cNvSpPr>
          <p:nvPr/>
        </p:nvSpPr>
        <p:spPr bwMode="auto">
          <a:xfrm flipV="1">
            <a:off x="1187450" y="4355877"/>
            <a:ext cx="54927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9" name="Line 77"/>
          <p:cNvSpPr>
            <a:spLocks noChangeShapeType="1"/>
          </p:cNvSpPr>
          <p:nvPr/>
        </p:nvSpPr>
        <p:spPr bwMode="auto">
          <a:xfrm>
            <a:off x="4860081" y="1946616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80" name="Text Box 78"/>
          <p:cNvSpPr txBox="1">
            <a:spLocks noChangeArrowheads="1"/>
          </p:cNvSpPr>
          <p:nvPr/>
        </p:nvSpPr>
        <p:spPr bwMode="auto">
          <a:xfrm>
            <a:off x="5868144" y="1735478"/>
            <a:ext cx="296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edges included in the MST</a:t>
            </a:r>
          </a:p>
        </p:txBody>
      </p:sp>
      <p:sp>
        <p:nvSpPr>
          <p:cNvPr id="83023" name="Text Box 79"/>
          <p:cNvSpPr txBox="1">
            <a:spLocks noChangeArrowheads="1"/>
          </p:cNvSpPr>
          <p:nvPr/>
        </p:nvSpPr>
        <p:spPr bwMode="auto">
          <a:xfrm>
            <a:off x="5435600" y="3428777"/>
            <a:ext cx="3095625" cy="2376487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Greedy strategy: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dirty="0"/>
              <a:t>For each set of fringe vertices, select the edge with the minimal weight, that is, local optimal.</a:t>
            </a:r>
          </a:p>
        </p:txBody>
      </p:sp>
      <p:sp>
        <p:nvSpPr>
          <p:cNvPr id="83024" name="Line 80"/>
          <p:cNvSpPr>
            <a:spLocks noChangeShapeType="1"/>
          </p:cNvSpPr>
          <p:nvPr/>
        </p:nvSpPr>
        <p:spPr bwMode="auto">
          <a:xfrm flipH="1" flipV="1">
            <a:off x="3779838" y="3141439"/>
            <a:ext cx="1655762" cy="358775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2717A9-D191-C94C-9A14-DA2017D844A9}"/>
              </a:ext>
            </a:extLst>
          </p:cNvPr>
          <p:cNvSpPr txBox="1"/>
          <p:nvPr/>
        </p:nvSpPr>
        <p:spPr>
          <a:xfrm>
            <a:off x="5414240" y="2190566"/>
            <a:ext cx="32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所有可能增长节点的集合为</a:t>
            </a:r>
            <a:r>
              <a:rPr lang="en-US" altLang="zh-CN" sz="1800" dirty="0"/>
              <a:t>Fringe</a:t>
            </a:r>
            <a:r>
              <a:rPr lang="zh-CN" altLang="en-US" sz="1800" dirty="0"/>
              <a:t>。例如，以</a:t>
            </a:r>
            <a:r>
              <a:rPr lang="en-US" altLang="zh-CN" sz="1800" dirty="0"/>
              <a:t>A</a:t>
            </a:r>
            <a:r>
              <a:rPr lang="zh-CN" altLang="en-US" sz="1800" dirty="0"/>
              <a:t>为起始点，其</a:t>
            </a:r>
            <a:r>
              <a:rPr lang="en-US" altLang="zh-CN" sz="1800" dirty="0"/>
              <a:t>Fringe</a:t>
            </a:r>
            <a:r>
              <a:rPr lang="zh-CN" altLang="en-US" sz="1800" dirty="0"/>
              <a:t>为</a:t>
            </a:r>
            <a:r>
              <a:rPr lang="en-US" altLang="zh-CN" sz="1800" dirty="0"/>
              <a:t>{B,G,F}</a:t>
            </a:r>
            <a:endParaRPr kumimoji="1"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25" grpId="0" animBg="1"/>
      <p:bldP spid="83026" grpId="0" animBg="1"/>
      <p:bldP spid="83027" grpId="0" animBg="1"/>
      <p:bldP spid="83028" grpId="0" animBg="1"/>
      <p:bldP spid="83006" grpId="0" animBg="1"/>
      <p:bldP spid="83006" grpId="1" animBg="1"/>
      <p:bldP spid="83009" grpId="0" animBg="1"/>
      <p:bldP spid="83009" grpId="1" animBg="1"/>
      <p:bldP spid="83012" grpId="0" animBg="1"/>
      <p:bldP spid="83012" grpId="1" animBg="1"/>
      <p:bldP spid="83014" grpId="0" animBg="1"/>
      <p:bldP spid="83014" grpId="1" animBg="1"/>
      <p:bldP spid="83007" grpId="0" animBg="1"/>
      <p:bldP spid="83011" grpId="0" animBg="1"/>
      <p:bldP spid="83013" grpId="0" animBg="1"/>
      <p:bldP spid="83015" grpId="0" animBg="1"/>
      <p:bldP spid="83016" grpId="0" animBg="1"/>
      <p:bldP spid="83018" grpId="0" animBg="1"/>
      <p:bldP spid="83019" grpId="0" animBg="1"/>
      <p:bldP spid="83020" grpId="0" animBg="1"/>
      <p:bldP spid="83023" grpId="0" animBg="1"/>
      <p:bldP spid="83024" grpId="0" animBg="1"/>
      <p:bldP spid="830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Issue in 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To maintain the set of fringe </a:t>
            </a:r>
            <a:r>
              <a:rPr lang="en-US" altLang="zh-CN" sz="1800" dirty="0"/>
              <a:t>(</a:t>
            </a:r>
            <a:r>
              <a:rPr lang="zh-CN" altLang="en-US" sz="1800" dirty="0"/>
              <a:t>边缘</a:t>
            </a:r>
            <a:r>
              <a:rPr lang="en-US" altLang="zh-CN" sz="1800" dirty="0"/>
              <a:t>)</a:t>
            </a:r>
            <a:r>
              <a:rPr lang="en-US" altLang="zh-CN" dirty="0"/>
              <a:t> vertices, the data structure we use should be able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Create the set and update it after each vertex is “selected” (</a:t>
            </a:r>
            <a:r>
              <a:rPr lang="en-US" altLang="zh-CN" b="1" i="1" dirty="0">
                <a:solidFill>
                  <a:schemeClr val="tx2"/>
                </a:solidFill>
              </a:rPr>
              <a:t>deleting</a:t>
            </a:r>
            <a:r>
              <a:rPr lang="en-US" altLang="zh-CN" dirty="0"/>
              <a:t> the vertex having been selected and </a:t>
            </a:r>
            <a:r>
              <a:rPr lang="en-US" altLang="zh-CN" b="1" i="1" dirty="0">
                <a:solidFill>
                  <a:schemeClr val="tx2"/>
                </a:solidFill>
              </a:rPr>
              <a:t>inserting</a:t>
            </a:r>
            <a:r>
              <a:rPr lang="en-US" altLang="zh-CN" dirty="0"/>
              <a:t> new fringe vertices)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Easy to decide the vertex with the “highest priority”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Change the priority of the vertices (</a:t>
            </a:r>
            <a:r>
              <a:rPr lang="en-US" altLang="zh-CN" b="1" i="1" dirty="0">
                <a:solidFill>
                  <a:schemeClr val="tx2"/>
                </a:solidFill>
              </a:rPr>
              <a:t>decreasing key</a:t>
            </a:r>
            <a:r>
              <a:rPr lang="en-US" altLang="zh-CN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The choice: priority queue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 descr="信纸"/>
          <p:cNvSpPr txBox="1">
            <a:spLocks noChangeArrowheads="1"/>
          </p:cNvSpPr>
          <p:nvPr/>
        </p:nvSpPr>
        <p:spPr bwMode="auto">
          <a:xfrm>
            <a:off x="80016" y="1340768"/>
            <a:ext cx="4535488" cy="466589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Main Procedure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prim(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priority queue 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the status of each node as </a:t>
            </a:r>
            <a:r>
              <a:rPr lang="en-US" altLang="zh-CN" sz="1800" i="1" dirty="0"/>
              <a:t>unseen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Initialize edge set </a:t>
            </a:r>
            <a:r>
              <a:rPr lang="en-US" altLang="zh-CN" sz="1800" i="1" dirty="0"/>
              <a:t>MST</a:t>
            </a:r>
            <a:r>
              <a:rPr lang="en-US" altLang="zh-CN" sz="1800" dirty="0"/>
              <a:t> as empty;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Select an arbitrary vertex </a:t>
            </a:r>
            <a:r>
              <a:rPr lang="en-US" altLang="zh-CN" sz="1800" i="1" dirty="0"/>
              <a:t>s</a:t>
            </a:r>
            <a:r>
              <a:rPr lang="en-US" altLang="zh-CN" sz="1800" dirty="0"/>
              <a:t> to start;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NULL;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Set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000099"/>
                </a:solidFill>
              </a:rPr>
              <a:t> 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s</a:t>
            </a:r>
            <a:r>
              <a:rPr lang="en-US" altLang="zh-CN" sz="1800" dirty="0"/>
              <a:t>, 0);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 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 is not empty)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/>
              <a:t>v</a:t>
            </a:r>
            <a:r>
              <a:rPr lang="en-US" altLang="zh-CN" sz="1800" dirty="0"/>
              <a:t>=</a:t>
            </a:r>
            <a:r>
              <a:rPr lang="en-US" altLang="zh-CN" sz="1800" dirty="0" err="1">
                <a:solidFill>
                  <a:srgbClr val="000099"/>
                </a:solidFill>
              </a:rPr>
              <a:t>getMin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 </a:t>
            </a:r>
            <a:r>
              <a:rPr lang="en-US" altLang="zh-CN" sz="1800" dirty="0" err="1">
                <a:solidFill>
                  <a:srgbClr val="000099"/>
                </a:solidFill>
              </a:rPr>
              <a:t>deleteMin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Add </a:t>
            </a:r>
            <a:r>
              <a:rPr lang="en-US" altLang="zh-CN" sz="1800" i="1" dirty="0" err="1"/>
              <a:t>v.candidateEdge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/>
              <a:t>MST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Set </a:t>
            </a:r>
            <a:r>
              <a:rPr lang="en-US" altLang="zh-CN" sz="1800" i="1" dirty="0" err="1"/>
              <a:t>v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finished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99"/>
                </a:solidFill>
              </a:rPr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18437" name="Text Box 6" descr="蓝色面巾纸"/>
          <p:cNvSpPr txBox="1">
            <a:spLocks noChangeArrowheads="1"/>
          </p:cNvSpPr>
          <p:nvPr/>
        </p:nvSpPr>
        <p:spPr bwMode="auto">
          <a:xfrm>
            <a:off x="4788024" y="1628774"/>
            <a:ext cx="4176464" cy="4333494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tile tx="0" ty="0" sx="100000" sy="100000" flip="none" algn="tl"/>
          </a:blipFill>
          <a:ln w="9525">
            <a:solidFill>
              <a:srgbClr val="33CC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CC3300"/>
                </a:solidFill>
              </a:rPr>
              <a:t>Updating the Queue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 err="1"/>
              <a:t>updateFringe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dirty="0"/>
              <a:t>, </a:t>
            </a:r>
            <a:r>
              <a:rPr lang="en-US" altLang="zh-CN" sz="1800" i="1" dirty="0"/>
              <a:t>v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each </a:t>
            </a:r>
            <a:r>
              <a:rPr lang="en-US" altLang="zh-CN" sz="1800" dirty="0" err="1"/>
              <a:t>vertice</a:t>
            </a:r>
            <a:r>
              <a:rPr lang="en-US" altLang="zh-CN" sz="1800" dirty="0"/>
              <a:t> </a:t>
            </a:r>
            <a:r>
              <a:rPr lang="en-US" altLang="zh-CN" sz="1800" i="1" dirty="0"/>
              <a:t>w</a:t>
            </a:r>
            <a:r>
              <a:rPr lang="en-US" altLang="zh-CN" sz="1800" dirty="0"/>
              <a:t> that is not finished and is </a:t>
            </a:r>
            <a:r>
              <a:rPr lang="en-US" altLang="zh-CN" sz="1800" dirty="0" err="1"/>
              <a:t>adjcaent</a:t>
            </a:r>
            <a:r>
              <a:rPr lang="en-US" altLang="zh-CN" sz="1800" dirty="0"/>
              <a:t> to </a:t>
            </a:r>
            <a:r>
              <a:rPr lang="en-US" altLang="zh-CN" sz="1800" i="1" dirty="0"/>
              <a:t>v</a:t>
            </a:r>
            <a:endParaRPr lang="en-US" altLang="zh-CN" sz="1800" dirty="0">
              <a:solidFill>
                <a:srgbClr val="0099CC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= </a:t>
            </a:r>
            <a:r>
              <a:rPr lang="en-US" altLang="zh-CN" sz="1800" i="1" dirty="0" err="1"/>
              <a:t>vw.weight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is unseen </a:t>
            </a:r>
            <a:r>
              <a:rPr lang="en-US" altLang="zh-CN" sz="1800" b="1" dirty="0"/>
              <a:t>then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b="1" dirty="0"/>
              <a:t>            </a:t>
            </a:r>
            <a:r>
              <a:rPr lang="en-US" altLang="zh-CN" sz="1800" dirty="0"/>
              <a:t>Set </a:t>
            </a:r>
            <a:r>
              <a:rPr lang="en-US" altLang="zh-CN" sz="1800" i="1" dirty="0" err="1"/>
              <a:t>w</a:t>
            </a:r>
            <a:r>
              <a:rPr lang="en-US" altLang="zh-CN" sz="1800" dirty="0" err="1"/>
              <a:t>.</a:t>
            </a:r>
            <a:r>
              <a:rPr lang="en-US" altLang="zh-CN" sz="1800" i="1" dirty="0" err="1"/>
              <a:t>status</a:t>
            </a:r>
            <a:r>
              <a:rPr lang="en-US" altLang="zh-CN" sz="1800" dirty="0"/>
              <a:t> as </a:t>
            </a:r>
            <a:r>
              <a:rPr lang="en-US" altLang="zh-CN" sz="1800" i="1" dirty="0"/>
              <a:t>fringe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Set </a:t>
            </a:r>
            <a:r>
              <a:rPr lang="en-US" altLang="zh-CN" sz="1800" i="1" dirty="0" err="1"/>
              <a:t>w.candidateEdge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as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000099"/>
                </a:solidFill>
              </a:rPr>
              <a:t>insert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</a:t>
            </a:r>
            <a:r>
              <a:rPr lang="en-US" altLang="zh-CN" sz="1800" b="1" dirty="0"/>
              <a:t>else </a:t>
            </a:r>
            <a:endParaRPr lang="en-US" altLang="zh-CN" sz="18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</a:t>
            </a:r>
            <a:r>
              <a:rPr lang="en-US" altLang="zh-CN" sz="1800" b="1" dirty="0"/>
              <a:t>if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newWgt</a:t>
            </a:r>
            <a:r>
              <a:rPr lang="en-US" altLang="zh-CN" sz="1800" i="1" dirty="0"/>
              <a:t> </a:t>
            </a:r>
            <a:r>
              <a:rPr lang="en-US" altLang="zh-CN" sz="1800" dirty="0"/>
              <a:t>&lt; </a:t>
            </a:r>
            <a:r>
              <a:rPr lang="en-US" altLang="zh-CN" sz="1800" dirty="0" err="1">
                <a:solidFill>
                  <a:srgbClr val="000099"/>
                </a:solidFill>
              </a:rPr>
              <a:t>getPriorty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Change </a:t>
            </a:r>
            <a:r>
              <a:rPr lang="en-US" altLang="zh-CN" sz="1800" i="1" dirty="0" err="1"/>
              <a:t>w.candidateEdge</a:t>
            </a:r>
            <a:r>
              <a:rPr lang="en-US" altLang="zh-CN" sz="1800" i="1" dirty="0"/>
              <a:t> </a:t>
            </a:r>
            <a:r>
              <a:rPr lang="en-US" altLang="zh-CN" sz="1800" dirty="0"/>
              <a:t>to </a:t>
            </a:r>
            <a:r>
              <a:rPr lang="en-US" altLang="zh-CN" sz="1800" i="1" dirty="0" err="1"/>
              <a:t>vw</a:t>
            </a:r>
            <a:r>
              <a:rPr lang="en-US" altLang="zh-CN" sz="1800" dirty="0"/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            </a:t>
            </a:r>
            <a:r>
              <a:rPr lang="en-US" altLang="zh-CN" sz="1800" dirty="0" err="1">
                <a:solidFill>
                  <a:srgbClr val="000099"/>
                </a:solidFill>
              </a:rPr>
              <a:t>decreaseKey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pq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newWgt</a:t>
            </a:r>
            <a:r>
              <a:rPr lang="en-US" altLang="zh-CN" sz="1800" dirty="0"/>
              <a:t>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/>
              <a:t>    </a:t>
            </a:r>
            <a:r>
              <a:rPr lang="en-US" altLang="zh-CN" sz="1800" b="1" dirty="0"/>
              <a:t>return</a:t>
            </a:r>
            <a:endParaRPr lang="en-US" altLang="zh-CN" sz="18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1E432DE-F69A-AC40-A013-742EF6160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6" y="80457"/>
            <a:ext cx="8420472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Implementing the Prim Algorithm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7721933F-7B67-9E48-ADDA-84CCC7C0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0" y="6021288"/>
            <a:ext cx="4068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99"/>
                </a:solidFill>
              </a:rPr>
              <a:t>getMin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pq</a:t>
            </a:r>
            <a:r>
              <a:rPr lang="en-US" altLang="zh-CN" sz="2000" dirty="0"/>
              <a:t>) always be the vertex with the smallest key in the fringe set.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495BAA5-BDCE-BF4F-A861-99CDC1849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304" y="4725144"/>
            <a:ext cx="12954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F91C816-0A66-DB45-8E5C-C3E928943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567" y="4725441"/>
            <a:ext cx="719137" cy="1439863"/>
          </a:xfrm>
          <a:prstGeom prst="line">
            <a:avLst/>
          </a:prstGeom>
          <a:noFill/>
          <a:ln w="9525">
            <a:solidFill>
              <a:srgbClr val="FF66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36E450C-9DD6-004E-884B-0D5D5B5A2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809" y="3789361"/>
            <a:ext cx="2232248" cy="1727857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 descr="花束"/>
          <p:cNvSpPr>
            <a:spLocks noChangeArrowheads="1"/>
          </p:cNvSpPr>
          <p:nvPr/>
        </p:nvSpPr>
        <p:spPr bwMode="auto">
          <a:xfrm>
            <a:off x="827088" y="4941888"/>
            <a:ext cx="7993062" cy="5746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Complexity of Prim’s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276872"/>
            <a:ext cx="8777288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Operations on priority queue: </a:t>
            </a:r>
            <a:r>
              <a:rPr lang="en-US" altLang="zh-CN" sz="2000" dirty="0">
                <a:solidFill>
                  <a:srgbClr val="000099"/>
                </a:solidFill>
                <a:sym typeface="Symbol" panose="05050102010706020507" pitchFamily="18" charset="2"/>
              </a:rPr>
              <a:t>(for a graph with </a:t>
            </a:r>
            <a:r>
              <a:rPr lang="en-US" altLang="zh-CN" sz="2000" i="1" dirty="0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000099"/>
                </a:solidFill>
                <a:sym typeface="Symbol" panose="05050102010706020507" pitchFamily="18" charset="2"/>
              </a:rPr>
              <a:t> vertices and </a:t>
            </a:r>
            <a:r>
              <a:rPr lang="en-US" altLang="zh-CN" sz="2000" i="1" dirty="0">
                <a:solidFill>
                  <a:srgbClr val="000099"/>
                </a:solidFill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solidFill>
                  <a:srgbClr val="000099"/>
                </a:solidFill>
                <a:sym typeface="Symbol" panose="05050102010706020507" pitchFamily="18" charset="2"/>
              </a:rPr>
              <a:t> edges)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insert: 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zh-CN" sz="2400" dirty="0" err="1">
                <a:sym typeface="Symbol" panose="05050102010706020507" pitchFamily="18" charset="2"/>
              </a:rPr>
              <a:t>getMin</a:t>
            </a:r>
            <a:r>
              <a:rPr lang="en-US" altLang="zh-CN" sz="2400" dirty="0"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 err="1">
                <a:sym typeface="Symbol" panose="05050102010706020507" pitchFamily="18" charset="2"/>
              </a:rPr>
              <a:t>deleteMin</a:t>
            </a:r>
            <a:r>
              <a:rPr lang="en-US" altLang="zh-CN" sz="2400" dirty="0"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</a:p>
          <a:p>
            <a:pPr lvl="1" eaLnBrk="1" hangingPunct="1"/>
            <a:r>
              <a:rPr lang="en-US" altLang="zh-CN" sz="2400" dirty="0" err="1">
                <a:sym typeface="Symbol" panose="05050102010706020507" pitchFamily="18" charset="2"/>
              </a:rPr>
              <a:t>decreasKey</a:t>
            </a:r>
            <a:r>
              <a:rPr lang="en-US" altLang="zh-CN" sz="2400" dirty="0"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 (execute at most 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zh-CN" altLang="en-US" sz="2400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times)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So, </a:t>
            </a:r>
          </a:p>
          <a:p>
            <a:pPr lvl="1" algn="ctr" eaLnBrk="1" hangingPunct="1">
              <a:buNone/>
            </a:pPr>
            <a:r>
              <a:rPr lang="en-US" altLang="zh-CN" sz="2200" i="1" dirty="0">
                <a:sym typeface="Symbol" panose="05050102010706020507" pitchFamily="18" charset="2"/>
              </a:rPr>
              <a:t>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n,m</a:t>
            </a:r>
            <a:r>
              <a:rPr lang="en-US" altLang="zh-CN" sz="2200" dirty="0">
                <a:sym typeface="Symbol" panose="05050102010706020507" pitchFamily="18" charset="2"/>
              </a:rPr>
              <a:t>) = </a:t>
            </a:r>
            <a:r>
              <a:rPr lang="en-US" altLang="zh-CN" sz="2200" i="1" dirty="0">
                <a:sym typeface="Symbol" panose="05050102010706020507" pitchFamily="18" charset="2"/>
              </a:rPr>
              <a:t>O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getMin</a:t>
            </a:r>
            <a:r>
              <a:rPr lang="en-US" altLang="zh-CN" sz="2200" dirty="0">
                <a:sym typeface="Symbol" panose="05050102010706020507" pitchFamily="18" charset="2"/>
              </a:rPr>
              <a:t>)+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deleteMin</a:t>
            </a:r>
            <a:r>
              <a:rPr lang="en-US" altLang="zh-CN" sz="2200" dirty="0">
                <a:sym typeface="Symbol" panose="05050102010706020507" pitchFamily="18" charset="2"/>
              </a:rPr>
              <a:t>)+</a:t>
            </a:r>
            <a:r>
              <a:rPr lang="en-US" altLang="zh-CN" sz="2200" i="1" dirty="0">
                <a:sym typeface="Symbol" panose="05050102010706020507" pitchFamily="18" charset="2"/>
              </a:rPr>
              <a:t> 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(insert)+</a:t>
            </a:r>
            <a:r>
              <a:rPr lang="en-US" altLang="zh-CN" sz="2200" i="1" dirty="0" err="1">
                <a:sym typeface="Symbol" panose="05050102010706020507" pitchFamily="18" charset="2"/>
              </a:rPr>
              <a:t>mT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decreaseKey</a:t>
            </a:r>
            <a:r>
              <a:rPr lang="en-US" altLang="zh-CN" sz="2200" dirty="0">
                <a:sym typeface="Symbol" panose="05050102010706020507" pitchFamily="18" charset="2"/>
              </a:rPr>
              <a:t>))</a:t>
            </a:r>
            <a:endParaRPr lang="en-US" altLang="zh-CN" sz="22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 descr="花束"/>
          <p:cNvSpPr>
            <a:spLocks noChangeArrowheads="1"/>
          </p:cNvSpPr>
          <p:nvPr/>
        </p:nvSpPr>
        <p:spPr bwMode="auto">
          <a:xfrm>
            <a:off x="755576" y="1844824"/>
            <a:ext cx="7993062" cy="5746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Complexity of Prim’s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44" y="1918221"/>
            <a:ext cx="8777288" cy="574675"/>
          </a:xfrm>
        </p:spPr>
        <p:txBody>
          <a:bodyPr/>
          <a:lstStyle/>
          <a:p>
            <a:pPr lvl="1" algn="ctr" eaLnBrk="1" hangingPunct="1">
              <a:buNone/>
            </a:pPr>
            <a:r>
              <a:rPr lang="en-US" altLang="zh-CN" sz="2200" i="1" dirty="0">
                <a:sym typeface="Symbol" panose="05050102010706020507" pitchFamily="18" charset="2"/>
              </a:rPr>
              <a:t>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n,m</a:t>
            </a:r>
            <a:r>
              <a:rPr lang="en-US" altLang="zh-CN" sz="2200" dirty="0">
                <a:sym typeface="Symbol" panose="05050102010706020507" pitchFamily="18" charset="2"/>
              </a:rPr>
              <a:t>) = </a:t>
            </a:r>
            <a:r>
              <a:rPr lang="en-US" altLang="zh-CN" sz="2200" i="1" dirty="0">
                <a:sym typeface="Symbol" panose="05050102010706020507" pitchFamily="18" charset="2"/>
              </a:rPr>
              <a:t>O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getMin</a:t>
            </a:r>
            <a:r>
              <a:rPr lang="en-US" altLang="zh-CN" sz="2200" dirty="0">
                <a:sym typeface="Symbol" panose="05050102010706020507" pitchFamily="18" charset="2"/>
              </a:rPr>
              <a:t>)+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deleteMin</a:t>
            </a:r>
            <a:r>
              <a:rPr lang="en-US" altLang="zh-CN" sz="2200" dirty="0">
                <a:sym typeface="Symbol" panose="05050102010706020507" pitchFamily="18" charset="2"/>
              </a:rPr>
              <a:t>)+</a:t>
            </a:r>
            <a:r>
              <a:rPr lang="en-US" altLang="zh-CN" sz="2200" i="1" dirty="0">
                <a:sym typeface="Symbol" panose="05050102010706020507" pitchFamily="18" charset="2"/>
              </a:rPr>
              <a:t> </a:t>
            </a:r>
            <a:r>
              <a:rPr lang="en-US" altLang="zh-CN" sz="2200" i="1" dirty="0" err="1">
                <a:sym typeface="Symbol" panose="05050102010706020507" pitchFamily="18" charset="2"/>
              </a:rPr>
              <a:t>nT</a:t>
            </a:r>
            <a:r>
              <a:rPr lang="en-US" altLang="zh-CN" sz="2200" dirty="0">
                <a:sym typeface="Symbol" panose="05050102010706020507" pitchFamily="18" charset="2"/>
              </a:rPr>
              <a:t>(insert)+</a:t>
            </a:r>
            <a:r>
              <a:rPr lang="en-US" altLang="zh-CN" sz="2200" i="1" dirty="0" err="1">
                <a:sym typeface="Symbol" panose="05050102010706020507" pitchFamily="18" charset="2"/>
              </a:rPr>
              <a:t>mT</a:t>
            </a:r>
            <a:r>
              <a:rPr lang="en-US" altLang="zh-CN" sz="2200" dirty="0">
                <a:sym typeface="Symbol" panose="05050102010706020507" pitchFamily="18" charset="2"/>
              </a:rPr>
              <a:t>(</a:t>
            </a:r>
            <a:r>
              <a:rPr lang="en-US" altLang="zh-CN" sz="2200" dirty="0" err="1">
                <a:sym typeface="Symbol" panose="05050102010706020507" pitchFamily="18" charset="2"/>
              </a:rPr>
              <a:t>decreaseKey</a:t>
            </a:r>
            <a:r>
              <a:rPr lang="en-US" altLang="zh-CN" sz="2200" dirty="0">
                <a:sym typeface="Symbol" panose="05050102010706020507" pitchFamily="18" charset="2"/>
              </a:rPr>
              <a:t>))</a:t>
            </a:r>
            <a:endParaRPr lang="en-US" altLang="zh-CN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590919-D8A0-1641-B317-7699C220A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63060"/>
              </p:ext>
            </p:extLst>
          </p:nvPr>
        </p:nvGraphicFramePr>
        <p:xfrm>
          <a:off x="1524000" y="2532393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9088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9025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783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Using Array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Using Heap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3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1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deleteMin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O(log 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O(log 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1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decreaseKey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O(log 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34798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346DBAA-E445-8B45-9398-A34391ED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426090"/>
            <a:ext cx="8777288" cy="209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Implementing priority queue using array, we can get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kern="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Implementing priority queue using heap, we can get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b="1" i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i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anose="05050102010706020507" pitchFamily="18" charset="2"/>
              </a:rPr>
              <a:t>)log n</a:t>
            </a:r>
            <a:r>
              <a:rPr lang="en-US" altLang="zh-CN" sz="2400" b="1" kern="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000" b="1" kern="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765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8637588" cy="646331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How to Prove Prim’s Algorithm is Correct?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BD4A260B-1EE0-E947-9683-36CD97B031E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772816"/>
            <a:ext cx="8784976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dirty="0"/>
              <a:t>Step 1</a:t>
            </a:r>
          </a:p>
          <a:p>
            <a:pPr lvl="1" eaLnBrk="1" hangingPunct="1"/>
            <a:r>
              <a:rPr lang="en-US" altLang="zh-CN" kern="0" dirty="0"/>
              <a:t>Introduce a new definition of MST: the MST property</a:t>
            </a:r>
          </a:p>
          <a:p>
            <a:pPr eaLnBrk="1" hangingPunct="1"/>
            <a:r>
              <a:rPr lang="en-US" altLang="zh-CN" kern="0" dirty="0"/>
              <a:t>Step 2</a:t>
            </a:r>
          </a:p>
          <a:p>
            <a:pPr lvl="1" eaLnBrk="1" hangingPunct="1"/>
            <a:r>
              <a:rPr lang="en-US" altLang="zh-CN" dirty="0"/>
              <a:t>In a connected, weighted graph </a:t>
            </a:r>
            <a:r>
              <a:rPr lang="en-US" altLang="zh-CN" i="1" dirty="0"/>
              <a:t>G</a:t>
            </a:r>
            <a:r>
              <a:rPr lang="en-US" altLang="zh-CN" dirty="0"/>
              <a:t>=(</a:t>
            </a:r>
            <a:r>
              <a:rPr lang="en-US" altLang="zh-CN" i="1" dirty="0"/>
              <a:t>V</a:t>
            </a:r>
            <a:r>
              <a:rPr lang="en-US" altLang="zh-CN" dirty="0"/>
              <a:t>,</a:t>
            </a:r>
            <a:r>
              <a:rPr lang="en-US" altLang="zh-CN" i="1" dirty="0"/>
              <a:t>E</a:t>
            </a:r>
            <a:r>
              <a:rPr lang="en-US" altLang="zh-CN" dirty="0"/>
              <a:t>,</a:t>
            </a:r>
            <a:r>
              <a:rPr lang="en-US" altLang="zh-CN" i="1" dirty="0"/>
              <a:t>W</a:t>
            </a:r>
            <a:r>
              <a:rPr lang="en-US" altLang="zh-CN" dirty="0"/>
              <a:t>), a tree </a:t>
            </a:r>
            <a:r>
              <a:rPr lang="en-US" altLang="zh-CN" i="1" dirty="0"/>
              <a:t>T</a:t>
            </a:r>
            <a:r>
              <a:rPr lang="en-US" altLang="zh-CN" dirty="0"/>
              <a:t> is a minimum spanning tree if and only if  </a:t>
            </a:r>
            <a:r>
              <a:rPr lang="en-US" altLang="zh-CN" i="1" dirty="0"/>
              <a:t>T</a:t>
            </a:r>
            <a:r>
              <a:rPr lang="en-US" altLang="zh-CN" dirty="0"/>
              <a:t> has the MST property.</a:t>
            </a:r>
          </a:p>
          <a:p>
            <a:pPr eaLnBrk="1" hangingPunct="1"/>
            <a:r>
              <a:rPr lang="en-US" altLang="zh-CN" dirty="0"/>
              <a:t>Step 3</a:t>
            </a:r>
          </a:p>
          <a:p>
            <a:pPr lvl="1" eaLnBrk="1" hangingPunct="1"/>
            <a:r>
              <a:rPr lang="en-US" altLang="zh-CN" dirty="0"/>
              <a:t>Proving the correctness of Prim using the MST property</a:t>
            </a:r>
          </a:p>
          <a:p>
            <a:pPr eaLnBrk="1" hangingPunct="1"/>
            <a:endParaRPr lang="en-US" altLang="zh-CN" kern="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37615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MST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8613" y="1844675"/>
                <a:ext cx="8564562" cy="4824413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0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altLang="zh-CN" sz="2000" dirty="0"/>
                  <a:t>: A spanning tree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/>
                  <a:t> of a connected, weighted graph has MST property if and only if for any non-tree edge </a:t>
                </a:r>
                <a:r>
                  <a:rPr lang="en-US" altLang="zh-CN" sz="2000" i="1" dirty="0" err="1"/>
                  <a:t>uv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{</a:t>
                </a:r>
                <a:r>
                  <a:rPr lang="en-US" altLang="zh-CN" sz="2000" i="1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} contain a cycle in which </a:t>
                </a:r>
                <a:r>
                  <a:rPr lang="en-US" altLang="zh-CN" sz="2000" i="1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 is one of the maximum-weight edge.</a:t>
                </a:r>
              </a:p>
              <a:p>
                <a:pPr eaLnBrk="1" hangingPunct="1"/>
                <a:r>
                  <a:rPr lang="en-US" altLang="zh-CN" sz="2000" b="1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Lemma 1: All the spanning trees having MST property have the same weight.</a:t>
                </a:r>
              </a:p>
              <a:p>
                <a:pPr eaLnBrk="1" hangingPunct="1"/>
                <a:r>
                  <a:rPr lang="en-US" altLang="zh-CN" sz="2000" b="1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Proof. </a:t>
                </a:r>
                <a:r>
                  <a:rPr lang="en-US" altLang="zh-CN" sz="2000" dirty="0"/>
                  <a:t>Suppose T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 and T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 are two spanning trees with the MST property. Let us prove by the induction on the number of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different edges (edges in T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but not in T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 and the edges in T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but not in T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000" dirty="0"/>
                  <a:t>between T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 and T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. Assuming the number of different edges is k.</a:t>
                </a:r>
                <a:endParaRPr lang="en-US" altLang="zh-CN" sz="1600" b="1" dirty="0">
                  <a:solidFill>
                    <a:srgbClr val="CC3300"/>
                  </a:solidFill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en-US" altLang="zh-CN" sz="1600" b="1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Base case: </a:t>
                </a:r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k=0, trivial. T</a:t>
                </a:r>
                <a:r>
                  <a:rPr lang="en-US" altLang="zh-CN" sz="1800" baseline="-25000" dirty="0">
                    <a:cs typeface="+mn-cs"/>
                    <a:sym typeface="Symbol" panose="05050102010706020507" pitchFamily="18" charset="2"/>
                  </a:rPr>
                  <a:t>1</a:t>
                </a:r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 and T</a:t>
                </a:r>
                <a:r>
                  <a:rPr lang="en-US" altLang="zh-CN" sz="1800" baseline="-25000" dirty="0"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 have the same weight.</a:t>
                </a:r>
              </a:p>
              <a:p>
                <a:pPr lvl="1" eaLnBrk="1" hangingPunct="1"/>
                <a:r>
                  <a:rPr lang="en-US" altLang="zh-CN" sz="1600" b="1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Induction hypothesis: </a:t>
                </a:r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for any 0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j&lt;k, if the number of different edges is j, then T</a:t>
                </a:r>
                <a:r>
                  <a:rPr lang="en-US" altLang="zh-CN" sz="1800" baseline="-25000" dirty="0">
                    <a:cs typeface="+mn-cs"/>
                    <a:sym typeface="Symbol" panose="05050102010706020507" pitchFamily="18" charset="2"/>
                  </a:rPr>
                  <a:t>1</a:t>
                </a:r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 and T</a:t>
                </a:r>
                <a:r>
                  <a:rPr lang="en-US" altLang="zh-CN" sz="1800" baseline="-25000" dirty="0"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lang="en-US" altLang="zh-CN" sz="1800" dirty="0">
                    <a:cs typeface="+mn-cs"/>
                    <a:sym typeface="Symbol" panose="05050102010706020507" pitchFamily="18" charset="2"/>
                  </a:rPr>
                  <a:t> have the same weight.</a:t>
                </a:r>
              </a:p>
              <a:p>
                <a:pPr lvl="1" eaLnBrk="1" hangingPunct="1"/>
                <a:r>
                  <a:rPr lang="en-US" altLang="zh-CN" sz="1800" b="1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Induction: 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consider all different edges, we let </a:t>
                </a:r>
                <a:r>
                  <a:rPr lang="en-US" altLang="zh-CN" sz="2000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 represent the edge with the minimum weight.</a:t>
                </a:r>
                <a:endParaRPr lang="en-US" altLang="zh-CN" sz="1800" dirty="0">
                  <a:cs typeface="+mn-cs"/>
                </a:endParaRPr>
              </a:p>
            </p:txBody>
          </p:sp>
        </mc:Choice>
        <mc:Fallback xmlns="">
          <p:sp>
            <p:nvSpPr>
              <p:cNvPr id="143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8613" y="1844675"/>
                <a:ext cx="8564562" cy="4824413"/>
              </a:xfrm>
              <a:blipFill>
                <a:blip r:embed="rId3"/>
                <a:stretch>
                  <a:fillRect l="-148" t="-525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42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3" name="AutoShape 55" descr="粉色面巾纸"/>
          <p:cNvSpPr>
            <a:spLocks noChangeArrowheads="1"/>
          </p:cNvSpPr>
          <p:nvPr/>
        </p:nvSpPr>
        <p:spPr bwMode="auto">
          <a:xfrm>
            <a:off x="5364163" y="3284538"/>
            <a:ext cx="3384550" cy="3384550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1" name="Rectangle 5" descr="蓝色砂纸"/>
          <p:cNvSpPr>
            <a:spLocks noChangeArrowheads="1"/>
          </p:cNvSpPr>
          <p:nvPr/>
        </p:nvSpPr>
        <p:spPr bwMode="auto">
          <a:xfrm>
            <a:off x="971550" y="3716338"/>
            <a:ext cx="3886200" cy="2438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733550" y="46307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33550" y="54689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571750" y="40973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3562350" y="44021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724150" y="57737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809750" y="4773613"/>
            <a:ext cx="0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1866900" y="4230688"/>
            <a:ext cx="728663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881188" y="5573713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3562350" y="56213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943350" y="5164138"/>
            <a:ext cx="144463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867025" y="5716588"/>
            <a:ext cx="714375" cy="128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2695575" y="4173538"/>
            <a:ext cx="885825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3695700" y="5287963"/>
            <a:ext cx="271463" cy="3429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3695700" y="4516438"/>
            <a:ext cx="300038" cy="642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6" name="Text Box 26"/>
          <p:cNvSpPr txBox="1">
            <a:spLocks noChangeArrowheads="1"/>
          </p:cNvSpPr>
          <p:nvPr/>
        </p:nvSpPr>
        <p:spPr bwMode="auto">
          <a:xfrm>
            <a:off x="1476375" y="42926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</a:p>
        </p:txBody>
      </p:sp>
      <p:sp>
        <p:nvSpPr>
          <p:cNvPr id="14357" name="Text Box 27"/>
          <p:cNvSpPr txBox="1">
            <a:spLocks noChangeArrowheads="1"/>
          </p:cNvSpPr>
          <p:nvPr/>
        </p:nvSpPr>
        <p:spPr bwMode="auto">
          <a:xfrm>
            <a:off x="1476375" y="53736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</a:p>
        </p:txBody>
      </p:sp>
      <p:sp>
        <p:nvSpPr>
          <p:cNvPr id="14358" name="Text Box 28"/>
          <p:cNvSpPr txBox="1">
            <a:spLocks noChangeArrowheads="1"/>
          </p:cNvSpPr>
          <p:nvPr/>
        </p:nvSpPr>
        <p:spPr bwMode="auto">
          <a:xfrm>
            <a:off x="250825" y="5949950"/>
            <a:ext cx="5113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edge </a:t>
            </a:r>
            <a:r>
              <a:rPr lang="en-US" altLang="zh-CN" sz="2000" i="1"/>
              <a:t>uv</a:t>
            </a:r>
            <a:r>
              <a:rPr lang="en-US" altLang="zh-CN" sz="2000"/>
              <a:t> in </a:t>
            </a:r>
            <a:r>
              <a:rPr lang="en-US" altLang="zh-CN" sz="2000" i="1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 but not in </a:t>
            </a:r>
            <a:r>
              <a:rPr lang="en-US" altLang="zh-CN" sz="2000" i="1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 , with minimum weight among all different edges</a:t>
            </a:r>
          </a:p>
        </p:txBody>
      </p:sp>
      <p:sp>
        <p:nvSpPr>
          <p:cNvPr id="14359" name="Line 29"/>
          <p:cNvSpPr>
            <a:spLocks noChangeShapeType="1"/>
          </p:cNvSpPr>
          <p:nvPr/>
        </p:nvSpPr>
        <p:spPr bwMode="auto">
          <a:xfrm flipV="1">
            <a:off x="755650" y="5084763"/>
            <a:ext cx="1008063" cy="10080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0" name="Text Box 30"/>
          <p:cNvSpPr txBox="1">
            <a:spLocks noChangeArrowheads="1"/>
          </p:cNvSpPr>
          <p:nvPr/>
        </p:nvSpPr>
        <p:spPr bwMode="auto">
          <a:xfrm>
            <a:off x="3995738" y="486886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i</a:t>
            </a:r>
            <a:endParaRPr lang="en-US" altLang="zh-CN" i="1"/>
          </a:p>
        </p:txBody>
      </p:sp>
      <p:sp>
        <p:nvSpPr>
          <p:cNvPr id="14361" name="Text Box 31"/>
          <p:cNvSpPr txBox="1">
            <a:spLocks noChangeArrowheads="1"/>
          </p:cNvSpPr>
          <p:nvPr/>
        </p:nvSpPr>
        <p:spPr bwMode="auto">
          <a:xfrm>
            <a:off x="3635375" y="551656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i+1</a:t>
            </a:r>
            <a:endParaRPr lang="en-US" altLang="zh-CN" i="1"/>
          </a:p>
        </p:txBody>
      </p:sp>
      <p:sp>
        <p:nvSpPr>
          <p:cNvPr id="14362" name="Text Box 32"/>
          <p:cNvSpPr txBox="1">
            <a:spLocks noChangeArrowheads="1"/>
          </p:cNvSpPr>
          <p:nvPr/>
        </p:nvSpPr>
        <p:spPr bwMode="auto">
          <a:xfrm>
            <a:off x="3132138" y="3789363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uv</a:t>
            </a:r>
            <a:r>
              <a:rPr lang="en-US" altLang="zh-CN" sz="2000"/>
              <a:t>-path in </a:t>
            </a:r>
            <a:r>
              <a:rPr lang="en-US" altLang="zh-CN" sz="2000" i="1"/>
              <a:t>T</a:t>
            </a:r>
            <a:r>
              <a:rPr lang="en-US" altLang="zh-CN" sz="2000" baseline="-25000"/>
              <a:t>1</a:t>
            </a:r>
            <a:endParaRPr lang="en-US" altLang="zh-CN" sz="2000" i="1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5849938" y="42640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62" name="Oval 34"/>
          <p:cNvSpPr>
            <a:spLocks noChangeArrowheads="1"/>
          </p:cNvSpPr>
          <p:nvPr/>
        </p:nvSpPr>
        <p:spPr bwMode="auto">
          <a:xfrm>
            <a:off x="5849938" y="51022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63" name="Oval 35"/>
          <p:cNvSpPr>
            <a:spLocks noChangeArrowheads="1"/>
          </p:cNvSpPr>
          <p:nvPr/>
        </p:nvSpPr>
        <p:spPr bwMode="auto">
          <a:xfrm>
            <a:off x="6688138" y="37306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64" name="Oval 36"/>
          <p:cNvSpPr>
            <a:spLocks noChangeArrowheads="1"/>
          </p:cNvSpPr>
          <p:nvPr/>
        </p:nvSpPr>
        <p:spPr bwMode="auto">
          <a:xfrm>
            <a:off x="7678738" y="40354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65" name="Oval 37"/>
          <p:cNvSpPr>
            <a:spLocks noChangeArrowheads="1"/>
          </p:cNvSpPr>
          <p:nvPr/>
        </p:nvSpPr>
        <p:spPr bwMode="auto">
          <a:xfrm>
            <a:off x="6840538" y="54070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5926138" y="4406900"/>
            <a:ext cx="0" cy="7143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 flipV="1">
            <a:off x="5983288" y="3863975"/>
            <a:ext cx="728662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997575" y="5207000"/>
            <a:ext cx="857250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69" name="Oval 41"/>
          <p:cNvSpPr>
            <a:spLocks noChangeArrowheads="1"/>
          </p:cNvSpPr>
          <p:nvPr/>
        </p:nvSpPr>
        <p:spPr bwMode="auto">
          <a:xfrm>
            <a:off x="7678738" y="52546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70" name="Oval 42"/>
          <p:cNvSpPr>
            <a:spLocks noChangeArrowheads="1"/>
          </p:cNvSpPr>
          <p:nvPr/>
        </p:nvSpPr>
        <p:spPr bwMode="auto">
          <a:xfrm>
            <a:off x="8059738" y="479742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V="1">
            <a:off x="6983413" y="5349875"/>
            <a:ext cx="714375" cy="128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>
            <a:off x="6811963" y="3806825"/>
            <a:ext cx="885825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73" name="Line 45"/>
          <p:cNvSpPr>
            <a:spLocks noChangeShapeType="1"/>
          </p:cNvSpPr>
          <p:nvPr/>
        </p:nvSpPr>
        <p:spPr bwMode="auto">
          <a:xfrm flipH="1">
            <a:off x="7812088" y="4921250"/>
            <a:ext cx="271462" cy="3429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>
            <a:off x="7812088" y="4149725"/>
            <a:ext cx="300037" cy="6429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5592763" y="3925888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5592763" y="50069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8112125" y="450215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i</a:t>
            </a:r>
            <a:endParaRPr lang="en-US" altLang="zh-CN" i="1"/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7751763" y="514985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i+1</a:t>
            </a:r>
            <a:endParaRPr lang="en-US" altLang="zh-CN" i="1"/>
          </a:p>
        </p:txBody>
      </p:sp>
      <p:sp>
        <p:nvSpPr>
          <p:cNvPr id="99380" name="Text Box 52"/>
          <p:cNvSpPr txBox="1">
            <a:spLocks noChangeArrowheads="1"/>
          </p:cNvSpPr>
          <p:nvPr/>
        </p:nvSpPr>
        <p:spPr bwMode="auto">
          <a:xfrm rot="623840">
            <a:off x="7740650" y="4652963"/>
            <a:ext cx="43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4382" name="Text Box 53"/>
          <p:cNvSpPr txBox="1">
            <a:spLocks noChangeArrowheads="1"/>
          </p:cNvSpPr>
          <p:nvPr/>
        </p:nvSpPr>
        <p:spPr bwMode="auto">
          <a:xfrm>
            <a:off x="4211638" y="544512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not in </a:t>
            </a:r>
            <a:r>
              <a:rPr lang="en-US" altLang="zh-CN" sz="2000" i="1"/>
              <a:t>T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4383" name="Line 54"/>
          <p:cNvSpPr>
            <a:spLocks noChangeShapeType="1"/>
          </p:cNvSpPr>
          <p:nvPr/>
        </p:nvSpPr>
        <p:spPr bwMode="auto">
          <a:xfrm flipH="1" flipV="1">
            <a:off x="3851275" y="5445125"/>
            <a:ext cx="433388" cy="144463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84" name="AutoShape 56"/>
          <p:cNvSpPr>
            <a:spLocks noChangeArrowheads="1"/>
          </p:cNvSpPr>
          <p:nvPr/>
        </p:nvSpPr>
        <p:spPr bwMode="auto">
          <a:xfrm>
            <a:off x="4500563" y="4581525"/>
            <a:ext cx="936625" cy="4333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385" name="Text Box 57"/>
          <p:cNvSpPr txBox="1">
            <a:spLocks noChangeArrowheads="1"/>
          </p:cNvSpPr>
          <p:nvPr/>
        </p:nvSpPr>
        <p:spPr bwMode="auto">
          <a:xfrm>
            <a:off x="3995738" y="42926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edge exchange</a:t>
            </a:r>
          </a:p>
        </p:txBody>
      </p:sp>
      <p:sp>
        <p:nvSpPr>
          <p:cNvPr id="99386" name="Text Box 58"/>
          <p:cNvSpPr txBox="1">
            <a:spLocks noChangeArrowheads="1"/>
          </p:cNvSpPr>
          <p:nvPr/>
        </p:nvSpPr>
        <p:spPr bwMode="auto">
          <a:xfrm>
            <a:off x="5508625" y="5661025"/>
            <a:ext cx="32400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a new spanning tree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: same weight as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less different edges from that of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endParaRPr lang="en-US" altLang="zh-CN" sz="2000" dirty="0"/>
          </a:p>
        </p:txBody>
      </p:sp>
      <p:sp>
        <p:nvSpPr>
          <p:cNvPr id="99387" name="Text Box 59"/>
          <p:cNvSpPr txBox="1">
            <a:spLocks noChangeArrowheads="1"/>
          </p:cNvSpPr>
          <p:nvPr/>
        </p:nvSpPr>
        <p:spPr bwMode="auto">
          <a:xfrm>
            <a:off x="2124075" y="4581525"/>
            <a:ext cx="1512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Must have same weight</a:t>
            </a:r>
          </a:p>
        </p:txBody>
      </p:sp>
      <p:sp>
        <p:nvSpPr>
          <p:cNvPr id="99388" name="Line 60"/>
          <p:cNvSpPr>
            <a:spLocks noChangeShapeType="1"/>
          </p:cNvSpPr>
          <p:nvPr/>
        </p:nvSpPr>
        <p:spPr bwMode="auto">
          <a:xfrm flipH="1">
            <a:off x="1835150" y="4941888"/>
            <a:ext cx="360363" cy="287337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89" name="Line 61"/>
          <p:cNvSpPr>
            <a:spLocks noChangeShapeType="1"/>
          </p:cNvSpPr>
          <p:nvPr/>
        </p:nvSpPr>
        <p:spPr bwMode="auto">
          <a:xfrm>
            <a:off x="3276600" y="4868863"/>
            <a:ext cx="574675" cy="431800"/>
          </a:xfrm>
          <a:prstGeom prst="line">
            <a:avLst/>
          </a:prstGeom>
          <a:noFill/>
          <a:ln w="9525">
            <a:solidFill>
              <a:srgbClr val="80808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3">
                <a:extLst>
                  <a:ext uri="{FF2B5EF4-FFF2-40B4-BE49-F238E27FC236}">
                    <a16:creationId xmlns:a16="http://schemas.microsoft.com/office/drawing/2014/main" id="{17EB68E2-5887-4446-A69E-6FDB4CF33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872" y="129777"/>
                <a:ext cx="8564562" cy="3275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en-US" altLang="zh-CN" sz="2000" b="1" kern="0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Proof (Continued). 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Without loss of generality (</a:t>
                </a:r>
                <a:r>
                  <a:rPr lang="en-US" altLang="zh-CN" sz="2000" kern="0" dirty="0" err="1">
                    <a:sym typeface="Symbol" panose="05050102010706020507" pitchFamily="18" charset="2"/>
                  </a:rPr>
                  <a:t>wlog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), we assume </a:t>
                </a:r>
                <a:r>
                  <a:rPr lang="en-US" altLang="zh-CN" sz="2000" kern="0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is in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but not in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.  Consider the </a:t>
                </a:r>
                <a:r>
                  <a:rPr lang="en-US" altLang="zh-CN" sz="2000" kern="0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-path in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, there exists at least one edge, say w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i+1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, that is not in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.  </a:t>
                </a:r>
              </a:p>
              <a:p>
                <a:pPr lvl="1" eaLnBrk="1" hangingPunct="1"/>
                <a:r>
                  <a:rPr lang="en-US" altLang="zh-CN" sz="1600" kern="0" dirty="0">
                    <a:cs typeface="+mn-cs"/>
                    <a:sym typeface="Symbol" panose="05050102010706020507" pitchFamily="18" charset="2"/>
                  </a:rPr>
                  <a:t>On one hand, </a:t>
                </a:r>
                <a:r>
                  <a:rPr lang="en-US" altLang="zh-CN" sz="1600" kern="0" dirty="0" err="1">
                    <a:cs typeface="+mn-cs"/>
                    <a:sym typeface="Symbol" panose="05050102010706020507" pitchFamily="18" charset="2"/>
                  </a:rPr>
                  <a:t>uv.weight</a:t>
                </a:r>
                <a:r>
                  <a:rPr lang="en-US" altLang="zh-CN" sz="16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US" altLang="zh-CN" sz="1600" kern="0" dirty="0">
                    <a:cs typeface="+mn-cs"/>
                  </a:rPr>
                  <a:t> 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1600" kern="0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1600" kern="0" baseline="-25000" dirty="0">
                    <a:sym typeface="Symbol" panose="05050102010706020507" pitchFamily="18" charset="2"/>
                  </a:rPr>
                  <a:t>i+1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.weight, since </a:t>
                </a:r>
                <a:r>
                  <a:rPr lang="en-US" altLang="zh-CN" sz="1600" kern="0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 is </a:t>
                </a:r>
                <a:r>
                  <a:rPr lang="en-US" altLang="zh-CN" sz="1600" dirty="0">
                    <a:sym typeface="Symbol" panose="05050102010706020507" pitchFamily="18" charset="2"/>
                  </a:rPr>
                  <a:t>the edge with the minimum weight among all different edges.</a:t>
                </a:r>
              </a:p>
              <a:p>
                <a:pPr lvl="1" eaLnBrk="1" hangingPunct="1"/>
                <a:r>
                  <a:rPr lang="en-US" altLang="zh-CN" sz="1600" kern="0" dirty="0">
                    <a:cs typeface="+mn-cs"/>
                    <a:sym typeface="Symbol" panose="05050102010706020507" pitchFamily="18" charset="2"/>
                  </a:rPr>
                  <a:t>On the other hand, 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uv.weight</a:t>
                </a:r>
                <a:r>
                  <a:rPr lang="en-US" altLang="zh-CN" sz="16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en-US" altLang="zh-CN" sz="1600" kern="0" dirty="0"/>
                  <a:t> 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1600" kern="0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1600" kern="0" baseline="-25000" dirty="0">
                    <a:sym typeface="Symbol" panose="05050102010706020507" pitchFamily="18" charset="2"/>
                  </a:rPr>
                  <a:t>i+1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.weight, since T</a:t>
                </a:r>
                <a:r>
                  <a:rPr lang="en-US" altLang="zh-CN" sz="1600" kern="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 has the MST property.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kern="0" dirty="0">
                    <a:cs typeface="+mn-cs"/>
                    <a:sym typeface="Symbol" panose="05050102010706020507" pitchFamily="18" charset="2"/>
                  </a:rPr>
                  <a:t>     Thus, we modify T</a:t>
                </a:r>
                <a:r>
                  <a:rPr lang="en-US" altLang="zh-CN" sz="2000" kern="0" baseline="-25000" dirty="0">
                    <a:cs typeface="+mn-cs"/>
                    <a:sym typeface="Symbol" panose="05050102010706020507" pitchFamily="18" charset="2"/>
                  </a:rPr>
                  <a:t>1</a:t>
                </a:r>
                <a:r>
                  <a:rPr lang="en-US" altLang="zh-CN" sz="2000" kern="0" dirty="0">
                    <a:cs typeface="+mn-cs"/>
                    <a:sym typeface="Symbol" panose="05050102010706020507" pitchFamily="18" charset="2"/>
                  </a:rPr>
                  <a:t> by deleting 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w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i+1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and adding </a:t>
                </a:r>
                <a:r>
                  <a:rPr lang="en-US" altLang="zh-CN" sz="2000" kern="0" dirty="0" err="1">
                    <a:sym typeface="Symbol" panose="05050102010706020507" pitchFamily="18" charset="2"/>
                  </a:rPr>
                  <a:t>uv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and get a new spanning tree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3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. Since the number of different edges between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and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3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is less than k, by I.H.,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and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3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have the same weight. Therefore,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and T</a:t>
                </a:r>
                <a:r>
                  <a:rPr lang="en-US" altLang="zh-CN" sz="2000" kern="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 have the same weight.</a:t>
                </a:r>
                <a:endParaRPr lang="en-US" altLang="zh-CN" sz="2000" kern="0" baseline="-25000" dirty="0"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3">
                <a:extLst>
                  <a:ext uri="{FF2B5EF4-FFF2-40B4-BE49-F238E27FC236}">
                    <a16:creationId xmlns:a16="http://schemas.microsoft.com/office/drawing/2014/main" id="{17EB68E2-5887-4446-A69E-6FDB4CF33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72" y="129777"/>
                <a:ext cx="8564562" cy="3275410"/>
              </a:xfrm>
              <a:prstGeom prst="rect">
                <a:avLst/>
              </a:prstGeom>
              <a:blipFill>
                <a:blip r:embed="rId5"/>
                <a:stretch>
                  <a:fillRect l="-592" t="-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9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3" grpId="0" animBg="1"/>
      <p:bldP spid="99361" grpId="0" animBg="1"/>
      <p:bldP spid="99362" grpId="0" animBg="1"/>
      <p:bldP spid="99363" grpId="0" animBg="1"/>
      <p:bldP spid="99364" grpId="0" animBg="1"/>
      <p:bldP spid="99365" grpId="0" animBg="1"/>
      <p:bldP spid="99366" grpId="0" animBg="1"/>
      <p:bldP spid="99367" grpId="0" animBg="1"/>
      <p:bldP spid="99368" grpId="0" animBg="1"/>
      <p:bldP spid="99369" grpId="0" animBg="1"/>
      <p:bldP spid="99370" grpId="0" animBg="1"/>
      <p:bldP spid="99371" grpId="0" animBg="1"/>
      <p:bldP spid="99372" grpId="0" animBg="1"/>
      <p:bldP spid="99373" grpId="0" animBg="1"/>
      <p:bldP spid="99374" grpId="0" animBg="1"/>
      <p:bldP spid="99375" grpId="0"/>
      <p:bldP spid="99376" grpId="0"/>
      <p:bldP spid="99377" grpId="0"/>
      <p:bldP spid="99378" grpId="0"/>
      <p:bldP spid="99380" grpId="0"/>
      <p:bldP spid="99385" grpId="0"/>
      <p:bldP spid="99386" grpId="0"/>
      <p:bldP spid="99387" grpId="0"/>
      <p:bldP spid="99388" grpId="0" animBg="1"/>
      <p:bldP spid="993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42963"/>
            <a:ext cx="8775700" cy="641350"/>
          </a:xfrm>
        </p:spPr>
        <p:txBody>
          <a:bodyPr/>
          <a:lstStyle/>
          <a:p>
            <a:pPr eaLnBrk="1" hangingPunct="1"/>
            <a:r>
              <a:rPr lang="en-US" altLang="zh-CN" sz="3600"/>
              <a:t>MST Property and Minimum Spanning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511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Theorem 1: In a connected, weighted graph </a:t>
            </a:r>
            <a:r>
              <a:rPr lang="en-US" altLang="zh-CN" sz="2800" i="1" dirty="0"/>
              <a:t>G</a:t>
            </a:r>
            <a:r>
              <a:rPr lang="en-US" altLang="zh-CN" sz="2800" dirty="0"/>
              <a:t>=(</a:t>
            </a:r>
            <a:r>
              <a:rPr lang="en-US" altLang="zh-CN" sz="2800" i="1" dirty="0"/>
              <a:t>V</a:t>
            </a:r>
            <a:r>
              <a:rPr lang="en-US" altLang="zh-CN" sz="2800" dirty="0"/>
              <a:t>,</a:t>
            </a:r>
            <a:r>
              <a:rPr lang="en-US" altLang="zh-CN" sz="2800" i="1" dirty="0"/>
              <a:t>E</a:t>
            </a:r>
            <a:r>
              <a:rPr lang="en-US" altLang="zh-CN" sz="2800" dirty="0"/>
              <a:t>,</a:t>
            </a:r>
            <a:r>
              <a:rPr lang="en-US" altLang="zh-CN" sz="2800" i="1" dirty="0"/>
              <a:t>W</a:t>
            </a:r>
            <a:r>
              <a:rPr lang="en-US" altLang="zh-CN" sz="2800" dirty="0"/>
              <a:t>), a tree </a:t>
            </a:r>
            <a:r>
              <a:rPr lang="en-US" altLang="zh-CN" sz="2800" i="1" dirty="0"/>
              <a:t>T</a:t>
            </a:r>
            <a:r>
              <a:rPr lang="en-US" altLang="zh-CN" sz="2800" dirty="0"/>
              <a:t> is a minimum spanning tree if and only if  </a:t>
            </a:r>
            <a:r>
              <a:rPr lang="en-US" altLang="zh-CN" sz="2800" i="1" dirty="0"/>
              <a:t>T</a:t>
            </a:r>
            <a:r>
              <a:rPr lang="en-US" altLang="zh-CN" sz="2800" dirty="0"/>
              <a:t> has the MST property.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Proof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 For a minimum spanning tree </a:t>
            </a:r>
            <a:r>
              <a:rPr lang="en-US" altLang="zh-CN" sz="2400" i="1" dirty="0"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, if it doesn’t has MST property. So, there is a non-tree edge </a:t>
            </a:r>
            <a:r>
              <a:rPr lang="en-US" altLang="zh-CN" sz="2400" i="1" dirty="0" err="1">
                <a:sym typeface="Symbol" panose="05050102010706020507" pitchFamily="18" charset="2"/>
              </a:rPr>
              <a:t>uv</a:t>
            </a:r>
            <a:r>
              <a:rPr lang="en-US" altLang="zh-CN" sz="2400" i="1" dirty="0"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and </a:t>
            </a:r>
            <a:r>
              <a:rPr lang="en-US" altLang="zh-CN" sz="2400" i="1" dirty="0"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{</a:t>
            </a:r>
            <a:r>
              <a:rPr lang="en-US" altLang="zh-CN" sz="2400" i="1" dirty="0" err="1">
                <a:sym typeface="Symbol" panose="05050102010706020507" pitchFamily="18" charset="2"/>
              </a:rPr>
              <a:t>uv</a:t>
            </a:r>
            <a:r>
              <a:rPr lang="en-US" altLang="zh-CN" sz="2400" dirty="0"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contains a cycle. And the cycle has an edge </a:t>
            </a:r>
            <a:r>
              <a:rPr lang="en-US" altLang="zh-CN" sz="2400" dirty="0" err="1">
                <a:sym typeface="Symbol" panose="05050102010706020507" pitchFamily="18" charset="2"/>
              </a:rPr>
              <a:t>xy</a:t>
            </a:r>
            <a:r>
              <a:rPr lang="en-US" altLang="zh-CN" sz="2400" dirty="0">
                <a:sym typeface="Symbol" panose="05050102010706020507" pitchFamily="18" charset="2"/>
              </a:rPr>
              <a:t> whose weight is larger than </a:t>
            </a:r>
            <a:r>
              <a:rPr lang="en-US" altLang="zh-CN" sz="2400" i="1" dirty="0" err="1">
                <a:sym typeface="Symbol" panose="05050102010706020507" pitchFamily="18" charset="2"/>
              </a:rPr>
              <a:t>uv</a:t>
            </a:r>
            <a:r>
              <a:rPr lang="en-US" altLang="zh-CN" sz="2400" dirty="0">
                <a:sym typeface="Symbol" panose="05050102010706020507" pitchFamily="18" charset="2"/>
              </a:rPr>
              <a:t>. Replacing </a:t>
            </a:r>
            <a:r>
              <a:rPr lang="en-US" altLang="zh-CN" sz="2400" i="1" dirty="0" err="1">
                <a:sym typeface="Symbol" panose="05050102010706020507" pitchFamily="18" charset="2"/>
              </a:rPr>
              <a:t>xy</a:t>
            </a:r>
            <a:r>
              <a:rPr lang="en-US" altLang="zh-CN" sz="2400" dirty="0">
                <a:sym typeface="Symbol" panose="05050102010706020507" pitchFamily="18" charset="2"/>
              </a:rPr>
              <a:t> with </a:t>
            </a:r>
            <a:r>
              <a:rPr lang="en-US" altLang="zh-CN" sz="2400" dirty="0" err="1">
                <a:sym typeface="Symbol" panose="05050102010706020507" pitchFamily="18" charset="2"/>
              </a:rPr>
              <a:t>uv</a:t>
            </a:r>
            <a:r>
              <a:rPr lang="en-US" altLang="zh-CN" sz="2400" dirty="0">
                <a:sym typeface="Symbol" panose="05050102010706020507" pitchFamily="18" charset="2"/>
              </a:rPr>
              <a:t> results a spanning tree with less weight than </a:t>
            </a:r>
            <a:r>
              <a:rPr lang="en-US" altLang="zh-CN" sz="2400" i="1" dirty="0"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. Contradiction.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 Suppose T has the MST property. Suppose 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min</a:t>
            </a:r>
            <a:r>
              <a:rPr lang="en-US" altLang="zh-CN" sz="2400" dirty="0">
                <a:sym typeface="Symbol" panose="05050102010706020507" pitchFamily="18" charset="2"/>
              </a:rPr>
              <a:t> is a MST. Due to the the first half of this theorem, 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min</a:t>
            </a:r>
            <a:r>
              <a:rPr lang="en-US" altLang="zh-CN" sz="2400" dirty="0">
                <a:sym typeface="Symbol" panose="05050102010706020507" pitchFamily="18" charset="2"/>
              </a:rPr>
              <a:t> has the MST property. Due to Lemma 1, 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min</a:t>
            </a:r>
            <a:r>
              <a:rPr lang="en-US" altLang="zh-CN" sz="2400" dirty="0">
                <a:sym typeface="Symbol" panose="05050102010706020507" pitchFamily="18" charset="2"/>
              </a:rPr>
              <a:t> has the same weight of T. Thus, T is also a MST.</a:t>
            </a:r>
          </a:p>
        </p:txBody>
      </p:sp>
    </p:spTree>
    <p:extLst>
      <p:ext uri="{BB962C8B-B14F-4D97-AF65-F5344CB8AC3E}">
        <p14:creationId xmlns:p14="http://schemas.microsoft.com/office/powerpoint/2010/main" val="328483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8637588" cy="1200329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Step 3: Proving the correctness of Prim using the MST property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2F1384-2B19-0C41-A549-74404C87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4" y="1941268"/>
            <a:ext cx="6732572" cy="32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Optimization Problem</a:t>
            </a:r>
          </a:p>
          <a:p>
            <a:pPr eaLnBrk="1" hangingPunct="1"/>
            <a:r>
              <a:rPr lang="en-US" altLang="zh-CN" dirty="0"/>
              <a:t>Greedy Strategy</a:t>
            </a:r>
          </a:p>
          <a:p>
            <a:pPr eaLnBrk="1" hangingPunct="1"/>
            <a:r>
              <a:rPr lang="en-US" altLang="zh-CN" dirty="0"/>
              <a:t>MST Problem</a:t>
            </a:r>
          </a:p>
          <a:p>
            <a:pPr lvl="1" eaLnBrk="1" hangingPunct="1"/>
            <a:r>
              <a:rPr lang="en-US" altLang="zh-CN" dirty="0"/>
              <a:t>Prim’s Algorithm</a:t>
            </a:r>
          </a:p>
          <a:p>
            <a:pPr lvl="1" eaLnBrk="1" hangingPunct="1"/>
            <a:r>
              <a:rPr lang="en-US" altLang="zh-CN" dirty="0"/>
              <a:t>Kruskal’s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2"/>
          <p:cNvSpPr txBox="1">
            <a:spLocks noChangeArrowheads="1"/>
          </p:cNvSpPr>
          <p:nvPr/>
        </p:nvSpPr>
        <p:spPr bwMode="auto">
          <a:xfrm>
            <a:off x="38100" y="5297488"/>
            <a:ext cx="3097213" cy="1522412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Note: w(</a:t>
            </a:r>
            <a:r>
              <a:rPr lang="en-US" altLang="zh-CN" sz="1800" i="1"/>
              <a:t>u</a:t>
            </a:r>
            <a:r>
              <a:rPr lang="en-US" altLang="zh-CN" sz="1800" baseline="-25000"/>
              <a:t>i</a:t>
            </a:r>
            <a:r>
              <a:rPr lang="en-US" altLang="zh-CN" sz="1800" i="1"/>
              <a:t>v</a:t>
            </a:r>
            <a:r>
              <a:rPr lang="en-US" altLang="zh-CN" sz="1800"/>
              <a:t>)</a:t>
            </a:r>
            <a:r>
              <a:rPr lang="en-US" altLang="zh-CN" sz="1800">
                <a:sym typeface="Symbol" panose="05050102010706020507" pitchFamily="18" charset="2"/>
              </a:rPr>
              <a:t>w(</a:t>
            </a:r>
            <a:r>
              <a:rPr lang="en-US" altLang="zh-CN" sz="1800" i="1">
                <a:sym typeface="Symbol" panose="05050102010706020507" pitchFamily="18" charset="2"/>
              </a:rPr>
              <a:t>u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r>
              <a:rPr lang="en-US" altLang="zh-CN" sz="1800" i="1">
                <a:sym typeface="Symbol" panose="05050102010706020507" pitchFamily="18" charset="2"/>
              </a:rPr>
              <a:t>v</a:t>
            </a:r>
            <a:r>
              <a:rPr lang="en-US" altLang="zh-CN" sz="1800">
                <a:sym typeface="Symbol" panose="05050102010706020507" pitchFamily="18" charset="2"/>
              </a:rPr>
              <a:t>), and if 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a</a:t>
            </a:r>
            <a:r>
              <a:rPr lang="en-US" altLang="zh-CN" sz="1800">
                <a:sym typeface="Symbol" panose="05050102010706020507" pitchFamily="18" charset="2"/>
              </a:rPr>
              <a:t> added earlier than 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b</a:t>
            </a:r>
            <a:r>
              <a:rPr lang="en-US" altLang="zh-CN" sz="1800">
                <a:sym typeface="Symbol" panose="05050102010706020507" pitchFamily="18" charset="2"/>
              </a:rPr>
              <a:t>, then 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a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a+1</a:t>
            </a:r>
            <a:r>
              <a:rPr lang="en-US" altLang="zh-CN" sz="1800">
                <a:sym typeface="Symbol" panose="05050102010706020507" pitchFamily="18" charset="2"/>
              </a:rPr>
              <a:t> and 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b-1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b</a:t>
            </a:r>
            <a:r>
              <a:rPr lang="en-US" altLang="zh-CN" sz="1800">
                <a:sym typeface="Symbol" panose="05050102010706020507" pitchFamily="18" charset="2"/>
              </a:rPr>
              <a:t> added later than any edges in </a:t>
            </a:r>
            <a:r>
              <a:rPr lang="en-US" altLang="zh-CN" sz="1800" i="1">
                <a:sym typeface="Symbol" panose="05050102010706020507" pitchFamily="18" charset="2"/>
              </a:rPr>
              <a:t>u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r>
              <a:rPr lang="en-US" altLang="zh-CN" sz="1800" i="1">
                <a:sym typeface="Symbol" panose="05050102010706020507" pitchFamily="18" charset="2"/>
              </a:rPr>
              <a:t>w</a:t>
            </a:r>
            <a:r>
              <a:rPr lang="en-US" altLang="zh-CN" sz="1800" baseline="-25000">
                <a:sym typeface="Symbol" panose="05050102010706020507" pitchFamily="18" charset="2"/>
              </a:rPr>
              <a:t>a</a:t>
            </a:r>
            <a:r>
              <a:rPr lang="en-US" altLang="zh-CN" sz="1800">
                <a:sym typeface="Symbol" panose="05050102010706020507" pitchFamily="18" charset="2"/>
              </a:rPr>
              <a:t>-path, and </a:t>
            </a:r>
            <a:r>
              <a:rPr lang="en-US" altLang="zh-CN" sz="1800" i="1">
                <a:sym typeface="Symbol" panose="05050102010706020507" pitchFamily="18" charset="2"/>
              </a:rPr>
              <a:t>v</a:t>
            </a:r>
            <a:r>
              <a:rPr lang="en-US" altLang="zh-CN" sz="1800">
                <a:sym typeface="Symbol" panose="05050102010706020507" pitchFamily="18" charset="2"/>
              </a:rPr>
              <a:t> as well</a:t>
            </a:r>
          </a:p>
        </p:txBody>
      </p:sp>
      <p:sp>
        <p:nvSpPr>
          <p:cNvPr id="16387" name="AutoShape 41"/>
          <p:cNvSpPr>
            <a:spLocks noChangeArrowheads="1"/>
          </p:cNvSpPr>
          <p:nvPr/>
        </p:nvSpPr>
        <p:spPr bwMode="auto">
          <a:xfrm>
            <a:off x="6659563" y="2924175"/>
            <a:ext cx="2305050" cy="208915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88" name="Oval 23" descr="粉色面巾纸"/>
          <p:cNvSpPr>
            <a:spLocks noChangeArrowheads="1"/>
          </p:cNvSpPr>
          <p:nvPr/>
        </p:nvSpPr>
        <p:spPr bwMode="auto">
          <a:xfrm>
            <a:off x="1042988" y="3141663"/>
            <a:ext cx="5832475" cy="1871662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312258" y="104438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Prim’s Algorithm</a:t>
            </a:r>
            <a:br>
              <a:rPr lang="en-US" altLang="zh-CN" dirty="0"/>
            </a:br>
            <a:r>
              <a:rPr lang="en-US" altLang="zh-CN" dirty="0"/>
              <a:t>(Proof 1)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Let </a:t>
            </a:r>
            <a:r>
              <a:rPr lang="en-US" altLang="zh-CN" sz="2400" i="1"/>
              <a:t>T</a:t>
            </a:r>
            <a:r>
              <a:rPr lang="en-US" altLang="zh-CN" sz="2400" baseline="-25000"/>
              <a:t>k</a:t>
            </a:r>
            <a:r>
              <a:rPr lang="en-US" altLang="zh-CN" sz="2400"/>
              <a:t> be the tree constructed after the </a:t>
            </a:r>
            <a:r>
              <a:rPr lang="en-US" altLang="zh-CN" sz="2400" i="1"/>
              <a:t>k</a:t>
            </a:r>
            <a:r>
              <a:rPr lang="en-US" altLang="zh-CN" sz="2400"/>
              <a:t>th</a:t>
            </a:r>
            <a:r>
              <a:rPr lang="en-US" altLang="zh-CN" sz="2400" i="1"/>
              <a:t> </a:t>
            </a:r>
            <a:r>
              <a:rPr lang="en-US" altLang="zh-CN" sz="2400"/>
              <a:t>step of Prim’s algorithm is executed, then </a:t>
            </a:r>
            <a:r>
              <a:rPr lang="en-US" altLang="zh-CN" sz="2400" i="1"/>
              <a:t>T</a:t>
            </a:r>
            <a:r>
              <a:rPr lang="en-US" altLang="zh-CN" sz="2400" baseline="-25000"/>
              <a:t>k</a:t>
            </a:r>
            <a:r>
              <a:rPr lang="en-US" altLang="zh-CN" sz="2400"/>
              <a:t> has the MST property in </a:t>
            </a:r>
            <a:r>
              <a:rPr lang="en-US" altLang="zh-CN" sz="2400" i="1"/>
              <a:t>G</a:t>
            </a:r>
            <a:r>
              <a:rPr lang="en-US" altLang="zh-CN" sz="2400" baseline="-25000"/>
              <a:t>k</a:t>
            </a:r>
            <a:r>
              <a:rPr lang="en-US" altLang="zh-CN" sz="2400"/>
              <a:t>, the subgraph of </a:t>
            </a:r>
            <a:r>
              <a:rPr lang="en-US" altLang="zh-CN" sz="2400" i="1"/>
              <a:t>G</a:t>
            </a:r>
            <a:r>
              <a:rPr lang="en-US" altLang="zh-CN" sz="2400"/>
              <a:t> induced by vertices of </a:t>
            </a:r>
            <a:r>
              <a:rPr lang="en-US" altLang="zh-CN" sz="2400" i="1"/>
              <a:t>T</a:t>
            </a:r>
            <a:r>
              <a:rPr lang="en-US" altLang="zh-CN" sz="2400" baseline="-25000"/>
              <a:t>k</a:t>
            </a:r>
            <a:r>
              <a:rPr lang="en-US" altLang="zh-CN" sz="2400"/>
              <a:t>.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916238" y="3500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339975" y="309086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a+1</a:t>
            </a:r>
            <a:endParaRPr lang="en-US" altLang="zh-CN" i="1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4932363" y="3500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1908175" y="40767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5940425" y="40767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2916238" y="4581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7" name="Oval 12"/>
          <p:cNvSpPr>
            <a:spLocks noChangeArrowheads="1"/>
          </p:cNvSpPr>
          <p:nvPr/>
        </p:nvSpPr>
        <p:spPr bwMode="auto">
          <a:xfrm>
            <a:off x="4932363" y="4581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3276600" y="5734050"/>
            <a:ext cx="215900" cy="2159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4932363" y="3141663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b-1</a:t>
            </a:r>
            <a:endParaRPr lang="en-US" altLang="zh-CN" i="1"/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1547813" y="3644900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a</a:t>
            </a:r>
            <a:endParaRPr lang="en-US" altLang="zh-CN" i="1"/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940425" y="36449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w</a:t>
            </a:r>
            <a:r>
              <a:rPr lang="en-US" altLang="zh-CN" baseline="-25000"/>
              <a:t>b</a:t>
            </a:r>
            <a:endParaRPr lang="en-US" altLang="zh-CN" i="1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2051050" y="3619500"/>
            <a:ext cx="86995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5067300" y="3594100"/>
            <a:ext cx="8763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3048000" y="3568700"/>
            <a:ext cx="1866900" cy="0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2032000" y="4191000"/>
            <a:ext cx="901700" cy="431800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 flipH="1">
            <a:off x="5054600" y="4221163"/>
            <a:ext cx="885825" cy="401637"/>
          </a:xfrm>
          <a:prstGeom prst="line">
            <a:avLst/>
          </a:prstGeom>
          <a:noFill/>
          <a:ln w="28575">
            <a:solidFill>
              <a:srgbClr val="33CCCC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3419475" y="5734050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  <a:r>
              <a:rPr lang="en-US" altLang="zh-CN"/>
              <a:t>, </a:t>
            </a:r>
            <a:r>
              <a:rPr lang="en-US" altLang="zh-CN" sz="2000"/>
              <a:t>added in </a:t>
            </a:r>
            <a:r>
              <a:rPr lang="en-US" altLang="zh-CN" sz="2000" i="1"/>
              <a:t>T</a:t>
            </a:r>
            <a:r>
              <a:rPr lang="en-US" altLang="zh-CN" sz="2000" baseline="-25000"/>
              <a:t>k</a:t>
            </a:r>
            <a:r>
              <a:rPr lang="en-US" altLang="zh-CN" sz="2000"/>
              <a:t> </a:t>
            </a:r>
            <a:endParaRPr lang="en-US" altLang="zh-CN" sz="2000" i="1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3013075" y="4699000"/>
            <a:ext cx="334963" cy="10350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971550" y="38608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T</a:t>
            </a:r>
            <a:r>
              <a:rPr lang="en-US" altLang="zh-CN" b="1" baseline="-25000">
                <a:solidFill>
                  <a:srgbClr val="FF0000"/>
                </a:solidFill>
              </a:rPr>
              <a:t>k-1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1312863" y="486886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edge added in </a:t>
            </a:r>
            <a:r>
              <a:rPr lang="en-US" altLang="zh-CN" sz="2000" i="1"/>
              <a:t>T</a:t>
            </a:r>
            <a:r>
              <a:rPr lang="en-US" altLang="zh-CN" sz="2000" baseline="-25000"/>
              <a:t>k</a:t>
            </a:r>
            <a:endParaRPr lang="en-US" altLang="zh-CN" sz="2000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3563938" y="4581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3467100" y="4889500"/>
            <a:ext cx="127000" cy="596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3" name="Text Box 30"/>
          <p:cNvSpPr txBox="1">
            <a:spLocks noChangeArrowheads="1"/>
          </p:cNvSpPr>
          <p:nvPr/>
        </p:nvSpPr>
        <p:spPr bwMode="auto">
          <a:xfrm>
            <a:off x="3894138" y="43021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16414" name="Line 31"/>
          <p:cNvSpPr>
            <a:spLocks noChangeShapeType="1"/>
          </p:cNvSpPr>
          <p:nvPr/>
        </p:nvSpPr>
        <p:spPr bwMode="auto">
          <a:xfrm flipH="1">
            <a:off x="3563938" y="4868863"/>
            <a:ext cx="576262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5" name="Line 32"/>
          <p:cNvSpPr>
            <a:spLocks noChangeShapeType="1"/>
          </p:cNvSpPr>
          <p:nvPr/>
        </p:nvSpPr>
        <p:spPr bwMode="auto">
          <a:xfrm flipV="1">
            <a:off x="3492500" y="4699000"/>
            <a:ext cx="1460500" cy="103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6" name="Text Box 33"/>
          <p:cNvSpPr txBox="1">
            <a:spLocks noChangeArrowheads="1"/>
          </p:cNvSpPr>
          <p:nvPr/>
        </p:nvSpPr>
        <p:spPr bwMode="auto">
          <a:xfrm>
            <a:off x="2063750" y="45180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</a:p>
        </p:txBody>
      </p:sp>
      <p:sp>
        <p:nvSpPr>
          <p:cNvPr id="16417" name="Text Box 34"/>
          <p:cNvSpPr txBox="1">
            <a:spLocks noChangeArrowheads="1"/>
          </p:cNvSpPr>
          <p:nvPr/>
        </p:nvSpPr>
        <p:spPr bwMode="auto">
          <a:xfrm>
            <a:off x="4984750" y="456882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u</a:t>
            </a:r>
            <a:r>
              <a:rPr lang="en-US" altLang="zh-CN" baseline="-25000"/>
              <a:t>i</a:t>
            </a:r>
            <a:r>
              <a:rPr lang="en-US" altLang="zh-CN"/>
              <a:t>(</a:t>
            </a:r>
            <a:r>
              <a:rPr lang="en-US" altLang="zh-CN" i="1"/>
              <a:t>w</a:t>
            </a:r>
            <a:r>
              <a:rPr lang="en-US" altLang="zh-CN" baseline="-25000"/>
              <a:t>p</a:t>
            </a:r>
            <a:r>
              <a:rPr lang="en-US" altLang="zh-CN"/>
              <a:t>)</a:t>
            </a:r>
          </a:p>
        </p:txBody>
      </p:sp>
      <p:sp>
        <p:nvSpPr>
          <p:cNvPr id="16418" name="Text Box 35"/>
          <p:cNvSpPr txBox="1">
            <a:spLocks noChangeArrowheads="1"/>
          </p:cNvSpPr>
          <p:nvPr/>
        </p:nvSpPr>
        <p:spPr bwMode="auto">
          <a:xfrm>
            <a:off x="5003800" y="5300663"/>
            <a:ext cx="3527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added in </a:t>
            </a:r>
            <a:r>
              <a:rPr lang="en-US" altLang="zh-CN" sz="2000" i="1">
                <a:solidFill>
                  <a:srgbClr val="CC3300"/>
                </a:solidFill>
              </a:rPr>
              <a:t>T</a:t>
            </a:r>
            <a:r>
              <a:rPr lang="en-US" altLang="zh-CN" sz="2000" baseline="-25000">
                <a:solidFill>
                  <a:srgbClr val="CC3300"/>
                </a:solidFill>
              </a:rPr>
              <a:t>k</a:t>
            </a:r>
            <a:r>
              <a:rPr lang="en-US" altLang="zh-CN" sz="2000">
                <a:solidFill>
                  <a:srgbClr val="CC3300"/>
                </a:solidFill>
              </a:rPr>
              <a:t> to form a cycle,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only these need be considered</a:t>
            </a:r>
          </a:p>
        </p:txBody>
      </p:sp>
      <p:sp>
        <p:nvSpPr>
          <p:cNvPr id="16419" name="Line 36"/>
          <p:cNvSpPr>
            <a:spLocks noChangeShapeType="1"/>
          </p:cNvSpPr>
          <p:nvPr/>
        </p:nvSpPr>
        <p:spPr bwMode="auto">
          <a:xfrm flipH="1" flipV="1">
            <a:off x="4356100" y="5157788"/>
            <a:ext cx="647700" cy="358775"/>
          </a:xfrm>
          <a:prstGeom prst="line">
            <a:avLst/>
          </a:prstGeom>
          <a:noFill/>
          <a:ln w="9525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0" name="Oval 37"/>
          <p:cNvSpPr>
            <a:spLocks noChangeArrowheads="1"/>
          </p:cNvSpPr>
          <p:nvPr/>
        </p:nvSpPr>
        <p:spPr bwMode="auto">
          <a:xfrm>
            <a:off x="3419475" y="4941888"/>
            <a:ext cx="1152525" cy="358775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6421" name="Line 39"/>
          <p:cNvSpPr>
            <a:spLocks noChangeShapeType="1"/>
          </p:cNvSpPr>
          <p:nvPr/>
        </p:nvSpPr>
        <p:spPr bwMode="auto">
          <a:xfrm>
            <a:off x="6804025" y="3141663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6877050" y="3213100"/>
            <a:ext cx="20875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assumed first and last edges with larger weight than w(</a:t>
            </a:r>
            <a:r>
              <a:rPr lang="en-US" altLang="zh-CN" sz="2000" i="1"/>
              <a:t>u</a:t>
            </a:r>
            <a:r>
              <a:rPr lang="en-US" altLang="zh-CN" sz="2000" baseline="-25000"/>
              <a:t>i</a:t>
            </a:r>
            <a:r>
              <a:rPr lang="en-US" altLang="zh-CN" sz="2000" i="1"/>
              <a:t>v</a:t>
            </a:r>
            <a:r>
              <a:rPr lang="en-US" altLang="zh-CN" sz="2000"/>
              <a:t>), resulting contradictions.</a:t>
            </a:r>
          </a:p>
        </p:txBody>
      </p:sp>
    </p:spTree>
    <p:extLst>
      <p:ext uri="{BB962C8B-B14F-4D97-AF65-F5344CB8AC3E}">
        <p14:creationId xmlns:p14="http://schemas.microsoft.com/office/powerpoint/2010/main" val="331464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312258" y="104438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Prim’s Algorithm</a:t>
            </a:r>
            <a:br>
              <a:rPr lang="en-US" altLang="zh-CN" dirty="0"/>
            </a:br>
            <a:r>
              <a:rPr lang="en-US" altLang="zh-CN" dirty="0"/>
              <a:t>(Proof 2)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EAB1B7-8799-8342-B087-874125BB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8" y="1772816"/>
            <a:ext cx="8136904" cy="48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312258" y="104438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Prim’s Algorithm</a:t>
            </a:r>
            <a:br>
              <a:rPr lang="en-US" altLang="zh-CN" dirty="0"/>
            </a:br>
            <a:r>
              <a:rPr lang="en-US" altLang="zh-CN" dirty="0"/>
              <a:t>(Proof 2 continued)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285464-5160-1446-864F-EB71C186A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6" y="854375"/>
            <a:ext cx="2797090" cy="1639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D504E4-A1C7-604D-88E6-CFDEFEC7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09804"/>
            <a:ext cx="7812360" cy="37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Kruskal’s Algorithm for MST</a:t>
            </a:r>
          </a:p>
        </p:txBody>
      </p:sp>
      <p:sp>
        <p:nvSpPr>
          <p:cNvPr id="21507" name="Oval 7"/>
          <p:cNvSpPr>
            <a:spLocks noChangeArrowheads="1"/>
          </p:cNvSpPr>
          <p:nvPr/>
        </p:nvSpPr>
        <p:spPr bwMode="auto">
          <a:xfrm>
            <a:off x="1905000" y="246221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912939" y="2420888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</a:t>
            </a:r>
          </a:p>
        </p:txBody>
      </p:sp>
      <p:sp>
        <p:nvSpPr>
          <p:cNvPr id="21509" name="Oval 9"/>
          <p:cNvSpPr>
            <a:spLocks noChangeArrowheads="1"/>
          </p:cNvSpPr>
          <p:nvPr/>
        </p:nvSpPr>
        <p:spPr bwMode="auto">
          <a:xfrm>
            <a:off x="3278188" y="24479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276600" y="24209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21511" name="Oval 11"/>
          <p:cNvSpPr>
            <a:spLocks noChangeArrowheads="1"/>
          </p:cNvSpPr>
          <p:nvPr/>
        </p:nvSpPr>
        <p:spPr bwMode="auto">
          <a:xfrm>
            <a:off x="1728788" y="360045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1782763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I</a:t>
            </a:r>
          </a:p>
        </p:txBody>
      </p:sp>
      <p:sp>
        <p:nvSpPr>
          <p:cNvPr id="21513" name="Oval 13"/>
          <p:cNvSpPr>
            <a:spLocks noChangeArrowheads="1"/>
          </p:cNvSpPr>
          <p:nvPr/>
        </p:nvSpPr>
        <p:spPr bwMode="auto">
          <a:xfrm>
            <a:off x="828675" y="36004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827088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</a:t>
            </a:r>
          </a:p>
        </p:txBody>
      </p:sp>
      <p:sp>
        <p:nvSpPr>
          <p:cNvPr id="21515" name="Oval 15"/>
          <p:cNvSpPr>
            <a:spLocks noChangeArrowheads="1"/>
          </p:cNvSpPr>
          <p:nvPr/>
        </p:nvSpPr>
        <p:spPr bwMode="auto">
          <a:xfrm>
            <a:off x="2628900" y="3024188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2627313" y="299720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G</a:t>
            </a:r>
          </a:p>
        </p:txBody>
      </p:sp>
      <p:sp>
        <p:nvSpPr>
          <p:cNvPr id="21517" name="Oval 17"/>
          <p:cNvSpPr>
            <a:spLocks noChangeArrowheads="1"/>
          </p:cNvSpPr>
          <p:nvPr/>
        </p:nvSpPr>
        <p:spPr bwMode="auto">
          <a:xfrm>
            <a:off x="3529013" y="360045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8" name="Text Box 18"/>
          <p:cNvSpPr txBox="1">
            <a:spLocks noChangeArrowheads="1"/>
          </p:cNvSpPr>
          <p:nvPr/>
        </p:nvSpPr>
        <p:spPr bwMode="auto">
          <a:xfrm>
            <a:off x="3527425" y="357346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</a:t>
            </a:r>
          </a:p>
        </p:txBody>
      </p:sp>
      <p:sp>
        <p:nvSpPr>
          <p:cNvPr id="21519" name="Oval 19"/>
          <p:cNvSpPr>
            <a:spLocks noChangeArrowheads="1"/>
          </p:cNvSpPr>
          <p:nvPr/>
        </p:nvSpPr>
        <p:spPr bwMode="auto">
          <a:xfrm>
            <a:off x="4429125" y="36004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0" name="Text Box 20"/>
          <p:cNvSpPr txBox="1">
            <a:spLocks noChangeArrowheads="1"/>
          </p:cNvSpPr>
          <p:nvPr/>
        </p:nvSpPr>
        <p:spPr bwMode="auto">
          <a:xfrm>
            <a:off x="4427538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</a:t>
            </a:r>
          </a:p>
        </p:txBody>
      </p:sp>
      <p:sp>
        <p:nvSpPr>
          <p:cNvPr id="21521" name="Oval 21"/>
          <p:cNvSpPr>
            <a:spLocks noChangeArrowheads="1"/>
          </p:cNvSpPr>
          <p:nvPr/>
        </p:nvSpPr>
        <p:spPr bwMode="auto">
          <a:xfrm>
            <a:off x="1582738" y="44926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2" name="Text Box 22"/>
          <p:cNvSpPr txBox="1">
            <a:spLocks noChangeArrowheads="1"/>
          </p:cNvSpPr>
          <p:nvPr/>
        </p:nvSpPr>
        <p:spPr bwMode="auto">
          <a:xfrm>
            <a:off x="1581150" y="44656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</a:t>
            </a: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3636963" y="44926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3635375" y="44656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D</a:t>
            </a:r>
          </a:p>
        </p:txBody>
      </p:sp>
      <p:sp>
        <p:nvSpPr>
          <p:cNvPr id="21525" name="Line 25"/>
          <p:cNvSpPr>
            <a:spLocks noChangeShapeType="1"/>
          </p:cNvSpPr>
          <p:nvPr/>
        </p:nvSpPr>
        <p:spPr bwMode="auto">
          <a:xfrm>
            <a:off x="2259013" y="2632075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1925638" y="4668838"/>
            <a:ext cx="1717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7" name="Line 27"/>
          <p:cNvSpPr>
            <a:spLocks noChangeShapeType="1"/>
          </p:cNvSpPr>
          <p:nvPr/>
        </p:nvSpPr>
        <p:spPr bwMode="auto">
          <a:xfrm>
            <a:off x="1192213" y="3768725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8" name="Line 28"/>
          <p:cNvSpPr>
            <a:spLocks noChangeShapeType="1"/>
          </p:cNvSpPr>
          <p:nvPr/>
        </p:nvSpPr>
        <p:spPr bwMode="auto">
          <a:xfrm>
            <a:off x="2092325" y="3768725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9" name="Line 29"/>
          <p:cNvSpPr>
            <a:spLocks noChangeShapeType="1"/>
          </p:cNvSpPr>
          <p:nvPr/>
        </p:nvSpPr>
        <p:spPr bwMode="auto">
          <a:xfrm>
            <a:off x="3879850" y="37687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0" name="Line 30"/>
          <p:cNvSpPr>
            <a:spLocks noChangeShapeType="1"/>
          </p:cNvSpPr>
          <p:nvPr/>
        </p:nvSpPr>
        <p:spPr bwMode="auto">
          <a:xfrm flipV="1">
            <a:off x="2078038" y="3268663"/>
            <a:ext cx="5683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>
            <a:off x="2978150" y="3241675"/>
            <a:ext cx="63817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 flipH="1">
            <a:off x="1122363" y="2781300"/>
            <a:ext cx="785812" cy="849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>
            <a:off x="3616325" y="2701925"/>
            <a:ext cx="885825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>
            <a:off x="1136650" y="3906838"/>
            <a:ext cx="51276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5" name="Line 35"/>
          <p:cNvSpPr>
            <a:spLocks noChangeShapeType="1"/>
          </p:cNvSpPr>
          <p:nvPr/>
        </p:nvSpPr>
        <p:spPr bwMode="auto">
          <a:xfrm flipH="1">
            <a:off x="3948113" y="3935413"/>
            <a:ext cx="554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6" name="Line 36"/>
          <p:cNvSpPr>
            <a:spLocks noChangeShapeType="1"/>
          </p:cNvSpPr>
          <p:nvPr/>
        </p:nvSpPr>
        <p:spPr bwMode="auto">
          <a:xfrm flipH="1">
            <a:off x="1814513" y="3962400"/>
            <a:ext cx="698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7" name="Line 37"/>
          <p:cNvSpPr>
            <a:spLocks noChangeShapeType="1"/>
          </p:cNvSpPr>
          <p:nvPr/>
        </p:nvSpPr>
        <p:spPr bwMode="auto">
          <a:xfrm>
            <a:off x="3727450" y="3948113"/>
            <a:ext cx="109538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8" name="Line 38"/>
          <p:cNvSpPr>
            <a:spLocks noChangeShapeType="1"/>
          </p:cNvSpPr>
          <p:nvPr/>
        </p:nvSpPr>
        <p:spPr bwMode="auto">
          <a:xfrm>
            <a:off x="2216150" y="2757488"/>
            <a:ext cx="444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9" name="Line 39"/>
          <p:cNvSpPr>
            <a:spLocks noChangeShapeType="1"/>
          </p:cNvSpPr>
          <p:nvPr/>
        </p:nvSpPr>
        <p:spPr bwMode="auto">
          <a:xfrm flipH="1">
            <a:off x="2922588" y="2781300"/>
            <a:ext cx="4254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40" name="Text Box 40"/>
          <p:cNvSpPr txBox="1">
            <a:spLocks noChangeArrowheads="1"/>
          </p:cNvSpPr>
          <p:nvPr/>
        </p:nvSpPr>
        <p:spPr bwMode="auto">
          <a:xfrm>
            <a:off x="2555875" y="2349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41" name="Text Box 41"/>
          <p:cNvSpPr txBox="1">
            <a:spLocks noChangeArrowheads="1"/>
          </p:cNvSpPr>
          <p:nvPr/>
        </p:nvSpPr>
        <p:spPr bwMode="auto">
          <a:xfrm>
            <a:off x="2203450" y="278765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21542" name="Text Box 42"/>
          <p:cNvSpPr txBox="1">
            <a:spLocks noChangeArrowheads="1"/>
          </p:cNvSpPr>
          <p:nvPr/>
        </p:nvSpPr>
        <p:spPr bwMode="auto">
          <a:xfrm>
            <a:off x="2600325" y="37242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21543" name="Text Box 43"/>
          <p:cNvSpPr txBox="1">
            <a:spLocks noChangeArrowheads="1"/>
          </p:cNvSpPr>
          <p:nvPr/>
        </p:nvSpPr>
        <p:spPr bwMode="auto">
          <a:xfrm>
            <a:off x="2124075" y="32131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21544" name="Text Box 44"/>
          <p:cNvSpPr txBox="1">
            <a:spLocks noChangeArrowheads="1"/>
          </p:cNvSpPr>
          <p:nvPr/>
        </p:nvSpPr>
        <p:spPr bwMode="auto">
          <a:xfrm>
            <a:off x="1835150" y="40767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45" name="Text Box 45"/>
          <p:cNvSpPr txBox="1">
            <a:spLocks noChangeArrowheads="1"/>
          </p:cNvSpPr>
          <p:nvPr/>
        </p:nvSpPr>
        <p:spPr bwMode="auto">
          <a:xfrm>
            <a:off x="2700338" y="4581525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21546" name="Text Box 46"/>
          <p:cNvSpPr txBox="1">
            <a:spLocks noChangeArrowheads="1"/>
          </p:cNvSpPr>
          <p:nvPr/>
        </p:nvSpPr>
        <p:spPr bwMode="auto">
          <a:xfrm>
            <a:off x="1330325" y="3492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21547" name="Text Box 47"/>
          <p:cNvSpPr txBox="1">
            <a:spLocks noChangeArrowheads="1"/>
          </p:cNvSpPr>
          <p:nvPr/>
        </p:nvSpPr>
        <p:spPr bwMode="auto">
          <a:xfrm>
            <a:off x="1171575" y="409575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21548" name="Text Box 48"/>
          <p:cNvSpPr txBox="1">
            <a:spLocks noChangeArrowheads="1"/>
          </p:cNvSpPr>
          <p:nvPr/>
        </p:nvSpPr>
        <p:spPr bwMode="auto">
          <a:xfrm>
            <a:off x="1235075" y="2954338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7</a:t>
            </a:r>
          </a:p>
        </p:txBody>
      </p:sp>
      <p:sp>
        <p:nvSpPr>
          <p:cNvPr id="21549" name="Text Box 49"/>
          <p:cNvSpPr txBox="1">
            <a:spLocks noChangeArrowheads="1"/>
          </p:cNvSpPr>
          <p:nvPr/>
        </p:nvSpPr>
        <p:spPr bwMode="auto">
          <a:xfrm>
            <a:off x="4000500" y="29495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21550" name="Text Box 50"/>
          <p:cNvSpPr txBox="1">
            <a:spLocks noChangeArrowheads="1"/>
          </p:cNvSpPr>
          <p:nvPr/>
        </p:nvSpPr>
        <p:spPr bwMode="auto">
          <a:xfrm>
            <a:off x="4211638" y="40767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51" name="Text Box 51"/>
          <p:cNvSpPr txBox="1">
            <a:spLocks noChangeArrowheads="1"/>
          </p:cNvSpPr>
          <p:nvPr/>
        </p:nvSpPr>
        <p:spPr bwMode="auto">
          <a:xfrm>
            <a:off x="3492500" y="4005263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  <p:sp>
        <p:nvSpPr>
          <p:cNvPr id="21552" name="Text Box 52"/>
          <p:cNvSpPr txBox="1">
            <a:spLocks noChangeArrowheads="1"/>
          </p:cNvSpPr>
          <p:nvPr/>
        </p:nvSpPr>
        <p:spPr bwMode="auto">
          <a:xfrm>
            <a:off x="3924300" y="3716338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53" name="Text Box 53"/>
          <p:cNvSpPr txBox="1">
            <a:spLocks noChangeArrowheads="1"/>
          </p:cNvSpPr>
          <p:nvPr/>
        </p:nvSpPr>
        <p:spPr bwMode="auto">
          <a:xfrm>
            <a:off x="3132138" y="27813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21554" name="Text Box 54"/>
          <p:cNvSpPr txBox="1">
            <a:spLocks noChangeArrowheads="1"/>
          </p:cNvSpPr>
          <p:nvPr/>
        </p:nvSpPr>
        <p:spPr bwMode="auto">
          <a:xfrm>
            <a:off x="3132138" y="3141663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21557" name="Line 67"/>
          <p:cNvSpPr>
            <a:spLocks noChangeShapeType="1"/>
          </p:cNvSpPr>
          <p:nvPr/>
        </p:nvSpPr>
        <p:spPr bwMode="auto">
          <a:xfrm>
            <a:off x="1979613" y="46529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0" name="Line 68"/>
          <p:cNvSpPr>
            <a:spLocks noChangeShapeType="1"/>
          </p:cNvSpPr>
          <p:nvPr/>
        </p:nvSpPr>
        <p:spPr bwMode="auto">
          <a:xfrm flipH="1">
            <a:off x="2087563" y="3292475"/>
            <a:ext cx="549275" cy="411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1" name="Line 69"/>
          <p:cNvSpPr>
            <a:spLocks noChangeShapeType="1"/>
          </p:cNvSpPr>
          <p:nvPr/>
        </p:nvSpPr>
        <p:spPr bwMode="auto">
          <a:xfrm>
            <a:off x="2270125" y="2636838"/>
            <a:ext cx="10366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2" name="Line 70"/>
          <p:cNvSpPr>
            <a:spLocks noChangeShapeType="1"/>
          </p:cNvSpPr>
          <p:nvPr/>
        </p:nvSpPr>
        <p:spPr bwMode="auto">
          <a:xfrm flipH="1">
            <a:off x="3946525" y="3946525"/>
            <a:ext cx="56515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3" name="Line 71"/>
          <p:cNvSpPr>
            <a:spLocks noChangeShapeType="1"/>
          </p:cNvSpPr>
          <p:nvPr/>
        </p:nvSpPr>
        <p:spPr bwMode="auto">
          <a:xfrm>
            <a:off x="3902075" y="3779838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4" name="Line 72"/>
          <p:cNvSpPr>
            <a:spLocks noChangeShapeType="1"/>
          </p:cNvSpPr>
          <p:nvPr/>
        </p:nvSpPr>
        <p:spPr bwMode="auto">
          <a:xfrm flipH="1">
            <a:off x="1828800" y="3933825"/>
            <a:ext cx="79375" cy="561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5" name="Line 73"/>
          <p:cNvSpPr>
            <a:spLocks noChangeShapeType="1"/>
          </p:cNvSpPr>
          <p:nvPr/>
        </p:nvSpPr>
        <p:spPr bwMode="auto">
          <a:xfrm>
            <a:off x="2239963" y="2759075"/>
            <a:ext cx="423862" cy="327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6" name="Line 74"/>
          <p:cNvSpPr>
            <a:spLocks noChangeShapeType="1"/>
          </p:cNvSpPr>
          <p:nvPr/>
        </p:nvSpPr>
        <p:spPr bwMode="auto">
          <a:xfrm>
            <a:off x="1189038" y="3779838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7" name="Text Box 75"/>
          <p:cNvSpPr txBox="1">
            <a:spLocks noChangeArrowheads="1"/>
          </p:cNvSpPr>
          <p:nvPr/>
        </p:nvSpPr>
        <p:spPr bwMode="auto">
          <a:xfrm>
            <a:off x="5219700" y="2420938"/>
            <a:ext cx="3600772" cy="2714589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Also Greedy strategy: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dirty="0"/>
              <a:t>From the set of edges not yet included in the partially built MST, select the edge with the minimal weight, that is, local optimal, in another sense.</a:t>
            </a:r>
          </a:p>
        </p:txBody>
      </p:sp>
      <p:sp>
        <p:nvSpPr>
          <p:cNvPr id="62" name="Line 77">
            <a:extLst>
              <a:ext uri="{FF2B5EF4-FFF2-40B4-BE49-F238E27FC236}">
                <a16:creationId xmlns:a16="http://schemas.microsoft.com/office/drawing/2014/main" id="{E882B9D5-7066-F74B-B748-7F2FA9B03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" y="5815013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6125BECA-B202-4845-95B5-9B983A98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603875"/>
            <a:ext cx="296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edges included in the MST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8" grpId="0" animBg="1"/>
      <p:bldP spid="85060" grpId="0" animBg="1"/>
      <p:bldP spid="85061" grpId="0" animBg="1"/>
      <p:bldP spid="85062" grpId="0" animBg="1"/>
      <p:bldP spid="85063" grpId="0" animBg="1"/>
      <p:bldP spid="85064" grpId="0" animBg="1"/>
      <p:bldP spid="85065" grpId="0" animBg="1"/>
      <p:bldP spid="85066" grpId="0" animBg="1"/>
      <p:bldP spid="850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Issue in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9153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How to know an insertion of an</a:t>
            </a:r>
            <a:r>
              <a:rPr lang="zh-CN" altLang="en-US" dirty="0"/>
              <a:t> </a:t>
            </a:r>
            <a:r>
              <a:rPr lang="en-US" altLang="zh-CN" dirty="0"/>
              <a:t>edge will result in a cycle </a:t>
            </a:r>
            <a:r>
              <a:rPr lang="en-US" altLang="zh-CN" b="1" i="1" dirty="0">
                <a:solidFill>
                  <a:schemeClr val="tx2"/>
                </a:solidFill>
              </a:rPr>
              <a:t>efficiently</a:t>
            </a:r>
            <a:r>
              <a:rPr lang="en-US" altLang="zh-CN" dirty="0"/>
              <a:t>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For correctness: the two endpoints of the selected edge </a:t>
            </a:r>
            <a:r>
              <a:rPr lang="en-US" altLang="zh-CN" b="1" i="1" dirty="0">
                <a:solidFill>
                  <a:schemeClr val="tx2"/>
                </a:solidFill>
              </a:rPr>
              <a:t>can not</a:t>
            </a:r>
            <a:r>
              <a:rPr lang="en-US" altLang="zh-CN" dirty="0"/>
              <a:t> be in the same connected components.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For the efficiency: connected components are implemented as dynamic equivalence classes using union-find.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Kruskal’s Algorithm: the Procedure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85938"/>
            <a:ext cx="8831263" cy="4684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err="1"/>
              <a:t>kruskalMST</a:t>
            </a:r>
            <a:r>
              <a:rPr lang="en-US" altLang="zh-CN" sz="2000" dirty="0"/>
              <a:t>(G, n, F)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99"/>
                </a:solidFill>
              </a:rPr>
              <a:t>    </a:t>
            </a:r>
            <a:r>
              <a:rPr lang="en-US" altLang="zh-CN" sz="1800" dirty="0">
                <a:solidFill>
                  <a:srgbClr val="000099"/>
                </a:solidFill>
              </a:rPr>
              <a:t>Build a minimizing priority queue, </a:t>
            </a:r>
            <a:r>
              <a:rPr lang="en-US" altLang="zh-CN" sz="1800" dirty="0" err="1">
                <a:solidFill>
                  <a:srgbClr val="FF0000"/>
                </a:solidFill>
              </a:rPr>
              <a:t>pq</a:t>
            </a:r>
            <a:r>
              <a:rPr lang="en-US" altLang="zh-CN" sz="1800" dirty="0">
                <a:solidFill>
                  <a:srgbClr val="000099"/>
                </a:solidFill>
              </a:rPr>
              <a:t>, of edges of G, prioritized by weight.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     Initialize a Union-Find structure, </a:t>
            </a:r>
            <a:r>
              <a:rPr lang="en-US" altLang="zh-CN" sz="1800" dirty="0">
                <a:solidFill>
                  <a:srgbClr val="FF0000"/>
                </a:solidFill>
              </a:rPr>
              <a:t>sets</a:t>
            </a:r>
            <a:r>
              <a:rPr lang="en-US" altLang="zh-CN" sz="1800" dirty="0">
                <a:solidFill>
                  <a:srgbClr val="000099"/>
                </a:solidFill>
              </a:rPr>
              <a:t>, in which each vertex of G is in its own set.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F=</a:t>
            </a:r>
            <a:r>
              <a:rPr lang="en-US" altLang="zh-CN" sz="2000" dirty="0">
                <a:sym typeface="Symbol" panose="05050102010706020507" pitchFamily="18" charset="2"/>
              </a:rPr>
              <a:t>;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ym typeface="Symbol" panose="05050102010706020507" pitchFamily="18" charset="2"/>
              </a:rPr>
              <a:t>while</a:t>
            </a:r>
            <a:r>
              <a:rPr lang="en-US" altLang="zh-CN" sz="2000" dirty="0">
                <a:sym typeface="Symbol" panose="05050102010706020507" pitchFamily="18" charset="2"/>
              </a:rPr>
              <a:t> (the size of F is less than n-1)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</a:t>
            </a:r>
            <a:r>
              <a:rPr lang="en-US" altLang="zh-CN" sz="2000" dirty="0" err="1">
                <a:sym typeface="Symbol" panose="05050102010706020507" pitchFamily="18" charset="2"/>
              </a:rPr>
              <a:t>vw</a:t>
            </a:r>
            <a:r>
              <a:rPr lang="en-US" altLang="zh-CN" sz="2000" dirty="0">
                <a:sym typeface="Symbol" panose="05050102010706020507" pitchFamily="18" charset="2"/>
              </a:rPr>
              <a:t> = </a:t>
            </a:r>
            <a:r>
              <a:rPr lang="en-US" altLang="zh-CN" sz="2000" dirty="0" err="1">
                <a:sym typeface="Symbol" panose="05050102010706020507" pitchFamily="18" charset="2"/>
              </a:rPr>
              <a:t>getMin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sym typeface="Symbol" panose="05050102010706020507" pitchFamily="18" charset="2"/>
              </a:rPr>
              <a:t>pq</a:t>
            </a:r>
            <a:r>
              <a:rPr lang="en-US" altLang="zh-CN" sz="2000" dirty="0">
                <a:sym typeface="Symbol" panose="05050102010706020507" pitchFamily="18" charset="2"/>
              </a:rPr>
              <a:t>);  </a:t>
            </a:r>
            <a:r>
              <a:rPr lang="en-US" altLang="zh-CN" sz="2000" dirty="0" err="1">
                <a:sym typeface="Symbol" panose="05050102010706020507" pitchFamily="18" charset="2"/>
              </a:rPr>
              <a:t>deleteMin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sym typeface="Symbol" panose="05050102010706020507" pitchFamily="18" charset="2"/>
              </a:rPr>
              <a:t>pq</a:t>
            </a:r>
            <a:r>
              <a:rPr lang="en-US" altLang="zh-CN" sz="2000" dirty="0"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sym typeface="Symbol" panose="05050102010706020507" pitchFamily="18" charset="2"/>
              </a:rPr>
              <a:t>vRoot</a:t>
            </a:r>
            <a:r>
              <a:rPr lang="en-US" altLang="zh-CN" sz="2000" dirty="0">
                <a:sym typeface="Symbol" panose="05050102010706020507" pitchFamily="18" charset="2"/>
              </a:rPr>
              <a:t> = find(sets, v);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ym typeface="Symbol" panose="05050102010706020507" pitchFamily="18" charset="2"/>
              </a:rPr>
              <a:t>int </a:t>
            </a:r>
            <a:r>
              <a:rPr lang="en-US" altLang="zh-CN" sz="2000" dirty="0" err="1">
                <a:sym typeface="Symbol" panose="05050102010706020507" pitchFamily="18" charset="2"/>
              </a:rPr>
              <a:t>wRoot</a:t>
            </a:r>
            <a:r>
              <a:rPr lang="en-US" altLang="zh-CN" sz="2000" dirty="0">
                <a:sym typeface="Symbol" panose="05050102010706020507" pitchFamily="18" charset="2"/>
              </a:rPr>
              <a:t> = find(sets, w);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ym typeface="Symbol" panose="05050102010706020507" pitchFamily="18" charset="2"/>
              </a:rPr>
              <a:t>if 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sym typeface="Symbol" panose="05050102010706020507" pitchFamily="18" charset="2"/>
              </a:rPr>
              <a:t>vRoot</a:t>
            </a:r>
            <a:r>
              <a:rPr lang="en-US" altLang="zh-CN" sz="2000" dirty="0">
                <a:sym typeface="Symbol" panose="05050102010706020507" pitchFamily="18" charset="2"/>
              </a:rPr>
              <a:t>  </a:t>
            </a:r>
            <a:r>
              <a:rPr lang="en-US" altLang="zh-CN" sz="2000" dirty="0" err="1">
                <a:sym typeface="Symbol" panose="05050102010706020507" pitchFamily="18" charset="2"/>
              </a:rPr>
              <a:t>wRoot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   Add </a:t>
            </a:r>
            <a:r>
              <a:rPr lang="en-US" altLang="zh-CN" sz="2000" dirty="0" err="1">
                <a:sym typeface="Symbol" panose="05050102010706020507" pitchFamily="18" charset="2"/>
              </a:rPr>
              <a:t>vw</a:t>
            </a:r>
            <a:r>
              <a:rPr lang="en-US" altLang="zh-CN" sz="2000" dirty="0">
                <a:sym typeface="Symbol" panose="05050102010706020507" pitchFamily="18" charset="2"/>
              </a:rPr>
              <a:t> to F;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   union(sets, </a:t>
            </a:r>
            <a:r>
              <a:rPr lang="en-US" altLang="zh-CN" sz="2000" dirty="0" err="1">
                <a:sym typeface="Symbol" panose="05050102010706020507" pitchFamily="18" charset="2"/>
              </a:rPr>
              <a:t>vRoot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sym typeface="Symbol" panose="05050102010706020507" pitchFamily="18" charset="2"/>
              </a:rPr>
              <a:t>wRoot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ym typeface="Symbol" panose="05050102010706020507" pitchFamily="18" charset="2"/>
              </a:rPr>
              <a:t>return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684213" y="2420888"/>
            <a:ext cx="7343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5076825" y="2420888"/>
            <a:ext cx="863600" cy="1368425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5060266" y="3810769"/>
            <a:ext cx="3024188" cy="87947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Simply sorting, the cost will be </a:t>
            </a:r>
            <a:r>
              <a:rPr lang="en-US" altLang="zh-CN" i="1">
                <a:sym typeface="Symbol" panose="05050102010706020507" pitchFamily="18" charset="2"/>
              </a:rPr>
              <a:t>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log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Complexity of Kruskal’s 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46DBAA-E445-8B45-9398-A34391ED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2" y="2060848"/>
            <a:ext cx="8777288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Implementing priority queue using heap or simply sorting, it costs O(</a:t>
            </a:r>
            <a:r>
              <a:rPr lang="en-US" altLang="zh-CN" sz="2400" kern="0" dirty="0" err="1">
                <a:sym typeface="Symbol" panose="05050102010706020507" pitchFamily="18" charset="2"/>
              </a:rPr>
              <a:t>mlog</a:t>
            </a:r>
            <a:r>
              <a:rPr lang="en-US" altLang="zh-CN" sz="2400" kern="0" dirty="0">
                <a:sym typeface="Symbol" panose="05050102010706020507" pitchFamily="18" charset="2"/>
              </a:rPr>
              <a:t> m).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The number of </a:t>
            </a:r>
            <a:r>
              <a:rPr lang="en-US" altLang="zh-CN" sz="2400" kern="0" dirty="0" err="1">
                <a:sym typeface="Symbol" panose="05050102010706020507" pitchFamily="18" charset="2"/>
              </a:rPr>
              <a:t>getMin</a:t>
            </a:r>
            <a:r>
              <a:rPr lang="en-US" altLang="zh-CN" sz="2400" kern="0" dirty="0">
                <a:sym typeface="Symbol" panose="05050102010706020507" pitchFamily="18" charset="2"/>
              </a:rPr>
              <a:t> + </a:t>
            </a:r>
            <a:r>
              <a:rPr lang="en-US" altLang="zh-CN" sz="2400" kern="0" dirty="0" err="1">
                <a:sym typeface="Symbol" panose="05050102010706020507" pitchFamily="18" charset="2"/>
              </a:rPr>
              <a:t>deleteMin</a:t>
            </a:r>
            <a:r>
              <a:rPr lang="en-US" altLang="zh-CN" sz="2400" kern="0" dirty="0">
                <a:sym typeface="Symbol" panose="05050102010706020507" pitchFamily="18" charset="2"/>
              </a:rPr>
              <a:t> is at most m. If using heap to implement priority queue, then their cost is O(</a:t>
            </a:r>
            <a:r>
              <a:rPr lang="en-US" altLang="zh-CN" sz="2400" kern="0" dirty="0" err="1">
                <a:sym typeface="Symbol" panose="05050102010706020507" pitchFamily="18" charset="2"/>
              </a:rPr>
              <a:t>mlogn</a:t>
            </a:r>
            <a:r>
              <a:rPr lang="en-US" altLang="zh-CN" sz="2400" kern="0" dirty="0">
                <a:sym typeface="Symbol" panose="05050102010706020507" pitchFamily="18" charset="2"/>
              </a:rPr>
              <a:t>).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Assuming we use weighted-union and find.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The number of FIND operations is O(m). Their cost is O(</a:t>
            </a:r>
            <a:r>
              <a:rPr lang="en-US" altLang="zh-CN" sz="2400" kern="0" dirty="0" err="1">
                <a:sym typeface="Symbol" panose="05050102010706020507" pitchFamily="18" charset="2"/>
              </a:rPr>
              <a:t>mlogn</a:t>
            </a:r>
            <a:r>
              <a:rPr lang="en-US" altLang="zh-CN" sz="2400" kern="0" dirty="0">
                <a:sym typeface="Symbol" panose="05050102010706020507" pitchFamily="18" charset="2"/>
              </a:rPr>
              <a:t>).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The number of </a:t>
            </a:r>
            <a:r>
              <a:rPr lang="en-US" altLang="zh-CN" sz="2400" kern="0" dirty="0" err="1">
                <a:sym typeface="Symbol" panose="05050102010706020507" pitchFamily="18" charset="2"/>
              </a:rPr>
              <a:t>wUNION</a:t>
            </a:r>
            <a:r>
              <a:rPr lang="en-US" altLang="zh-CN" sz="2400" kern="0" dirty="0">
                <a:sym typeface="Symbol" panose="05050102010706020507" pitchFamily="18" charset="2"/>
              </a:rPr>
              <a:t> operations is O(n). Their cost is O(n).</a:t>
            </a:r>
          </a:p>
          <a:p>
            <a:pPr eaLnBrk="1" hangingPunct="1"/>
            <a:r>
              <a:rPr lang="en-US" altLang="zh-CN" sz="2400" kern="0" dirty="0">
                <a:sym typeface="Symbol" panose="05050102010706020507" pitchFamily="18" charset="2"/>
              </a:rPr>
              <a:t>In total, the complexity is O(</a:t>
            </a:r>
            <a:r>
              <a:rPr lang="en-US" altLang="zh-CN" sz="2400" kern="0" dirty="0" err="1">
                <a:sym typeface="Symbol" panose="05050102010706020507" pitchFamily="18" charset="2"/>
              </a:rPr>
              <a:t>mlog</a:t>
            </a:r>
            <a:r>
              <a:rPr lang="en-US" altLang="zh-CN" sz="2400" kern="0" dirty="0">
                <a:sym typeface="Symbol" panose="05050102010706020507" pitchFamily="18" charset="2"/>
              </a:rPr>
              <a:t> m).</a:t>
            </a:r>
          </a:p>
        </p:txBody>
      </p:sp>
    </p:spTree>
    <p:extLst>
      <p:ext uri="{BB962C8B-B14F-4D97-AF65-F5344CB8AC3E}">
        <p14:creationId xmlns:p14="http://schemas.microsoft.com/office/powerpoint/2010/main" val="36669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Correctness of Kruskal’s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346DBAA-E445-8B45-9398-A34391EDB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700" y="1844824"/>
                <a:ext cx="8637588" cy="3888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2400" kern="0" dirty="0">
                    <a:sym typeface="Symbol" panose="05050102010706020507" pitchFamily="18" charset="2"/>
                  </a:rPr>
                  <a:t>局部生成森林</a:t>
                </a:r>
                <a:r>
                  <a:rPr lang="en-US" altLang="zh-CN" sz="2400" kern="0" dirty="0">
                    <a:sym typeface="Symbol" panose="05050102010706020507" pitchFamily="18" charset="2"/>
                  </a:rPr>
                  <a:t>F</a:t>
                </a:r>
                <a:r>
                  <a:rPr lang="en-US" altLang="zh-CN" sz="2400" kern="0" baseline="30000" dirty="0">
                    <a:sym typeface="Symbol" panose="05050102010706020507" pitchFamily="18" charset="2"/>
                  </a:rPr>
                  <a:t>(k)</a:t>
                </a:r>
                <a:r>
                  <a:rPr lang="zh-CN" altLang="en-US" sz="2400" kern="0" dirty="0">
                    <a:sym typeface="Symbol" panose="05050102010706020507" pitchFamily="18" charset="2"/>
                  </a:rPr>
                  <a:t>总被包含在某个最小生成树</a:t>
                </a:r>
                <a:r>
                  <a:rPr lang="en-US" altLang="zh-CN" sz="2400" kern="0" dirty="0">
                    <a:sym typeface="Symbol" panose="05050102010706020507" pitchFamily="18" charset="2"/>
                  </a:rPr>
                  <a:t>T</a:t>
                </a:r>
                <a:r>
                  <a:rPr lang="zh-CN" altLang="en-US" sz="2400" kern="0" dirty="0">
                    <a:sym typeface="Symbol" panose="05050102010706020507" pitchFamily="18" charset="2"/>
                  </a:rPr>
                  <a:t>中</a:t>
                </a:r>
                <a:endParaRPr lang="en-US" altLang="zh-CN" sz="2400" kern="0" dirty="0"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zh-CN" altLang="en-US" sz="2400" kern="0" dirty="0">
                    <a:sym typeface="Symbol" panose="05050102010706020507" pitchFamily="18" charset="2"/>
                  </a:rPr>
                  <a:t>数学归纳法</a:t>
                </a:r>
                <a:endParaRPr lang="en-US" altLang="zh-CN" sz="2400" kern="0" dirty="0"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en-US" altLang="zh-CN" sz="2000" kern="0" dirty="0">
                    <a:sym typeface="Symbol" panose="05050102010706020507" pitchFamily="18" charset="2"/>
                  </a:rPr>
                  <a:t>F</a:t>
                </a:r>
                <a:r>
                  <a:rPr lang="en-US" altLang="zh-CN" sz="2000" kern="0" baseline="30000" dirty="0">
                    <a:sym typeface="Symbol" panose="05050102010706020507" pitchFamily="18" charset="2"/>
                  </a:rPr>
                  <a:t>(0)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endParaRPr lang="en-US" altLang="zh-CN" sz="2000" kern="0" dirty="0"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en-US" altLang="zh-CN" sz="2000" kern="0" dirty="0">
                    <a:sym typeface="Symbol" panose="05050102010706020507" pitchFamily="18" charset="2"/>
                  </a:rPr>
                  <a:t>F</a:t>
                </a:r>
                <a:r>
                  <a:rPr lang="en-US" altLang="zh-CN" sz="2000" kern="0" baseline="30000" dirty="0">
                    <a:sym typeface="Symbol" panose="05050102010706020507" pitchFamily="18" charset="2"/>
                  </a:rPr>
                  <a:t>(k)</a:t>
                </a:r>
                <a:r>
                  <a:rPr lang="en-US" altLang="zh-CN" sz="2000" kern="0" dirty="0">
                    <a:sym typeface="Symbol" panose="05050102010706020507" pitchFamily="18" charset="2"/>
                  </a:rPr>
                  <a:t>= F</a:t>
                </a:r>
                <a:r>
                  <a:rPr lang="en-US" altLang="zh-CN" sz="2000" kern="0" baseline="30000" dirty="0">
                    <a:sym typeface="Symbol" panose="05050102010706020507" pitchFamily="18" charset="2"/>
                  </a:rPr>
                  <a:t>(k-1)</a:t>
                </a:r>
                <a14:m>
                  <m:oMath xmlns:m="http://schemas.openxmlformats.org/officeDocument/2006/math">
                    <m:r>
                      <a:rPr lang="zh-CN" altLang="en-US" sz="200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zh-CN" sz="2000" b="0" i="1" kern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altLang="zh-CN" sz="2000" kern="0" dirty="0">
                  <a:sym typeface="Symbol" panose="05050102010706020507" pitchFamily="18" charset="2"/>
                </a:endParaRPr>
              </a:p>
              <a:p>
                <a:pPr lvl="2" eaLnBrk="1" hangingPunct="1"/>
                <a:r>
                  <a:rPr lang="zh-CN" altLang="en-US" sz="1600" kern="0" dirty="0">
                    <a:sym typeface="Symbol" panose="05050102010706020507" pitchFamily="18" charset="2"/>
                  </a:rPr>
                  <a:t>反证法：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kern="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e</m:t>
                    </m:r>
                    <m:r>
                      <a:rPr lang="en-US" altLang="zh-CN" sz="16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a:rPr lang="en-US" altLang="zh-CN" sz="16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zh-CN" altLang="en-US" sz="1600" b="0" i="0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，</m:t>
                    </m:r>
                  </m:oMath>
                </a14:m>
                <a:r>
                  <a:rPr lang="zh-CN" altLang="en-US" sz="1600" kern="0" dirty="0"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kern="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</m:t>
                    </m:r>
                    <m:r>
                      <a:rPr lang="zh-CN" altLang="en-US" sz="16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 sz="16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sz="16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zh-CN" sz="1600" i="1" ker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sz="1600" kern="0" dirty="0">
                    <a:sym typeface="Symbol" panose="05050102010706020507" pitchFamily="18" charset="2"/>
                  </a:rPr>
                  <a:t>有环</a:t>
                </a:r>
                <a:r>
                  <a:rPr lang="en-US" altLang="zh-CN" sz="1600" kern="0" dirty="0">
                    <a:sym typeface="Symbol" panose="05050102010706020507" pitchFamily="18" charset="2"/>
                  </a:rPr>
                  <a:t>cycle</a:t>
                </a:r>
              </a:p>
              <a:p>
                <a:pPr lvl="3" eaLnBrk="1" hangingPunct="1"/>
                <a:r>
                  <a:rPr lang="en-US" altLang="zh-CN" sz="1200" kern="0" dirty="0">
                    <a:sym typeface="Symbol" panose="05050102010706020507" pitchFamily="18" charset="2"/>
                  </a:rPr>
                  <a:t>On one hand, T</a:t>
                </a:r>
                <a:r>
                  <a:rPr lang="zh-CN" altLang="en-US" sz="1200" kern="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1200" kern="0" dirty="0">
                    <a:sym typeface="Symbol" panose="05050102010706020507" pitchFamily="18" charset="2"/>
                  </a:rPr>
                  <a:t>is</a:t>
                </a:r>
                <a:r>
                  <a:rPr lang="zh-CN" altLang="en-US" sz="1200" kern="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1200" kern="0" dirty="0">
                    <a:sym typeface="Symbol" panose="05050102010706020507" pitchFamily="18" charset="2"/>
                  </a:rPr>
                  <a:t>MST</a:t>
                </a:r>
                <a:r>
                  <a:rPr lang="zh-CN" altLang="en-US" sz="1200" kern="0" dirty="0">
                    <a:sym typeface="Symbol" panose="05050102010706020507" pitchFamily="18" charset="2"/>
                  </a:rPr>
                  <a:t>，则 </a:t>
                </a:r>
                <a:r>
                  <a:rPr lang="en-US" altLang="zh-CN" sz="1200" kern="0" dirty="0">
                    <a:sym typeface="Symbol" panose="05050102010706020507" pitchFamily="18" charset="2"/>
                  </a:rPr>
                  <a:t>the weight of e is no less than the weight of any edge in the cycle</a:t>
                </a:r>
              </a:p>
              <a:p>
                <a:pPr lvl="3" eaLnBrk="1" hangingPunct="1"/>
                <a:r>
                  <a:rPr lang="en-US" altLang="zh-CN" sz="1200" kern="0" dirty="0">
                    <a:sym typeface="Symbol" panose="05050102010706020507" pitchFamily="18" charset="2"/>
                  </a:rPr>
                  <a:t>On the other hand, Kruskal is greedy, the weight of e is no larger than the weight of any edge in the cycle</a:t>
                </a:r>
                <a:r>
                  <a:rPr lang="zh-CN" altLang="en-US" sz="1200" kern="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1200" kern="0" dirty="0">
                    <a:sym typeface="Symbol" panose="05050102010706020507" pitchFamily="18" charset="2"/>
                  </a:rPr>
                  <a:t>and in T- F</a:t>
                </a:r>
                <a:r>
                  <a:rPr lang="en-US" altLang="zh-CN" sz="1200" kern="0" baseline="30000" dirty="0">
                    <a:sym typeface="Symbol" panose="05050102010706020507" pitchFamily="18" charset="2"/>
                  </a:rPr>
                  <a:t>(k-1)</a:t>
                </a:r>
                <a:endParaRPr lang="en-US" altLang="zh-CN" sz="1200" kern="0" dirty="0">
                  <a:sym typeface="Symbol" panose="05050102010706020507" pitchFamily="18" charset="2"/>
                </a:endParaRPr>
              </a:p>
              <a:p>
                <a:pPr lvl="3" eaLnBrk="1" hangingPunct="1"/>
                <a:r>
                  <a:rPr lang="en-US" altLang="zh-CN" sz="1200" kern="0" dirty="0">
                    <a:sym typeface="Symbol" panose="05050102010706020507" pitchFamily="18" charset="2"/>
                  </a:rPr>
                  <a:t>So there is an edge e’ in the cycle, the weights of e and e’ are the same</a:t>
                </a:r>
              </a:p>
              <a:p>
                <a:pPr lvl="2" eaLnBrk="1" hangingPunct="1"/>
                <a:r>
                  <a:rPr lang="en-US" altLang="zh-CN" sz="1600" kern="0" dirty="0">
                    <a:sym typeface="Symbol" panose="05050102010706020507" pitchFamily="18" charset="2"/>
                  </a:rPr>
                  <a:t>Then T- {e}+ {e’} is a new MST</a:t>
                </a:r>
              </a:p>
              <a:p>
                <a:pPr lvl="2" eaLnBrk="1" hangingPunct="1"/>
                <a:endParaRPr lang="en-US" altLang="zh-CN" sz="1600" kern="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346DBAA-E445-8B45-9398-A34391EDB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700" y="1844824"/>
                <a:ext cx="8637588" cy="3888431"/>
              </a:xfrm>
              <a:prstGeom prst="rect">
                <a:avLst/>
              </a:prstGeom>
              <a:blipFill>
                <a:blip r:embed="rId3"/>
                <a:stretch>
                  <a:fillRect l="-441" t="-19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0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 vs. Kruskal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Lower bound for MST</a:t>
            </a:r>
          </a:p>
          <a:p>
            <a:pPr lvl="1" eaLnBrk="1" hangingPunct="1"/>
            <a:r>
              <a:rPr lang="en-US" altLang="zh-CN" dirty="0"/>
              <a:t>For a correct MST, each edge in the graph should be examined at least once.</a:t>
            </a:r>
          </a:p>
          <a:p>
            <a:pPr lvl="1" eaLnBrk="1" hangingPunct="1"/>
            <a:r>
              <a:rPr lang="en-US" altLang="zh-CN" dirty="0"/>
              <a:t>So, the lower bound is </a:t>
            </a:r>
            <a:r>
              <a:rPr lang="en-US" altLang="zh-CN" i="1" dirty="0">
                <a:sym typeface="Symbol" panose="05050102010706020507" pitchFamily="18" charset="2"/>
              </a:rPr>
              <a:t>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+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) and </a:t>
            </a:r>
            <a:r>
              <a:rPr lang="en-US" altLang="zh-CN" i="1" dirty="0"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ym typeface="Symbol" panose="05050102010706020507" pitchFamily="18" charset="2"/>
              </a:rPr>
              <a:t>log</a:t>
            </a:r>
            <a:r>
              <a:rPr lang="en-US" altLang="zh-CN" i="1" dirty="0" err="1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), which is better?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Generally speaking, depends on the density of edge of the graph.</a:t>
            </a:r>
          </a:p>
          <a:p>
            <a:pPr lvl="2" eaLnBrk="1" hangingPunct="1"/>
            <a:r>
              <a:rPr lang="en-US" altLang="zh-CN" dirty="0">
                <a:sym typeface="Symbol" panose="05050102010706020507" pitchFamily="18" charset="2"/>
              </a:rPr>
              <a:t>When the graph is sparse, </a:t>
            </a:r>
            <a:r>
              <a:rPr lang="en-US" altLang="zh-CN" i="1" dirty="0"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ym typeface="Symbol" panose="05050102010706020507" pitchFamily="18" charset="2"/>
              </a:rPr>
              <a:t>log</a:t>
            </a:r>
            <a:r>
              <a:rPr lang="en-US" altLang="zh-CN" i="1" dirty="0" err="1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) will be better. Otherwise, the former is better.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Greedy Strategy </a:t>
            </a:r>
            <a:br>
              <a:rPr lang="en-US" altLang="zh-CN" dirty="0"/>
            </a:br>
            <a:r>
              <a:rPr lang="en-US" altLang="zh-CN" dirty="0"/>
              <a:t>for Optimization Problems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Coin Change Problem</a:t>
            </a:r>
          </a:p>
          <a:p>
            <a:pPr lvl="1" eaLnBrk="1" hangingPunct="1"/>
            <a:r>
              <a:rPr lang="en-US" altLang="zh-CN" sz="2400" dirty="0"/>
              <a:t>[candidates] A finite set of coins, of 1, 5, 10 and 25 units, with enough number for each value</a:t>
            </a:r>
          </a:p>
          <a:p>
            <a:pPr lvl="1" eaLnBrk="1" hangingPunct="1"/>
            <a:r>
              <a:rPr lang="en-US" altLang="zh-CN" sz="2400" dirty="0"/>
              <a:t>[constraints] Pay an exact amount by a selected set of coins</a:t>
            </a:r>
          </a:p>
          <a:p>
            <a:pPr lvl="1" eaLnBrk="1" hangingPunct="1"/>
            <a:r>
              <a:rPr lang="en-US" altLang="zh-CN" sz="2400" dirty="0"/>
              <a:t>[optimization] minimize the number of coins in the selected set</a:t>
            </a:r>
          </a:p>
          <a:p>
            <a:pPr eaLnBrk="1" hangingPunct="1"/>
            <a:r>
              <a:rPr lang="en-US" altLang="zh-CN" sz="2800" dirty="0"/>
              <a:t>Solution by greedy strategy</a:t>
            </a:r>
          </a:p>
          <a:p>
            <a:pPr lvl="1" eaLnBrk="1" hangingPunct="1"/>
            <a:r>
              <a:rPr lang="en-US" altLang="zh-CN" sz="2400" dirty="0"/>
              <a:t>For each selection, choose the highest-valued coin as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Greedy Fails Sometimes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844824"/>
            <a:ext cx="8564562" cy="39957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We have to pay 15 in total.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If the available types of coins are {1,5,12}</a:t>
            </a:r>
          </a:p>
          <a:p>
            <a:pPr lvl="2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The greedy choice is {12,1,1,1}</a:t>
            </a:r>
          </a:p>
          <a:p>
            <a:pPr lvl="2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The optimal choice is {5,5,5}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If the available types of coins are {1,5,10,25}</a:t>
            </a:r>
          </a:p>
          <a:p>
            <a:pPr lvl="2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The greedy choice is always optimal</a:t>
            </a:r>
          </a:p>
        </p:txBody>
      </p:sp>
      <p:sp>
        <p:nvSpPr>
          <p:cNvPr id="4" name="Text Box 174">
            <a:extLst>
              <a:ext uri="{FF2B5EF4-FFF2-40B4-BE49-F238E27FC236}">
                <a16:creationId xmlns:a16="http://schemas.microsoft.com/office/drawing/2014/main" id="{C5485CD4-1F6F-9348-82A9-5D23604B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0" y="5840562"/>
            <a:ext cx="8746715" cy="646331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When will the greedy strategy be optimal? A </a:t>
            </a:r>
            <a:r>
              <a:rPr lang="en-US" altLang="zh-CN" sz="1800" dirty="0">
                <a:solidFill>
                  <a:srgbClr val="FF0000"/>
                </a:solidFill>
              </a:rPr>
              <a:t>sufficient</a:t>
            </a:r>
            <a:r>
              <a:rPr lang="en-US" altLang="zh-CN" sz="1800" dirty="0"/>
              <a:t> condition is that the problem satisfies the Matroid (</a:t>
            </a:r>
            <a:r>
              <a:rPr lang="zh-CN" altLang="en-US" sz="1800" dirty="0"/>
              <a:t>拟阵</a:t>
            </a:r>
            <a:r>
              <a:rPr lang="en-US" altLang="zh-CN" sz="1800" dirty="0"/>
              <a:t>) structure.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Greedy Strategy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5" y="1763002"/>
            <a:ext cx="4387403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Constructing the final solution by expanding the partial solution step by step, in each step a selection is made from a set of candidates, with the choice made </a:t>
            </a:r>
            <a:r>
              <a:rPr lang="en-US" altLang="zh-CN" sz="2400" b="1" dirty="0">
                <a:solidFill>
                  <a:srgbClr val="FF0000"/>
                </a:solidFill>
              </a:rPr>
              <a:t>must</a:t>
            </a:r>
            <a:r>
              <a:rPr lang="en-US" altLang="zh-CN" sz="2400" dirty="0"/>
              <a:t>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9900"/>
                </a:solidFill>
              </a:rPr>
              <a:t>feasible</a:t>
            </a:r>
            <a:r>
              <a:rPr lang="en-US" altLang="zh-CN" sz="2000" dirty="0"/>
              <a:t>] it has to satisfy the problem’s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9900"/>
                </a:solidFill>
              </a:rPr>
              <a:t>locally optimal</a:t>
            </a:r>
            <a:r>
              <a:rPr lang="en-US" altLang="zh-CN" sz="2000" dirty="0"/>
              <a:t>] it has to be the best local choice among all feasible choices on the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9900"/>
                </a:solidFill>
              </a:rPr>
              <a:t>irrevocable</a:t>
            </a:r>
            <a:r>
              <a:rPr lang="en-US" altLang="zh-CN" sz="2000" dirty="0"/>
              <a:t>] the candidate selected can never be de-selected on subsequent steps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427538" y="1844675"/>
            <a:ext cx="4464050" cy="4376583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8EB28E"/>
              </a:gs>
            </a:gsLst>
            <a:path path="shape">
              <a:fillToRect l="50000" t="50000" r="50000" b="50000"/>
            </a:path>
          </a:gradFill>
          <a:ln w="57150" cmpd="thinThick">
            <a:solidFill>
              <a:srgbClr val="00CC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set </a:t>
            </a:r>
            <a:r>
              <a:rPr lang="en-US" altLang="zh-CN" dirty="0"/>
              <a:t>greedy(</a:t>
            </a:r>
            <a:r>
              <a:rPr lang="en-US" altLang="zh-CN" b="1" dirty="0"/>
              <a:t>set </a:t>
            </a:r>
            <a:r>
              <a:rPr lang="en-US" altLang="zh-CN" dirty="0"/>
              <a:t>candidate)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</a:t>
            </a:r>
            <a:r>
              <a:rPr lang="en-US" altLang="zh-CN" b="1" dirty="0"/>
              <a:t>set </a:t>
            </a:r>
            <a:r>
              <a:rPr lang="en-US" altLang="zh-CN" dirty="0"/>
              <a:t>S=</a:t>
            </a:r>
            <a:r>
              <a:rPr lang="en-US" altLang="zh-CN" dirty="0" err="1">
                <a:cs typeface="Times New Roman" panose="02020603050405020304" pitchFamily="18" charset="0"/>
              </a:rPr>
              <a:t>Ø</a:t>
            </a:r>
            <a:r>
              <a:rPr lang="en-US" altLang="zh-CN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cs typeface="Times New Roman" panose="02020603050405020304" pitchFamily="18" charset="0"/>
              </a:rPr>
              <a:t>while not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</a:rPr>
              <a:t>solution</a:t>
            </a:r>
            <a:r>
              <a:rPr lang="en-US" altLang="zh-CN" dirty="0">
                <a:cs typeface="Times New Roman" panose="02020603050405020304" pitchFamily="18" charset="0"/>
              </a:rPr>
              <a:t>(S) </a:t>
            </a:r>
            <a:r>
              <a:rPr lang="en-US" altLang="zh-CN" b="1" dirty="0">
                <a:cs typeface="Times New Roman" panose="02020603050405020304" pitchFamily="18" charset="0"/>
              </a:rPr>
              <a:t>and 	</a:t>
            </a:r>
            <a:r>
              <a:rPr lang="en-US" altLang="zh-CN" dirty="0" err="1">
                <a:cs typeface="Times New Roman" panose="02020603050405020304" pitchFamily="18" charset="0"/>
              </a:rPr>
              <a:t>candidate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>
                <a:cs typeface="Times New Roman" panose="02020603050405020304" pitchFamily="18" charset="0"/>
              </a:rPr>
              <a:t>Ø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cs typeface="Times New Roman" panose="02020603050405020304" pitchFamily="18" charset="0"/>
              </a:rPr>
              <a:t>select</a:t>
            </a:r>
            <a:r>
              <a:rPr lang="en-US" altLang="zh-CN" dirty="0">
                <a:cs typeface="Times New Roman" panose="02020603050405020304" pitchFamily="18" charset="0"/>
              </a:rPr>
              <a:t> locally optimal 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	from candidate;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        candidate=candidate-{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cs typeface="Times New Roman" panose="02020603050405020304" pitchFamily="18" charset="0"/>
              </a:rPr>
              <a:t>if </a:t>
            </a:r>
            <a:r>
              <a:rPr lang="en-US" altLang="zh-CN" i="1" dirty="0">
                <a:cs typeface="Times New Roman" panose="02020603050405020304" pitchFamily="18" charset="0"/>
              </a:rPr>
              <a:t>feasible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cs typeface="Times New Roman" panose="02020603050405020304" pitchFamily="18" charset="0"/>
              </a:rPr>
              <a:t>then</a:t>
            </a:r>
            <a:r>
              <a:rPr lang="en-US" altLang="zh-CN" dirty="0">
                <a:cs typeface="Times New Roman" panose="02020603050405020304" pitchFamily="18" charset="0"/>
              </a:rPr>
              <a:t> S=S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solution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(S)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then return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else return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(“no solution”)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 descr="信纸"/>
          <p:cNvSpPr>
            <a:spLocks noChangeArrowheads="1"/>
          </p:cNvSpPr>
          <p:nvPr/>
        </p:nvSpPr>
        <p:spPr bwMode="auto">
          <a:xfrm>
            <a:off x="2696393" y="2556396"/>
            <a:ext cx="1371600" cy="11430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8000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Weighted Graph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3734618" y="2021409"/>
            <a:ext cx="109538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918643" y="2745309"/>
            <a:ext cx="10795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564881" y="2745309"/>
            <a:ext cx="10795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2918643" y="3470796"/>
            <a:ext cx="1079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579168" y="3470796"/>
            <a:ext cx="1079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734618" y="4196284"/>
            <a:ext cx="109538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3734618" y="3100909"/>
            <a:ext cx="109538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069831" y="2745309"/>
            <a:ext cx="109537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6069831" y="3470796"/>
            <a:ext cx="109537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5253856" y="3131071"/>
            <a:ext cx="1079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002781" y="2126184"/>
            <a:ext cx="744537" cy="650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972618" y="2873896"/>
            <a:ext cx="1588" cy="6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834631" y="2126184"/>
            <a:ext cx="744537" cy="642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032943" y="3602559"/>
            <a:ext cx="728663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3834631" y="3572396"/>
            <a:ext cx="758825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4607743" y="2858021"/>
            <a:ext cx="1588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3032943" y="2842146"/>
            <a:ext cx="728663" cy="26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3032943" y="3191396"/>
            <a:ext cx="728663" cy="300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3834631" y="2842146"/>
            <a:ext cx="75882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3834631" y="3191396"/>
            <a:ext cx="744537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790181" y="2142059"/>
            <a:ext cx="1587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666481" y="2811984"/>
            <a:ext cx="14017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680768" y="3542234"/>
            <a:ext cx="14017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6125393" y="2873896"/>
            <a:ext cx="1588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4666481" y="2858021"/>
            <a:ext cx="584200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5368156" y="2858021"/>
            <a:ext cx="728662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5352281" y="3207271"/>
            <a:ext cx="744537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Freeform 31"/>
          <p:cNvSpPr>
            <a:spLocks/>
          </p:cNvSpPr>
          <p:nvPr/>
        </p:nvSpPr>
        <p:spPr bwMode="auto">
          <a:xfrm>
            <a:off x="3834631" y="3253309"/>
            <a:ext cx="1473200" cy="998537"/>
          </a:xfrm>
          <a:custGeom>
            <a:avLst/>
            <a:gdLst>
              <a:gd name="T0" fmla="*/ 2147483647 w 1514"/>
              <a:gd name="T1" fmla="*/ 0 h 1050"/>
              <a:gd name="T2" fmla="*/ 2147483647 w 1514"/>
              <a:gd name="T3" fmla="*/ 2147483647 h 1050"/>
              <a:gd name="T4" fmla="*/ 2147483647 w 1514"/>
              <a:gd name="T5" fmla="*/ 2147483647 h 1050"/>
              <a:gd name="T6" fmla="*/ 2147483647 w 1514"/>
              <a:gd name="T7" fmla="*/ 2147483647 h 1050"/>
              <a:gd name="T8" fmla="*/ 2147483647 w 1514"/>
              <a:gd name="T9" fmla="*/ 2147483647 h 1050"/>
              <a:gd name="T10" fmla="*/ 0 w 1514"/>
              <a:gd name="T11" fmla="*/ 2147483647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1050"/>
              <a:gd name="T20" fmla="*/ 1514 w 1514"/>
              <a:gd name="T21" fmla="*/ 1050 h 10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1050">
                <a:moveTo>
                  <a:pt x="1514" y="0"/>
                </a:moveTo>
                <a:cubicBezTo>
                  <a:pt x="1492" y="65"/>
                  <a:pt x="1460" y="263"/>
                  <a:pt x="1380" y="390"/>
                </a:cubicBezTo>
                <a:cubicBezTo>
                  <a:pt x="1300" y="517"/>
                  <a:pt x="1145" y="675"/>
                  <a:pt x="1035" y="765"/>
                </a:cubicBezTo>
                <a:cubicBezTo>
                  <a:pt x="925" y="855"/>
                  <a:pt x="837" y="885"/>
                  <a:pt x="720" y="930"/>
                </a:cubicBezTo>
                <a:cubicBezTo>
                  <a:pt x="603" y="975"/>
                  <a:pt x="450" y="1020"/>
                  <a:pt x="330" y="1035"/>
                </a:cubicBezTo>
                <a:cubicBezTo>
                  <a:pt x="210" y="1050"/>
                  <a:pt x="69" y="1023"/>
                  <a:pt x="0" y="10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055168" y="2256359"/>
            <a:ext cx="3952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27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4082281" y="2142059"/>
            <a:ext cx="568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26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5076056" y="2492896"/>
            <a:ext cx="568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42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3498081" y="2289696"/>
            <a:ext cx="5699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5360218" y="3226321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4733156" y="3986734"/>
            <a:ext cx="5683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53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5303068" y="3527946"/>
            <a:ext cx="568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4290243" y="2948509"/>
            <a:ext cx="565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33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3896543" y="3629546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28</a:t>
            </a: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3921943" y="2719909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36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3282181" y="3237434"/>
            <a:ext cx="58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18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3094856" y="3839096"/>
            <a:ext cx="568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17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2655118" y="2934221"/>
            <a:ext cx="4492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34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4747443" y="2940571"/>
            <a:ext cx="568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29</a:t>
            </a: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5622156" y="2940571"/>
            <a:ext cx="56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22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724968" y="2542109"/>
            <a:ext cx="554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A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3709218" y="3178696"/>
            <a:ext cx="4905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I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2670993" y="3415234"/>
            <a:ext cx="555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H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4556943" y="3534296"/>
            <a:ext cx="554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J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6036493" y="2465909"/>
            <a:ext cx="554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E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4514081" y="2470671"/>
            <a:ext cx="554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C</a:t>
            </a: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3558406" y="1799159"/>
            <a:ext cx="473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B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3504431" y="4258196"/>
            <a:ext cx="5397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G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6158731" y="3466034"/>
            <a:ext cx="5540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F</a:t>
            </a: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5199881" y="2850084"/>
            <a:ext cx="555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D</a:t>
            </a:r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6098406" y="2988196"/>
            <a:ext cx="568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16</a:t>
            </a:r>
          </a:p>
        </p:txBody>
      </p:sp>
      <p:sp>
        <p:nvSpPr>
          <p:cNvPr id="8358" name="Text Box 166"/>
          <p:cNvSpPr txBox="1">
            <a:spLocks noChangeArrowheads="1"/>
          </p:cNvSpPr>
          <p:nvPr/>
        </p:nvSpPr>
        <p:spPr bwMode="auto">
          <a:xfrm>
            <a:off x="1043608" y="4602974"/>
            <a:ext cx="727280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000" dirty="0"/>
              <a:t>A weighted graph</a:t>
            </a:r>
          </a:p>
          <a:p>
            <a:pPr eaLnBrk="1" hangingPunct="1">
              <a:spcBef>
                <a:spcPct val="10000"/>
              </a:spcBef>
            </a:pPr>
            <a:endParaRPr lang="en-US" altLang="zh-CN" sz="2000" dirty="0"/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chemeClr val="tx2"/>
                </a:solidFill>
              </a:rPr>
              <a:t>The nearest neighbor of vertex </a:t>
            </a:r>
            <a:r>
              <a:rPr lang="en-US" altLang="zh-CN" sz="1800" b="1" i="1" dirty="0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</a:rPr>
              <a:t> is </a:t>
            </a:r>
            <a:r>
              <a:rPr lang="en-US" altLang="zh-CN" sz="1800" b="1" i="1" dirty="0">
                <a:solidFill>
                  <a:schemeClr val="tx2"/>
                </a:solidFill>
              </a:rPr>
              <a:t>H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1800" dirty="0">
                <a:solidFill>
                  <a:schemeClr val="tx2"/>
                </a:solidFill>
              </a:rPr>
              <a:t>The nearest neighbor of the shaded subset of vertices is </a:t>
            </a:r>
            <a:r>
              <a:rPr lang="en-US" altLang="zh-CN" sz="1800" b="1" i="1" dirty="0">
                <a:solidFill>
                  <a:schemeClr val="tx2"/>
                </a:solidFill>
              </a:rPr>
              <a:t>G</a:t>
            </a:r>
            <a:endParaRPr lang="en-US" altLang="zh-CN" sz="1800" b="1" dirty="0">
              <a:solidFill>
                <a:schemeClr val="tx2"/>
              </a:solidFill>
            </a:endParaRPr>
          </a:p>
        </p:txBody>
      </p:sp>
      <p:sp>
        <p:nvSpPr>
          <p:cNvPr id="8359" name="Text Box 167"/>
          <p:cNvSpPr txBox="1">
            <a:spLocks noChangeArrowheads="1"/>
          </p:cNvSpPr>
          <p:nvPr/>
        </p:nvSpPr>
        <p:spPr bwMode="auto">
          <a:xfrm>
            <a:off x="3991793" y="3318396"/>
            <a:ext cx="582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362" name="Text Box 170"/>
          <p:cNvSpPr txBox="1">
            <a:spLocks noChangeArrowheads="1"/>
          </p:cNvSpPr>
          <p:nvPr/>
        </p:nvSpPr>
        <p:spPr bwMode="auto">
          <a:xfrm>
            <a:off x="3131368" y="2942159"/>
            <a:ext cx="3952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5106" y="36515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MST (Minimum Spanning Tree)</a:t>
            </a:r>
          </a:p>
        </p:txBody>
      </p:sp>
      <p:sp>
        <p:nvSpPr>
          <p:cNvPr id="8250" name="Oval 58"/>
          <p:cNvSpPr>
            <a:spLocks noChangeArrowheads="1"/>
          </p:cNvSpPr>
          <p:nvPr/>
        </p:nvSpPr>
        <p:spPr bwMode="auto">
          <a:xfrm>
            <a:off x="5260975" y="1717675"/>
            <a:ext cx="100013" cy="1031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>
            <a:off x="4510088" y="2352675"/>
            <a:ext cx="98425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>
            <a:off x="6024563" y="2352675"/>
            <a:ext cx="100012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>
            <a:off x="4510088" y="2989263"/>
            <a:ext cx="98425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>
            <a:off x="6037263" y="2989263"/>
            <a:ext cx="100012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>
            <a:off x="5260975" y="3624263"/>
            <a:ext cx="100013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5260975" y="2663825"/>
            <a:ext cx="100013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>
            <a:off x="7408863" y="2352675"/>
            <a:ext cx="101600" cy="1047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>
            <a:off x="7408863" y="2989263"/>
            <a:ext cx="101600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>
            <a:off x="6657975" y="2690813"/>
            <a:ext cx="100013" cy="1031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V="1">
            <a:off x="4586288" y="1811338"/>
            <a:ext cx="68580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4559300" y="2465388"/>
            <a:ext cx="4763" cy="512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>
            <a:off x="5351463" y="1811338"/>
            <a:ext cx="700087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3" name="Line 71"/>
          <p:cNvSpPr>
            <a:spLocks noChangeShapeType="1"/>
          </p:cNvSpPr>
          <p:nvPr/>
        </p:nvSpPr>
        <p:spPr bwMode="auto">
          <a:xfrm>
            <a:off x="4614863" y="3103563"/>
            <a:ext cx="669925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 flipV="1">
            <a:off x="5351463" y="3078163"/>
            <a:ext cx="700087" cy="534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5" name="Line 73"/>
          <p:cNvSpPr>
            <a:spLocks noChangeShapeType="1"/>
          </p:cNvSpPr>
          <p:nvPr/>
        </p:nvSpPr>
        <p:spPr bwMode="auto">
          <a:xfrm flipH="1" flipV="1">
            <a:off x="6065838" y="2451100"/>
            <a:ext cx="12700" cy="5445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4614863" y="2438400"/>
            <a:ext cx="669925" cy="236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7" name="Line 75"/>
          <p:cNvSpPr>
            <a:spLocks noChangeShapeType="1"/>
          </p:cNvSpPr>
          <p:nvPr/>
        </p:nvSpPr>
        <p:spPr bwMode="auto">
          <a:xfrm flipV="1">
            <a:off x="4614863" y="2743200"/>
            <a:ext cx="669925" cy="263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8" name="Line 76"/>
          <p:cNvSpPr>
            <a:spLocks noChangeShapeType="1"/>
          </p:cNvSpPr>
          <p:nvPr/>
        </p:nvSpPr>
        <p:spPr bwMode="auto">
          <a:xfrm flipV="1">
            <a:off x="5351463" y="2438400"/>
            <a:ext cx="700087" cy="249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>
            <a:off x="5351463" y="2743200"/>
            <a:ext cx="68580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0" name="Line 78"/>
          <p:cNvSpPr>
            <a:spLocks noChangeShapeType="1"/>
          </p:cNvSpPr>
          <p:nvPr/>
        </p:nvSpPr>
        <p:spPr bwMode="auto">
          <a:xfrm>
            <a:off x="5311775" y="1824038"/>
            <a:ext cx="1588" cy="800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1" name="Line 79"/>
          <p:cNvSpPr>
            <a:spLocks noChangeShapeType="1"/>
          </p:cNvSpPr>
          <p:nvPr/>
        </p:nvSpPr>
        <p:spPr bwMode="auto">
          <a:xfrm>
            <a:off x="6118225" y="2411413"/>
            <a:ext cx="12890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6130925" y="3051175"/>
            <a:ext cx="12890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3" name="Line 81"/>
          <p:cNvSpPr>
            <a:spLocks noChangeShapeType="1"/>
          </p:cNvSpPr>
          <p:nvPr/>
        </p:nvSpPr>
        <p:spPr bwMode="auto">
          <a:xfrm flipV="1">
            <a:off x="7461250" y="2465388"/>
            <a:ext cx="0" cy="48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>
            <a:off x="6118225" y="2451100"/>
            <a:ext cx="550863" cy="238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5" name="Line 83"/>
          <p:cNvSpPr>
            <a:spLocks noChangeShapeType="1"/>
          </p:cNvSpPr>
          <p:nvPr/>
        </p:nvSpPr>
        <p:spPr bwMode="auto">
          <a:xfrm flipV="1">
            <a:off x="6762750" y="2451100"/>
            <a:ext cx="671513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6" name="Line 84"/>
          <p:cNvSpPr>
            <a:spLocks noChangeShapeType="1"/>
          </p:cNvSpPr>
          <p:nvPr/>
        </p:nvSpPr>
        <p:spPr bwMode="auto">
          <a:xfrm>
            <a:off x="6748463" y="2757488"/>
            <a:ext cx="68580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7" name="Freeform 85"/>
          <p:cNvSpPr>
            <a:spLocks/>
          </p:cNvSpPr>
          <p:nvPr/>
        </p:nvSpPr>
        <p:spPr bwMode="auto">
          <a:xfrm>
            <a:off x="5351463" y="2797175"/>
            <a:ext cx="1357312" cy="874713"/>
          </a:xfrm>
          <a:custGeom>
            <a:avLst/>
            <a:gdLst>
              <a:gd name="T0" fmla="*/ 2147483647 w 1514"/>
              <a:gd name="T1" fmla="*/ 0 h 1050"/>
              <a:gd name="T2" fmla="*/ 2147483647 w 1514"/>
              <a:gd name="T3" fmla="*/ 2147483647 h 1050"/>
              <a:gd name="T4" fmla="*/ 2147483647 w 1514"/>
              <a:gd name="T5" fmla="*/ 2147483647 h 1050"/>
              <a:gd name="T6" fmla="*/ 2147483647 w 1514"/>
              <a:gd name="T7" fmla="*/ 2147483647 h 1050"/>
              <a:gd name="T8" fmla="*/ 2147483647 w 1514"/>
              <a:gd name="T9" fmla="*/ 2147483647 h 1050"/>
              <a:gd name="T10" fmla="*/ 0 w 1514"/>
              <a:gd name="T11" fmla="*/ 2147483647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1050"/>
              <a:gd name="T20" fmla="*/ 1514 w 1514"/>
              <a:gd name="T21" fmla="*/ 1050 h 10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1050">
                <a:moveTo>
                  <a:pt x="1514" y="0"/>
                </a:moveTo>
                <a:cubicBezTo>
                  <a:pt x="1492" y="65"/>
                  <a:pt x="1460" y="263"/>
                  <a:pt x="1380" y="390"/>
                </a:cubicBezTo>
                <a:cubicBezTo>
                  <a:pt x="1300" y="517"/>
                  <a:pt x="1145" y="675"/>
                  <a:pt x="1035" y="765"/>
                </a:cubicBezTo>
                <a:cubicBezTo>
                  <a:pt x="925" y="855"/>
                  <a:pt x="837" y="885"/>
                  <a:pt x="720" y="930"/>
                </a:cubicBezTo>
                <a:cubicBezTo>
                  <a:pt x="603" y="975"/>
                  <a:pt x="450" y="1020"/>
                  <a:pt x="330" y="1035"/>
                </a:cubicBezTo>
                <a:cubicBezTo>
                  <a:pt x="210" y="1050"/>
                  <a:pt x="69" y="1023"/>
                  <a:pt x="0" y="10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8" name="Text Box 86"/>
          <p:cNvSpPr txBox="1">
            <a:spLocks noChangeArrowheads="1"/>
          </p:cNvSpPr>
          <p:nvPr/>
        </p:nvSpPr>
        <p:spPr bwMode="auto">
          <a:xfrm>
            <a:off x="4614863" y="1851025"/>
            <a:ext cx="4905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27</a:t>
            </a: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5581650" y="1824038"/>
            <a:ext cx="522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26</a:t>
            </a:r>
          </a:p>
        </p:txBody>
      </p:sp>
      <p:sp>
        <p:nvSpPr>
          <p:cNvPr id="8280" name="Text Box 88"/>
          <p:cNvSpPr txBox="1">
            <a:spLocks noChangeArrowheads="1"/>
          </p:cNvSpPr>
          <p:nvPr/>
        </p:nvSpPr>
        <p:spPr bwMode="auto">
          <a:xfrm>
            <a:off x="6496050" y="2132013"/>
            <a:ext cx="5207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42</a:t>
            </a:r>
          </a:p>
        </p:txBody>
      </p:sp>
      <p:sp>
        <p:nvSpPr>
          <p:cNvPr id="8281" name="Text Box 89"/>
          <p:cNvSpPr txBox="1">
            <a:spLocks noChangeArrowheads="1"/>
          </p:cNvSpPr>
          <p:nvPr/>
        </p:nvSpPr>
        <p:spPr bwMode="auto">
          <a:xfrm>
            <a:off x="5003800" y="2090738"/>
            <a:ext cx="5238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282" name="Text Box 90"/>
          <p:cNvSpPr txBox="1">
            <a:spLocks noChangeArrowheads="1"/>
          </p:cNvSpPr>
          <p:nvPr/>
        </p:nvSpPr>
        <p:spPr bwMode="auto">
          <a:xfrm>
            <a:off x="6756400" y="2774950"/>
            <a:ext cx="5238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283" name="Text Box 91"/>
          <p:cNvSpPr txBox="1">
            <a:spLocks noChangeArrowheads="1"/>
          </p:cNvSpPr>
          <p:nvPr/>
        </p:nvSpPr>
        <p:spPr bwMode="auto">
          <a:xfrm>
            <a:off x="6180138" y="3440113"/>
            <a:ext cx="5222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53</a:t>
            </a:r>
          </a:p>
        </p:txBody>
      </p: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6702425" y="3038475"/>
            <a:ext cx="5238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5772150" y="2530475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33</a:t>
            </a:r>
          </a:p>
        </p:txBody>
      </p:sp>
      <p:sp>
        <p:nvSpPr>
          <p:cNvPr id="8286" name="Text Box 94"/>
          <p:cNvSpPr txBox="1">
            <a:spLocks noChangeArrowheads="1"/>
          </p:cNvSpPr>
          <p:nvPr/>
        </p:nvSpPr>
        <p:spPr bwMode="auto">
          <a:xfrm>
            <a:off x="5334000" y="3200400"/>
            <a:ext cx="5238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28</a:t>
            </a:r>
          </a:p>
        </p:txBody>
      </p:sp>
      <p:sp>
        <p:nvSpPr>
          <p:cNvPr id="8287" name="Text Box 95"/>
          <p:cNvSpPr txBox="1">
            <a:spLocks noChangeArrowheads="1"/>
          </p:cNvSpPr>
          <p:nvPr/>
        </p:nvSpPr>
        <p:spPr bwMode="auto">
          <a:xfrm>
            <a:off x="5434013" y="2330450"/>
            <a:ext cx="5222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36</a:t>
            </a:r>
          </a:p>
        </p:txBody>
      </p:sp>
      <p:sp>
        <p:nvSpPr>
          <p:cNvPr id="8288" name="Text Box 96"/>
          <p:cNvSpPr txBox="1">
            <a:spLocks noChangeArrowheads="1"/>
          </p:cNvSpPr>
          <p:nvPr/>
        </p:nvSpPr>
        <p:spPr bwMode="auto">
          <a:xfrm>
            <a:off x="4845050" y="2784475"/>
            <a:ext cx="5349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18</a:t>
            </a:r>
          </a:p>
        </p:txBody>
      </p:sp>
      <p:sp>
        <p:nvSpPr>
          <p:cNvPr id="8289" name="Text Box 97"/>
          <p:cNvSpPr txBox="1">
            <a:spLocks noChangeArrowheads="1"/>
          </p:cNvSpPr>
          <p:nvPr/>
        </p:nvSpPr>
        <p:spPr bwMode="auto">
          <a:xfrm>
            <a:off x="4672013" y="3311525"/>
            <a:ext cx="5222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17</a:t>
            </a:r>
          </a:p>
        </p:txBody>
      </p:sp>
      <p:sp>
        <p:nvSpPr>
          <p:cNvPr id="8290" name="Text Box 98"/>
          <p:cNvSpPr txBox="1">
            <a:spLocks noChangeArrowheads="1"/>
          </p:cNvSpPr>
          <p:nvPr/>
        </p:nvSpPr>
        <p:spPr bwMode="auto">
          <a:xfrm>
            <a:off x="4267200" y="2517775"/>
            <a:ext cx="414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34</a:t>
            </a:r>
          </a:p>
        </p:txBody>
      </p:sp>
      <p:sp>
        <p:nvSpPr>
          <p:cNvPr id="8291" name="Text Box 99"/>
          <p:cNvSpPr txBox="1">
            <a:spLocks noChangeArrowheads="1"/>
          </p:cNvSpPr>
          <p:nvPr/>
        </p:nvSpPr>
        <p:spPr bwMode="auto">
          <a:xfrm>
            <a:off x="6191250" y="2522538"/>
            <a:ext cx="5238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29</a:t>
            </a:r>
          </a:p>
        </p:txBody>
      </p:sp>
      <p:sp>
        <p:nvSpPr>
          <p:cNvPr id="8292" name="Text Box 100"/>
          <p:cNvSpPr txBox="1">
            <a:spLocks noChangeArrowheads="1"/>
          </p:cNvSpPr>
          <p:nvPr/>
        </p:nvSpPr>
        <p:spPr bwMode="auto">
          <a:xfrm>
            <a:off x="6997700" y="2522538"/>
            <a:ext cx="5207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22</a:t>
            </a:r>
          </a:p>
        </p:txBody>
      </p:sp>
      <p:sp>
        <p:nvSpPr>
          <p:cNvPr id="8293" name="Text Box 101"/>
          <p:cNvSpPr txBox="1">
            <a:spLocks noChangeArrowheads="1"/>
          </p:cNvSpPr>
          <p:nvPr/>
        </p:nvSpPr>
        <p:spPr bwMode="auto">
          <a:xfrm>
            <a:off x="4273550" y="2160588"/>
            <a:ext cx="5667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A</a:t>
            </a:r>
          </a:p>
        </p:txBody>
      </p:sp>
      <p:sp>
        <p:nvSpPr>
          <p:cNvPr id="8294" name="Text Box 102"/>
          <p:cNvSpPr txBox="1">
            <a:spLocks noChangeArrowheads="1"/>
          </p:cNvSpPr>
          <p:nvPr/>
        </p:nvSpPr>
        <p:spPr bwMode="auto">
          <a:xfrm>
            <a:off x="5237163" y="2732088"/>
            <a:ext cx="4524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I</a:t>
            </a:r>
          </a:p>
        </p:txBody>
      </p:sp>
      <p:sp>
        <p:nvSpPr>
          <p:cNvPr id="8295" name="Text Box 103"/>
          <p:cNvSpPr txBox="1">
            <a:spLocks noChangeArrowheads="1"/>
          </p:cNvSpPr>
          <p:nvPr/>
        </p:nvSpPr>
        <p:spPr bwMode="auto">
          <a:xfrm>
            <a:off x="4281488" y="2938463"/>
            <a:ext cx="5111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H</a:t>
            </a:r>
          </a:p>
        </p:txBody>
      </p:sp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6018213" y="3044825"/>
            <a:ext cx="5095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J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7378700" y="2108200"/>
            <a:ext cx="5095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E</a:t>
            </a:r>
          </a:p>
        </p:txBody>
      </p:sp>
      <p:sp>
        <p:nvSpPr>
          <p:cNvPr id="8298" name="Text Box 106"/>
          <p:cNvSpPr txBox="1">
            <a:spLocks noChangeArrowheads="1"/>
          </p:cNvSpPr>
          <p:nvPr/>
        </p:nvSpPr>
        <p:spPr bwMode="auto">
          <a:xfrm>
            <a:off x="5976938" y="2112963"/>
            <a:ext cx="5111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C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5097463" y="1524000"/>
            <a:ext cx="434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B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029200" y="3614738"/>
            <a:ext cx="495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G</a:t>
            </a:r>
          </a:p>
        </p:txBody>
      </p:sp>
      <p:sp>
        <p:nvSpPr>
          <p:cNvPr id="8301" name="Text Box 109"/>
          <p:cNvSpPr txBox="1">
            <a:spLocks noChangeArrowheads="1"/>
          </p:cNvSpPr>
          <p:nvPr/>
        </p:nvSpPr>
        <p:spPr bwMode="auto">
          <a:xfrm>
            <a:off x="7491413" y="2982913"/>
            <a:ext cx="5095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F</a:t>
            </a:r>
          </a:p>
        </p:txBody>
      </p:sp>
      <p:sp>
        <p:nvSpPr>
          <p:cNvPr id="8302" name="Text Box 110"/>
          <p:cNvSpPr txBox="1">
            <a:spLocks noChangeArrowheads="1"/>
          </p:cNvSpPr>
          <p:nvPr/>
        </p:nvSpPr>
        <p:spPr bwMode="auto">
          <a:xfrm>
            <a:off x="6581775" y="2424113"/>
            <a:ext cx="5111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D</a:t>
            </a:r>
          </a:p>
        </p:txBody>
      </p:sp>
      <p:sp>
        <p:nvSpPr>
          <p:cNvPr id="8303" name="Text Box 111"/>
          <p:cNvSpPr txBox="1">
            <a:spLocks noChangeArrowheads="1"/>
          </p:cNvSpPr>
          <p:nvPr/>
        </p:nvSpPr>
        <p:spPr bwMode="auto">
          <a:xfrm>
            <a:off x="7435850" y="2565400"/>
            <a:ext cx="522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16</a:t>
            </a:r>
          </a:p>
        </p:txBody>
      </p:sp>
      <p:sp>
        <p:nvSpPr>
          <p:cNvPr id="8304" name="Oval 112"/>
          <p:cNvSpPr>
            <a:spLocks noChangeArrowheads="1"/>
          </p:cNvSpPr>
          <p:nvPr/>
        </p:nvSpPr>
        <p:spPr bwMode="auto">
          <a:xfrm>
            <a:off x="5254625" y="4165600"/>
            <a:ext cx="93663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5" name="Oval 113"/>
          <p:cNvSpPr>
            <a:spLocks noChangeArrowheads="1"/>
          </p:cNvSpPr>
          <p:nvPr/>
        </p:nvSpPr>
        <p:spPr bwMode="auto">
          <a:xfrm>
            <a:off x="4565650" y="4829175"/>
            <a:ext cx="92075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6" name="Oval 114"/>
          <p:cNvSpPr>
            <a:spLocks noChangeArrowheads="1"/>
          </p:cNvSpPr>
          <p:nvPr/>
        </p:nvSpPr>
        <p:spPr bwMode="auto">
          <a:xfrm>
            <a:off x="5956300" y="4829175"/>
            <a:ext cx="92075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7" name="Oval 115"/>
          <p:cNvSpPr>
            <a:spLocks noChangeArrowheads="1"/>
          </p:cNvSpPr>
          <p:nvPr/>
        </p:nvSpPr>
        <p:spPr bwMode="auto">
          <a:xfrm>
            <a:off x="4565650" y="5494338"/>
            <a:ext cx="92075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8" name="Oval 116"/>
          <p:cNvSpPr>
            <a:spLocks noChangeArrowheads="1"/>
          </p:cNvSpPr>
          <p:nvPr/>
        </p:nvSpPr>
        <p:spPr bwMode="auto">
          <a:xfrm>
            <a:off x="5969000" y="5494338"/>
            <a:ext cx="92075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09" name="Oval 117"/>
          <p:cNvSpPr>
            <a:spLocks noChangeArrowheads="1"/>
          </p:cNvSpPr>
          <p:nvPr/>
        </p:nvSpPr>
        <p:spPr bwMode="auto">
          <a:xfrm>
            <a:off x="5254625" y="6159500"/>
            <a:ext cx="93663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10" name="Oval 118"/>
          <p:cNvSpPr>
            <a:spLocks noChangeArrowheads="1"/>
          </p:cNvSpPr>
          <p:nvPr/>
        </p:nvSpPr>
        <p:spPr bwMode="auto">
          <a:xfrm>
            <a:off x="5254625" y="5154613"/>
            <a:ext cx="93663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11" name="Oval 119"/>
          <p:cNvSpPr>
            <a:spLocks noChangeArrowheads="1"/>
          </p:cNvSpPr>
          <p:nvPr/>
        </p:nvSpPr>
        <p:spPr bwMode="auto">
          <a:xfrm>
            <a:off x="7227888" y="4829175"/>
            <a:ext cx="93662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12" name="Oval 120"/>
          <p:cNvSpPr>
            <a:spLocks noChangeArrowheads="1"/>
          </p:cNvSpPr>
          <p:nvPr/>
        </p:nvSpPr>
        <p:spPr bwMode="auto">
          <a:xfrm>
            <a:off x="7227888" y="5494338"/>
            <a:ext cx="93662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13" name="Oval 121"/>
          <p:cNvSpPr>
            <a:spLocks noChangeArrowheads="1"/>
          </p:cNvSpPr>
          <p:nvPr/>
        </p:nvSpPr>
        <p:spPr bwMode="auto">
          <a:xfrm>
            <a:off x="6538913" y="5183188"/>
            <a:ext cx="92075" cy="1079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V="1">
            <a:off x="4637088" y="4262438"/>
            <a:ext cx="62865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>
            <a:off x="4611688" y="4946650"/>
            <a:ext cx="7937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>
            <a:off x="5340350" y="4262438"/>
            <a:ext cx="641350" cy="561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7" name="Line 125"/>
          <p:cNvSpPr>
            <a:spLocks noChangeShapeType="1"/>
          </p:cNvSpPr>
          <p:nvPr/>
        </p:nvSpPr>
        <p:spPr bwMode="auto">
          <a:xfrm>
            <a:off x="4662488" y="5614988"/>
            <a:ext cx="615950" cy="534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8" name="Line 126"/>
          <p:cNvSpPr>
            <a:spLocks noChangeShapeType="1"/>
          </p:cNvSpPr>
          <p:nvPr/>
        </p:nvSpPr>
        <p:spPr bwMode="auto">
          <a:xfrm flipV="1">
            <a:off x="5340350" y="5588000"/>
            <a:ext cx="64135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9" name="Line 127"/>
          <p:cNvSpPr>
            <a:spLocks noChangeShapeType="1"/>
          </p:cNvSpPr>
          <p:nvPr/>
        </p:nvSpPr>
        <p:spPr bwMode="auto">
          <a:xfrm flipH="1" flipV="1">
            <a:off x="5994400" y="493236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0" name="Line 128"/>
          <p:cNvSpPr>
            <a:spLocks noChangeShapeType="1"/>
          </p:cNvSpPr>
          <p:nvPr/>
        </p:nvSpPr>
        <p:spPr bwMode="auto">
          <a:xfrm>
            <a:off x="4662488" y="4918075"/>
            <a:ext cx="615950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1" name="Line 129"/>
          <p:cNvSpPr>
            <a:spLocks noChangeShapeType="1"/>
          </p:cNvSpPr>
          <p:nvPr/>
        </p:nvSpPr>
        <p:spPr bwMode="auto">
          <a:xfrm flipV="1">
            <a:off x="4662488" y="5238750"/>
            <a:ext cx="615950" cy="274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2" name="Line 130"/>
          <p:cNvSpPr>
            <a:spLocks noChangeShapeType="1"/>
          </p:cNvSpPr>
          <p:nvPr/>
        </p:nvSpPr>
        <p:spPr bwMode="auto">
          <a:xfrm flipV="1">
            <a:off x="5340350" y="4918075"/>
            <a:ext cx="64135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3" name="Line 131"/>
          <p:cNvSpPr>
            <a:spLocks noChangeShapeType="1"/>
          </p:cNvSpPr>
          <p:nvPr/>
        </p:nvSpPr>
        <p:spPr bwMode="auto">
          <a:xfrm>
            <a:off x="5340350" y="5238750"/>
            <a:ext cx="62865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4" name="Line 132"/>
          <p:cNvSpPr>
            <a:spLocks noChangeShapeType="1"/>
          </p:cNvSpPr>
          <p:nvPr/>
        </p:nvSpPr>
        <p:spPr bwMode="auto">
          <a:xfrm>
            <a:off x="5302250" y="4276725"/>
            <a:ext cx="1588" cy="892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5" name="Line 133"/>
          <p:cNvSpPr>
            <a:spLocks noChangeShapeType="1"/>
          </p:cNvSpPr>
          <p:nvPr/>
        </p:nvSpPr>
        <p:spPr bwMode="auto">
          <a:xfrm>
            <a:off x="6042025" y="4891088"/>
            <a:ext cx="11858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6" name="Line 134"/>
          <p:cNvSpPr>
            <a:spLocks noChangeShapeType="1"/>
          </p:cNvSpPr>
          <p:nvPr/>
        </p:nvSpPr>
        <p:spPr bwMode="auto">
          <a:xfrm>
            <a:off x="6054725" y="5559425"/>
            <a:ext cx="118427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7" name="Line 135"/>
          <p:cNvSpPr>
            <a:spLocks noChangeShapeType="1"/>
          </p:cNvSpPr>
          <p:nvPr/>
        </p:nvSpPr>
        <p:spPr bwMode="auto">
          <a:xfrm flipV="1">
            <a:off x="7275513" y="4946650"/>
            <a:ext cx="1587" cy="509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8" name="Line 136"/>
          <p:cNvSpPr>
            <a:spLocks noChangeShapeType="1"/>
          </p:cNvSpPr>
          <p:nvPr/>
        </p:nvSpPr>
        <p:spPr bwMode="auto">
          <a:xfrm>
            <a:off x="6042025" y="4932363"/>
            <a:ext cx="506413" cy="234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29" name="Line 137"/>
          <p:cNvSpPr>
            <a:spLocks noChangeShapeType="1"/>
          </p:cNvSpPr>
          <p:nvPr/>
        </p:nvSpPr>
        <p:spPr bwMode="auto">
          <a:xfrm flipV="1">
            <a:off x="6635750" y="4932363"/>
            <a:ext cx="61595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0" name="Line 138"/>
          <p:cNvSpPr>
            <a:spLocks noChangeShapeType="1"/>
          </p:cNvSpPr>
          <p:nvPr/>
        </p:nvSpPr>
        <p:spPr bwMode="auto">
          <a:xfrm>
            <a:off x="6621463" y="5253038"/>
            <a:ext cx="630237" cy="261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1" name="Freeform 139"/>
          <p:cNvSpPr>
            <a:spLocks/>
          </p:cNvSpPr>
          <p:nvPr/>
        </p:nvSpPr>
        <p:spPr bwMode="auto">
          <a:xfrm>
            <a:off x="5340350" y="5294313"/>
            <a:ext cx="1244600" cy="914400"/>
          </a:xfrm>
          <a:custGeom>
            <a:avLst/>
            <a:gdLst>
              <a:gd name="T0" fmla="*/ 2147483647 w 1514"/>
              <a:gd name="T1" fmla="*/ 0 h 1050"/>
              <a:gd name="T2" fmla="*/ 2147483647 w 1514"/>
              <a:gd name="T3" fmla="*/ 2147483647 h 1050"/>
              <a:gd name="T4" fmla="*/ 2147483647 w 1514"/>
              <a:gd name="T5" fmla="*/ 2147483647 h 1050"/>
              <a:gd name="T6" fmla="*/ 2147483647 w 1514"/>
              <a:gd name="T7" fmla="*/ 2147483647 h 1050"/>
              <a:gd name="T8" fmla="*/ 2147483647 w 1514"/>
              <a:gd name="T9" fmla="*/ 2147483647 h 1050"/>
              <a:gd name="T10" fmla="*/ 0 w 1514"/>
              <a:gd name="T11" fmla="*/ 2147483647 h 1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1050"/>
              <a:gd name="T20" fmla="*/ 1514 w 1514"/>
              <a:gd name="T21" fmla="*/ 1050 h 10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1050">
                <a:moveTo>
                  <a:pt x="1514" y="0"/>
                </a:moveTo>
                <a:cubicBezTo>
                  <a:pt x="1492" y="65"/>
                  <a:pt x="1460" y="263"/>
                  <a:pt x="1380" y="390"/>
                </a:cubicBezTo>
                <a:cubicBezTo>
                  <a:pt x="1300" y="517"/>
                  <a:pt x="1145" y="675"/>
                  <a:pt x="1035" y="765"/>
                </a:cubicBezTo>
                <a:cubicBezTo>
                  <a:pt x="925" y="855"/>
                  <a:pt x="837" y="885"/>
                  <a:pt x="720" y="930"/>
                </a:cubicBezTo>
                <a:cubicBezTo>
                  <a:pt x="603" y="975"/>
                  <a:pt x="450" y="1020"/>
                  <a:pt x="330" y="1035"/>
                </a:cubicBezTo>
                <a:cubicBezTo>
                  <a:pt x="210" y="1050"/>
                  <a:pt x="69" y="1023"/>
                  <a:pt x="0" y="10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32" name="Text Box 140"/>
          <p:cNvSpPr txBox="1">
            <a:spLocks noChangeArrowheads="1"/>
          </p:cNvSpPr>
          <p:nvPr/>
        </p:nvSpPr>
        <p:spPr bwMode="auto">
          <a:xfrm>
            <a:off x="4662488" y="4305300"/>
            <a:ext cx="5953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27</a:t>
            </a:r>
          </a:p>
        </p:txBody>
      </p:sp>
      <p:sp>
        <p:nvSpPr>
          <p:cNvPr id="8333" name="Text Box 141"/>
          <p:cNvSpPr txBox="1">
            <a:spLocks noChangeArrowheads="1"/>
          </p:cNvSpPr>
          <p:nvPr/>
        </p:nvSpPr>
        <p:spPr bwMode="auto">
          <a:xfrm>
            <a:off x="5549900" y="4276725"/>
            <a:ext cx="4810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26</a:t>
            </a:r>
          </a:p>
        </p:txBody>
      </p:sp>
      <p:sp>
        <p:nvSpPr>
          <p:cNvPr id="8334" name="Text Box 142"/>
          <p:cNvSpPr txBox="1">
            <a:spLocks noChangeArrowheads="1"/>
          </p:cNvSpPr>
          <p:nvPr/>
        </p:nvSpPr>
        <p:spPr bwMode="auto">
          <a:xfrm>
            <a:off x="6389688" y="4597400"/>
            <a:ext cx="4794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42</a:t>
            </a:r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5019675" y="4554538"/>
            <a:ext cx="4810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336" name="Text Box 144"/>
          <p:cNvSpPr txBox="1">
            <a:spLocks noChangeArrowheads="1"/>
          </p:cNvSpPr>
          <p:nvPr/>
        </p:nvSpPr>
        <p:spPr bwMode="auto">
          <a:xfrm>
            <a:off x="6629400" y="5270500"/>
            <a:ext cx="4810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337" name="Text Box 145"/>
          <p:cNvSpPr txBox="1">
            <a:spLocks noChangeArrowheads="1"/>
          </p:cNvSpPr>
          <p:nvPr/>
        </p:nvSpPr>
        <p:spPr bwMode="auto">
          <a:xfrm>
            <a:off x="6096000" y="5867400"/>
            <a:ext cx="477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53</a:t>
            </a:r>
          </a:p>
        </p:txBody>
      </p:sp>
      <p:sp>
        <p:nvSpPr>
          <p:cNvPr id="8338" name="Text Box 146"/>
          <p:cNvSpPr txBox="1">
            <a:spLocks noChangeArrowheads="1"/>
          </p:cNvSpPr>
          <p:nvPr/>
        </p:nvSpPr>
        <p:spPr bwMode="auto">
          <a:xfrm>
            <a:off x="6580188" y="5546725"/>
            <a:ext cx="4810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8339" name="Text Box 147"/>
          <p:cNvSpPr txBox="1">
            <a:spLocks noChangeArrowheads="1"/>
          </p:cNvSpPr>
          <p:nvPr/>
        </p:nvSpPr>
        <p:spPr bwMode="auto">
          <a:xfrm>
            <a:off x="5715000" y="5029200"/>
            <a:ext cx="4476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33</a:t>
            </a:r>
          </a:p>
        </p:txBody>
      </p:sp>
      <p:sp>
        <p:nvSpPr>
          <p:cNvPr id="8340" name="Text Box 148"/>
          <p:cNvSpPr txBox="1">
            <a:spLocks noChangeArrowheads="1"/>
          </p:cNvSpPr>
          <p:nvPr/>
        </p:nvSpPr>
        <p:spPr bwMode="auto">
          <a:xfrm>
            <a:off x="5410200" y="5638800"/>
            <a:ext cx="4810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28</a:t>
            </a:r>
          </a:p>
        </p:txBody>
      </p:sp>
      <p:sp>
        <p:nvSpPr>
          <p:cNvPr id="8341" name="Text Box 149"/>
          <p:cNvSpPr txBox="1">
            <a:spLocks noChangeArrowheads="1"/>
          </p:cNvSpPr>
          <p:nvPr/>
        </p:nvSpPr>
        <p:spPr bwMode="auto">
          <a:xfrm>
            <a:off x="5414963" y="4805363"/>
            <a:ext cx="479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36</a:t>
            </a:r>
          </a:p>
        </p:txBody>
      </p:sp>
      <p:sp>
        <p:nvSpPr>
          <p:cNvPr id="8342" name="Text Box 150"/>
          <p:cNvSpPr txBox="1">
            <a:spLocks noChangeArrowheads="1"/>
          </p:cNvSpPr>
          <p:nvPr/>
        </p:nvSpPr>
        <p:spPr bwMode="auto">
          <a:xfrm>
            <a:off x="4873625" y="5281613"/>
            <a:ext cx="492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18</a:t>
            </a:r>
          </a:p>
        </p:txBody>
      </p:sp>
      <p:sp>
        <p:nvSpPr>
          <p:cNvPr id="8343" name="Text Box 151"/>
          <p:cNvSpPr txBox="1">
            <a:spLocks noChangeArrowheads="1"/>
          </p:cNvSpPr>
          <p:nvPr/>
        </p:nvSpPr>
        <p:spPr bwMode="auto">
          <a:xfrm>
            <a:off x="4714875" y="5830888"/>
            <a:ext cx="481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17</a:t>
            </a:r>
          </a:p>
        </p:txBody>
      </p:sp>
      <p:sp>
        <p:nvSpPr>
          <p:cNvPr id="8344" name="Text Box 152"/>
          <p:cNvSpPr txBox="1">
            <a:spLocks noChangeArrowheads="1"/>
          </p:cNvSpPr>
          <p:nvPr/>
        </p:nvSpPr>
        <p:spPr bwMode="auto">
          <a:xfrm>
            <a:off x="4267200" y="5029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34</a:t>
            </a:r>
          </a:p>
        </p:txBody>
      </p:sp>
      <p:sp>
        <p:nvSpPr>
          <p:cNvPr id="8345" name="Text Box 153"/>
          <p:cNvSpPr txBox="1">
            <a:spLocks noChangeArrowheads="1"/>
          </p:cNvSpPr>
          <p:nvPr/>
        </p:nvSpPr>
        <p:spPr bwMode="auto">
          <a:xfrm>
            <a:off x="6110288" y="5006975"/>
            <a:ext cx="4810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29</a:t>
            </a:r>
          </a:p>
        </p:txBody>
      </p:sp>
      <p:sp>
        <p:nvSpPr>
          <p:cNvPr id="8346" name="Text Box 154"/>
          <p:cNvSpPr txBox="1">
            <a:spLocks noChangeArrowheads="1"/>
          </p:cNvSpPr>
          <p:nvPr/>
        </p:nvSpPr>
        <p:spPr bwMode="auto">
          <a:xfrm>
            <a:off x="6850063" y="5006975"/>
            <a:ext cx="479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22</a:t>
            </a:r>
          </a:p>
        </p:txBody>
      </p:sp>
      <p:sp>
        <p:nvSpPr>
          <p:cNvPr id="8347" name="Text Box 155"/>
          <p:cNvSpPr txBox="1">
            <a:spLocks noChangeArrowheads="1"/>
          </p:cNvSpPr>
          <p:nvPr/>
        </p:nvSpPr>
        <p:spPr bwMode="auto">
          <a:xfrm>
            <a:off x="4402138" y="4643438"/>
            <a:ext cx="468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A</a:t>
            </a:r>
          </a:p>
        </p:txBody>
      </p:sp>
      <p:sp>
        <p:nvSpPr>
          <p:cNvPr id="8348" name="Text Box 156"/>
          <p:cNvSpPr txBox="1">
            <a:spLocks noChangeArrowheads="1"/>
          </p:cNvSpPr>
          <p:nvPr/>
        </p:nvSpPr>
        <p:spPr bwMode="auto">
          <a:xfrm>
            <a:off x="5233988" y="5226050"/>
            <a:ext cx="414337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I</a:t>
            </a:r>
          </a:p>
        </p:txBody>
      </p:sp>
      <p:sp>
        <p:nvSpPr>
          <p:cNvPr id="8349" name="Text Box 157"/>
          <p:cNvSpPr txBox="1">
            <a:spLocks noChangeArrowheads="1"/>
          </p:cNvSpPr>
          <p:nvPr/>
        </p:nvSpPr>
        <p:spPr bwMode="auto">
          <a:xfrm>
            <a:off x="4356100" y="5441950"/>
            <a:ext cx="469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H</a:t>
            </a:r>
          </a:p>
        </p:txBody>
      </p:sp>
      <p:sp>
        <p:nvSpPr>
          <p:cNvPr id="8350" name="Text Box 158"/>
          <p:cNvSpPr txBox="1">
            <a:spLocks noChangeArrowheads="1"/>
          </p:cNvSpPr>
          <p:nvPr/>
        </p:nvSpPr>
        <p:spPr bwMode="auto">
          <a:xfrm>
            <a:off x="5951538" y="5553075"/>
            <a:ext cx="468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J</a:t>
            </a:r>
          </a:p>
        </p:txBody>
      </p:sp>
      <p:sp>
        <p:nvSpPr>
          <p:cNvPr id="8351" name="Text Box 159"/>
          <p:cNvSpPr txBox="1">
            <a:spLocks noChangeArrowheads="1"/>
          </p:cNvSpPr>
          <p:nvPr/>
        </p:nvSpPr>
        <p:spPr bwMode="auto">
          <a:xfrm>
            <a:off x="7200900" y="4573588"/>
            <a:ext cx="468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E</a:t>
            </a:r>
          </a:p>
        </p:txBody>
      </p:sp>
      <p:sp>
        <p:nvSpPr>
          <p:cNvPr id="8352" name="Text Box 160"/>
          <p:cNvSpPr txBox="1">
            <a:spLocks noChangeArrowheads="1"/>
          </p:cNvSpPr>
          <p:nvPr/>
        </p:nvSpPr>
        <p:spPr bwMode="auto">
          <a:xfrm>
            <a:off x="5915025" y="4578350"/>
            <a:ext cx="466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C</a:t>
            </a:r>
          </a:p>
        </p:txBody>
      </p:sp>
      <p:sp>
        <p:nvSpPr>
          <p:cNvPr id="8353" name="Text Box 161"/>
          <p:cNvSpPr txBox="1">
            <a:spLocks noChangeArrowheads="1"/>
          </p:cNvSpPr>
          <p:nvPr/>
        </p:nvSpPr>
        <p:spPr bwMode="auto">
          <a:xfrm>
            <a:off x="5106988" y="3962400"/>
            <a:ext cx="3984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B</a:t>
            </a:r>
          </a:p>
        </p:txBody>
      </p:sp>
      <p:sp>
        <p:nvSpPr>
          <p:cNvPr id="8354" name="Text Box 162"/>
          <p:cNvSpPr txBox="1">
            <a:spLocks noChangeArrowheads="1"/>
          </p:cNvSpPr>
          <p:nvPr/>
        </p:nvSpPr>
        <p:spPr bwMode="auto">
          <a:xfrm>
            <a:off x="5041900" y="6149975"/>
            <a:ext cx="457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G</a:t>
            </a:r>
          </a:p>
        </p:txBody>
      </p:sp>
      <p:sp>
        <p:nvSpPr>
          <p:cNvPr id="8355" name="Text Box 163"/>
          <p:cNvSpPr txBox="1">
            <a:spLocks noChangeArrowheads="1"/>
          </p:cNvSpPr>
          <p:nvPr/>
        </p:nvSpPr>
        <p:spPr bwMode="auto">
          <a:xfrm>
            <a:off x="7304088" y="5489575"/>
            <a:ext cx="468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F</a:t>
            </a:r>
          </a:p>
        </p:txBody>
      </p:sp>
      <p:sp>
        <p:nvSpPr>
          <p:cNvPr id="8356" name="Text Box 164"/>
          <p:cNvSpPr txBox="1">
            <a:spLocks noChangeArrowheads="1"/>
          </p:cNvSpPr>
          <p:nvPr/>
        </p:nvSpPr>
        <p:spPr bwMode="auto">
          <a:xfrm>
            <a:off x="6494463" y="4926013"/>
            <a:ext cx="4683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/>
              <a:t>D</a:t>
            </a:r>
          </a:p>
        </p:txBody>
      </p:sp>
      <p:sp>
        <p:nvSpPr>
          <p:cNvPr id="8357" name="Text Box 165"/>
          <p:cNvSpPr txBox="1">
            <a:spLocks noChangeArrowheads="1"/>
          </p:cNvSpPr>
          <p:nvPr/>
        </p:nvSpPr>
        <p:spPr bwMode="auto">
          <a:xfrm>
            <a:off x="7253288" y="5051425"/>
            <a:ext cx="4794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16</a:t>
            </a:r>
          </a:p>
        </p:txBody>
      </p:sp>
      <p:sp>
        <p:nvSpPr>
          <p:cNvPr id="8360" name="Text Box 168"/>
          <p:cNvSpPr txBox="1">
            <a:spLocks noChangeArrowheads="1"/>
          </p:cNvSpPr>
          <p:nvPr/>
        </p:nvSpPr>
        <p:spPr bwMode="auto">
          <a:xfrm>
            <a:off x="5486400" y="2819400"/>
            <a:ext cx="523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361" name="Text Box 169"/>
          <p:cNvSpPr txBox="1">
            <a:spLocks noChangeArrowheads="1"/>
          </p:cNvSpPr>
          <p:nvPr/>
        </p:nvSpPr>
        <p:spPr bwMode="auto">
          <a:xfrm>
            <a:off x="5410200" y="5334000"/>
            <a:ext cx="4810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21</a:t>
            </a:r>
          </a:p>
        </p:txBody>
      </p:sp>
      <p:sp>
        <p:nvSpPr>
          <p:cNvPr id="8363" name="Text Box 171"/>
          <p:cNvSpPr txBox="1">
            <a:spLocks noChangeArrowheads="1"/>
          </p:cNvSpPr>
          <p:nvPr/>
        </p:nvSpPr>
        <p:spPr bwMode="auto">
          <a:xfrm>
            <a:off x="4648200" y="2514600"/>
            <a:ext cx="4905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8364" name="Text Box 172"/>
          <p:cNvSpPr txBox="1">
            <a:spLocks noChangeArrowheads="1"/>
          </p:cNvSpPr>
          <p:nvPr/>
        </p:nvSpPr>
        <p:spPr bwMode="auto">
          <a:xfrm>
            <a:off x="4724400" y="5029200"/>
            <a:ext cx="4905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/>
              <a:t>25</a:t>
            </a:r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012160" y="1412776"/>
            <a:ext cx="2895600" cy="423863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 Spanning Tree: </a:t>
            </a:r>
            <a:r>
              <a:rPr lang="en-US" altLang="zh-CN" sz="1800" i="1" dirty="0"/>
              <a:t>W</a:t>
            </a:r>
            <a:r>
              <a:rPr lang="en-US" altLang="zh-CN" sz="1800" dirty="0"/>
              <a:t>(</a:t>
            </a:r>
            <a:r>
              <a:rPr lang="en-US" altLang="zh-CN" sz="1800" i="1" dirty="0"/>
              <a:t>T</a:t>
            </a:r>
            <a:r>
              <a:rPr lang="en-US" altLang="zh-CN" sz="1800" dirty="0"/>
              <a:t>)=257</a:t>
            </a:r>
          </a:p>
        </p:txBody>
      </p:sp>
      <p:sp>
        <p:nvSpPr>
          <p:cNvPr id="8366" name="Text Box 174"/>
          <p:cNvSpPr txBox="1">
            <a:spLocks noChangeArrowheads="1"/>
          </p:cNvSpPr>
          <p:nvPr/>
        </p:nvSpPr>
        <p:spPr bwMode="auto">
          <a:xfrm>
            <a:off x="6096000" y="4038600"/>
            <a:ext cx="2057400" cy="42386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 MST: </a:t>
            </a:r>
            <a:r>
              <a:rPr lang="en-US" altLang="zh-CN" sz="1800" i="1" dirty="0"/>
              <a:t>W</a:t>
            </a:r>
            <a:r>
              <a:rPr lang="en-US" altLang="zh-CN" sz="1800" dirty="0"/>
              <a:t>(</a:t>
            </a:r>
            <a:r>
              <a:rPr lang="en-US" altLang="zh-CN" sz="1800" i="1" dirty="0"/>
              <a:t>T</a:t>
            </a:r>
            <a:r>
              <a:rPr lang="en-US" altLang="zh-CN" sz="1800" dirty="0"/>
              <a:t>)=190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AC9DAE-57C0-744B-9081-E93985196DAA}"/>
              </a:ext>
            </a:extLst>
          </p:cNvPr>
          <p:cNvSpPr txBox="1"/>
          <p:nvPr/>
        </p:nvSpPr>
        <p:spPr>
          <a:xfrm>
            <a:off x="233344" y="1667976"/>
            <a:ext cx="36191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weight of a tree is defined as the sum of the weights of all edges of the tree.</a:t>
            </a:r>
          </a:p>
          <a:p>
            <a:endParaRPr lang="en-US" altLang="zh-CN" dirty="0"/>
          </a:p>
          <a:p>
            <a:r>
              <a:rPr kumimoji="1" lang="en-US" altLang="zh-CN" dirty="0"/>
              <a:t>A spanning tree of a graph is a tree that contains all vertices of the graph.</a:t>
            </a:r>
          </a:p>
          <a:p>
            <a:endParaRPr lang="en-US" altLang="zh-CN" dirty="0"/>
          </a:p>
          <a:p>
            <a:r>
              <a:rPr kumimoji="1" lang="en-US" altLang="zh-CN" dirty="0"/>
              <a:t>A MST of a graph is a spanning tree of the graph and it has the minimum weight.</a:t>
            </a:r>
            <a:endParaRPr kumimoji="1"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C9F7C31-5533-434C-A2F8-DDB7CE638175}"/>
              </a:ext>
            </a:extLst>
          </p:cNvPr>
          <p:cNvSpPr txBox="1"/>
          <p:nvPr/>
        </p:nvSpPr>
        <p:spPr>
          <a:xfrm>
            <a:off x="2393403" y="6082784"/>
            <a:ext cx="111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直接定义</a:t>
            </a:r>
            <a:endParaRPr kumimoji="1" lang="zh-CN" altLang="en-US" sz="1800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B703312-2075-E74B-A6D0-ED830766CE56}"/>
              </a:ext>
            </a:extLst>
          </p:cNvPr>
          <p:cNvSpPr/>
          <p:nvPr/>
        </p:nvSpPr>
        <p:spPr bwMode="auto">
          <a:xfrm>
            <a:off x="277060" y="5045409"/>
            <a:ext cx="3224150" cy="14588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69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63" descr="纸莎草纸"/>
          <p:cNvSpPr>
            <a:spLocks noChangeArrowheads="1"/>
          </p:cNvSpPr>
          <p:nvPr/>
        </p:nvSpPr>
        <p:spPr bwMode="auto">
          <a:xfrm>
            <a:off x="179263" y="4509120"/>
            <a:ext cx="8785225" cy="2303462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Graph Traversal for MST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042988" y="1916113"/>
            <a:ext cx="28082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There are cases that a graph traversal tree </a:t>
            </a:r>
            <a:r>
              <a:rPr lang="en-US" altLang="zh-CN" b="1" dirty="0">
                <a:solidFill>
                  <a:srgbClr val="FF0000"/>
                </a:solidFill>
              </a:rPr>
              <a:t>is not a </a:t>
            </a:r>
            <a:r>
              <a:rPr lang="en-US" altLang="zh-CN" dirty="0"/>
              <a:t>minimum spanning tree, with the vertices explored in any order.</a:t>
            </a:r>
          </a:p>
        </p:txBody>
      </p:sp>
      <p:sp>
        <p:nvSpPr>
          <p:cNvPr id="9221" name="AutoShape 7"/>
          <p:cNvSpPr>
            <a:spLocks noChangeArrowheads="1"/>
          </p:cNvSpPr>
          <p:nvPr/>
        </p:nvSpPr>
        <p:spPr bwMode="auto">
          <a:xfrm>
            <a:off x="4872558" y="1977628"/>
            <a:ext cx="2401887" cy="2143125"/>
          </a:xfrm>
          <a:prstGeom prst="pentag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5986983" y="1891903"/>
            <a:ext cx="161925" cy="160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4786833" y="2720578"/>
            <a:ext cx="161925" cy="158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5385320" y="2049066"/>
            <a:ext cx="681038" cy="199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14"/>
          <p:cNvSpPr>
            <a:spLocks noChangeShapeType="1"/>
          </p:cNvSpPr>
          <p:nvPr/>
        </p:nvSpPr>
        <p:spPr bwMode="auto">
          <a:xfrm>
            <a:off x="4956695" y="2826941"/>
            <a:ext cx="2212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>
            <a:off x="4915420" y="2855516"/>
            <a:ext cx="1824038" cy="1243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6"/>
          <p:cNvSpPr>
            <a:spLocks noChangeShapeType="1"/>
          </p:cNvSpPr>
          <p:nvPr/>
        </p:nvSpPr>
        <p:spPr bwMode="auto">
          <a:xfrm>
            <a:off x="6112395" y="2049066"/>
            <a:ext cx="649288" cy="2049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7"/>
          <p:cNvSpPr>
            <a:spLocks noChangeShapeType="1"/>
          </p:cNvSpPr>
          <p:nvPr/>
        </p:nvSpPr>
        <p:spPr bwMode="auto">
          <a:xfrm flipV="1">
            <a:off x="5429770" y="2890441"/>
            <a:ext cx="1782763" cy="1187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6695008" y="4035028"/>
            <a:ext cx="161925" cy="160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0" name="Oval 11"/>
          <p:cNvSpPr>
            <a:spLocks noChangeArrowheads="1"/>
          </p:cNvSpPr>
          <p:nvPr/>
        </p:nvSpPr>
        <p:spPr bwMode="auto">
          <a:xfrm>
            <a:off x="5291658" y="4050903"/>
            <a:ext cx="163512" cy="1603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1" name="Oval 10"/>
          <p:cNvSpPr>
            <a:spLocks noChangeArrowheads="1"/>
          </p:cNvSpPr>
          <p:nvPr/>
        </p:nvSpPr>
        <p:spPr bwMode="auto">
          <a:xfrm>
            <a:off x="7163320" y="2755503"/>
            <a:ext cx="161925" cy="158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 flipV="1">
            <a:off x="4943995" y="2018903"/>
            <a:ext cx="1041400" cy="71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 flipH="1">
            <a:off x="5388495" y="2044303"/>
            <a:ext cx="660400" cy="1993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 flipV="1">
            <a:off x="5436120" y="4114403"/>
            <a:ext cx="1260475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5" name="Line 21"/>
          <p:cNvSpPr>
            <a:spLocks noChangeShapeType="1"/>
          </p:cNvSpPr>
          <p:nvPr/>
        </p:nvSpPr>
        <p:spPr bwMode="auto">
          <a:xfrm>
            <a:off x="6137795" y="2018903"/>
            <a:ext cx="1079500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5075758" y="210780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9237" name="Text Box 23"/>
          <p:cNvSpPr txBox="1">
            <a:spLocks noChangeArrowheads="1"/>
          </p:cNvSpPr>
          <p:nvPr/>
        </p:nvSpPr>
        <p:spPr bwMode="auto">
          <a:xfrm>
            <a:off x="6731520" y="210780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5723458" y="2899966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5867920" y="412392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9240" name="Text Box 26"/>
          <p:cNvSpPr txBox="1">
            <a:spLocks noChangeArrowheads="1"/>
          </p:cNvSpPr>
          <p:nvPr/>
        </p:nvSpPr>
        <p:spPr bwMode="auto">
          <a:xfrm>
            <a:off x="7020445" y="3258741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9241" name="Text Box 27"/>
          <p:cNvSpPr txBox="1">
            <a:spLocks noChangeArrowheads="1"/>
          </p:cNvSpPr>
          <p:nvPr/>
        </p:nvSpPr>
        <p:spPr bwMode="auto">
          <a:xfrm>
            <a:off x="6444183" y="1458516"/>
            <a:ext cx="1800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All other edges with weight 5</a:t>
            </a:r>
          </a:p>
        </p:txBody>
      </p:sp>
      <p:grpSp>
        <p:nvGrpSpPr>
          <p:cNvPr id="9242" name="Group 28"/>
          <p:cNvGrpSpPr>
            <a:grpSpLocks/>
          </p:cNvGrpSpPr>
          <p:nvPr/>
        </p:nvGrpSpPr>
        <p:grpSpPr bwMode="auto">
          <a:xfrm>
            <a:off x="1403350" y="4581525"/>
            <a:ext cx="1712913" cy="1619250"/>
            <a:chOff x="1328" y="1194"/>
            <a:chExt cx="1079" cy="1020"/>
          </a:xfrm>
        </p:grpSpPr>
        <p:sp>
          <p:nvSpPr>
            <p:cNvPr id="9266" name="AutoShape 29"/>
            <p:cNvSpPr>
              <a:spLocks noChangeArrowheads="1"/>
            </p:cNvSpPr>
            <p:nvPr/>
          </p:nvSpPr>
          <p:spPr bwMode="auto">
            <a:xfrm>
              <a:off x="1365" y="1232"/>
              <a:ext cx="1028" cy="949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67" name="Oval 30"/>
            <p:cNvSpPr>
              <a:spLocks noChangeArrowheads="1"/>
            </p:cNvSpPr>
            <p:nvPr/>
          </p:nvSpPr>
          <p:spPr bwMode="auto">
            <a:xfrm>
              <a:off x="1842" y="1194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68" name="Oval 31"/>
            <p:cNvSpPr>
              <a:spLocks noChangeArrowheads="1"/>
            </p:cNvSpPr>
            <p:nvPr/>
          </p:nvSpPr>
          <p:spPr bwMode="auto">
            <a:xfrm>
              <a:off x="132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69" name="Oval 32"/>
            <p:cNvSpPr>
              <a:spLocks noChangeArrowheads="1"/>
            </p:cNvSpPr>
            <p:nvPr/>
          </p:nvSpPr>
          <p:spPr bwMode="auto">
            <a:xfrm>
              <a:off x="233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70" name="Oval 33"/>
            <p:cNvSpPr>
              <a:spLocks noChangeArrowheads="1"/>
            </p:cNvSpPr>
            <p:nvPr/>
          </p:nvSpPr>
          <p:spPr bwMode="auto">
            <a:xfrm>
              <a:off x="1548" y="2124"/>
              <a:ext cx="70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71" name="Oval 34"/>
            <p:cNvSpPr>
              <a:spLocks noChangeArrowheads="1"/>
            </p:cNvSpPr>
            <p:nvPr/>
          </p:nvSpPr>
          <p:spPr bwMode="auto">
            <a:xfrm>
              <a:off x="2145" y="2143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72" name="Line 35"/>
            <p:cNvSpPr>
              <a:spLocks noChangeShapeType="1"/>
            </p:cNvSpPr>
            <p:nvPr/>
          </p:nvSpPr>
          <p:spPr bwMode="auto">
            <a:xfrm flipH="1">
              <a:off x="1595" y="1269"/>
              <a:ext cx="275" cy="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36"/>
            <p:cNvSpPr>
              <a:spLocks noChangeShapeType="1"/>
            </p:cNvSpPr>
            <p:nvPr/>
          </p:nvSpPr>
          <p:spPr bwMode="auto">
            <a:xfrm>
              <a:off x="1401" y="1608"/>
              <a:ext cx="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37"/>
            <p:cNvSpPr>
              <a:spLocks noChangeShapeType="1"/>
            </p:cNvSpPr>
            <p:nvPr/>
          </p:nvSpPr>
          <p:spPr bwMode="auto">
            <a:xfrm>
              <a:off x="1383" y="1626"/>
              <a:ext cx="781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38"/>
            <p:cNvSpPr>
              <a:spLocks noChangeShapeType="1"/>
            </p:cNvSpPr>
            <p:nvPr/>
          </p:nvSpPr>
          <p:spPr bwMode="auto">
            <a:xfrm>
              <a:off x="1879" y="1269"/>
              <a:ext cx="294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39"/>
            <p:cNvSpPr>
              <a:spLocks noChangeShapeType="1"/>
            </p:cNvSpPr>
            <p:nvPr/>
          </p:nvSpPr>
          <p:spPr bwMode="auto">
            <a:xfrm flipV="1">
              <a:off x="1603" y="1636"/>
              <a:ext cx="76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3" name="Group 40"/>
          <p:cNvGrpSpPr>
            <a:grpSpLocks/>
          </p:cNvGrpSpPr>
          <p:nvPr/>
        </p:nvGrpSpPr>
        <p:grpSpPr bwMode="auto">
          <a:xfrm>
            <a:off x="3563938" y="4581525"/>
            <a:ext cx="1712912" cy="1619250"/>
            <a:chOff x="1328" y="1194"/>
            <a:chExt cx="1079" cy="1020"/>
          </a:xfrm>
        </p:grpSpPr>
        <p:sp>
          <p:nvSpPr>
            <p:cNvPr id="9255" name="AutoShape 41"/>
            <p:cNvSpPr>
              <a:spLocks noChangeArrowheads="1"/>
            </p:cNvSpPr>
            <p:nvPr/>
          </p:nvSpPr>
          <p:spPr bwMode="auto">
            <a:xfrm>
              <a:off x="1365" y="1232"/>
              <a:ext cx="1028" cy="949"/>
            </a:xfrm>
            <a:prstGeom prst="pentag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56" name="Oval 42"/>
            <p:cNvSpPr>
              <a:spLocks noChangeArrowheads="1"/>
            </p:cNvSpPr>
            <p:nvPr/>
          </p:nvSpPr>
          <p:spPr bwMode="auto">
            <a:xfrm>
              <a:off x="1842" y="1194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57" name="Oval 43"/>
            <p:cNvSpPr>
              <a:spLocks noChangeArrowheads="1"/>
            </p:cNvSpPr>
            <p:nvPr/>
          </p:nvSpPr>
          <p:spPr bwMode="auto">
            <a:xfrm>
              <a:off x="132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58" name="Oval 44"/>
            <p:cNvSpPr>
              <a:spLocks noChangeArrowheads="1"/>
            </p:cNvSpPr>
            <p:nvPr/>
          </p:nvSpPr>
          <p:spPr bwMode="auto">
            <a:xfrm>
              <a:off x="2338" y="1561"/>
              <a:ext cx="69" cy="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59" name="Oval 45"/>
            <p:cNvSpPr>
              <a:spLocks noChangeArrowheads="1"/>
            </p:cNvSpPr>
            <p:nvPr/>
          </p:nvSpPr>
          <p:spPr bwMode="auto">
            <a:xfrm>
              <a:off x="1548" y="2124"/>
              <a:ext cx="70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60" name="Oval 46"/>
            <p:cNvSpPr>
              <a:spLocks noChangeArrowheads="1"/>
            </p:cNvSpPr>
            <p:nvPr/>
          </p:nvSpPr>
          <p:spPr bwMode="auto">
            <a:xfrm>
              <a:off x="2145" y="2143"/>
              <a:ext cx="69" cy="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261" name="Line 47"/>
            <p:cNvSpPr>
              <a:spLocks noChangeShapeType="1"/>
            </p:cNvSpPr>
            <p:nvPr/>
          </p:nvSpPr>
          <p:spPr bwMode="auto">
            <a:xfrm flipH="1">
              <a:off x="1595" y="1269"/>
              <a:ext cx="275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8"/>
            <p:cNvSpPr>
              <a:spLocks noChangeShapeType="1"/>
            </p:cNvSpPr>
            <p:nvPr/>
          </p:nvSpPr>
          <p:spPr bwMode="auto">
            <a:xfrm>
              <a:off x="1401" y="1608"/>
              <a:ext cx="9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9"/>
            <p:cNvSpPr>
              <a:spLocks noChangeShapeType="1"/>
            </p:cNvSpPr>
            <p:nvPr/>
          </p:nvSpPr>
          <p:spPr bwMode="auto">
            <a:xfrm>
              <a:off x="1383" y="1626"/>
              <a:ext cx="781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0"/>
            <p:cNvSpPr>
              <a:spLocks noChangeShapeType="1"/>
            </p:cNvSpPr>
            <p:nvPr/>
          </p:nvSpPr>
          <p:spPr bwMode="auto">
            <a:xfrm>
              <a:off x="1879" y="1269"/>
              <a:ext cx="294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1"/>
            <p:cNvSpPr>
              <a:spLocks noChangeShapeType="1"/>
            </p:cNvSpPr>
            <p:nvPr/>
          </p:nvSpPr>
          <p:spPr bwMode="auto">
            <a:xfrm flipV="1">
              <a:off x="1603" y="1636"/>
              <a:ext cx="763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4" name="Line 53"/>
          <p:cNvSpPr>
            <a:spLocks noChangeShapeType="1"/>
          </p:cNvSpPr>
          <p:nvPr/>
        </p:nvSpPr>
        <p:spPr bwMode="auto">
          <a:xfrm flipV="1">
            <a:off x="1511300" y="4673600"/>
            <a:ext cx="711200" cy="49530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5" name="Line 54"/>
          <p:cNvSpPr>
            <a:spLocks noChangeShapeType="1"/>
          </p:cNvSpPr>
          <p:nvPr/>
        </p:nvSpPr>
        <p:spPr bwMode="auto">
          <a:xfrm>
            <a:off x="1511300" y="5232400"/>
            <a:ext cx="1473200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6" name="Line 55"/>
          <p:cNvSpPr>
            <a:spLocks noChangeShapeType="1"/>
          </p:cNvSpPr>
          <p:nvPr/>
        </p:nvSpPr>
        <p:spPr bwMode="auto">
          <a:xfrm flipH="1">
            <a:off x="1854200" y="5270500"/>
            <a:ext cx="1193800" cy="82550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7" name="Line 56"/>
          <p:cNvSpPr>
            <a:spLocks noChangeShapeType="1"/>
          </p:cNvSpPr>
          <p:nvPr/>
        </p:nvSpPr>
        <p:spPr bwMode="auto">
          <a:xfrm>
            <a:off x="1828800" y="6134100"/>
            <a:ext cx="838200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8" name="Line 57"/>
          <p:cNvSpPr>
            <a:spLocks noChangeShapeType="1"/>
          </p:cNvSpPr>
          <p:nvPr/>
        </p:nvSpPr>
        <p:spPr bwMode="auto">
          <a:xfrm flipH="1">
            <a:off x="3644900" y="4652963"/>
            <a:ext cx="782638" cy="5413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9" name="Line 58"/>
          <p:cNvSpPr>
            <a:spLocks noChangeShapeType="1"/>
          </p:cNvSpPr>
          <p:nvPr/>
        </p:nvSpPr>
        <p:spPr bwMode="auto">
          <a:xfrm flipH="1">
            <a:off x="4000500" y="4686300"/>
            <a:ext cx="406400" cy="13716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50" name="Line 59"/>
          <p:cNvSpPr>
            <a:spLocks noChangeShapeType="1"/>
          </p:cNvSpPr>
          <p:nvPr/>
        </p:nvSpPr>
        <p:spPr bwMode="auto">
          <a:xfrm>
            <a:off x="4445000" y="4699000"/>
            <a:ext cx="457200" cy="1397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51" name="Line 60"/>
          <p:cNvSpPr>
            <a:spLocks noChangeShapeType="1"/>
          </p:cNvSpPr>
          <p:nvPr/>
        </p:nvSpPr>
        <p:spPr bwMode="auto">
          <a:xfrm>
            <a:off x="4483100" y="4660900"/>
            <a:ext cx="711200" cy="5080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52" name="Text Box 61"/>
          <p:cNvSpPr txBox="1">
            <a:spLocks noChangeArrowheads="1"/>
          </p:cNvSpPr>
          <p:nvPr/>
        </p:nvSpPr>
        <p:spPr bwMode="auto">
          <a:xfrm>
            <a:off x="250825" y="55165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DFS tree</a:t>
            </a:r>
          </a:p>
        </p:txBody>
      </p:sp>
      <p:sp>
        <p:nvSpPr>
          <p:cNvPr id="9253" name="Text Box 62"/>
          <p:cNvSpPr txBox="1">
            <a:spLocks noChangeArrowheads="1"/>
          </p:cNvSpPr>
          <p:nvPr/>
        </p:nvSpPr>
        <p:spPr bwMode="auto">
          <a:xfrm>
            <a:off x="5219700" y="5445125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BFS tree </a:t>
            </a:r>
          </a:p>
        </p:txBody>
      </p:sp>
      <p:sp>
        <p:nvSpPr>
          <p:cNvPr id="9254" name="Text Box 64"/>
          <p:cNvSpPr txBox="1">
            <a:spLocks noChangeArrowheads="1"/>
          </p:cNvSpPr>
          <p:nvPr/>
        </p:nvSpPr>
        <p:spPr bwMode="auto">
          <a:xfrm>
            <a:off x="5429770" y="4949563"/>
            <a:ext cx="309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  <a:latin typeface="+mn-lt"/>
                <a:ea typeface="华文行楷" panose="02010800040101010101" pitchFamily="2" charset="-122"/>
              </a:rPr>
              <a:t>in any ordering of vertex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Greedy Algorithms for MST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Prim’s algorithm:</a:t>
            </a:r>
          </a:p>
          <a:p>
            <a:pPr lvl="1" eaLnBrk="1" hangingPunct="1"/>
            <a:r>
              <a:rPr lang="en-US" altLang="zh-CN" dirty="0"/>
              <a:t>Difficult selecting: best local optimization means </a:t>
            </a:r>
            <a:r>
              <a:rPr lang="en-US" altLang="zh-CN" b="1" dirty="0">
                <a:solidFill>
                  <a:schemeClr val="tx2"/>
                </a:solidFill>
              </a:rPr>
              <a:t>no cycle and small weight </a:t>
            </a:r>
          </a:p>
          <a:p>
            <a:pPr lvl="1" eaLnBrk="1" hangingPunct="1"/>
            <a:r>
              <a:rPr lang="en-US" altLang="zh-CN" dirty="0"/>
              <a:t>Easy checking: doing nothing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Kruskal’s algorithm:</a:t>
            </a:r>
          </a:p>
          <a:p>
            <a:pPr lvl="1" eaLnBrk="1" hangingPunct="1"/>
            <a:r>
              <a:rPr lang="en-US" altLang="zh-CN" dirty="0"/>
              <a:t>Easy selecting: sorting edges by their weights</a:t>
            </a:r>
          </a:p>
          <a:p>
            <a:pPr lvl="1" eaLnBrk="1" hangingPunct="1"/>
            <a:r>
              <a:rPr lang="en-US" altLang="zh-CN" dirty="0"/>
              <a:t>Difficult checking: </a:t>
            </a:r>
            <a:r>
              <a:rPr lang="en-US" altLang="zh-CN" b="1" dirty="0">
                <a:solidFill>
                  <a:schemeClr val="tx2"/>
                </a:solidFill>
              </a:rPr>
              <a:t>no cycle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6134</TotalTime>
  <Words>3114</Words>
  <Application>Microsoft Macintosh PowerPoint</Application>
  <PresentationFormat>全屏显示(4:3)</PresentationFormat>
  <Paragraphs>422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华文新魏</vt:lpstr>
      <vt:lpstr>Cambria Math</vt:lpstr>
      <vt:lpstr>Times New Roman</vt:lpstr>
      <vt:lpstr>Wingdings</vt:lpstr>
      <vt:lpstr>Artsy</vt:lpstr>
      <vt:lpstr> Greedy and MST</vt:lpstr>
      <vt:lpstr>In this class …</vt:lpstr>
      <vt:lpstr>Greedy Strategy  for Optimization Problems</vt:lpstr>
      <vt:lpstr>Greedy Fails Sometimes</vt:lpstr>
      <vt:lpstr>Greedy Strategy</vt:lpstr>
      <vt:lpstr>Weighted Graph</vt:lpstr>
      <vt:lpstr>MST (Minimum Spanning Tree)</vt:lpstr>
      <vt:lpstr>Graph Traversal for MST</vt:lpstr>
      <vt:lpstr>Greedy Algorithms for MST</vt:lpstr>
      <vt:lpstr>Prim’s Algorithm for MST</vt:lpstr>
      <vt:lpstr>Key Issue in Implementation</vt:lpstr>
      <vt:lpstr>Implementing the Prim Algorithm</vt:lpstr>
      <vt:lpstr>Complexity of Prim’s Algorithm</vt:lpstr>
      <vt:lpstr>Complexity of Prim’s Algorithm</vt:lpstr>
      <vt:lpstr>How to Prove Prim’s Algorithm is Correct?</vt:lpstr>
      <vt:lpstr>MST Property</vt:lpstr>
      <vt:lpstr>PowerPoint 演示文稿</vt:lpstr>
      <vt:lpstr>MST Property and Minimum Spanning Tree</vt:lpstr>
      <vt:lpstr>Step 3: Proving the correctness of Prim using the MST property</vt:lpstr>
      <vt:lpstr>Correctness of Prim’s Algorithm (Proof 1)</vt:lpstr>
      <vt:lpstr>Correctness of Prim’s Algorithm (Proof 2)</vt:lpstr>
      <vt:lpstr>Correctness of Prim’s Algorithm (Proof 2 continued)</vt:lpstr>
      <vt:lpstr>Kruskal’s Algorithm for MST</vt:lpstr>
      <vt:lpstr>Key Issue in Implementation</vt:lpstr>
      <vt:lpstr>Kruskal’s Algorithm: the Procedure</vt:lpstr>
      <vt:lpstr>Complexity of Kruskal’s Algorithm</vt:lpstr>
      <vt:lpstr>Correctness of Kruskal’s Algorithm</vt:lpstr>
      <vt:lpstr>Prim vs. Kruskal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256</cp:revision>
  <cp:lastPrinted>1601-01-01T00:00:00Z</cp:lastPrinted>
  <dcterms:created xsi:type="dcterms:W3CDTF">2001-08-01T06:52:17Z</dcterms:created>
  <dcterms:modified xsi:type="dcterms:W3CDTF">2022-04-13T09:18:11Z</dcterms:modified>
  <cp:category/>
</cp:coreProperties>
</file>