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72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34" r:id="rId11"/>
    <p:sldId id="276" r:id="rId12"/>
    <p:sldId id="358" r:id="rId13"/>
    <p:sldId id="288" r:id="rId14"/>
    <p:sldId id="346" r:id="rId15"/>
    <p:sldId id="357" r:id="rId16"/>
    <p:sldId id="359" r:id="rId17"/>
    <p:sldId id="328" r:id="rId18"/>
    <p:sldId id="364" r:id="rId19"/>
    <p:sldId id="363" r:id="rId20"/>
    <p:sldId id="360" r:id="rId21"/>
    <p:sldId id="362" r:id="rId22"/>
    <p:sldId id="361" r:id="rId23"/>
    <p:sldId id="283" r:id="rId24"/>
    <p:sldId id="284" r:id="rId25"/>
    <p:sldId id="257" r:id="rId26"/>
    <p:sldId id="258" r:id="rId27"/>
    <p:sldId id="351" r:id="rId28"/>
    <p:sldId id="259" r:id="rId29"/>
    <p:sldId id="260" r:id="rId30"/>
    <p:sldId id="261" r:id="rId31"/>
    <p:sldId id="353" r:id="rId32"/>
    <p:sldId id="354" r:id="rId33"/>
    <p:sldId id="355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/>
    <p:restoredTop sz="83971" autoAdjust="0"/>
  </p:normalViewPr>
  <p:slideViewPr>
    <p:cSldViewPr>
      <p:cViewPr varScale="1">
        <p:scale>
          <a:sx n="130" d="100"/>
          <a:sy n="130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09:32:3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181 776 24575,'7'0'0,"0"0"0,3 0 0,0 0 0,2 0 0,-1 0 0,0 0 0,-1 0 0,-1 0 0,-1 0 0,3 0 0,-2-1 0,3 1 0,-1-2 0,3 2 0,-2 0 0,1 0 0,-1 0 0,0 0 0,-1 0 0,1 0 0,1 0 0,-2 0 0,-1 0 0,-2 0 0,-1 0 0,5 0 0,0 0 0,7 0 0,2 0 0,1 0 0,2 0 0,-2 0 0,1 0 0,-2 0 0,2 0 0,-6 0 0,2 0 0,-4 0 0,2 0 0,1 0 0,1 0 0,4 0 0,0 2 0,6-2 0,-1 2 0,-2-2 0,-2 0 0,-1 0 0,3 0 0,1 0 0,0 0 0,0-2 0,-1 2 0,-5-2 0,-4 2 0,-5 0 0,-3 0 0,-2 0 0,-3 0 0,-1 0 0,0 0 0,1 0 0,-1 0 0,0 0 0,1 0 0,0 0 0,2 0 0,0 0 0,0 0 0,2 0 0,-1 2 0,2-2 0,1 2 0,-2-1 0,1 0 0,-4-1 0,-1 1 0,0-1 0,0 1 0,1 1 0,2-2 0,0 1 0,5-1 0,0 0 0,5 0 0,2 0 0,0 0 0,6 0 0,-1 0 0,3 0 0,2 0 0,-5 0 0,1-1 0,-4 0 0,-2 0 0,4-1 0,-4 1 0,2-3 0,-5 1 0,-3 0 0,-4 0 0,-4-1 0,2 0 0,-1-2 0,2-1 0,1-2 0,0-3 0,-1-2 0,1-5 0,-4 0 0,3-6 0,-5 3 0,2 2 0,-2 2 0,-1 4 0,0-4 0,-1 3 0,0 3 0,-1-3 0,0 4 0,0-4 0,0 3 0,0-1 0,-1 2 0,0 0 0,-1 2 0,1-3 0,-1 3 0,2-2 0,-3 2 0,3-4 0,-2 1 0,1-4 0,1 2 0,-3-2 0,3 1 0,-3-3 0,1-2 0,0 1 0,-1-2 0,0 2 0,1 1 0,-2-1 0,1 4 0,0-2 0,-2 1 0,3 2 0,-2 1 0,1 3 0,0 3 0,0 2 0,1 4 0,-1-1 0,0 1 0,-1 0 0,-3-1 0,-7 1 0,-6-2 0,-5 3 0,-3-3 0,-1 1 0,-7 0 0,-2-2 0,-6 2 0,0 0 0,0 0 0,-8 1 0,-8-2 0,-5 1 0,-5 0 0,13 2 0,4-2 0,13 1 0,3-2 0,6 3 0,9-2 0,-3 1 0,6 0 0,-3-3 0,1 2 0,4-3 0,1 2 0,3 0 0,3 0 0,-2 2 0,3-2 0,-1 3 0,2-1 0,-2 1 0,-2 0 0,-4 0 0,0 0 0,-4 0 0,5 0 0,1 0 0,6 0 0,4 0 0,0 0 0,0 0 0,0 0 0,-2 0 0,1 0 0,-2 0 0,1 0 0,-2 0 0,-1 0 0,-1 0 0,-2 0 0,0 1 0,0-1 0,0 1 0,0-1 0,1 0 0,-3 2 0,2-2 0,-2 1 0,4-1 0,-1 0 0,2 0 0,-1 0 0,-2 0 0,4 0 0,-2 0 0,6 2 0,-3-2 0,0 1 0,-5 0 0,-2 0 0,0 1 0,-1-1 0,5 0 0,-1 0 0,3-1 0,2 1 0,-3 1 0,0-1 0,0 2 0,-2 1 0,3-1 0,-2 4 0,0 1 0,-1 4 0,-2 2 0,2 3 0,-1 3 0,1 1 0,-1 4 0,1 1 0,2 0 0,1-5 0,2 3 0,-1-4 0,3 7 0,-1-4 0,3 2 0,-1-2 0,3-1 0,-1 0 0,1-2 0,0-1 0,0 1 0,0-4 0,0 5 0,0-4 0,0 2 0,0-1 0,0-3 0,1-2 0,-1-2 0,1 0 0,1-2 0,-2 1 0,4-2 0,-2 4 0,6 0 0,-3 3 0,6 0 0,-3-2 0,-1-4 0,0 1 0,-1-4 0,-2 2 0,0-2 0,0 0 0,-2 0 0,2-2 0,-1 1 0,-1-2 0,2 2 0,-1-1 0,4 1 0,-2-1 0,4 2 0,-1-2 0,1 0 0,-3 0 0,0-2 0,-3-1 0,2-1 0,-1 1 0,3-1 0,-2 1 0,3-1 0,-2 0 0,1 0 0,-2 0 0,1 0 0,-1 0 0,-1 0 0,0 0 0,-2 0 0,1 0 0,-1 0 0,1 0 0,-1 0 0,2 0 0,0 0 0,3 0 0,-3 0 0,2 0 0,-5-1 0,0 1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09:32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2956 0 24575,'-4'24'0,"3"1"0,-4 2 0,3 2 0,-2 1 0,1 0 0,1-1 0,-1-4 0,0-3 0,-1-2 0,1-2 0,1 1 0,1 3 0,1-2 0,-1 3 0,0-2 0,0-2 0,1 2 0,0-3 0,0 2 0,-2 0 0,2 5 0,-1 2 0,1-1 0,0 1 0,0-6 0,0-2 0,0 1 0,0-3 0,0 7 0,1 0 0,1 3 0,0-3 0,1-3 0,-3-9 0,2 0 0,0-5 0,1-1 0,0 0 0,3-1 0,1-1 0,8 1 0,5-2 0,12 0 0,10 1 0,16-2 0,13 2 0,22-4 0,-41 1 0,1 0 0,8 0 0,0-2 0,-4 1 0,0 0 0,1 0 0,-2 0 0,31 0 0,-15-1 0,-24 0 0,-14-1 0,-9 1 0,-7 1 0,-6-2 0,-5 2 0,-3 0 0,1 0 0,2 0 0,3 0 0,2 0 0,0 0 0,1 0 0,2 0 0,0 0 0,1 0 0,3 0 0,-1 0 0,0 0 0,-5 0 0,-3 0 0,-2-1 0,1 1 0,-1-3 0,-1 1 0,2-2 0,-1-2 0,4-3 0,1 1 0,-1 0 0,-5 4 0,0 2 0,-6-1 0,3-1 0,-3-2 0,3-2 0,0-3 0,1-2 0,-2-1 0,2 0 0,-2-2 0,0 1 0,0-5 0,-2 0 0,2-5 0,-2 1 0,2 1 0,-3-1 0,1-4 0,-1-3 0,0-4 0,0 6 0,0-2 0,2 7 0,-2-2 0,3 0 0,-3-1 0,2 1 0,-2-1 0,0 4 0,0-1 0,0 5 0,0 4 0,0 1 0,0 4 0,0 1 0,0 2 0,0 3 0,0 0 0,0 2 0,-3-1 0,0 0 0,-7-1 0,-1-1 0,-7 0 0,-6 1 0,-6 0 0,0 1 0,-10-1 0,1 2 0,-5-1 0,-2 0 0,10 1 0,-4-1 0,8 2 0,-3 0 0,3 1 0,5 0 0,0-2 0,2 2 0,-1-2 0,-1 2 0,4 0 0,-4-1 0,-3 0 0,-2 0 0,-1-1 0,4 2 0,5-1 0,4 1 0,-1-2 0,-3 2 0,1-2 0,-2 2 0,2 0 0,-2-1 0,1 0 0,-1 0 0,5 1 0,0 0 0,0 0 0,2 0 0,0-2 0,4 2 0,0-1 0,1-1 0,-1 2 0,-1-1 0,-2 1 0,1 0 0,-1 0 0,4 0 0,2 0 0,4 0 0,1 0 0,2 0 0,0 0 0,1 0 0,-2 0 0,2 0 0,-2 0 0,1 0 0,0 0 0,0 0 0,1 0 0,1 0 0,-2 0 0,-2-2 0,0 2 0,-2-1 0,1 1 0,0 0 0,0 0 0,1 0 0,2 0 0,0 0 0,2 0 0,0 0 0,1 0 0</inkml:trace>
  <inkml:trace contextRef="#ctx0" brushRef="#br0" timeOffset="5511">1 1618 24575,'5'0'0,"3"0"0,3 0 0,6 0 0,8 0 0,15 0 0,11 0 0,28 2 0,20-1 0,-34 1 0,3 0-385,5-1 0,3-1 385,6 0 0,1 0 0,-11-1 0,-1-1 0,6-1 0,-2 0 0,-13 1 0,-3 1 0,4 0 0,-3 0 0,-8 1 0,-3 0 0,25 0 0,-13 0 0,-16 0 0,1 0 770,3 0-770,-6 0 0,7 0 0,-5 0 0,4 0 0,0 0 0,-7 0 0,4 0 0,-4 1 0,7 0 0,3 1 0,-2-2 0,11 0 0,-1 0 0,9 0 0,-7 0 0,3 0 0,-15 0 0,12 0 0,-1 2 0,7-2 0,4 2 0,-10-2 0,8 2 0,-5-2 0,14 4 0,4-1 0,-6 0 0,16-1 0,-11-2 0,8 0 0,-11 0 0,-17 0 0,-8 0 0,-10 0 0,-3 0 0,5 0 0,-3 0 0,8 0 0,-4 0 0,5 0 0,5 0 0,4 0 0,-5 0 0,6 0 0,-12 0 0,7 0 0,-2 0 0,-7 1 0,0 0 0,-9 0 0,3-1 0,-1 0 0,-4 0 0,-3 0 0,-7 0 0,-2 0 0,0 0 0,1 0 0,3 0 0,3 0 0,4 0 0,-3 0 0,3 0 0,-5 0 0,2 0 0,0 0 0,-6 0 0,-3 0 0,-6 0 0,-3 0 0,-2 0 0,-2 0 0,0 0 0,-4 0 0,2 0 0,-4 0 0,-1 0 0,2-1 0,-2-1 0,2-2 0,-3 2 0,1-4 0,-2 2 0,1-3 0,1 0 0,-1-1 0,1-4 0,-1 1 0,0-5 0,-2 0 0,1-5 0,-1-1 0,0 3 0,1-4 0,-1 2 0,2-3 0,-3-1 0,1 5 0,-1-2 0,0 4 0,0-3 0,0 5 0,0 0 0,0 2 0,2-5 0,-2-3 0,2-3 0,-2-1 0,1 5 0,-1 0 0,2 5 0,-2-2 0,0 2 0,0-1 0,-2 0 0,0-1 0,-1-1 0,0 3 0,1 1 0,0 5 0,-1 1 0,-1 2 0,0 3 0,-2 1 0,3 1 0,0 2 0,-1-3 0,-5 2 0,-7-2 0,-4 1 0,-11-1 0,-2 2 0,-9 0 0,-10 1 0,-6 0 0,-21 0 0,-9 0 0,-9 0 0,7 0 0,15 0 0,8 0 0,8 0 0,1 0 0,5 0 0,11 0 0,4-2 0,2 2 0,-1-4 0,-4 4 0,1-3 0,7 1 0,-4 0 0,8 0 0,-5 2 0,0-1 0,2 0 0,-4 0 0,2 1 0,-3 0 0,5 0 0,4 0 0,2 0 0,6 0 0,0 0 0,3 0 0,6 0 0,-5-2 0,3 2 0,-5-2 0,0 2 0,-1 0 0,-2 0 0,-2 0 0,-1 0 0,-3 0 0,2 0 0,-1-1 0,-5 0 0,5 0 0,-6-1 0,5 2 0,0-1 0,-7 1 0,-1 0 0,-9 0 0,-5 0 0,5-2 0,-6 2 0,8-2 0,-12 2 0,-5 0 0,2 0 0,-7 0 0,13-2 0,-8 2 0,1-2 0,-9 2 0,8 0 0,-18 0 0,8 0 0,-13-4 0,0 3 0,8-3 0,-4 4 0,10 0 0,-1-2 0,0 1 0,17-1 0,-4 2 0,14 0 0,0 0 0,1 0 0,6 0 0,-1 0 0,-3-2 0,0 2 0,-8-2 0,8 2 0,-5 0 0,7 0 0,-1 0 0,-1 0 0,0 0 0,1 0 0,-2 0 0,0 0 0,-2 0 0,-1 0 0,5 0 0,0-1 0,2 0 0,-2 0 0,0 1 0,5 0 0,0 0 0,5 0 0,-3 0 0,-1 0 0,1 0 0,-4 0 0,0 0 0,-2 1 0,3 0 0,4 0 0,5-1 0,2 0 0,1 0 0,0 0 0,4 0 0,-1 0 0,4 1 0,-1 0 0,-1 0 0,3-1 0,2 1 0,3 0 0,4 0 0,1 0 0,0-1 0,1 1 0,-1 0 0,1 0 0,-1 2 0,0 0 0,1 4 0,-2-1 0,2 2 0,-2-1 0,0 1 0,-2 4 0,1-2 0,-2 5 0,2-1 0,2 0 0,-2-1 0,3-1 0,-3 5 0,2-3 0,-2 5 0,4-4 0,-2-1 0,2 2 0,-1 0 0,1 3 0,0 2 0,0-3 0,-1 1 0,-1-1 0,1 0 0,2 5 0,-2-2 0,2-3 0,0-3 0,1-5 0,0-3 0,0 1 0,0-1 0,0 1 0,0 0 0,0-3 0,0 2 0,0 0 0,0 0 0,0 1 0,0 1 0,1-1 0,1 1 0,-1-1 0,0-1 0,0 0 0,0-2 0,1 1 0,-2-1 0,3 0 0,-3-1 0,2 0 0,-1-1 0,1-2 0,-1 0 0,1 0 0,0 0 0,-1 0 0,2 0 0,-1 0 0,1 2 0,-2-1 0,1 1 0,0-1 0,0 0 0,0-1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09:34:3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1075 24575,'24'2'0,"32"-2"0,13 4 0,-6-1 0,6 0 0,0 1 0,4 1-1050,24-2 0,5 0 1050,-31-1 0,2 0 0,-1 0 0,-3-2 0,0 0 0,2 0 0,7 0 0,3 0 0,-2 0 0,-6 0 0,-2 0 0,5 0-558,-4 0 0,3 0 0,2 0 0,-1 0 558,21 0 0,0 0 0,-1 0 0,-4-1 0,0 0 0,-1 0-434,-2 0 1,-1 0-1,-5-1 434,8 1 0,-6-1-67,-1 0 1,-5 1 66,-22 1 0,-6 0 1243,16 0-1243,-24 0 2703,-4 2-2703,4 0 1635,18 2-1635,23 1 0,8-1 0,-24 0 0,3 0-267,-2-1 0,1 0 267,12 2 0,2-1 0,-9-1 0,-2-1 0,-12 1 0,-4-1 0,-2 0 0,-5-1 0,23 1 0,-2 0 0,-2 1 0,-9-1 719,17 0-719,-15-2 0,9 2 0,-9-2 0,-13 2 0,-4-2 0,-15 0 0,2 0 0,-1 2 0,1-2 0,-2 3 0,3-1 0,6 2 0,18 0 0,24 0 0,-32-2 0,4 1 0,31 1 0,6 1-738,0-2 1,3 1 737,-22-1 0,3 2 0,-2-1 0,27-1 0,-5 0-243,-21 1 1,-2 0 242,1 0 0,-1 0 0,-15 0 0,1 0 0,14 1 0,3 1 0,3 0 0,0-1 0,1 1 0,1 0 0,11 1 0,-1 0 0,-12-1 0,-3 0 0,0 1 0,-2 0 0,-7-3 0,-4 0 0,20 4 0,-7-1 0,-31-3 0,-6 1 1438,-13-4-1438,-10 0 522,-7-1-522,-3 0 0,0 0 0,-1 0 0,0 0 0,0 0 0,-1 0 0,2 0 0,-1-2 0,2-1 0,3-9 0,-2-3 0,7-13 0,-1-7 0,-1-5 0,5-19 0,-4-21 0,-5 32 0,0-3 0,-1-11 0,-1-2 0,-1 3 0,-1 1 0,-1 4 0,-1-1 0,1 1 0,1 0 0,-3-42 0,-1 45 0,-2 0 0,-7-45 0,-6 19 0,1 15 0,4 30 0,5 12 0,-4 15 0,-20 8 0,-26 2 0,2 0 0,-7 1 0,-11-1 0,-6 0-783,-17 5 0,-5-1 783,30-4 0,-2-1 0,-1 1 0,-7 1 0,-1 2 0,2-1-821,12-2 1,1-1 0,-4 0 820,-27 1 0,-7 1 0,10-1 0,6-1 0,4 0-100,11-1 1,-3 0 0,10 0 99,-30-1 0,32 0 0,21 1 1338,13 0-1338,6 0 2615,4-1-2615,-11 2 372,-8 0-372,-19 2 0,-16 1 0,-1-1 0,-6-1 0,28-1 0,5-2 0,19 0 0,4 0 0,-3 0 0,1 0 0,2 0 0,-4 0 0,5 0 0,-5 0 0,3 0 0,-5 0 0,-11 1 0,-17 6 0,-36 6 0,28-1 0,-6 1-649,10-2 0,-4 1 1,-2 0 648,-9 1 0,-3 0 0,0-1 0,3-1 0,0-1 0,3-1-53,-16 2 0,8-3 53,22-4 0,10-2 0,4 1 0,20-2 0,12 0 0,8-1 1935,-1 0-1935,-4 0 117,-8-1-117,-7 0 0,-27-2 0,-18 0 0,-27-2 0,1 0 0,14 2 0,18 1 0,22 2 0,13 0 0,12 0 0,7 0 0,3 0 0,-5-1 0,-3 0 0,-13 0 0,-10 3 0,-7-2 0,-19 2 0,-9 0 0,26-2 0,-2 1 0,-1 0 0,-1 0 0,1-1 0,-1 0 0,-3-1 0,0-1 0,-1 2 0,-3 0-346,-17-1 1,-3-1 345,5 2 0,1 0 0,0 0 0,4 0 0,13 0 0,6 0 0,-15 0 0,13-1 0,21 0 0,7 0 0,6 1 691,1 0-691,0 0 0,-2 0 0,-9 0 0,0 0 0,-9 0 0,-6 0 0,-2 0 0,-10 0 0,-24 0 0,-2-2 0,20 0 0,-3 1 0,4-2 0,0 0 0,-9 2 0,0-1 0,4-1 0,1-1 0,8 3 0,1-1 0,-1-2 0,2 1 0,-43 0 0,3-2 0,25 5 0,21-2 0,25 2 0,4 0 0,8 0 0,-7 1 0,7 1 0,-2 2 0,2 3 0,0 5 0,-1 4 0,-3 7 0,1 4 0,1 16 0,1 9 0,6 21 0,7 10 0,11-7 0,2-6 0,3-25 0,-5-11 0,-2-7 0,-1-7 0,4 1 0,-3-6 0,2 0 0,-2-5 0,-2-4 0,-2-2 0,-1-2 0,-1 0 0,0 0 0,3-1 0,2 3 0,6 0 0,3 1 0,1-1 0,-2-1 0,-7-2 0,-3-1 0,-2 0 0,3 2 0,2-1 0,-1 2 0,4 1 0,-3 0 0,-1 2 0,0 0 0,-2 0 0,2 4 0,0 1 0,3 5 0,0-2 0,0-1 0,-3-3 0,-3-4 0,-4-3 0,3 1 0,-2 3 0,3 3 0,-1 1 0,1-1 0,-1-4 0,-3-2 0,3-1 0,-3 0 0,4 1 0,-4-3 0,0 1 0,-4-2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09:35:3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13579 872 24575,'21'0'0,"14"0"0,22 0 0,38 0 0,-24 0 0,6 0-856,-12 0 1,2 2 0,4-1 855,10 0 0,3 0 0,-1 1 0,-4-1 0,0 0 0,-3 0-34,22 1 0,-4-1 34,-14 1 0,-6-1 0,-21 0 0,-4 0 0,47 2 0,-20-1 0,-14-2 1885,5 0-1885,11 0 0,-12 1 0,8 1-335,17 0 1,4 0 334,-27 0 0,2 0 0,1 0 0,6 0 0,1 0 0,-3 0 0,18 1 0,-2 0-351,0 1 1,-2-2 350,-16 0 0,-5 0 0,28 0 0,-16 0 0,-34 0 0,5 0 1365,-9 0-1365,1-2 754,11 0-754,15 0 0,9 0 0,0 0 0,-12 0 0,-19 0 0,-1 0 0,-7 0 0,0 0 0,0 1 0,6 2 0,17 1 0,23 0 0,-29-2 0,4-1 0,11 1 0,3 1-339,-7 0 1,2 1 338,17 1 0,0 0 0,-13 0 0,-1 1 0,5-3 0,-1-1 0,-11-1 0,-4-1 0,28-2 0,-23-3 0,-19 1 0,-4 2 0,-4-1 0,-6 1 0,0-5 677,-11 0-677,2-6 0,-5 0 0,-3-2 0,2-1 0,-3 1 0,-3-3 0,-2-1 0,-4-6 0,-2-10 0,-1-3 0,-3-6 0,2 3 0,-4 2 0,0 2 0,-6 5 0,-5 0 0,-11 3 0,-6-3 0,1 9 0,0 1 0,8 12 0,-4-1 0,-10 3 0,-7-1 0,-19-3 0,-16-3 0,29 5 0,-2-1 0,-6 0 0,0 1 0,1 0 0,1 0 0,-2 0 0,-1 0 0,4 1 0,-2 0 0,-5 0 0,-2 0 0,-4-3 0,0 0 0,8 3 0,1 0 0,-6-3 0,3 0 0,-20-4 0,-5 2 0,29 5 0,10 2 0,12 3 0,6-1 0,-2 0 0,-5-1 0,1 1 0,-9-2 0,-11 2 0,-30-6 0,29 8 0,-5 0 0,-12-3 0,-1-1 0,10 3 0,0 0 0,-6-1 0,3-1 0,-32-4 0,43 6 0,0 1 0,0 0 0,-1 1 0,-1-1 0,-1 1-625,-19-1 0,-5 0 625,-10 1 0,-4 0-621,22 0 1,-3-1 0,0 2 620,-4 2 0,0 2 0,2-1 0,-17 0 0,4 0-138,2 1 0,7 0 138,30-1 0,5-1 0,-27-1 0,37 1 1111,21-1-1111,3 2 1949,-1-2-1949,-6 0 327,-7 0-327,-5 0 0,-10 0 0,-4 0 0,-20 0 0,-17 2 0,29-1 0,-2 1 0,-2 0 0,0 1 0,-13 1 0,-1 0 0,10 0 0,0 0 0,-5 0 0,2 0 0,10 0 0,3 0 0,-33 0 0,12-1 0,18-1 0,5-1 0,10 3 0,13-1 0,1 4 0,4-2 0,-5 1 0,-1 1 0,5-2 0,-5 3 0,9-1 0,-1 4 0,7-1 0,2-1 0,3-1 0,0 2 0,0 3 0,-2 6 0,2 3 0,-1 0 0,5 2 0,-1-1 0,2 1 0,1 1 0,1-2 0,2 2 0,0-2 0,2 0 0,1-4 0,0-3 0,3-1 0,0-2 0,2 4 0,4 3 0,2 2 0,12 11 0,4 3 0,13 5 0,-2-2 0,-3-12 0,-10-4 0,-8-6 0,-2 0 0,-2-4 0,-6-4 0,-2-5 0,-4-2 0,0-1 0,0-1 0,0 2 0,-1-1 0,-1 0 0,2 0 0,0 0 0,3 2 0,0 0 0,1-1 0,1 1 0,-1 0 0,2 0 0,0-1 0,1 1 0,0 0 0,-5-1 0,1-1 0,-7-1 0,1 0 0,-2 0 0</inkml:trace>
  <inkml:trace contextRef="#ctx0" brushRef="#br0" timeOffset="4657">9730 928 24575,'16'0'0,"8"0"0,15 0 0,24-2 0,29 2 0,-39-3 0,3 1 0,15 2 0,3 0-445,-1-1 0,2-1 445,13 1 0,3 0 0,-1-3 0,-1-1 0,-15 1 0,-1-1-179,0-4 0,-2-1 179,-10 0 0,-3-1 0,26-6 0,-2-4 0,-43 10 0,-3-7 874,-3 0-874,-5-2 374,-6 3-374,-9 3 0,-6 2 0,0-3 0,-3-1 0,-1-3 0,0-6 0,-3-1 0,0-3 0,-2 3 0,-1 6 0,0 2 0,0 7 0,-3-5 0,-2 1 0,-8-7 0,-1 0 0,0 2 0,-5 0 0,3 5 0,-7-2 0,-2 1 0,-2 0 0,-4 2 0,-3-2 0,-2 2 0,-8-1 0,9 5 0,2 2 0,10 3 0,6 1 0,-2 2 0,2-3 0,-3 4 0,0-3 0,-7 1 0,-9-1 0,-4 2 0,-10-2 0,-24 1 0,22 2 0,-8 0-914,-26 0 0,-8 0 914,20-1 0,-3-1 0,1 1 0,6 2 0,1 0 0,1-1-238,-2-1 0,1-1 0,5 1 238,-4 1 0,5 0-59,0 0 1,2-1 58,5-1 0,3-1 0,-36-2 0,7 1 1745,26 3-1745,7 2 779,6 0-779,4-1 135,0 0-135,4 0 0,1 1 0,5 0 0,2-2 0,1 2 0,-1-2 0,-6 1 0,-6 0 0,-18-1 0,-7 2 0,-31 0 0,47 0 0,-1 0 0,-8-1 0,-2 0 0,-5-2 0,-1 0 0,4 1 0,-1-2-279,-12-2 0,1-1 279,8 4 0,1-1 0,-1-2 0,1-1 0,7 3 0,5 1 0,-29-5 0,17 3 0,26 4 0,6-1 0,8 2 558,2-2-558,-4 2 0,-2 0 0,-5 0 0,-8 0 0,2 0 0,-20 0 0,-14 0 0,26 1 0,-5 1 0,-8-2 0,-2 0 0,-5 1 0,-1 1 0,5-2 0,-1 0 0,0 0 0,-2 0 0,-12 0 0,-1 0 0,17 0 0,0 0 0,-10 0 0,3 0 0,-23 0 0,18 0 0,-5-3 0,3 3 0,-1-2 0,-18 2 0,48 0 0,-2 0 0,-7 0 0,-1 0 0,2 0 0,0 0 0,2 0 0,1 0 0,-4 0 0,1 0 0,4 0 0,-1 0 0,-5 2 0,1 0 0,1 1 0,1 0 0,-41 7 0,46-5 0,0-1 0,-36 6 0,-2-3 0,11 2 0,7-6 0,-10 3 0,-5-6 0,34 1 0,-1 0 0,-1 0 0,1 0 0,2 0 0,-1-1 0,-3 2 0,0 1 0,5-3 0,0 0 0,-6 1 0,0 0 0,2-1 0,2 0 0,-44 2 0,16-1 0,1 1 0,12-2 0,-11 0 0,8 0 0,5 0 0,3 0 0,-1 0 0,0 0 0,1 0 0,14 0 0,1 0 0,9 0 0,-3 0 0,-4 0 0,4 0 0,-18-2 0,-3 1 0,-20-1 0,6 2 0,4-2 0,7 2 0,-3-2 0,-18 2 0,-11-2 0,42 2 0,1-1 0,-43-1 0,44 2 0,0 0 0,3 0 0,0 0 0,-3 0 0,0 0 0,1 1 0,2 0 0,-31 1 0,8 3 0,16 1 0,2 0 0,9 3 0,12 0 0,4 5 0,10 0 0,1 4 0,5-1 0,5-2 0,3 1 0,2-3 0,2 3 0,1-3 0,1-2 0,1-2 0,0-2 0,0 5 0,0-2 0,1 7 0,2-3 0,7 7 0,8 0 0,10 6 0,4-1 0,16 6 0,17-1 0,27 5 0,-34-19 0,2 0 0,4 0 0,0 0 0,-6-4 0,-1-2 0,1 1 0,0-1 0,-8-6 0,0 0 0,4 1 0,0-1 0,-2-3 0,0 0 0,42 2 0,-10-4 0,-11 0 0,-6 0 0,-4 0 0,-8 0 0,13 0 0,1 0 0,5 0 0,-2 0 0,-12 0 0,21 0 0,5 2 0,-31-1 0,1 1 0,0 2 0,0-1 0,-4 0 0,1 0 0,3 1 0,0 1 0,-6-1 0,2 0 0,6 0 0,1 0 0,8 0 0,0 0 0,-2-3 0,1 1-284,15-1 0,0 0 284,-15-1 0,-1 0 0,3 0 0,-1 0 0,-10 1 0,-4 0 0,33 0 0,10 1 0,-15-2 0,-4 0 0,-8 0 568,-23 0-568,-6 0 0,2 2 0,9-2 0,26 2 0,19-2 0,-38 0 0,3 0-475,15 0 1,3 0 474,3 1 0,3 1 0,11-1 0,2 1 0,-2-1 0,-3 1 0,-10 1 0,-2-1 0,4 2 0,0 1 0,-9-1 0,-2 1 0,5 1 0,-1 0 0,-5-1 0,-2 0-41,-12-1 1,-1 0 40,2 0 0,-1 0 0,-3-1 0,1 1 0,12 0 0,1 0 0,-2-1 0,-2 0 0,-3 0 0,-1-1 0,-5 1 0,-2-1 0,43 1 0,-1 4 0,-11-2 0,-15 3 945,2-1-945,2-1 85,9 1-85,-1-2 0,-2 1 0,-8-1 0,25 4 0,-42-6 0,2 0-278,10 1 0,2 0 278,6-1 0,-1-1 0,-15 0 0,-4-1 0,40 2 0,-44-3 0,-15 0 0,-10-2 0,-6 2 0,0-1 556,2 1-556,9 0 0,10 0 0,3 0 0,4 0 0,-3 1 0,1 1 0,-3 1 0,-8-2 0,-3-1 0,-4 0 0,13 2 0,17 1 0,12-1 0,28 4 0,-44-5 0,3 0 0,12 2 0,0 1 0,-2-3 0,-1 1 0,-9-1 0,-4 1 0,32 0 0,-38-2 0,-15 0 0,-17 0 0,-11 0 0,-2 0 0,1 0 0,0 0 0,3 0 0,0 0 0,4 0 0,1 0 0,4-1 0,-1-1 0,-3 0 0,1 1 0,-5 1 0,0 0 0,-2-1 0,2 0 0,3-3 0,0 2 0,4-2 0,-3 1 0,-2 0 0,-3 1 0,-3 0 0,-3 0 0,2 1 0,-2-1 0,1 0 0,0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E8B7C-D5BD-40D0-BEB2-CC5BF8BCB45F}" type="datetimeFigureOut">
              <a:rPr lang="en-US" smtClean="0"/>
              <a:pPr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6F22-190B-4070-97C0-8A6D4F53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891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7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992B4-1C48-420C-8A35-CA09FC73616F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5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2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992B4-1C48-420C-8A35-CA09FC73616F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2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3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根据拓扑序进行</a:t>
            </a:r>
            <a:r>
              <a:rPr lang="en-US" altLang="zh-CN" dirty="0"/>
              <a:t>relax</a:t>
            </a:r>
            <a:r>
              <a:rPr lang="zh-CN" altLang="en-US" dirty="0"/>
              <a:t>是可以得到正确结果的。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。最早开始时间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。最小时间区间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。最小不相容个数（提问：举出反例）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。最小结束时间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。最早开始时间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。最小时间区间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。最小不相容个数（提问：举出反例）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。最小结束时间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5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Greedy</a:t>
            </a:r>
            <a:r>
              <a:rPr lang="zh-CN" altLang="en-US" dirty="0"/>
              <a:t>策略扫描已排序的活动，并总是选择满足约束条件且结束时间最早的活动。</a:t>
            </a:r>
            <a:endParaRPr lang="en-US" altLang="zh-CN" dirty="0"/>
          </a:p>
          <a:p>
            <a:r>
              <a:rPr lang="en-US" altLang="zh-CN" dirty="0"/>
              <a:t>1-1</a:t>
            </a:r>
            <a:r>
              <a:rPr lang="zh-CN" altLang="en-US" dirty="0"/>
              <a:t>扫描代价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1-2</a:t>
            </a:r>
            <a:r>
              <a:rPr lang="zh-CN" altLang="en-US" dirty="0"/>
              <a:t>每一次调度，总是使得留下的时间最多。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、证明该策略是最佳策略，也就是，不可能找到满足约束的更多活动构成的集合。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2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5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77992-63B5-4FDE-8754-29B809A46B48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8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77992-63B5-4FDE-8754-29B809A46B48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2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992B4-1C48-420C-8A35-CA09FC73616F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5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634303-2E3C-41FD-837D-AA046A1E9FAB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9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8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D25C-C7A3-43B1-B2D1-7BE1F56B8407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933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7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D60D-4424-44EA-851A-F4A9F5CF0F3A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D26-C70E-4007-93BC-58D4E9A751B0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5BB8-FD94-4DE9-AA1E-E8E3B80B9E9A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9B8-ADAA-4974-8E3C-E6C94DFA3332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5CEF-3470-4AE9-9958-B90358260436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6C49-EC93-467C-810B-84A7EA43E6A7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C250-286E-4442-9A23-C13D7F4182C9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3EF2-A59D-464E-9927-7D9AA9B9BEDF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6CF-F608-4F11-A251-F304F48D3CBC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5AC0-5338-4A36-8F72-0B139027E6FC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4A2-850D-40ED-8CAB-5871B3531955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6123EE-DA76-4DE7-8E48-C2C1F2F92FB4}" type="datetime1">
              <a:rPr lang="en-US" altLang="zh-CN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fld id="{0A4A904C-BCBC-49A6-8DE4-4BC08DE28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SSSP and Other Greedy Problems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A9BC20-EEAF-8743-A391-A1334B7621D7}"/>
              </a:ext>
            </a:extLst>
          </p:cNvPr>
          <p:cNvSpPr txBox="1"/>
          <p:nvPr/>
        </p:nvSpPr>
        <p:spPr>
          <a:xfrm>
            <a:off x="2695600" y="479614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110" descr="纸莎草纸"/>
          <p:cNvSpPr>
            <a:spLocks noChangeArrowheads="1"/>
          </p:cNvSpPr>
          <p:nvPr/>
        </p:nvSpPr>
        <p:spPr bwMode="auto">
          <a:xfrm>
            <a:off x="4787900" y="4652963"/>
            <a:ext cx="431800" cy="36036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22313"/>
            <a:ext cx="8064500" cy="762000"/>
          </a:xfrm>
        </p:spPr>
        <p:txBody>
          <a:bodyPr/>
          <a:lstStyle/>
          <a:p>
            <a:pPr eaLnBrk="1" hangingPunct="1"/>
            <a:r>
              <a:rPr lang="en-US" altLang="zh-CN"/>
              <a:t>Single Source Shortest Paths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478463" y="1849438"/>
            <a:ext cx="4445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6" name="Line 50"/>
          <p:cNvSpPr>
            <a:spLocks noChangeShapeType="1"/>
          </p:cNvSpPr>
          <p:nvPr/>
        </p:nvSpPr>
        <p:spPr bwMode="auto">
          <a:xfrm>
            <a:off x="5024438" y="3841750"/>
            <a:ext cx="1728787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51"/>
          <p:cNvSpPr>
            <a:spLocks noChangeShapeType="1"/>
          </p:cNvSpPr>
          <p:nvPr/>
        </p:nvSpPr>
        <p:spPr bwMode="auto">
          <a:xfrm flipV="1">
            <a:off x="5024438" y="5853113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52"/>
          <p:cNvSpPr>
            <a:spLocks noChangeShapeType="1"/>
          </p:cNvSpPr>
          <p:nvPr/>
        </p:nvSpPr>
        <p:spPr bwMode="auto">
          <a:xfrm flipH="1">
            <a:off x="4119563" y="3865563"/>
            <a:ext cx="796925" cy="909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53"/>
          <p:cNvSpPr>
            <a:spLocks noChangeShapeType="1"/>
          </p:cNvSpPr>
          <p:nvPr/>
        </p:nvSpPr>
        <p:spPr bwMode="auto">
          <a:xfrm>
            <a:off x="4132263" y="4854575"/>
            <a:ext cx="795337" cy="950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54"/>
          <p:cNvSpPr>
            <a:spLocks noChangeShapeType="1"/>
          </p:cNvSpPr>
          <p:nvPr/>
        </p:nvSpPr>
        <p:spPr bwMode="auto">
          <a:xfrm flipH="1">
            <a:off x="6888163" y="4895850"/>
            <a:ext cx="765175" cy="925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55"/>
          <p:cNvSpPr>
            <a:spLocks noChangeShapeType="1"/>
          </p:cNvSpPr>
          <p:nvPr/>
        </p:nvSpPr>
        <p:spPr bwMode="auto">
          <a:xfrm flipV="1">
            <a:off x="4200525" y="4832350"/>
            <a:ext cx="7429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56"/>
          <p:cNvSpPr>
            <a:spLocks noChangeShapeType="1"/>
          </p:cNvSpPr>
          <p:nvPr/>
        </p:nvSpPr>
        <p:spPr bwMode="auto">
          <a:xfrm>
            <a:off x="5037138" y="4830763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57"/>
          <p:cNvSpPr>
            <a:spLocks noChangeShapeType="1"/>
          </p:cNvSpPr>
          <p:nvPr/>
        </p:nvSpPr>
        <p:spPr bwMode="auto">
          <a:xfrm>
            <a:off x="6861175" y="4819650"/>
            <a:ext cx="76993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58"/>
          <p:cNvSpPr>
            <a:spLocks noChangeShapeType="1"/>
          </p:cNvSpPr>
          <p:nvPr/>
        </p:nvSpPr>
        <p:spPr bwMode="auto">
          <a:xfrm>
            <a:off x="4968875" y="3886200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59"/>
          <p:cNvSpPr>
            <a:spLocks noChangeShapeType="1"/>
          </p:cNvSpPr>
          <p:nvPr/>
        </p:nvSpPr>
        <p:spPr bwMode="auto">
          <a:xfrm flipH="1">
            <a:off x="4953000" y="4876800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60"/>
          <p:cNvSpPr>
            <a:spLocks noChangeShapeType="1"/>
          </p:cNvSpPr>
          <p:nvPr/>
        </p:nvSpPr>
        <p:spPr bwMode="auto">
          <a:xfrm>
            <a:off x="6796088" y="3914775"/>
            <a:ext cx="0" cy="849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61"/>
          <p:cNvSpPr>
            <a:spLocks noChangeShapeType="1"/>
          </p:cNvSpPr>
          <p:nvPr/>
        </p:nvSpPr>
        <p:spPr bwMode="auto">
          <a:xfrm flipH="1">
            <a:off x="6808788" y="4865688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62"/>
          <p:cNvSpPr>
            <a:spLocks noChangeShapeType="1"/>
          </p:cNvSpPr>
          <p:nvPr/>
        </p:nvSpPr>
        <p:spPr bwMode="auto">
          <a:xfrm>
            <a:off x="4997450" y="3865563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63"/>
          <p:cNvSpPr>
            <a:spLocks noChangeShapeType="1"/>
          </p:cNvSpPr>
          <p:nvPr/>
        </p:nvSpPr>
        <p:spPr bwMode="auto">
          <a:xfrm flipH="1">
            <a:off x="5024438" y="3875088"/>
            <a:ext cx="1741487" cy="9334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64"/>
          <p:cNvSpPr>
            <a:spLocks noChangeShapeType="1"/>
          </p:cNvSpPr>
          <p:nvPr/>
        </p:nvSpPr>
        <p:spPr bwMode="auto">
          <a:xfrm flipH="1">
            <a:off x="5024438" y="4841875"/>
            <a:ext cx="1741487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Rectangle 65"/>
          <p:cNvSpPr>
            <a:spLocks noChangeArrowheads="1"/>
          </p:cNvSpPr>
          <p:nvPr/>
        </p:nvSpPr>
        <p:spPr bwMode="auto">
          <a:xfrm>
            <a:off x="4821238" y="4764088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s</a:t>
            </a:r>
            <a:endParaRPr lang="en-US" altLang="zh-CN" sz="2000"/>
          </a:p>
        </p:txBody>
      </p:sp>
      <p:sp>
        <p:nvSpPr>
          <p:cNvPr id="25622" name="Rectangle 66"/>
          <p:cNvSpPr>
            <a:spLocks noChangeArrowheads="1"/>
          </p:cNvSpPr>
          <p:nvPr/>
        </p:nvSpPr>
        <p:spPr bwMode="auto">
          <a:xfrm>
            <a:off x="5924550" y="4595813"/>
            <a:ext cx="1254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5623" name="Rectangle 67"/>
          <p:cNvSpPr>
            <a:spLocks noChangeArrowheads="1"/>
          </p:cNvSpPr>
          <p:nvPr/>
        </p:nvSpPr>
        <p:spPr bwMode="auto">
          <a:xfrm>
            <a:off x="4413250" y="4038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5624" name="Rectangle 68"/>
          <p:cNvSpPr>
            <a:spLocks noChangeArrowheads="1"/>
          </p:cNvSpPr>
          <p:nvPr/>
        </p:nvSpPr>
        <p:spPr bwMode="auto">
          <a:xfrm>
            <a:off x="5878513" y="35814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25" name="Rectangle 69"/>
          <p:cNvSpPr>
            <a:spLocks noChangeArrowheads="1"/>
          </p:cNvSpPr>
          <p:nvPr/>
        </p:nvSpPr>
        <p:spPr bwMode="auto">
          <a:xfrm>
            <a:off x="4997450" y="4221163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5626" name="Rectangle 70"/>
          <p:cNvSpPr>
            <a:spLocks noChangeArrowheads="1"/>
          </p:cNvSpPr>
          <p:nvPr/>
        </p:nvSpPr>
        <p:spPr bwMode="auto">
          <a:xfrm>
            <a:off x="5564188" y="42211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27" name="Rectangle 71"/>
          <p:cNvSpPr>
            <a:spLocks noChangeArrowheads="1"/>
          </p:cNvSpPr>
          <p:nvPr/>
        </p:nvSpPr>
        <p:spPr bwMode="auto">
          <a:xfrm>
            <a:off x="6845300" y="4164013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28" name="Rectangle 72"/>
          <p:cNvSpPr>
            <a:spLocks noChangeArrowheads="1"/>
          </p:cNvSpPr>
          <p:nvPr/>
        </p:nvSpPr>
        <p:spPr bwMode="auto">
          <a:xfrm>
            <a:off x="7343775" y="4129088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5629" name="Rectangle 73"/>
          <p:cNvSpPr>
            <a:spLocks noChangeArrowheads="1"/>
          </p:cNvSpPr>
          <p:nvPr/>
        </p:nvSpPr>
        <p:spPr bwMode="auto">
          <a:xfrm>
            <a:off x="4308475" y="52244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30" name="Rectangle 74"/>
          <p:cNvSpPr>
            <a:spLocks noChangeArrowheads="1"/>
          </p:cNvSpPr>
          <p:nvPr/>
        </p:nvSpPr>
        <p:spPr bwMode="auto">
          <a:xfrm>
            <a:off x="5324475" y="5057775"/>
            <a:ext cx="1031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1" name="Rectangle 75"/>
          <p:cNvSpPr>
            <a:spLocks noChangeArrowheads="1"/>
          </p:cNvSpPr>
          <p:nvPr/>
        </p:nvSpPr>
        <p:spPr bwMode="auto">
          <a:xfrm>
            <a:off x="4832350" y="5224463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2" name="Rectangle 76"/>
          <p:cNvSpPr>
            <a:spLocks noChangeArrowheads="1"/>
          </p:cNvSpPr>
          <p:nvPr/>
        </p:nvSpPr>
        <p:spPr bwMode="auto">
          <a:xfrm>
            <a:off x="4478338" y="4579938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8</a:t>
            </a:r>
            <a:endParaRPr lang="en-US" altLang="zh-CN" sz="2000"/>
          </a:p>
        </p:txBody>
      </p:sp>
      <p:sp>
        <p:nvSpPr>
          <p:cNvPr id="25633" name="Rectangle 77"/>
          <p:cNvSpPr>
            <a:spLocks noChangeArrowheads="1"/>
          </p:cNvSpPr>
          <p:nvPr/>
        </p:nvSpPr>
        <p:spPr bwMode="auto">
          <a:xfrm>
            <a:off x="6248400" y="507523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34" name="Rectangle 78"/>
          <p:cNvSpPr>
            <a:spLocks noChangeArrowheads="1"/>
          </p:cNvSpPr>
          <p:nvPr/>
        </p:nvSpPr>
        <p:spPr bwMode="auto">
          <a:xfrm>
            <a:off x="5754688" y="583406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5</a:t>
            </a:r>
            <a:endParaRPr lang="en-US" altLang="zh-CN" sz="2000"/>
          </a:p>
        </p:txBody>
      </p:sp>
      <p:sp>
        <p:nvSpPr>
          <p:cNvPr id="25635" name="Rectangle 79"/>
          <p:cNvSpPr>
            <a:spLocks noChangeArrowheads="1"/>
          </p:cNvSpPr>
          <p:nvPr/>
        </p:nvSpPr>
        <p:spPr bwMode="auto">
          <a:xfrm>
            <a:off x="7078663" y="48006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36" name="Rectangle 80"/>
          <p:cNvSpPr>
            <a:spLocks noChangeArrowheads="1"/>
          </p:cNvSpPr>
          <p:nvPr/>
        </p:nvSpPr>
        <p:spPr bwMode="auto">
          <a:xfrm>
            <a:off x="7275513" y="4972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</a:rPr>
              <a:t> </a:t>
            </a:r>
            <a:endParaRPr lang="zh-CN" altLang="en-US" sz="2000"/>
          </a:p>
        </p:txBody>
      </p:sp>
      <p:sp>
        <p:nvSpPr>
          <p:cNvPr id="25637" name="Rectangle 81"/>
          <p:cNvSpPr>
            <a:spLocks noChangeArrowheads="1"/>
          </p:cNvSpPr>
          <p:nvPr/>
        </p:nvSpPr>
        <p:spPr bwMode="auto">
          <a:xfrm>
            <a:off x="6854825" y="51165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8" name="Rectangle 82"/>
          <p:cNvSpPr>
            <a:spLocks noChangeArrowheads="1"/>
          </p:cNvSpPr>
          <p:nvPr/>
        </p:nvSpPr>
        <p:spPr bwMode="auto">
          <a:xfrm>
            <a:off x="7254875" y="53038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6</a:t>
            </a:r>
            <a:endParaRPr lang="en-US" altLang="zh-CN" sz="2000"/>
          </a:p>
        </p:txBody>
      </p:sp>
      <p:sp>
        <p:nvSpPr>
          <p:cNvPr id="25639" name="Rectangle 83"/>
          <p:cNvSpPr>
            <a:spLocks noChangeArrowheads="1"/>
          </p:cNvSpPr>
          <p:nvPr/>
        </p:nvSpPr>
        <p:spPr bwMode="auto">
          <a:xfrm>
            <a:off x="6461125" y="4135438"/>
            <a:ext cx="1285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5</a:t>
            </a:r>
            <a:endParaRPr lang="en-US" altLang="zh-CN" sz="2000"/>
          </a:p>
        </p:txBody>
      </p:sp>
      <p:sp>
        <p:nvSpPr>
          <p:cNvPr id="25640" name="Rectangle 84"/>
          <p:cNvSpPr>
            <a:spLocks noChangeArrowheads="1"/>
          </p:cNvSpPr>
          <p:nvPr/>
        </p:nvSpPr>
        <p:spPr bwMode="auto">
          <a:xfrm>
            <a:off x="5041900" y="4859338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en-US" altLang="zh-CN" sz="2000"/>
          </a:p>
        </p:txBody>
      </p:sp>
      <p:sp>
        <p:nvSpPr>
          <p:cNvPr id="25641" name="Oval 85"/>
          <p:cNvSpPr>
            <a:spLocks noChangeArrowheads="1"/>
          </p:cNvSpPr>
          <p:nvPr/>
        </p:nvSpPr>
        <p:spPr bwMode="auto">
          <a:xfrm>
            <a:off x="4903788" y="378460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2" name="Line 86"/>
          <p:cNvSpPr>
            <a:spLocks noChangeShapeType="1"/>
          </p:cNvSpPr>
          <p:nvPr/>
        </p:nvSpPr>
        <p:spPr bwMode="auto">
          <a:xfrm>
            <a:off x="6846888" y="3865563"/>
            <a:ext cx="849312" cy="93503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Oval 87"/>
          <p:cNvSpPr>
            <a:spLocks noChangeArrowheads="1"/>
          </p:cNvSpPr>
          <p:nvPr/>
        </p:nvSpPr>
        <p:spPr bwMode="auto">
          <a:xfrm>
            <a:off x="6738938" y="3773488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4" name="Line 88"/>
          <p:cNvSpPr>
            <a:spLocks noChangeShapeType="1"/>
          </p:cNvSpPr>
          <p:nvPr/>
        </p:nvSpPr>
        <p:spPr bwMode="auto">
          <a:xfrm>
            <a:off x="4175125" y="4870450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5" name="Oval 89"/>
          <p:cNvSpPr>
            <a:spLocks noChangeArrowheads="1"/>
          </p:cNvSpPr>
          <p:nvPr/>
        </p:nvSpPr>
        <p:spPr bwMode="auto">
          <a:xfrm>
            <a:off x="4038600" y="4764088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6" name="Oval 90"/>
          <p:cNvSpPr>
            <a:spLocks noChangeArrowheads="1"/>
          </p:cNvSpPr>
          <p:nvPr/>
        </p:nvSpPr>
        <p:spPr bwMode="auto">
          <a:xfrm>
            <a:off x="4916488" y="476091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7" name="Oval 91"/>
          <p:cNvSpPr>
            <a:spLocks noChangeArrowheads="1"/>
          </p:cNvSpPr>
          <p:nvPr/>
        </p:nvSpPr>
        <p:spPr bwMode="auto">
          <a:xfrm>
            <a:off x="6738938" y="4764088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8" name="Oval 92"/>
          <p:cNvSpPr>
            <a:spLocks noChangeArrowheads="1"/>
          </p:cNvSpPr>
          <p:nvPr/>
        </p:nvSpPr>
        <p:spPr bwMode="auto">
          <a:xfrm>
            <a:off x="7627938" y="47561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9" name="Oval 93"/>
          <p:cNvSpPr>
            <a:spLocks noChangeArrowheads="1"/>
          </p:cNvSpPr>
          <p:nvPr/>
        </p:nvSpPr>
        <p:spPr bwMode="auto">
          <a:xfrm>
            <a:off x="6738938" y="5791200"/>
            <a:ext cx="144462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50" name="Oval 94"/>
          <p:cNvSpPr>
            <a:spLocks noChangeArrowheads="1"/>
          </p:cNvSpPr>
          <p:nvPr/>
        </p:nvSpPr>
        <p:spPr bwMode="auto">
          <a:xfrm>
            <a:off x="4889500" y="577850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51" name="Text Box 95"/>
          <p:cNvSpPr txBox="1">
            <a:spLocks noChangeArrowheads="1"/>
          </p:cNvSpPr>
          <p:nvPr/>
        </p:nvSpPr>
        <p:spPr bwMode="auto">
          <a:xfrm>
            <a:off x="4876800" y="3429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652" name="Text Box 96"/>
          <p:cNvSpPr txBox="1">
            <a:spLocks noChangeArrowheads="1"/>
          </p:cNvSpPr>
          <p:nvPr/>
        </p:nvSpPr>
        <p:spPr bwMode="auto">
          <a:xfrm>
            <a:off x="6781800" y="3429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653" name="Text Box 97"/>
          <p:cNvSpPr txBox="1">
            <a:spLocks noChangeArrowheads="1"/>
          </p:cNvSpPr>
          <p:nvPr/>
        </p:nvSpPr>
        <p:spPr bwMode="auto">
          <a:xfrm>
            <a:off x="3810000" y="4648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654" name="Text Box 98"/>
          <p:cNvSpPr txBox="1">
            <a:spLocks noChangeArrowheads="1"/>
          </p:cNvSpPr>
          <p:nvPr/>
        </p:nvSpPr>
        <p:spPr bwMode="auto">
          <a:xfrm>
            <a:off x="6553200" y="4495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655" name="Text Box 99"/>
          <p:cNvSpPr txBox="1">
            <a:spLocks noChangeArrowheads="1"/>
          </p:cNvSpPr>
          <p:nvPr/>
        </p:nvSpPr>
        <p:spPr bwMode="auto">
          <a:xfrm>
            <a:off x="4876800" y="5867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656" name="Text Box 104"/>
          <p:cNvSpPr txBox="1">
            <a:spLocks noChangeArrowheads="1"/>
          </p:cNvSpPr>
          <p:nvPr/>
        </p:nvSpPr>
        <p:spPr bwMode="auto">
          <a:xfrm>
            <a:off x="7696200" y="4495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657" name="Text Box 108"/>
          <p:cNvSpPr txBox="1">
            <a:spLocks noChangeArrowheads="1"/>
          </p:cNvSpPr>
          <p:nvPr/>
        </p:nvSpPr>
        <p:spPr bwMode="auto">
          <a:xfrm>
            <a:off x="6781800" y="5791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5658" name="Text Box 111"/>
          <p:cNvSpPr txBox="1">
            <a:spLocks noChangeArrowheads="1"/>
          </p:cNvSpPr>
          <p:nvPr/>
        </p:nvSpPr>
        <p:spPr bwMode="auto">
          <a:xfrm>
            <a:off x="1116013" y="234950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The single source</a:t>
            </a:r>
          </a:p>
        </p:txBody>
      </p:sp>
      <p:sp>
        <p:nvSpPr>
          <p:cNvPr id="25659" name="Line 112"/>
          <p:cNvSpPr>
            <a:spLocks noChangeShapeType="1"/>
          </p:cNvSpPr>
          <p:nvPr/>
        </p:nvSpPr>
        <p:spPr bwMode="auto">
          <a:xfrm>
            <a:off x="1042988" y="2781300"/>
            <a:ext cx="2376487" cy="0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60" name="Line 113"/>
          <p:cNvSpPr>
            <a:spLocks noChangeShapeType="1"/>
          </p:cNvSpPr>
          <p:nvPr/>
        </p:nvSpPr>
        <p:spPr bwMode="auto">
          <a:xfrm>
            <a:off x="3419475" y="2781300"/>
            <a:ext cx="1439863" cy="1943100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61" name="Text Box 114" descr="白色大理石"/>
          <p:cNvSpPr txBox="1">
            <a:spLocks noChangeArrowheads="1"/>
          </p:cNvSpPr>
          <p:nvPr/>
        </p:nvSpPr>
        <p:spPr bwMode="auto">
          <a:xfrm>
            <a:off x="373605" y="3324989"/>
            <a:ext cx="3233403" cy="286232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nThick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Note: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The shortest path from o to 3 (the blue line in the right figure) does not contain the shortest edge leaving s which is the edge between 0 and 1.</a:t>
            </a:r>
          </a:p>
        </p:txBody>
      </p:sp>
      <p:sp>
        <p:nvSpPr>
          <p:cNvPr id="25662" name="Text Box 115"/>
          <p:cNvSpPr txBox="1">
            <a:spLocks noChangeArrowheads="1"/>
          </p:cNvSpPr>
          <p:nvPr/>
        </p:nvSpPr>
        <p:spPr bwMode="auto">
          <a:xfrm>
            <a:off x="3779838" y="2349500"/>
            <a:ext cx="5111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Red labels</a:t>
            </a:r>
            <a:r>
              <a:rPr lang="en-US" altLang="zh-CN" dirty="0"/>
              <a:t> on each vertex is the length of the shortest path from s to the vertex.</a:t>
            </a:r>
          </a:p>
        </p:txBody>
      </p:sp>
    </p:spTree>
    <p:extLst>
      <p:ext uri="{BB962C8B-B14F-4D97-AF65-F5344CB8AC3E}">
        <p14:creationId xmlns:p14="http://schemas.microsoft.com/office/powerpoint/2010/main" val="14152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54" name="Freeform 86" descr="水滴"/>
          <p:cNvSpPr>
            <a:spLocks/>
          </p:cNvSpPr>
          <p:nvPr/>
        </p:nvSpPr>
        <p:spPr bwMode="auto">
          <a:xfrm>
            <a:off x="1835150" y="1916113"/>
            <a:ext cx="4673600" cy="2792412"/>
          </a:xfrm>
          <a:custGeom>
            <a:avLst/>
            <a:gdLst>
              <a:gd name="T0" fmla="*/ 2147483647 w 2944"/>
              <a:gd name="T1" fmla="*/ 2147483647 h 1759"/>
              <a:gd name="T2" fmla="*/ 2147483647 w 2944"/>
              <a:gd name="T3" fmla="*/ 2147483647 h 1759"/>
              <a:gd name="T4" fmla="*/ 2147483647 w 2944"/>
              <a:gd name="T5" fmla="*/ 2147483647 h 1759"/>
              <a:gd name="T6" fmla="*/ 2147483647 w 2944"/>
              <a:gd name="T7" fmla="*/ 2147483647 h 1759"/>
              <a:gd name="T8" fmla="*/ 2147483647 w 2944"/>
              <a:gd name="T9" fmla="*/ 2147483647 h 1759"/>
              <a:gd name="T10" fmla="*/ 2147483647 w 2944"/>
              <a:gd name="T11" fmla="*/ 2147483647 h 1759"/>
              <a:gd name="T12" fmla="*/ 2147483647 w 2944"/>
              <a:gd name="T13" fmla="*/ 2147483647 h 1759"/>
              <a:gd name="T14" fmla="*/ 2147483647 w 2944"/>
              <a:gd name="T15" fmla="*/ 2147483647 h 1759"/>
              <a:gd name="T16" fmla="*/ 2147483647 w 2944"/>
              <a:gd name="T17" fmla="*/ 2147483647 h 1759"/>
              <a:gd name="T18" fmla="*/ 2147483647 w 2944"/>
              <a:gd name="T19" fmla="*/ 2147483647 h 1759"/>
              <a:gd name="T20" fmla="*/ 2147483647 w 2944"/>
              <a:gd name="T21" fmla="*/ 2147483647 h 1759"/>
              <a:gd name="T22" fmla="*/ 0 w 2944"/>
              <a:gd name="T23" fmla="*/ 2147483647 h 1759"/>
              <a:gd name="T24" fmla="*/ 2147483647 w 2944"/>
              <a:gd name="T25" fmla="*/ 2147483647 h 1759"/>
              <a:gd name="T26" fmla="*/ 2147483647 w 2944"/>
              <a:gd name="T27" fmla="*/ 2147483647 h 1759"/>
              <a:gd name="T28" fmla="*/ 2147483647 w 2944"/>
              <a:gd name="T29" fmla="*/ 2147483647 h 1759"/>
              <a:gd name="T30" fmla="*/ 2147483647 w 2944"/>
              <a:gd name="T31" fmla="*/ 2147483647 h 1759"/>
              <a:gd name="T32" fmla="*/ 2147483647 w 2944"/>
              <a:gd name="T33" fmla="*/ 2147483647 h 1759"/>
              <a:gd name="T34" fmla="*/ 2147483647 w 2944"/>
              <a:gd name="T35" fmla="*/ 2147483647 h 1759"/>
              <a:gd name="T36" fmla="*/ 2147483647 w 2944"/>
              <a:gd name="T37" fmla="*/ 2147483647 h 1759"/>
              <a:gd name="T38" fmla="*/ 2147483647 w 2944"/>
              <a:gd name="T39" fmla="*/ 2147483647 h 1759"/>
              <a:gd name="T40" fmla="*/ 2147483647 w 2944"/>
              <a:gd name="T41" fmla="*/ 2147483647 h 1759"/>
              <a:gd name="T42" fmla="*/ 2147483647 w 2944"/>
              <a:gd name="T43" fmla="*/ 2147483647 h 1759"/>
              <a:gd name="T44" fmla="*/ 2147483647 w 2944"/>
              <a:gd name="T45" fmla="*/ 2147483647 h 1759"/>
              <a:gd name="T46" fmla="*/ 2147483647 w 2944"/>
              <a:gd name="T47" fmla="*/ 2147483647 h 1759"/>
              <a:gd name="T48" fmla="*/ 2147483647 w 2944"/>
              <a:gd name="T49" fmla="*/ 2147483647 h 1759"/>
              <a:gd name="T50" fmla="*/ 2147483647 w 2944"/>
              <a:gd name="T51" fmla="*/ 2147483647 h 1759"/>
              <a:gd name="T52" fmla="*/ 2147483647 w 2944"/>
              <a:gd name="T53" fmla="*/ 2147483647 h 1759"/>
              <a:gd name="T54" fmla="*/ 2147483647 w 2944"/>
              <a:gd name="T55" fmla="*/ 2147483647 h 1759"/>
              <a:gd name="T56" fmla="*/ 2147483647 w 2944"/>
              <a:gd name="T57" fmla="*/ 2147483647 h 1759"/>
              <a:gd name="T58" fmla="*/ 2147483647 w 2944"/>
              <a:gd name="T59" fmla="*/ 2147483647 h 1759"/>
              <a:gd name="T60" fmla="*/ 2147483647 w 2944"/>
              <a:gd name="T61" fmla="*/ 2147483647 h 1759"/>
              <a:gd name="T62" fmla="*/ 2147483647 w 2944"/>
              <a:gd name="T63" fmla="*/ 2147483647 h 1759"/>
              <a:gd name="T64" fmla="*/ 2147483647 w 2944"/>
              <a:gd name="T65" fmla="*/ 2147483647 h 1759"/>
              <a:gd name="T66" fmla="*/ 2147483647 w 2944"/>
              <a:gd name="T67" fmla="*/ 2147483647 h 1759"/>
              <a:gd name="T68" fmla="*/ 2147483647 w 2944"/>
              <a:gd name="T69" fmla="*/ 2147483647 h 1759"/>
              <a:gd name="T70" fmla="*/ 2147483647 w 2944"/>
              <a:gd name="T71" fmla="*/ 2147483647 h 1759"/>
              <a:gd name="T72" fmla="*/ 2147483647 w 2944"/>
              <a:gd name="T73" fmla="*/ 2147483647 h 1759"/>
              <a:gd name="T74" fmla="*/ 2147483647 w 2944"/>
              <a:gd name="T75" fmla="*/ 2147483647 h 1759"/>
              <a:gd name="T76" fmla="*/ 2147483647 w 2944"/>
              <a:gd name="T77" fmla="*/ 2147483647 h 1759"/>
              <a:gd name="T78" fmla="*/ 2147483647 w 2944"/>
              <a:gd name="T79" fmla="*/ 2147483647 h 1759"/>
              <a:gd name="T80" fmla="*/ 2147483647 w 2944"/>
              <a:gd name="T81" fmla="*/ 2147483647 h 1759"/>
              <a:gd name="T82" fmla="*/ 2147483647 w 2944"/>
              <a:gd name="T83" fmla="*/ 2147483647 h 1759"/>
              <a:gd name="T84" fmla="*/ 2147483647 w 2944"/>
              <a:gd name="T85" fmla="*/ 2147483647 h 1759"/>
              <a:gd name="T86" fmla="*/ 2147483647 w 2944"/>
              <a:gd name="T87" fmla="*/ 2147483647 h 1759"/>
              <a:gd name="T88" fmla="*/ 2147483647 w 2944"/>
              <a:gd name="T89" fmla="*/ 2147483647 h 1759"/>
              <a:gd name="T90" fmla="*/ 2147483647 w 2944"/>
              <a:gd name="T91" fmla="*/ 0 h 1759"/>
              <a:gd name="T92" fmla="*/ 2147483647 w 2944"/>
              <a:gd name="T93" fmla="*/ 2147483647 h 1759"/>
              <a:gd name="T94" fmla="*/ 2147483647 w 2944"/>
              <a:gd name="T95" fmla="*/ 2147483647 h 1759"/>
              <a:gd name="T96" fmla="*/ 2147483647 w 2944"/>
              <a:gd name="T97" fmla="*/ 2147483647 h 1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944"/>
              <a:gd name="T148" fmla="*/ 0 h 1759"/>
              <a:gd name="T149" fmla="*/ 2944 w 2944"/>
              <a:gd name="T150" fmla="*/ 1759 h 175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944" h="1759">
                <a:moveTo>
                  <a:pt x="398" y="105"/>
                </a:moveTo>
                <a:cubicBezTo>
                  <a:pt x="326" y="119"/>
                  <a:pt x="361" y="110"/>
                  <a:pt x="283" y="136"/>
                </a:cubicBezTo>
                <a:cubicBezTo>
                  <a:pt x="272" y="140"/>
                  <a:pt x="262" y="143"/>
                  <a:pt x="251" y="147"/>
                </a:cubicBezTo>
                <a:cubicBezTo>
                  <a:pt x="241" y="150"/>
                  <a:pt x="220" y="157"/>
                  <a:pt x="220" y="157"/>
                </a:cubicBezTo>
                <a:cubicBezTo>
                  <a:pt x="130" y="218"/>
                  <a:pt x="246" y="134"/>
                  <a:pt x="168" y="210"/>
                </a:cubicBezTo>
                <a:cubicBezTo>
                  <a:pt x="81" y="296"/>
                  <a:pt x="195" y="153"/>
                  <a:pt x="105" y="262"/>
                </a:cubicBezTo>
                <a:cubicBezTo>
                  <a:pt x="97" y="272"/>
                  <a:pt x="89" y="282"/>
                  <a:pt x="84" y="293"/>
                </a:cubicBezTo>
                <a:cubicBezTo>
                  <a:pt x="75" y="313"/>
                  <a:pt x="63" y="356"/>
                  <a:pt x="63" y="356"/>
                </a:cubicBezTo>
                <a:cubicBezTo>
                  <a:pt x="68" y="419"/>
                  <a:pt x="84" y="482"/>
                  <a:pt x="84" y="545"/>
                </a:cubicBezTo>
                <a:cubicBezTo>
                  <a:pt x="84" y="577"/>
                  <a:pt x="79" y="608"/>
                  <a:pt x="73" y="639"/>
                </a:cubicBezTo>
                <a:cubicBezTo>
                  <a:pt x="69" y="661"/>
                  <a:pt x="52" y="702"/>
                  <a:pt x="52" y="702"/>
                </a:cubicBezTo>
                <a:cubicBezTo>
                  <a:pt x="43" y="818"/>
                  <a:pt x="21" y="923"/>
                  <a:pt x="0" y="1037"/>
                </a:cubicBezTo>
                <a:cubicBezTo>
                  <a:pt x="8" y="1190"/>
                  <a:pt x="6" y="1323"/>
                  <a:pt x="115" y="1435"/>
                </a:cubicBezTo>
                <a:cubicBezTo>
                  <a:pt x="146" y="1523"/>
                  <a:pt x="225" y="1615"/>
                  <a:pt x="314" y="1644"/>
                </a:cubicBezTo>
                <a:cubicBezTo>
                  <a:pt x="337" y="1667"/>
                  <a:pt x="414" y="1719"/>
                  <a:pt x="440" y="1728"/>
                </a:cubicBezTo>
                <a:cubicBezTo>
                  <a:pt x="471" y="1739"/>
                  <a:pt x="534" y="1759"/>
                  <a:pt x="534" y="1759"/>
                </a:cubicBezTo>
                <a:cubicBezTo>
                  <a:pt x="585" y="1749"/>
                  <a:pt x="631" y="1733"/>
                  <a:pt x="681" y="1718"/>
                </a:cubicBezTo>
                <a:cubicBezTo>
                  <a:pt x="723" y="1690"/>
                  <a:pt x="764" y="1662"/>
                  <a:pt x="806" y="1634"/>
                </a:cubicBezTo>
                <a:cubicBezTo>
                  <a:pt x="818" y="1626"/>
                  <a:pt x="825" y="1609"/>
                  <a:pt x="838" y="1602"/>
                </a:cubicBezTo>
                <a:cubicBezTo>
                  <a:pt x="857" y="1591"/>
                  <a:pt x="880" y="1588"/>
                  <a:pt x="901" y="1581"/>
                </a:cubicBezTo>
                <a:cubicBezTo>
                  <a:pt x="913" y="1577"/>
                  <a:pt x="921" y="1566"/>
                  <a:pt x="932" y="1560"/>
                </a:cubicBezTo>
                <a:cubicBezTo>
                  <a:pt x="942" y="1555"/>
                  <a:pt x="953" y="1553"/>
                  <a:pt x="963" y="1550"/>
                </a:cubicBezTo>
                <a:cubicBezTo>
                  <a:pt x="1012" y="1518"/>
                  <a:pt x="1097" y="1474"/>
                  <a:pt x="1152" y="1456"/>
                </a:cubicBezTo>
                <a:cubicBezTo>
                  <a:pt x="1181" y="1436"/>
                  <a:pt x="1214" y="1419"/>
                  <a:pt x="1246" y="1403"/>
                </a:cubicBezTo>
                <a:cubicBezTo>
                  <a:pt x="1266" y="1393"/>
                  <a:pt x="1289" y="1392"/>
                  <a:pt x="1309" y="1382"/>
                </a:cubicBezTo>
                <a:cubicBezTo>
                  <a:pt x="1373" y="1351"/>
                  <a:pt x="1429" y="1320"/>
                  <a:pt x="1498" y="1299"/>
                </a:cubicBezTo>
                <a:cubicBezTo>
                  <a:pt x="1529" y="1278"/>
                  <a:pt x="1556" y="1268"/>
                  <a:pt x="1592" y="1257"/>
                </a:cubicBezTo>
                <a:cubicBezTo>
                  <a:pt x="1655" y="1214"/>
                  <a:pt x="1727" y="1201"/>
                  <a:pt x="1791" y="1163"/>
                </a:cubicBezTo>
                <a:cubicBezTo>
                  <a:pt x="1823" y="1144"/>
                  <a:pt x="1849" y="1112"/>
                  <a:pt x="1885" y="1100"/>
                </a:cubicBezTo>
                <a:cubicBezTo>
                  <a:pt x="1896" y="1096"/>
                  <a:pt x="1907" y="1095"/>
                  <a:pt x="1917" y="1089"/>
                </a:cubicBezTo>
                <a:cubicBezTo>
                  <a:pt x="2020" y="1031"/>
                  <a:pt x="1941" y="1059"/>
                  <a:pt x="2011" y="1037"/>
                </a:cubicBezTo>
                <a:cubicBezTo>
                  <a:pt x="2054" y="1008"/>
                  <a:pt x="2088" y="980"/>
                  <a:pt x="2136" y="964"/>
                </a:cubicBezTo>
                <a:cubicBezTo>
                  <a:pt x="2160" y="948"/>
                  <a:pt x="2188" y="940"/>
                  <a:pt x="2210" y="922"/>
                </a:cubicBezTo>
                <a:cubicBezTo>
                  <a:pt x="2220" y="914"/>
                  <a:pt x="2220" y="897"/>
                  <a:pt x="2231" y="890"/>
                </a:cubicBezTo>
                <a:cubicBezTo>
                  <a:pt x="2250" y="878"/>
                  <a:pt x="2276" y="881"/>
                  <a:pt x="2294" y="869"/>
                </a:cubicBezTo>
                <a:cubicBezTo>
                  <a:pt x="2334" y="842"/>
                  <a:pt x="2313" y="852"/>
                  <a:pt x="2356" y="838"/>
                </a:cubicBezTo>
                <a:cubicBezTo>
                  <a:pt x="2424" y="792"/>
                  <a:pt x="2497" y="728"/>
                  <a:pt x="2576" y="702"/>
                </a:cubicBezTo>
                <a:cubicBezTo>
                  <a:pt x="2615" y="676"/>
                  <a:pt x="2616" y="653"/>
                  <a:pt x="2660" y="639"/>
                </a:cubicBezTo>
                <a:cubicBezTo>
                  <a:pt x="2670" y="628"/>
                  <a:pt x="2679" y="615"/>
                  <a:pt x="2691" y="607"/>
                </a:cubicBezTo>
                <a:cubicBezTo>
                  <a:pt x="2700" y="601"/>
                  <a:pt x="2715" y="605"/>
                  <a:pt x="2723" y="597"/>
                </a:cubicBezTo>
                <a:cubicBezTo>
                  <a:pt x="2808" y="513"/>
                  <a:pt x="2725" y="547"/>
                  <a:pt x="2796" y="524"/>
                </a:cubicBezTo>
                <a:cubicBezTo>
                  <a:pt x="2826" y="494"/>
                  <a:pt x="2845" y="464"/>
                  <a:pt x="2880" y="440"/>
                </a:cubicBezTo>
                <a:cubicBezTo>
                  <a:pt x="2905" y="359"/>
                  <a:pt x="2868" y="455"/>
                  <a:pt x="2922" y="388"/>
                </a:cubicBezTo>
                <a:cubicBezTo>
                  <a:pt x="2940" y="366"/>
                  <a:pt x="2937" y="332"/>
                  <a:pt x="2943" y="304"/>
                </a:cubicBezTo>
                <a:cubicBezTo>
                  <a:pt x="2934" y="205"/>
                  <a:pt x="2944" y="157"/>
                  <a:pt x="2849" y="126"/>
                </a:cubicBezTo>
                <a:cubicBezTo>
                  <a:pt x="2668" y="7"/>
                  <a:pt x="2523" y="11"/>
                  <a:pt x="2304" y="0"/>
                </a:cubicBezTo>
                <a:cubicBezTo>
                  <a:pt x="2098" y="9"/>
                  <a:pt x="1837" y="20"/>
                  <a:pt x="1634" y="63"/>
                </a:cubicBezTo>
                <a:cubicBezTo>
                  <a:pt x="1454" y="56"/>
                  <a:pt x="1287" y="42"/>
                  <a:pt x="1110" y="21"/>
                </a:cubicBezTo>
                <a:cubicBezTo>
                  <a:pt x="877" y="28"/>
                  <a:pt x="623" y="25"/>
                  <a:pt x="398" y="105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49" name="Oval 81" descr="信纸"/>
          <p:cNvSpPr>
            <a:spLocks noChangeArrowheads="1"/>
          </p:cNvSpPr>
          <p:nvPr/>
        </p:nvSpPr>
        <p:spPr bwMode="auto">
          <a:xfrm>
            <a:off x="2051050" y="1773238"/>
            <a:ext cx="1008063" cy="316865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36" name="Freeform 68"/>
          <p:cNvSpPr>
            <a:spLocks/>
          </p:cNvSpPr>
          <p:nvPr/>
        </p:nvSpPr>
        <p:spPr bwMode="auto">
          <a:xfrm>
            <a:off x="2062163" y="3757613"/>
            <a:ext cx="914400" cy="831850"/>
          </a:xfrm>
          <a:custGeom>
            <a:avLst/>
            <a:gdLst>
              <a:gd name="T0" fmla="*/ 2147483647 w 576"/>
              <a:gd name="T1" fmla="*/ 2147483647 h 524"/>
              <a:gd name="T2" fmla="*/ 2147483647 w 576"/>
              <a:gd name="T3" fmla="*/ 2147483647 h 524"/>
              <a:gd name="T4" fmla="*/ 2147483647 w 576"/>
              <a:gd name="T5" fmla="*/ 2147483647 h 524"/>
              <a:gd name="T6" fmla="*/ 0 w 576"/>
              <a:gd name="T7" fmla="*/ 2147483647 h 524"/>
              <a:gd name="T8" fmla="*/ 2147483647 w 576"/>
              <a:gd name="T9" fmla="*/ 2147483647 h 524"/>
              <a:gd name="T10" fmla="*/ 2147483647 w 576"/>
              <a:gd name="T11" fmla="*/ 2147483647 h 524"/>
              <a:gd name="T12" fmla="*/ 2147483647 w 576"/>
              <a:gd name="T13" fmla="*/ 2147483647 h 524"/>
              <a:gd name="T14" fmla="*/ 2147483647 w 576"/>
              <a:gd name="T15" fmla="*/ 2147483647 h 524"/>
              <a:gd name="T16" fmla="*/ 2147483647 w 576"/>
              <a:gd name="T17" fmla="*/ 2147483647 h 524"/>
              <a:gd name="T18" fmla="*/ 2147483647 w 576"/>
              <a:gd name="T19" fmla="*/ 2147483647 h 524"/>
              <a:gd name="T20" fmla="*/ 2147483647 w 576"/>
              <a:gd name="T21" fmla="*/ 2147483647 h 524"/>
              <a:gd name="T22" fmla="*/ 2147483647 w 576"/>
              <a:gd name="T23" fmla="*/ 2147483647 h 524"/>
              <a:gd name="T24" fmla="*/ 2147483647 w 576"/>
              <a:gd name="T25" fmla="*/ 2147483647 h 524"/>
              <a:gd name="T26" fmla="*/ 2147483647 w 576"/>
              <a:gd name="T27" fmla="*/ 2147483647 h 524"/>
              <a:gd name="T28" fmla="*/ 2147483647 w 576"/>
              <a:gd name="T29" fmla="*/ 2147483647 h 524"/>
              <a:gd name="T30" fmla="*/ 2147483647 w 576"/>
              <a:gd name="T31" fmla="*/ 2147483647 h 524"/>
              <a:gd name="T32" fmla="*/ 2147483647 w 576"/>
              <a:gd name="T33" fmla="*/ 0 h 524"/>
              <a:gd name="T34" fmla="*/ 2147483647 w 576"/>
              <a:gd name="T35" fmla="*/ 2147483647 h 5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6"/>
              <a:gd name="T55" fmla="*/ 0 h 524"/>
              <a:gd name="T56" fmla="*/ 576 w 576"/>
              <a:gd name="T57" fmla="*/ 524 h 5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6" h="524">
                <a:moveTo>
                  <a:pt x="209" y="10"/>
                </a:moveTo>
                <a:cubicBezTo>
                  <a:pt x="180" y="20"/>
                  <a:pt x="142" y="27"/>
                  <a:pt x="115" y="42"/>
                </a:cubicBezTo>
                <a:cubicBezTo>
                  <a:pt x="93" y="54"/>
                  <a:pt x="52" y="84"/>
                  <a:pt x="52" y="84"/>
                </a:cubicBezTo>
                <a:cubicBezTo>
                  <a:pt x="21" y="130"/>
                  <a:pt x="10" y="176"/>
                  <a:pt x="0" y="230"/>
                </a:cubicBezTo>
                <a:cubicBezTo>
                  <a:pt x="3" y="255"/>
                  <a:pt x="4" y="280"/>
                  <a:pt x="10" y="304"/>
                </a:cubicBezTo>
                <a:cubicBezTo>
                  <a:pt x="28" y="371"/>
                  <a:pt x="99" y="390"/>
                  <a:pt x="157" y="408"/>
                </a:cubicBezTo>
                <a:cubicBezTo>
                  <a:pt x="178" y="422"/>
                  <a:pt x="199" y="436"/>
                  <a:pt x="220" y="450"/>
                </a:cubicBezTo>
                <a:cubicBezTo>
                  <a:pt x="238" y="462"/>
                  <a:pt x="282" y="471"/>
                  <a:pt x="282" y="471"/>
                </a:cubicBezTo>
                <a:cubicBezTo>
                  <a:pt x="363" y="524"/>
                  <a:pt x="429" y="487"/>
                  <a:pt x="513" y="461"/>
                </a:cubicBezTo>
                <a:cubicBezTo>
                  <a:pt x="528" y="415"/>
                  <a:pt x="560" y="381"/>
                  <a:pt x="576" y="335"/>
                </a:cubicBezTo>
                <a:cubicBezTo>
                  <a:pt x="572" y="300"/>
                  <a:pt x="573" y="264"/>
                  <a:pt x="565" y="230"/>
                </a:cubicBezTo>
                <a:cubicBezTo>
                  <a:pt x="562" y="218"/>
                  <a:pt x="550" y="210"/>
                  <a:pt x="544" y="199"/>
                </a:cubicBezTo>
                <a:cubicBezTo>
                  <a:pt x="541" y="193"/>
                  <a:pt x="528" y="142"/>
                  <a:pt x="523" y="136"/>
                </a:cubicBezTo>
                <a:cubicBezTo>
                  <a:pt x="507" y="116"/>
                  <a:pt x="482" y="112"/>
                  <a:pt x="460" y="105"/>
                </a:cubicBezTo>
                <a:cubicBezTo>
                  <a:pt x="439" y="91"/>
                  <a:pt x="422" y="71"/>
                  <a:pt x="398" y="63"/>
                </a:cubicBezTo>
                <a:cubicBezTo>
                  <a:pt x="387" y="59"/>
                  <a:pt x="376" y="57"/>
                  <a:pt x="366" y="52"/>
                </a:cubicBezTo>
                <a:cubicBezTo>
                  <a:pt x="334" y="36"/>
                  <a:pt x="300" y="0"/>
                  <a:pt x="261" y="0"/>
                </a:cubicBezTo>
                <a:cubicBezTo>
                  <a:pt x="243" y="0"/>
                  <a:pt x="226" y="7"/>
                  <a:pt x="209" y="10"/>
                </a:cubicBez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1" name="Freeform 93"/>
          <p:cNvSpPr>
            <a:spLocks/>
          </p:cNvSpPr>
          <p:nvPr/>
        </p:nvSpPr>
        <p:spPr bwMode="auto">
          <a:xfrm>
            <a:off x="1835150" y="1700213"/>
            <a:ext cx="6300788" cy="2863850"/>
          </a:xfrm>
          <a:custGeom>
            <a:avLst/>
            <a:gdLst>
              <a:gd name="T0" fmla="*/ 2147483647 w 3969"/>
              <a:gd name="T1" fmla="*/ 2147483647 h 1804"/>
              <a:gd name="T2" fmla="*/ 2147483647 w 3969"/>
              <a:gd name="T3" fmla="*/ 2147483647 h 1804"/>
              <a:gd name="T4" fmla="*/ 2147483647 w 3969"/>
              <a:gd name="T5" fmla="*/ 2147483647 h 1804"/>
              <a:gd name="T6" fmla="*/ 2147483647 w 3969"/>
              <a:gd name="T7" fmla="*/ 2147483647 h 1804"/>
              <a:gd name="T8" fmla="*/ 2147483647 w 3969"/>
              <a:gd name="T9" fmla="*/ 2147483647 h 1804"/>
              <a:gd name="T10" fmla="*/ 2147483647 w 3969"/>
              <a:gd name="T11" fmla="*/ 2147483647 h 1804"/>
              <a:gd name="T12" fmla="*/ 2147483647 w 3969"/>
              <a:gd name="T13" fmla="*/ 2147483647 h 1804"/>
              <a:gd name="T14" fmla="*/ 2147483647 w 3969"/>
              <a:gd name="T15" fmla="*/ 2147483647 h 1804"/>
              <a:gd name="T16" fmla="*/ 2147483647 w 3969"/>
              <a:gd name="T17" fmla="*/ 2147483647 h 1804"/>
              <a:gd name="T18" fmla="*/ 2147483647 w 3969"/>
              <a:gd name="T19" fmla="*/ 2147483647 h 1804"/>
              <a:gd name="T20" fmla="*/ 2147483647 w 3969"/>
              <a:gd name="T21" fmla="*/ 2147483647 h 1804"/>
              <a:gd name="T22" fmla="*/ 2147483647 w 3969"/>
              <a:gd name="T23" fmla="*/ 2147483647 h 1804"/>
              <a:gd name="T24" fmla="*/ 2147483647 w 3969"/>
              <a:gd name="T25" fmla="*/ 2147483647 h 1804"/>
              <a:gd name="T26" fmla="*/ 2147483647 w 3969"/>
              <a:gd name="T27" fmla="*/ 2147483647 h 1804"/>
              <a:gd name="T28" fmla="*/ 2147483647 w 3969"/>
              <a:gd name="T29" fmla="*/ 2147483647 h 1804"/>
              <a:gd name="T30" fmla="*/ 2147483647 w 3969"/>
              <a:gd name="T31" fmla="*/ 2147483647 h 1804"/>
              <a:gd name="T32" fmla="*/ 2147483647 w 3969"/>
              <a:gd name="T33" fmla="*/ 2147483647 h 1804"/>
              <a:gd name="T34" fmla="*/ 2147483647 w 3969"/>
              <a:gd name="T35" fmla="*/ 2147483647 h 1804"/>
              <a:gd name="T36" fmla="*/ 2147483647 w 3969"/>
              <a:gd name="T37" fmla="*/ 2147483647 h 1804"/>
              <a:gd name="T38" fmla="*/ 2147483647 w 3969"/>
              <a:gd name="T39" fmla="*/ 2147483647 h 1804"/>
              <a:gd name="T40" fmla="*/ 2147483647 w 3969"/>
              <a:gd name="T41" fmla="*/ 2147483647 h 1804"/>
              <a:gd name="T42" fmla="*/ 2147483647 w 3969"/>
              <a:gd name="T43" fmla="*/ 2147483647 h 1804"/>
              <a:gd name="T44" fmla="*/ 2147483647 w 3969"/>
              <a:gd name="T45" fmla="*/ 2147483647 h 1804"/>
              <a:gd name="T46" fmla="*/ 2147483647 w 3969"/>
              <a:gd name="T47" fmla="*/ 2147483647 h 1804"/>
              <a:gd name="T48" fmla="*/ 2147483647 w 3969"/>
              <a:gd name="T49" fmla="*/ 2147483647 h 1804"/>
              <a:gd name="T50" fmla="*/ 2147483647 w 3969"/>
              <a:gd name="T51" fmla="*/ 2147483647 h 1804"/>
              <a:gd name="T52" fmla="*/ 2147483647 w 3969"/>
              <a:gd name="T53" fmla="*/ 2147483647 h 1804"/>
              <a:gd name="T54" fmla="*/ 2147483647 w 3969"/>
              <a:gd name="T55" fmla="*/ 2147483647 h 1804"/>
              <a:gd name="T56" fmla="*/ 2147483647 w 3969"/>
              <a:gd name="T57" fmla="*/ 2147483647 h 1804"/>
              <a:gd name="T58" fmla="*/ 2147483647 w 3969"/>
              <a:gd name="T59" fmla="*/ 2147483647 h 1804"/>
              <a:gd name="T60" fmla="*/ 2147483647 w 3969"/>
              <a:gd name="T61" fmla="*/ 2147483647 h 1804"/>
              <a:gd name="T62" fmla="*/ 2147483647 w 3969"/>
              <a:gd name="T63" fmla="*/ 2147483647 h 1804"/>
              <a:gd name="T64" fmla="*/ 2147483647 w 3969"/>
              <a:gd name="T65" fmla="*/ 2147483647 h 1804"/>
              <a:gd name="T66" fmla="*/ 2147483647 w 3969"/>
              <a:gd name="T67" fmla="*/ 2147483647 h 1804"/>
              <a:gd name="T68" fmla="*/ 2147483647 w 3969"/>
              <a:gd name="T69" fmla="*/ 2147483647 h 1804"/>
              <a:gd name="T70" fmla="*/ 2147483647 w 3969"/>
              <a:gd name="T71" fmla="*/ 2147483647 h 1804"/>
              <a:gd name="T72" fmla="*/ 2147483647 w 3969"/>
              <a:gd name="T73" fmla="*/ 2147483647 h 1804"/>
              <a:gd name="T74" fmla="*/ 2147483647 w 3969"/>
              <a:gd name="T75" fmla="*/ 2147483647 h 1804"/>
              <a:gd name="T76" fmla="*/ 2147483647 w 3969"/>
              <a:gd name="T77" fmla="*/ 2147483647 h 180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969"/>
              <a:gd name="T118" fmla="*/ 0 h 1804"/>
              <a:gd name="T119" fmla="*/ 3969 w 3969"/>
              <a:gd name="T120" fmla="*/ 1804 h 180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969" h="1804">
                <a:moveTo>
                  <a:pt x="230" y="178"/>
                </a:moveTo>
                <a:cubicBezTo>
                  <a:pt x="158" y="250"/>
                  <a:pt x="183" y="216"/>
                  <a:pt x="146" y="273"/>
                </a:cubicBezTo>
                <a:cubicBezTo>
                  <a:pt x="120" y="354"/>
                  <a:pt x="156" y="251"/>
                  <a:pt x="115" y="335"/>
                </a:cubicBezTo>
                <a:cubicBezTo>
                  <a:pt x="112" y="341"/>
                  <a:pt x="99" y="392"/>
                  <a:pt x="94" y="398"/>
                </a:cubicBezTo>
                <a:cubicBezTo>
                  <a:pt x="86" y="408"/>
                  <a:pt x="73" y="412"/>
                  <a:pt x="63" y="419"/>
                </a:cubicBezTo>
                <a:cubicBezTo>
                  <a:pt x="49" y="461"/>
                  <a:pt x="34" y="503"/>
                  <a:pt x="21" y="545"/>
                </a:cubicBezTo>
                <a:cubicBezTo>
                  <a:pt x="32" y="710"/>
                  <a:pt x="49" y="753"/>
                  <a:pt x="31" y="932"/>
                </a:cubicBezTo>
                <a:cubicBezTo>
                  <a:pt x="27" y="971"/>
                  <a:pt x="10" y="1048"/>
                  <a:pt x="10" y="1048"/>
                </a:cubicBezTo>
                <a:cubicBezTo>
                  <a:pt x="1" y="1183"/>
                  <a:pt x="0" y="1297"/>
                  <a:pt x="42" y="1425"/>
                </a:cubicBezTo>
                <a:cubicBezTo>
                  <a:pt x="57" y="1471"/>
                  <a:pt x="55" y="1482"/>
                  <a:pt x="94" y="1508"/>
                </a:cubicBezTo>
                <a:cubicBezTo>
                  <a:pt x="113" y="1562"/>
                  <a:pt x="143" y="1593"/>
                  <a:pt x="178" y="1634"/>
                </a:cubicBezTo>
                <a:cubicBezTo>
                  <a:pt x="186" y="1643"/>
                  <a:pt x="190" y="1657"/>
                  <a:pt x="199" y="1665"/>
                </a:cubicBezTo>
                <a:cubicBezTo>
                  <a:pt x="218" y="1682"/>
                  <a:pt x="244" y="1689"/>
                  <a:pt x="262" y="1707"/>
                </a:cubicBezTo>
                <a:cubicBezTo>
                  <a:pt x="301" y="1747"/>
                  <a:pt x="279" y="1734"/>
                  <a:pt x="324" y="1749"/>
                </a:cubicBezTo>
                <a:cubicBezTo>
                  <a:pt x="356" y="1770"/>
                  <a:pt x="383" y="1780"/>
                  <a:pt x="419" y="1791"/>
                </a:cubicBezTo>
                <a:cubicBezTo>
                  <a:pt x="503" y="1787"/>
                  <a:pt x="593" y="1804"/>
                  <a:pt x="670" y="1770"/>
                </a:cubicBezTo>
                <a:cubicBezTo>
                  <a:pt x="744" y="1738"/>
                  <a:pt x="816" y="1697"/>
                  <a:pt x="890" y="1665"/>
                </a:cubicBezTo>
                <a:cubicBezTo>
                  <a:pt x="920" y="1652"/>
                  <a:pt x="955" y="1649"/>
                  <a:pt x="984" y="1634"/>
                </a:cubicBezTo>
                <a:cubicBezTo>
                  <a:pt x="1052" y="1599"/>
                  <a:pt x="976" y="1622"/>
                  <a:pt x="1058" y="1603"/>
                </a:cubicBezTo>
                <a:cubicBezTo>
                  <a:pt x="1065" y="1592"/>
                  <a:pt x="1068" y="1579"/>
                  <a:pt x="1078" y="1571"/>
                </a:cubicBezTo>
                <a:cubicBezTo>
                  <a:pt x="1095" y="1557"/>
                  <a:pt x="1121" y="1560"/>
                  <a:pt x="1141" y="1550"/>
                </a:cubicBezTo>
                <a:cubicBezTo>
                  <a:pt x="1215" y="1512"/>
                  <a:pt x="1133" y="1542"/>
                  <a:pt x="1204" y="1519"/>
                </a:cubicBezTo>
                <a:cubicBezTo>
                  <a:pt x="1276" y="1471"/>
                  <a:pt x="1243" y="1485"/>
                  <a:pt x="1298" y="1467"/>
                </a:cubicBezTo>
                <a:cubicBezTo>
                  <a:pt x="1336" y="1442"/>
                  <a:pt x="1370" y="1426"/>
                  <a:pt x="1414" y="1414"/>
                </a:cubicBezTo>
                <a:cubicBezTo>
                  <a:pt x="1453" y="1388"/>
                  <a:pt x="1495" y="1377"/>
                  <a:pt x="1539" y="1362"/>
                </a:cubicBezTo>
                <a:cubicBezTo>
                  <a:pt x="1550" y="1358"/>
                  <a:pt x="1560" y="1355"/>
                  <a:pt x="1571" y="1351"/>
                </a:cubicBezTo>
                <a:cubicBezTo>
                  <a:pt x="1581" y="1348"/>
                  <a:pt x="1602" y="1341"/>
                  <a:pt x="1602" y="1341"/>
                </a:cubicBezTo>
                <a:cubicBezTo>
                  <a:pt x="1642" y="1315"/>
                  <a:pt x="1684" y="1303"/>
                  <a:pt x="1728" y="1288"/>
                </a:cubicBezTo>
                <a:cubicBezTo>
                  <a:pt x="1740" y="1284"/>
                  <a:pt x="1748" y="1273"/>
                  <a:pt x="1759" y="1268"/>
                </a:cubicBezTo>
                <a:cubicBezTo>
                  <a:pt x="1849" y="1229"/>
                  <a:pt x="1949" y="1206"/>
                  <a:pt x="2042" y="1173"/>
                </a:cubicBezTo>
                <a:cubicBezTo>
                  <a:pt x="2098" y="1177"/>
                  <a:pt x="2155" y="1172"/>
                  <a:pt x="2210" y="1184"/>
                </a:cubicBezTo>
                <a:cubicBezTo>
                  <a:pt x="2240" y="1190"/>
                  <a:pt x="2265" y="1212"/>
                  <a:pt x="2293" y="1226"/>
                </a:cubicBezTo>
                <a:cubicBezTo>
                  <a:pt x="2316" y="1238"/>
                  <a:pt x="2343" y="1237"/>
                  <a:pt x="2367" y="1247"/>
                </a:cubicBezTo>
                <a:cubicBezTo>
                  <a:pt x="2415" y="1268"/>
                  <a:pt x="2453" y="1293"/>
                  <a:pt x="2503" y="1309"/>
                </a:cubicBezTo>
                <a:cubicBezTo>
                  <a:pt x="2602" y="1376"/>
                  <a:pt x="2734" y="1398"/>
                  <a:pt x="2848" y="1435"/>
                </a:cubicBezTo>
                <a:cubicBezTo>
                  <a:pt x="2859" y="1442"/>
                  <a:pt x="2869" y="1450"/>
                  <a:pt x="2880" y="1456"/>
                </a:cubicBezTo>
                <a:cubicBezTo>
                  <a:pt x="2890" y="1461"/>
                  <a:pt x="2901" y="1462"/>
                  <a:pt x="2911" y="1467"/>
                </a:cubicBezTo>
                <a:cubicBezTo>
                  <a:pt x="2965" y="1497"/>
                  <a:pt x="3009" y="1531"/>
                  <a:pt x="3068" y="1550"/>
                </a:cubicBezTo>
                <a:cubicBezTo>
                  <a:pt x="3111" y="1578"/>
                  <a:pt x="3159" y="1597"/>
                  <a:pt x="3204" y="1624"/>
                </a:cubicBezTo>
                <a:cubicBezTo>
                  <a:pt x="3226" y="1637"/>
                  <a:pt x="3244" y="1656"/>
                  <a:pt x="3267" y="1665"/>
                </a:cubicBezTo>
                <a:cubicBezTo>
                  <a:pt x="3285" y="1672"/>
                  <a:pt x="3303" y="1678"/>
                  <a:pt x="3320" y="1686"/>
                </a:cubicBezTo>
                <a:cubicBezTo>
                  <a:pt x="3331" y="1692"/>
                  <a:pt x="3339" y="1703"/>
                  <a:pt x="3351" y="1707"/>
                </a:cubicBezTo>
                <a:cubicBezTo>
                  <a:pt x="3378" y="1717"/>
                  <a:pt x="3408" y="1718"/>
                  <a:pt x="3435" y="1728"/>
                </a:cubicBezTo>
                <a:cubicBezTo>
                  <a:pt x="3480" y="1744"/>
                  <a:pt x="3514" y="1766"/>
                  <a:pt x="3561" y="1781"/>
                </a:cubicBezTo>
                <a:cubicBezTo>
                  <a:pt x="3582" y="1788"/>
                  <a:pt x="3623" y="1802"/>
                  <a:pt x="3623" y="1802"/>
                </a:cubicBezTo>
                <a:cubicBezTo>
                  <a:pt x="3665" y="1798"/>
                  <a:pt x="3707" y="1798"/>
                  <a:pt x="3749" y="1791"/>
                </a:cubicBezTo>
                <a:cubicBezTo>
                  <a:pt x="3800" y="1782"/>
                  <a:pt x="3828" y="1754"/>
                  <a:pt x="3875" y="1739"/>
                </a:cubicBezTo>
                <a:cubicBezTo>
                  <a:pt x="3934" y="1700"/>
                  <a:pt x="3946" y="1697"/>
                  <a:pt x="3969" y="1634"/>
                </a:cubicBezTo>
                <a:cubicBezTo>
                  <a:pt x="3962" y="1533"/>
                  <a:pt x="3967" y="1390"/>
                  <a:pt x="3885" y="1309"/>
                </a:cubicBezTo>
                <a:cubicBezTo>
                  <a:pt x="3864" y="1288"/>
                  <a:pt x="3838" y="1272"/>
                  <a:pt x="3822" y="1247"/>
                </a:cubicBezTo>
                <a:cubicBezTo>
                  <a:pt x="3794" y="1204"/>
                  <a:pt x="3760" y="1159"/>
                  <a:pt x="3718" y="1131"/>
                </a:cubicBezTo>
                <a:cubicBezTo>
                  <a:pt x="3691" y="1055"/>
                  <a:pt x="3729" y="1149"/>
                  <a:pt x="3676" y="1069"/>
                </a:cubicBezTo>
                <a:cubicBezTo>
                  <a:pt x="3670" y="1060"/>
                  <a:pt x="3671" y="1046"/>
                  <a:pt x="3665" y="1037"/>
                </a:cubicBezTo>
                <a:cubicBezTo>
                  <a:pt x="3640" y="999"/>
                  <a:pt x="3599" y="968"/>
                  <a:pt x="3571" y="932"/>
                </a:cubicBezTo>
                <a:cubicBezTo>
                  <a:pt x="3533" y="884"/>
                  <a:pt x="3509" y="839"/>
                  <a:pt x="3466" y="796"/>
                </a:cubicBezTo>
                <a:cubicBezTo>
                  <a:pt x="3449" y="744"/>
                  <a:pt x="3426" y="710"/>
                  <a:pt x="3382" y="681"/>
                </a:cubicBezTo>
                <a:cubicBezTo>
                  <a:pt x="3349" y="631"/>
                  <a:pt x="3335" y="597"/>
                  <a:pt x="3288" y="566"/>
                </a:cubicBezTo>
                <a:cubicBezTo>
                  <a:pt x="3265" y="531"/>
                  <a:pt x="3227" y="507"/>
                  <a:pt x="3204" y="472"/>
                </a:cubicBezTo>
                <a:cubicBezTo>
                  <a:pt x="3197" y="461"/>
                  <a:pt x="3193" y="448"/>
                  <a:pt x="3183" y="440"/>
                </a:cubicBezTo>
                <a:cubicBezTo>
                  <a:pt x="3175" y="433"/>
                  <a:pt x="3162" y="433"/>
                  <a:pt x="3152" y="430"/>
                </a:cubicBezTo>
                <a:cubicBezTo>
                  <a:pt x="3105" y="358"/>
                  <a:pt x="3160" y="428"/>
                  <a:pt x="3100" y="388"/>
                </a:cubicBezTo>
                <a:cubicBezTo>
                  <a:pt x="3037" y="346"/>
                  <a:pt x="3099" y="365"/>
                  <a:pt x="3037" y="335"/>
                </a:cubicBezTo>
                <a:cubicBezTo>
                  <a:pt x="3004" y="319"/>
                  <a:pt x="2967" y="305"/>
                  <a:pt x="2932" y="294"/>
                </a:cubicBezTo>
                <a:cubicBezTo>
                  <a:pt x="2857" y="243"/>
                  <a:pt x="2757" y="233"/>
                  <a:pt x="2670" y="220"/>
                </a:cubicBezTo>
                <a:cubicBezTo>
                  <a:pt x="2622" y="205"/>
                  <a:pt x="2574" y="197"/>
                  <a:pt x="2524" y="189"/>
                </a:cubicBezTo>
                <a:cubicBezTo>
                  <a:pt x="2426" y="192"/>
                  <a:pt x="2328" y="193"/>
                  <a:pt x="2230" y="199"/>
                </a:cubicBezTo>
                <a:cubicBezTo>
                  <a:pt x="2136" y="205"/>
                  <a:pt x="2001" y="260"/>
                  <a:pt x="1906" y="283"/>
                </a:cubicBezTo>
                <a:cubicBezTo>
                  <a:pt x="1756" y="280"/>
                  <a:pt x="1605" y="280"/>
                  <a:pt x="1455" y="273"/>
                </a:cubicBezTo>
                <a:cubicBezTo>
                  <a:pt x="1395" y="270"/>
                  <a:pt x="1258" y="225"/>
                  <a:pt x="1194" y="210"/>
                </a:cubicBezTo>
                <a:cubicBezTo>
                  <a:pt x="1166" y="191"/>
                  <a:pt x="1130" y="170"/>
                  <a:pt x="1099" y="157"/>
                </a:cubicBezTo>
                <a:cubicBezTo>
                  <a:pt x="1076" y="147"/>
                  <a:pt x="1049" y="146"/>
                  <a:pt x="1026" y="136"/>
                </a:cubicBezTo>
                <a:cubicBezTo>
                  <a:pt x="943" y="101"/>
                  <a:pt x="853" y="59"/>
                  <a:pt x="764" y="42"/>
                </a:cubicBezTo>
                <a:cubicBezTo>
                  <a:pt x="711" y="32"/>
                  <a:pt x="658" y="18"/>
                  <a:pt x="607" y="0"/>
                </a:cubicBezTo>
                <a:cubicBezTo>
                  <a:pt x="526" y="6"/>
                  <a:pt x="485" y="1"/>
                  <a:pt x="419" y="21"/>
                </a:cubicBezTo>
                <a:cubicBezTo>
                  <a:pt x="398" y="27"/>
                  <a:pt x="356" y="42"/>
                  <a:pt x="356" y="42"/>
                </a:cubicBezTo>
                <a:cubicBezTo>
                  <a:pt x="335" y="56"/>
                  <a:pt x="314" y="70"/>
                  <a:pt x="293" y="84"/>
                </a:cubicBezTo>
                <a:cubicBezTo>
                  <a:pt x="283" y="91"/>
                  <a:pt x="262" y="105"/>
                  <a:pt x="262" y="105"/>
                </a:cubicBezTo>
                <a:cubicBezTo>
                  <a:pt x="233" y="148"/>
                  <a:pt x="244" y="124"/>
                  <a:pt x="230" y="178"/>
                </a:cubicBezTo>
                <a:close/>
              </a:path>
            </a:pathLst>
          </a:custGeom>
          <a:solidFill>
            <a:srgbClr val="CC99FF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6" name="Freeform 98"/>
          <p:cNvSpPr>
            <a:spLocks/>
          </p:cNvSpPr>
          <p:nvPr/>
        </p:nvSpPr>
        <p:spPr bwMode="auto">
          <a:xfrm>
            <a:off x="1619250" y="1700213"/>
            <a:ext cx="6608763" cy="4770437"/>
          </a:xfrm>
          <a:custGeom>
            <a:avLst/>
            <a:gdLst>
              <a:gd name="T0" fmla="*/ 2147483647 w 4163"/>
              <a:gd name="T1" fmla="*/ 2147483647 h 3005"/>
              <a:gd name="T2" fmla="*/ 2147483647 w 4163"/>
              <a:gd name="T3" fmla="*/ 2147483647 h 3005"/>
              <a:gd name="T4" fmla="*/ 2147483647 w 4163"/>
              <a:gd name="T5" fmla="*/ 2147483647 h 3005"/>
              <a:gd name="T6" fmla="*/ 2147483647 w 4163"/>
              <a:gd name="T7" fmla="*/ 2147483647 h 3005"/>
              <a:gd name="T8" fmla="*/ 2147483647 w 4163"/>
              <a:gd name="T9" fmla="*/ 2147483647 h 3005"/>
              <a:gd name="T10" fmla="*/ 2147483647 w 4163"/>
              <a:gd name="T11" fmla="*/ 2147483647 h 3005"/>
              <a:gd name="T12" fmla="*/ 2147483647 w 4163"/>
              <a:gd name="T13" fmla="*/ 2147483647 h 3005"/>
              <a:gd name="T14" fmla="*/ 2147483647 w 4163"/>
              <a:gd name="T15" fmla="*/ 2147483647 h 3005"/>
              <a:gd name="T16" fmla="*/ 2147483647 w 4163"/>
              <a:gd name="T17" fmla="*/ 2147483647 h 3005"/>
              <a:gd name="T18" fmla="*/ 2147483647 w 4163"/>
              <a:gd name="T19" fmla="*/ 2147483647 h 3005"/>
              <a:gd name="T20" fmla="*/ 2147483647 w 4163"/>
              <a:gd name="T21" fmla="*/ 2147483647 h 3005"/>
              <a:gd name="T22" fmla="*/ 2147483647 w 4163"/>
              <a:gd name="T23" fmla="*/ 2147483647 h 3005"/>
              <a:gd name="T24" fmla="*/ 2147483647 w 4163"/>
              <a:gd name="T25" fmla="*/ 2147483647 h 3005"/>
              <a:gd name="T26" fmla="*/ 2147483647 w 4163"/>
              <a:gd name="T27" fmla="*/ 2147483647 h 3005"/>
              <a:gd name="T28" fmla="*/ 2147483647 w 4163"/>
              <a:gd name="T29" fmla="*/ 2147483647 h 3005"/>
              <a:gd name="T30" fmla="*/ 2147483647 w 4163"/>
              <a:gd name="T31" fmla="*/ 2147483647 h 3005"/>
              <a:gd name="T32" fmla="*/ 2147483647 w 4163"/>
              <a:gd name="T33" fmla="*/ 2147483647 h 3005"/>
              <a:gd name="T34" fmla="*/ 2147483647 w 4163"/>
              <a:gd name="T35" fmla="*/ 2147483647 h 3005"/>
              <a:gd name="T36" fmla="*/ 2147483647 w 4163"/>
              <a:gd name="T37" fmla="*/ 2147483647 h 3005"/>
              <a:gd name="T38" fmla="*/ 2147483647 w 4163"/>
              <a:gd name="T39" fmla="*/ 2147483647 h 3005"/>
              <a:gd name="T40" fmla="*/ 2147483647 w 4163"/>
              <a:gd name="T41" fmla="*/ 2147483647 h 3005"/>
              <a:gd name="T42" fmla="*/ 2147483647 w 4163"/>
              <a:gd name="T43" fmla="*/ 2147483647 h 3005"/>
              <a:gd name="T44" fmla="*/ 2147483647 w 4163"/>
              <a:gd name="T45" fmla="*/ 2147483647 h 3005"/>
              <a:gd name="T46" fmla="*/ 2147483647 w 4163"/>
              <a:gd name="T47" fmla="*/ 2147483647 h 3005"/>
              <a:gd name="T48" fmla="*/ 2147483647 w 4163"/>
              <a:gd name="T49" fmla="*/ 2147483647 h 3005"/>
              <a:gd name="T50" fmla="*/ 2147483647 w 4163"/>
              <a:gd name="T51" fmla="*/ 2147483647 h 3005"/>
              <a:gd name="T52" fmla="*/ 2147483647 w 4163"/>
              <a:gd name="T53" fmla="*/ 2147483647 h 3005"/>
              <a:gd name="T54" fmla="*/ 2147483647 w 4163"/>
              <a:gd name="T55" fmla="*/ 2147483647 h 3005"/>
              <a:gd name="T56" fmla="*/ 2147483647 w 4163"/>
              <a:gd name="T57" fmla="*/ 2147483647 h 3005"/>
              <a:gd name="T58" fmla="*/ 2147483647 w 4163"/>
              <a:gd name="T59" fmla="*/ 2147483647 h 3005"/>
              <a:gd name="T60" fmla="*/ 2147483647 w 4163"/>
              <a:gd name="T61" fmla="*/ 2147483647 h 3005"/>
              <a:gd name="T62" fmla="*/ 2147483647 w 4163"/>
              <a:gd name="T63" fmla="*/ 2147483647 h 3005"/>
              <a:gd name="T64" fmla="*/ 2147483647 w 4163"/>
              <a:gd name="T65" fmla="*/ 2147483647 h 3005"/>
              <a:gd name="T66" fmla="*/ 2147483647 w 4163"/>
              <a:gd name="T67" fmla="*/ 2147483647 h 3005"/>
              <a:gd name="T68" fmla="*/ 2147483647 w 4163"/>
              <a:gd name="T69" fmla="*/ 2147483647 h 3005"/>
              <a:gd name="T70" fmla="*/ 2147483647 w 4163"/>
              <a:gd name="T71" fmla="*/ 0 h 300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163"/>
              <a:gd name="T109" fmla="*/ 0 h 3005"/>
              <a:gd name="T110" fmla="*/ 4163 w 4163"/>
              <a:gd name="T111" fmla="*/ 3005 h 300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163" h="3005">
                <a:moveTo>
                  <a:pt x="398" y="115"/>
                </a:moveTo>
                <a:cubicBezTo>
                  <a:pt x="361" y="139"/>
                  <a:pt x="317" y="151"/>
                  <a:pt x="282" y="178"/>
                </a:cubicBezTo>
                <a:cubicBezTo>
                  <a:pt x="231" y="217"/>
                  <a:pt x="255" y="200"/>
                  <a:pt x="209" y="230"/>
                </a:cubicBezTo>
                <a:cubicBezTo>
                  <a:pt x="186" y="305"/>
                  <a:pt x="219" y="217"/>
                  <a:pt x="167" y="293"/>
                </a:cubicBezTo>
                <a:cubicBezTo>
                  <a:pt x="161" y="302"/>
                  <a:pt x="162" y="314"/>
                  <a:pt x="157" y="324"/>
                </a:cubicBezTo>
                <a:cubicBezTo>
                  <a:pt x="141" y="357"/>
                  <a:pt x="127" y="383"/>
                  <a:pt x="115" y="419"/>
                </a:cubicBezTo>
                <a:cubicBezTo>
                  <a:pt x="108" y="440"/>
                  <a:pt x="101" y="460"/>
                  <a:pt x="94" y="481"/>
                </a:cubicBezTo>
                <a:cubicBezTo>
                  <a:pt x="90" y="492"/>
                  <a:pt x="83" y="513"/>
                  <a:pt x="83" y="513"/>
                </a:cubicBezTo>
                <a:cubicBezTo>
                  <a:pt x="80" y="555"/>
                  <a:pt x="78" y="597"/>
                  <a:pt x="73" y="639"/>
                </a:cubicBezTo>
                <a:cubicBezTo>
                  <a:pt x="68" y="685"/>
                  <a:pt x="52" y="775"/>
                  <a:pt x="52" y="775"/>
                </a:cubicBezTo>
                <a:cubicBezTo>
                  <a:pt x="67" y="1018"/>
                  <a:pt x="72" y="1022"/>
                  <a:pt x="52" y="1351"/>
                </a:cubicBezTo>
                <a:cubicBezTo>
                  <a:pt x="50" y="1380"/>
                  <a:pt x="31" y="1435"/>
                  <a:pt x="31" y="1435"/>
                </a:cubicBezTo>
                <a:cubicBezTo>
                  <a:pt x="35" y="1519"/>
                  <a:pt x="42" y="1602"/>
                  <a:pt x="42" y="1686"/>
                </a:cubicBezTo>
                <a:cubicBezTo>
                  <a:pt x="42" y="1849"/>
                  <a:pt x="0" y="2018"/>
                  <a:pt x="52" y="2178"/>
                </a:cubicBezTo>
                <a:cubicBezTo>
                  <a:pt x="62" y="2350"/>
                  <a:pt x="59" y="2532"/>
                  <a:pt x="157" y="2681"/>
                </a:cubicBezTo>
                <a:cubicBezTo>
                  <a:pt x="175" y="2737"/>
                  <a:pt x="194" y="2776"/>
                  <a:pt x="251" y="2796"/>
                </a:cubicBezTo>
                <a:cubicBezTo>
                  <a:pt x="282" y="2842"/>
                  <a:pt x="312" y="2873"/>
                  <a:pt x="366" y="2890"/>
                </a:cubicBezTo>
                <a:cubicBezTo>
                  <a:pt x="426" y="2950"/>
                  <a:pt x="524" y="2989"/>
                  <a:pt x="607" y="3005"/>
                </a:cubicBezTo>
                <a:cubicBezTo>
                  <a:pt x="675" y="2999"/>
                  <a:pt x="732" y="2994"/>
                  <a:pt x="796" y="2974"/>
                </a:cubicBezTo>
                <a:cubicBezTo>
                  <a:pt x="809" y="2934"/>
                  <a:pt x="828" y="2890"/>
                  <a:pt x="837" y="2848"/>
                </a:cubicBezTo>
                <a:cubicBezTo>
                  <a:pt x="847" y="2799"/>
                  <a:pt x="852" y="2749"/>
                  <a:pt x="869" y="2702"/>
                </a:cubicBezTo>
                <a:cubicBezTo>
                  <a:pt x="889" y="2574"/>
                  <a:pt x="895" y="2545"/>
                  <a:pt x="900" y="2377"/>
                </a:cubicBezTo>
                <a:cubicBezTo>
                  <a:pt x="910" y="2061"/>
                  <a:pt x="840" y="1878"/>
                  <a:pt x="1068" y="1686"/>
                </a:cubicBezTo>
                <a:cubicBezTo>
                  <a:pt x="1109" y="1652"/>
                  <a:pt x="1143" y="1620"/>
                  <a:pt x="1194" y="1602"/>
                </a:cubicBezTo>
                <a:cubicBezTo>
                  <a:pt x="1263" y="1533"/>
                  <a:pt x="1183" y="1602"/>
                  <a:pt x="1267" y="1560"/>
                </a:cubicBezTo>
                <a:cubicBezTo>
                  <a:pt x="1403" y="1491"/>
                  <a:pt x="1278" y="1535"/>
                  <a:pt x="1361" y="1508"/>
                </a:cubicBezTo>
                <a:cubicBezTo>
                  <a:pt x="1402" y="1481"/>
                  <a:pt x="1505" y="1398"/>
                  <a:pt x="1550" y="1382"/>
                </a:cubicBezTo>
                <a:cubicBezTo>
                  <a:pt x="1609" y="1323"/>
                  <a:pt x="1549" y="1372"/>
                  <a:pt x="1623" y="1340"/>
                </a:cubicBezTo>
                <a:cubicBezTo>
                  <a:pt x="1667" y="1321"/>
                  <a:pt x="1645" y="1315"/>
                  <a:pt x="1686" y="1288"/>
                </a:cubicBezTo>
                <a:cubicBezTo>
                  <a:pt x="1712" y="1271"/>
                  <a:pt x="1750" y="1256"/>
                  <a:pt x="1780" y="1246"/>
                </a:cubicBezTo>
                <a:cubicBezTo>
                  <a:pt x="1822" y="1218"/>
                  <a:pt x="1867" y="1206"/>
                  <a:pt x="1916" y="1194"/>
                </a:cubicBezTo>
                <a:cubicBezTo>
                  <a:pt x="1964" y="1162"/>
                  <a:pt x="2019" y="1149"/>
                  <a:pt x="2073" y="1131"/>
                </a:cubicBezTo>
                <a:cubicBezTo>
                  <a:pt x="2084" y="1127"/>
                  <a:pt x="2094" y="1124"/>
                  <a:pt x="2105" y="1120"/>
                </a:cubicBezTo>
                <a:cubicBezTo>
                  <a:pt x="2115" y="1117"/>
                  <a:pt x="2136" y="1110"/>
                  <a:pt x="2136" y="1110"/>
                </a:cubicBezTo>
                <a:cubicBezTo>
                  <a:pt x="2245" y="1116"/>
                  <a:pt x="2325" y="1129"/>
                  <a:pt x="2429" y="1141"/>
                </a:cubicBezTo>
                <a:cubicBezTo>
                  <a:pt x="2453" y="1153"/>
                  <a:pt x="2482" y="1156"/>
                  <a:pt x="2503" y="1173"/>
                </a:cubicBezTo>
                <a:cubicBezTo>
                  <a:pt x="2513" y="1181"/>
                  <a:pt x="2515" y="1195"/>
                  <a:pt x="2524" y="1204"/>
                </a:cubicBezTo>
                <a:cubicBezTo>
                  <a:pt x="2556" y="1236"/>
                  <a:pt x="2602" y="1246"/>
                  <a:pt x="2639" y="1267"/>
                </a:cubicBezTo>
                <a:cubicBezTo>
                  <a:pt x="2744" y="1326"/>
                  <a:pt x="2664" y="1297"/>
                  <a:pt x="2733" y="1319"/>
                </a:cubicBezTo>
                <a:cubicBezTo>
                  <a:pt x="2822" y="1379"/>
                  <a:pt x="2936" y="1388"/>
                  <a:pt x="3037" y="1414"/>
                </a:cubicBezTo>
                <a:cubicBezTo>
                  <a:pt x="3047" y="1421"/>
                  <a:pt x="3057" y="1429"/>
                  <a:pt x="3068" y="1435"/>
                </a:cubicBezTo>
                <a:cubicBezTo>
                  <a:pt x="3078" y="1440"/>
                  <a:pt x="3092" y="1437"/>
                  <a:pt x="3100" y="1445"/>
                </a:cubicBezTo>
                <a:cubicBezTo>
                  <a:pt x="3108" y="1453"/>
                  <a:pt x="3102" y="1468"/>
                  <a:pt x="3110" y="1476"/>
                </a:cubicBezTo>
                <a:cubicBezTo>
                  <a:pt x="3118" y="1484"/>
                  <a:pt x="3131" y="1482"/>
                  <a:pt x="3141" y="1487"/>
                </a:cubicBezTo>
                <a:cubicBezTo>
                  <a:pt x="3163" y="1499"/>
                  <a:pt x="3183" y="1515"/>
                  <a:pt x="3204" y="1529"/>
                </a:cubicBezTo>
                <a:cubicBezTo>
                  <a:pt x="3215" y="1536"/>
                  <a:pt x="3225" y="1543"/>
                  <a:pt x="3236" y="1550"/>
                </a:cubicBezTo>
                <a:cubicBezTo>
                  <a:pt x="3246" y="1557"/>
                  <a:pt x="3267" y="1571"/>
                  <a:pt x="3267" y="1571"/>
                </a:cubicBezTo>
                <a:cubicBezTo>
                  <a:pt x="3302" y="1623"/>
                  <a:pt x="3278" y="1595"/>
                  <a:pt x="3351" y="1644"/>
                </a:cubicBezTo>
                <a:cubicBezTo>
                  <a:pt x="3363" y="1652"/>
                  <a:pt x="3370" y="1666"/>
                  <a:pt x="3382" y="1675"/>
                </a:cubicBezTo>
                <a:cubicBezTo>
                  <a:pt x="3419" y="1704"/>
                  <a:pt x="3474" y="1745"/>
                  <a:pt x="3518" y="1759"/>
                </a:cubicBezTo>
                <a:cubicBezTo>
                  <a:pt x="3604" y="1815"/>
                  <a:pt x="3700" y="1831"/>
                  <a:pt x="3801" y="1843"/>
                </a:cubicBezTo>
                <a:cubicBezTo>
                  <a:pt x="3926" y="1874"/>
                  <a:pt x="3856" y="1867"/>
                  <a:pt x="4011" y="1853"/>
                </a:cubicBezTo>
                <a:cubicBezTo>
                  <a:pt x="4061" y="1819"/>
                  <a:pt x="4028" y="1849"/>
                  <a:pt x="4063" y="1791"/>
                </a:cubicBezTo>
                <a:cubicBezTo>
                  <a:pt x="4076" y="1769"/>
                  <a:pt x="4105" y="1728"/>
                  <a:pt x="4105" y="1728"/>
                </a:cubicBezTo>
                <a:cubicBezTo>
                  <a:pt x="4116" y="1692"/>
                  <a:pt x="4126" y="1665"/>
                  <a:pt x="4147" y="1633"/>
                </a:cubicBezTo>
                <a:cubicBezTo>
                  <a:pt x="4163" y="1566"/>
                  <a:pt x="4158" y="1500"/>
                  <a:pt x="4136" y="1435"/>
                </a:cubicBezTo>
                <a:cubicBezTo>
                  <a:pt x="4125" y="1401"/>
                  <a:pt x="4084" y="1340"/>
                  <a:pt x="4084" y="1340"/>
                </a:cubicBezTo>
                <a:cubicBezTo>
                  <a:pt x="4070" y="1296"/>
                  <a:pt x="4060" y="1272"/>
                  <a:pt x="4021" y="1246"/>
                </a:cubicBezTo>
                <a:cubicBezTo>
                  <a:pt x="3996" y="1209"/>
                  <a:pt x="3991" y="1184"/>
                  <a:pt x="3958" y="1152"/>
                </a:cubicBezTo>
                <a:cubicBezTo>
                  <a:pt x="3940" y="1095"/>
                  <a:pt x="3905" y="1027"/>
                  <a:pt x="3864" y="984"/>
                </a:cubicBezTo>
                <a:cubicBezTo>
                  <a:pt x="3838" y="904"/>
                  <a:pt x="3747" y="823"/>
                  <a:pt x="3676" y="775"/>
                </a:cubicBezTo>
                <a:cubicBezTo>
                  <a:pt x="3627" y="701"/>
                  <a:pt x="3655" y="726"/>
                  <a:pt x="3602" y="691"/>
                </a:cubicBezTo>
                <a:cubicBezTo>
                  <a:pt x="3575" y="638"/>
                  <a:pt x="3539" y="594"/>
                  <a:pt x="3508" y="544"/>
                </a:cubicBezTo>
                <a:cubicBezTo>
                  <a:pt x="3500" y="531"/>
                  <a:pt x="3497" y="514"/>
                  <a:pt x="3487" y="502"/>
                </a:cubicBezTo>
                <a:cubicBezTo>
                  <a:pt x="3476" y="489"/>
                  <a:pt x="3457" y="483"/>
                  <a:pt x="3445" y="471"/>
                </a:cubicBezTo>
                <a:cubicBezTo>
                  <a:pt x="3390" y="416"/>
                  <a:pt x="3357" y="339"/>
                  <a:pt x="3278" y="314"/>
                </a:cubicBezTo>
                <a:cubicBezTo>
                  <a:pt x="3235" y="286"/>
                  <a:pt x="3187" y="274"/>
                  <a:pt x="3141" y="251"/>
                </a:cubicBezTo>
                <a:cubicBezTo>
                  <a:pt x="3011" y="185"/>
                  <a:pt x="2880" y="132"/>
                  <a:pt x="2733" y="115"/>
                </a:cubicBezTo>
                <a:cubicBezTo>
                  <a:pt x="2458" y="124"/>
                  <a:pt x="2191" y="161"/>
                  <a:pt x="1916" y="178"/>
                </a:cubicBezTo>
                <a:cubicBezTo>
                  <a:pt x="1363" y="165"/>
                  <a:pt x="1593" y="201"/>
                  <a:pt x="1319" y="115"/>
                </a:cubicBezTo>
                <a:cubicBezTo>
                  <a:pt x="1253" y="70"/>
                  <a:pt x="1166" y="56"/>
                  <a:pt x="1089" y="42"/>
                </a:cubicBezTo>
                <a:cubicBezTo>
                  <a:pt x="1013" y="28"/>
                  <a:pt x="947" y="8"/>
                  <a:pt x="869" y="0"/>
                </a:cubicBezTo>
                <a:cubicBezTo>
                  <a:pt x="720" y="20"/>
                  <a:pt x="529" y="27"/>
                  <a:pt x="398" y="115"/>
                </a:cubicBezTo>
                <a:close/>
              </a:path>
            </a:pathLst>
          </a:custGeom>
          <a:gradFill rotWithShape="1">
            <a:gsLst>
              <a:gs pos="0">
                <a:srgbClr val="FFFF99">
                  <a:alpha val="60999"/>
                </a:srgbClr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9" name="Freeform 101" descr="纸莎草纸"/>
          <p:cNvSpPr>
            <a:spLocks/>
          </p:cNvSpPr>
          <p:nvPr/>
        </p:nvSpPr>
        <p:spPr bwMode="auto">
          <a:xfrm>
            <a:off x="539750" y="1844675"/>
            <a:ext cx="7818438" cy="4741863"/>
          </a:xfrm>
          <a:custGeom>
            <a:avLst/>
            <a:gdLst>
              <a:gd name="T0" fmla="*/ 2147483647 w 4925"/>
              <a:gd name="T1" fmla="*/ 2147483647 h 2987"/>
              <a:gd name="T2" fmla="*/ 2147483647 w 4925"/>
              <a:gd name="T3" fmla="*/ 2147483647 h 2987"/>
              <a:gd name="T4" fmla="*/ 2147483647 w 4925"/>
              <a:gd name="T5" fmla="*/ 2147483647 h 2987"/>
              <a:gd name="T6" fmla="*/ 2147483647 w 4925"/>
              <a:gd name="T7" fmla="*/ 2147483647 h 2987"/>
              <a:gd name="T8" fmla="*/ 2147483647 w 4925"/>
              <a:gd name="T9" fmla="*/ 2147483647 h 2987"/>
              <a:gd name="T10" fmla="*/ 2147483647 w 4925"/>
              <a:gd name="T11" fmla="*/ 2147483647 h 2987"/>
              <a:gd name="T12" fmla="*/ 2147483647 w 4925"/>
              <a:gd name="T13" fmla="*/ 2147483647 h 2987"/>
              <a:gd name="T14" fmla="*/ 2147483647 w 4925"/>
              <a:gd name="T15" fmla="*/ 2147483647 h 2987"/>
              <a:gd name="T16" fmla="*/ 2147483647 w 4925"/>
              <a:gd name="T17" fmla="*/ 2147483647 h 2987"/>
              <a:gd name="T18" fmla="*/ 2147483647 w 4925"/>
              <a:gd name="T19" fmla="*/ 2147483647 h 2987"/>
              <a:gd name="T20" fmla="*/ 2147483647 w 4925"/>
              <a:gd name="T21" fmla="*/ 2147483647 h 2987"/>
              <a:gd name="T22" fmla="*/ 2147483647 w 4925"/>
              <a:gd name="T23" fmla="*/ 2147483647 h 2987"/>
              <a:gd name="T24" fmla="*/ 2147483647 w 4925"/>
              <a:gd name="T25" fmla="*/ 2147483647 h 2987"/>
              <a:gd name="T26" fmla="*/ 2147483647 w 4925"/>
              <a:gd name="T27" fmla="*/ 2147483647 h 2987"/>
              <a:gd name="T28" fmla="*/ 2147483647 w 4925"/>
              <a:gd name="T29" fmla="*/ 2147483647 h 2987"/>
              <a:gd name="T30" fmla="*/ 2147483647 w 4925"/>
              <a:gd name="T31" fmla="*/ 2147483647 h 2987"/>
              <a:gd name="T32" fmla="*/ 2147483647 w 4925"/>
              <a:gd name="T33" fmla="*/ 2147483647 h 2987"/>
              <a:gd name="T34" fmla="*/ 2147483647 w 4925"/>
              <a:gd name="T35" fmla="*/ 2147483647 h 2987"/>
              <a:gd name="T36" fmla="*/ 2147483647 w 4925"/>
              <a:gd name="T37" fmla="*/ 2147483647 h 2987"/>
              <a:gd name="T38" fmla="*/ 2147483647 w 4925"/>
              <a:gd name="T39" fmla="*/ 2147483647 h 2987"/>
              <a:gd name="T40" fmla="*/ 2147483647 w 4925"/>
              <a:gd name="T41" fmla="*/ 2147483647 h 2987"/>
              <a:gd name="T42" fmla="*/ 2147483647 w 4925"/>
              <a:gd name="T43" fmla="*/ 2147483647 h 2987"/>
              <a:gd name="T44" fmla="*/ 2147483647 w 4925"/>
              <a:gd name="T45" fmla="*/ 2147483647 h 2987"/>
              <a:gd name="T46" fmla="*/ 2147483647 w 4925"/>
              <a:gd name="T47" fmla="*/ 2147483647 h 2987"/>
              <a:gd name="T48" fmla="*/ 2147483647 w 4925"/>
              <a:gd name="T49" fmla="*/ 2147483647 h 2987"/>
              <a:gd name="T50" fmla="*/ 2147483647 w 4925"/>
              <a:gd name="T51" fmla="*/ 2147483647 h 2987"/>
              <a:gd name="T52" fmla="*/ 2147483647 w 4925"/>
              <a:gd name="T53" fmla="*/ 2147483647 h 2987"/>
              <a:gd name="T54" fmla="*/ 2147483647 w 4925"/>
              <a:gd name="T55" fmla="*/ 2147483647 h 2987"/>
              <a:gd name="T56" fmla="*/ 2147483647 w 4925"/>
              <a:gd name="T57" fmla="*/ 2147483647 h 2987"/>
              <a:gd name="T58" fmla="*/ 2147483647 w 4925"/>
              <a:gd name="T59" fmla="*/ 2147483647 h 2987"/>
              <a:gd name="T60" fmla="*/ 2147483647 w 4925"/>
              <a:gd name="T61" fmla="*/ 2147483647 h 2987"/>
              <a:gd name="T62" fmla="*/ 2147483647 w 4925"/>
              <a:gd name="T63" fmla="*/ 2147483647 h 2987"/>
              <a:gd name="T64" fmla="*/ 2147483647 w 4925"/>
              <a:gd name="T65" fmla="*/ 2147483647 h 2987"/>
              <a:gd name="T66" fmla="*/ 2147483647 w 4925"/>
              <a:gd name="T67" fmla="*/ 2147483647 h 2987"/>
              <a:gd name="T68" fmla="*/ 2147483647 w 4925"/>
              <a:gd name="T69" fmla="*/ 2147483647 h 2987"/>
              <a:gd name="T70" fmla="*/ 2147483647 w 4925"/>
              <a:gd name="T71" fmla="*/ 2147483647 h 2987"/>
              <a:gd name="T72" fmla="*/ 2147483647 w 4925"/>
              <a:gd name="T73" fmla="*/ 2147483647 h 2987"/>
              <a:gd name="T74" fmla="*/ 2147483647 w 4925"/>
              <a:gd name="T75" fmla="*/ 2147483647 h 2987"/>
              <a:gd name="T76" fmla="*/ 2147483647 w 4925"/>
              <a:gd name="T77" fmla="*/ 2147483647 h 2987"/>
              <a:gd name="T78" fmla="*/ 2147483647 w 4925"/>
              <a:gd name="T79" fmla="*/ 2147483647 h 2987"/>
              <a:gd name="T80" fmla="*/ 2147483647 w 4925"/>
              <a:gd name="T81" fmla="*/ 2147483647 h 2987"/>
              <a:gd name="T82" fmla="*/ 2147483647 w 4925"/>
              <a:gd name="T83" fmla="*/ 2147483647 h 2987"/>
              <a:gd name="T84" fmla="*/ 2147483647 w 4925"/>
              <a:gd name="T85" fmla="*/ 2147483647 h 2987"/>
              <a:gd name="T86" fmla="*/ 2147483647 w 4925"/>
              <a:gd name="T87" fmla="*/ 2147483647 h 2987"/>
              <a:gd name="T88" fmla="*/ 2147483647 w 4925"/>
              <a:gd name="T89" fmla="*/ 2147483647 h 298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925"/>
              <a:gd name="T136" fmla="*/ 0 h 2987"/>
              <a:gd name="T137" fmla="*/ 4925 w 4925"/>
              <a:gd name="T138" fmla="*/ 2987 h 298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925" h="2987">
                <a:moveTo>
                  <a:pt x="76" y="1070"/>
                </a:moveTo>
                <a:cubicBezTo>
                  <a:pt x="38" y="1109"/>
                  <a:pt x="34" y="1145"/>
                  <a:pt x="13" y="1196"/>
                </a:cubicBezTo>
                <a:cubicBezTo>
                  <a:pt x="0" y="1306"/>
                  <a:pt x="13" y="1420"/>
                  <a:pt x="24" y="1531"/>
                </a:cubicBezTo>
                <a:cubicBezTo>
                  <a:pt x="29" y="1582"/>
                  <a:pt x="70" y="1611"/>
                  <a:pt x="86" y="1657"/>
                </a:cubicBezTo>
                <a:cubicBezTo>
                  <a:pt x="111" y="1729"/>
                  <a:pt x="148" y="1791"/>
                  <a:pt x="212" y="1835"/>
                </a:cubicBezTo>
                <a:cubicBezTo>
                  <a:pt x="219" y="1845"/>
                  <a:pt x="227" y="1855"/>
                  <a:pt x="233" y="1866"/>
                </a:cubicBezTo>
                <a:cubicBezTo>
                  <a:pt x="238" y="1876"/>
                  <a:pt x="238" y="1889"/>
                  <a:pt x="244" y="1898"/>
                </a:cubicBezTo>
                <a:cubicBezTo>
                  <a:pt x="252" y="1910"/>
                  <a:pt x="266" y="1917"/>
                  <a:pt x="275" y="1929"/>
                </a:cubicBezTo>
                <a:cubicBezTo>
                  <a:pt x="329" y="1998"/>
                  <a:pt x="362" y="2078"/>
                  <a:pt x="443" y="2118"/>
                </a:cubicBezTo>
                <a:cubicBezTo>
                  <a:pt x="491" y="2191"/>
                  <a:pt x="463" y="2166"/>
                  <a:pt x="516" y="2201"/>
                </a:cubicBezTo>
                <a:cubicBezTo>
                  <a:pt x="541" y="2240"/>
                  <a:pt x="561" y="2270"/>
                  <a:pt x="600" y="2296"/>
                </a:cubicBezTo>
                <a:cubicBezTo>
                  <a:pt x="609" y="2324"/>
                  <a:pt x="672" y="2412"/>
                  <a:pt x="694" y="2432"/>
                </a:cubicBezTo>
                <a:cubicBezTo>
                  <a:pt x="716" y="2452"/>
                  <a:pt x="767" y="2484"/>
                  <a:pt x="767" y="2484"/>
                </a:cubicBezTo>
                <a:cubicBezTo>
                  <a:pt x="774" y="2498"/>
                  <a:pt x="777" y="2515"/>
                  <a:pt x="788" y="2526"/>
                </a:cubicBezTo>
                <a:cubicBezTo>
                  <a:pt x="796" y="2534"/>
                  <a:pt x="812" y="2529"/>
                  <a:pt x="820" y="2537"/>
                </a:cubicBezTo>
                <a:cubicBezTo>
                  <a:pt x="875" y="2592"/>
                  <a:pt x="778" y="2551"/>
                  <a:pt x="861" y="2578"/>
                </a:cubicBezTo>
                <a:cubicBezTo>
                  <a:pt x="960" y="2654"/>
                  <a:pt x="1061" y="2719"/>
                  <a:pt x="1165" y="2788"/>
                </a:cubicBezTo>
                <a:cubicBezTo>
                  <a:pt x="1196" y="2809"/>
                  <a:pt x="1228" y="2830"/>
                  <a:pt x="1259" y="2851"/>
                </a:cubicBezTo>
                <a:cubicBezTo>
                  <a:pt x="1270" y="2858"/>
                  <a:pt x="1291" y="2872"/>
                  <a:pt x="1291" y="2872"/>
                </a:cubicBezTo>
                <a:cubicBezTo>
                  <a:pt x="1319" y="2913"/>
                  <a:pt x="1337" y="2913"/>
                  <a:pt x="1385" y="2924"/>
                </a:cubicBezTo>
                <a:cubicBezTo>
                  <a:pt x="1426" y="2951"/>
                  <a:pt x="1473" y="2974"/>
                  <a:pt x="1521" y="2987"/>
                </a:cubicBezTo>
                <a:cubicBezTo>
                  <a:pt x="1562" y="2976"/>
                  <a:pt x="1591" y="2969"/>
                  <a:pt x="1626" y="2945"/>
                </a:cubicBezTo>
                <a:cubicBezTo>
                  <a:pt x="1669" y="2882"/>
                  <a:pt x="1664" y="2807"/>
                  <a:pt x="1689" y="2736"/>
                </a:cubicBezTo>
                <a:cubicBezTo>
                  <a:pt x="1712" y="2517"/>
                  <a:pt x="1625" y="2264"/>
                  <a:pt x="1752" y="2076"/>
                </a:cubicBezTo>
                <a:cubicBezTo>
                  <a:pt x="1772" y="2013"/>
                  <a:pt x="1807" y="1976"/>
                  <a:pt x="1835" y="1919"/>
                </a:cubicBezTo>
                <a:cubicBezTo>
                  <a:pt x="1847" y="1896"/>
                  <a:pt x="1860" y="1866"/>
                  <a:pt x="1877" y="1845"/>
                </a:cubicBezTo>
                <a:cubicBezTo>
                  <a:pt x="1887" y="1834"/>
                  <a:pt x="1900" y="1826"/>
                  <a:pt x="1909" y="1814"/>
                </a:cubicBezTo>
                <a:cubicBezTo>
                  <a:pt x="1944" y="1770"/>
                  <a:pt x="1957" y="1719"/>
                  <a:pt x="2003" y="1688"/>
                </a:cubicBezTo>
                <a:cubicBezTo>
                  <a:pt x="2070" y="1589"/>
                  <a:pt x="2159" y="1499"/>
                  <a:pt x="2244" y="1416"/>
                </a:cubicBezTo>
                <a:cubicBezTo>
                  <a:pt x="2258" y="1403"/>
                  <a:pt x="2374" y="1334"/>
                  <a:pt x="2380" y="1332"/>
                </a:cubicBezTo>
                <a:cubicBezTo>
                  <a:pt x="2401" y="1325"/>
                  <a:pt x="2425" y="1323"/>
                  <a:pt x="2443" y="1311"/>
                </a:cubicBezTo>
                <a:cubicBezTo>
                  <a:pt x="2522" y="1258"/>
                  <a:pt x="2615" y="1241"/>
                  <a:pt x="2705" y="1217"/>
                </a:cubicBezTo>
                <a:cubicBezTo>
                  <a:pt x="2788" y="1195"/>
                  <a:pt x="2872" y="1175"/>
                  <a:pt x="2956" y="1154"/>
                </a:cubicBezTo>
                <a:cubicBezTo>
                  <a:pt x="3037" y="1134"/>
                  <a:pt x="3123" y="1147"/>
                  <a:pt x="3207" y="1144"/>
                </a:cubicBezTo>
                <a:cubicBezTo>
                  <a:pt x="3308" y="1153"/>
                  <a:pt x="3405" y="1163"/>
                  <a:pt x="3501" y="1196"/>
                </a:cubicBezTo>
                <a:cubicBezTo>
                  <a:pt x="3522" y="1203"/>
                  <a:pt x="3542" y="1210"/>
                  <a:pt x="3563" y="1217"/>
                </a:cubicBezTo>
                <a:cubicBezTo>
                  <a:pt x="3574" y="1221"/>
                  <a:pt x="3595" y="1227"/>
                  <a:pt x="3595" y="1227"/>
                </a:cubicBezTo>
                <a:cubicBezTo>
                  <a:pt x="3605" y="1234"/>
                  <a:pt x="3615" y="1243"/>
                  <a:pt x="3626" y="1248"/>
                </a:cubicBezTo>
                <a:cubicBezTo>
                  <a:pt x="3646" y="1257"/>
                  <a:pt x="3689" y="1269"/>
                  <a:pt x="3689" y="1269"/>
                </a:cubicBezTo>
                <a:cubicBezTo>
                  <a:pt x="3710" y="1283"/>
                  <a:pt x="3731" y="1297"/>
                  <a:pt x="3752" y="1311"/>
                </a:cubicBezTo>
                <a:cubicBezTo>
                  <a:pt x="3824" y="1359"/>
                  <a:pt x="3813" y="1392"/>
                  <a:pt x="3888" y="1416"/>
                </a:cubicBezTo>
                <a:cubicBezTo>
                  <a:pt x="3934" y="1484"/>
                  <a:pt x="3881" y="1419"/>
                  <a:pt x="3940" y="1458"/>
                </a:cubicBezTo>
                <a:cubicBezTo>
                  <a:pt x="3952" y="1466"/>
                  <a:pt x="3960" y="1480"/>
                  <a:pt x="3972" y="1489"/>
                </a:cubicBezTo>
                <a:cubicBezTo>
                  <a:pt x="4018" y="1522"/>
                  <a:pt x="4070" y="1552"/>
                  <a:pt x="4118" y="1584"/>
                </a:cubicBezTo>
                <a:cubicBezTo>
                  <a:pt x="4152" y="1607"/>
                  <a:pt x="4179" y="1644"/>
                  <a:pt x="4213" y="1667"/>
                </a:cubicBezTo>
                <a:cubicBezTo>
                  <a:pt x="4222" y="1673"/>
                  <a:pt x="4234" y="1673"/>
                  <a:pt x="4244" y="1678"/>
                </a:cubicBezTo>
                <a:cubicBezTo>
                  <a:pt x="4297" y="1705"/>
                  <a:pt x="4348" y="1735"/>
                  <a:pt x="4401" y="1762"/>
                </a:cubicBezTo>
                <a:cubicBezTo>
                  <a:pt x="4473" y="1798"/>
                  <a:pt x="4555" y="1821"/>
                  <a:pt x="4632" y="1845"/>
                </a:cubicBezTo>
                <a:cubicBezTo>
                  <a:pt x="4657" y="1843"/>
                  <a:pt x="4732" y="1844"/>
                  <a:pt x="4768" y="1824"/>
                </a:cubicBezTo>
                <a:cubicBezTo>
                  <a:pt x="4790" y="1812"/>
                  <a:pt x="4831" y="1783"/>
                  <a:pt x="4831" y="1783"/>
                </a:cubicBezTo>
                <a:cubicBezTo>
                  <a:pt x="4838" y="1772"/>
                  <a:pt x="4843" y="1760"/>
                  <a:pt x="4852" y="1751"/>
                </a:cubicBezTo>
                <a:cubicBezTo>
                  <a:pt x="4861" y="1742"/>
                  <a:pt x="4875" y="1740"/>
                  <a:pt x="4883" y="1730"/>
                </a:cubicBezTo>
                <a:cubicBezTo>
                  <a:pt x="4890" y="1721"/>
                  <a:pt x="4920" y="1651"/>
                  <a:pt x="4925" y="1636"/>
                </a:cubicBezTo>
                <a:cubicBezTo>
                  <a:pt x="4915" y="1446"/>
                  <a:pt x="4913" y="1325"/>
                  <a:pt x="4799" y="1175"/>
                </a:cubicBezTo>
                <a:cubicBezTo>
                  <a:pt x="4783" y="1126"/>
                  <a:pt x="4756" y="1080"/>
                  <a:pt x="4726" y="1039"/>
                </a:cubicBezTo>
                <a:cubicBezTo>
                  <a:pt x="4709" y="991"/>
                  <a:pt x="4678" y="959"/>
                  <a:pt x="4642" y="924"/>
                </a:cubicBezTo>
                <a:cubicBezTo>
                  <a:pt x="4628" y="896"/>
                  <a:pt x="4614" y="868"/>
                  <a:pt x="4600" y="840"/>
                </a:cubicBezTo>
                <a:cubicBezTo>
                  <a:pt x="4582" y="805"/>
                  <a:pt x="4530" y="769"/>
                  <a:pt x="4506" y="735"/>
                </a:cubicBezTo>
                <a:cubicBezTo>
                  <a:pt x="4497" y="722"/>
                  <a:pt x="4495" y="705"/>
                  <a:pt x="4485" y="693"/>
                </a:cubicBezTo>
                <a:cubicBezTo>
                  <a:pt x="4474" y="680"/>
                  <a:pt x="4456" y="673"/>
                  <a:pt x="4443" y="662"/>
                </a:cubicBezTo>
                <a:cubicBezTo>
                  <a:pt x="4432" y="653"/>
                  <a:pt x="4421" y="642"/>
                  <a:pt x="4412" y="631"/>
                </a:cubicBezTo>
                <a:cubicBezTo>
                  <a:pt x="4344" y="549"/>
                  <a:pt x="4430" y="646"/>
                  <a:pt x="4380" y="568"/>
                </a:cubicBezTo>
                <a:cubicBezTo>
                  <a:pt x="4361" y="539"/>
                  <a:pt x="4317" y="484"/>
                  <a:pt x="4317" y="484"/>
                </a:cubicBezTo>
                <a:cubicBezTo>
                  <a:pt x="4292" y="405"/>
                  <a:pt x="4329" y="497"/>
                  <a:pt x="4276" y="432"/>
                </a:cubicBezTo>
                <a:cubicBezTo>
                  <a:pt x="4216" y="358"/>
                  <a:pt x="4324" y="440"/>
                  <a:pt x="4234" y="379"/>
                </a:cubicBezTo>
                <a:cubicBezTo>
                  <a:pt x="4212" y="318"/>
                  <a:pt x="4124" y="178"/>
                  <a:pt x="4066" y="149"/>
                </a:cubicBezTo>
                <a:cubicBezTo>
                  <a:pt x="4016" y="123"/>
                  <a:pt x="3925" y="131"/>
                  <a:pt x="3888" y="128"/>
                </a:cubicBezTo>
                <a:cubicBezTo>
                  <a:pt x="3618" y="32"/>
                  <a:pt x="3301" y="59"/>
                  <a:pt x="3019" y="44"/>
                </a:cubicBezTo>
                <a:cubicBezTo>
                  <a:pt x="2680" y="61"/>
                  <a:pt x="2342" y="44"/>
                  <a:pt x="2003" y="34"/>
                </a:cubicBezTo>
                <a:cubicBezTo>
                  <a:pt x="1801" y="0"/>
                  <a:pt x="1920" y="11"/>
                  <a:pt x="1647" y="23"/>
                </a:cubicBezTo>
                <a:cubicBezTo>
                  <a:pt x="1549" y="58"/>
                  <a:pt x="1445" y="71"/>
                  <a:pt x="1343" y="86"/>
                </a:cubicBezTo>
                <a:cubicBezTo>
                  <a:pt x="1281" y="107"/>
                  <a:pt x="1218" y="119"/>
                  <a:pt x="1155" y="138"/>
                </a:cubicBezTo>
                <a:cubicBezTo>
                  <a:pt x="1127" y="146"/>
                  <a:pt x="1090" y="160"/>
                  <a:pt x="1060" y="170"/>
                </a:cubicBezTo>
                <a:cubicBezTo>
                  <a:pt x="1050" y="173"/>
                  <a:pt x="1029" y="180"/>
                  <a:pt x="1029" y="180"/>
                </a:cubicBezTo>
                <a:cubicBezTo>
                  <a:pt x="976" y="216"/>
                  <a:pt x="916" y="238"/>
                  <a:pt x="861" y="274"/>
                </a:cubicBezTo>
                <a:cubicBezTo>
                  <a:pt x="827" y="296"/>
                  <a:pt x="806" y="325"/>
                  <a:pt x="767" y="337"/>
                </a:cubicBezTo>
                <a:cubicBezTo>
                  <a:pt x="747" y="350"/>
                  <a:pt x="723" y="354"/>
                  <a:pt x="704" y="369"/>
                </a:cubicBezTo>
                <a:cubicBezTo>
                  <a:pt x="600" y="450"/>
                  <a:pt x="683" y="419"/>
                  <a:pt x="610" y="442"/>
                </a:cubicBezTo>
                <a:cubicBezTo>
                  <a:pt x="585" y="521"/>
                  <a:pt x="623" y="425"/>
                  <a:pt x="568" y="494"/>
                </a:cubicBezTo>
                <a:cubicBezTo>
                  <a:pt x="554" y="511"/>
                  <a:pt x="557" y="537"/>
                  <a:pt x="547" y="557"/>
                </a:cubicBezTo>
                <a:cubicBezTo>
                  <a:pt x="536" y="578"/>
                  <a:pt x="462" y="670"/>
                  <a:pt x="443" y="683"/>
                </a:cubicBezTo>
                <a:cubicBezTo>
                  <a:pt x="434" y="689"/>
                  <a:pt x="422" y="690"/>
                  <a:pt x="411" y="693"/>
                </a:cubicBezTo>
                <a:cubicBezTo>
                  <a:pt x="390" y="736"/>
                  <a:pt x="378" y="761"/>
                  <a:pt x="338" y="788"/>
                </a:cubicBezTo>
                <a:cubicBezTo>
                  <a:pt x="324" y="828"/>
                  <a:pt x="316" y="846"/>
                  <a:pt x="275" y="861"/>
                </a:cubicBezTo>
                <a:cubicBezTo>
                  <a:pt x="272" y="871"/>
                  <a:pt x="273" y="884"/>
                  <a:pt x="265" y="892"/>
                </a:cubicBezTo>
                <a:cubicBezTo>
                  <a:pt x="257" y="900"/>
                  <a:pt x="243" y="898"/>
                  <a:pt x="233" y="903"/>
                </a:cubicBezTo>
                <a:cubicBezTo>
                  <a:pt x="211" y="915"/>
                  <a:pt x="191" y="931"/>
                  <a:pt x="170" y="945"/>
                </a:cubicBezTo>
                <a:cubicBezTo>
                  <a:pt x="160" y="952"/>
                  <a:pt x="149" y="959"/>
                  <a:pt x="139" y="966"/>
                </a:cubicBezTo>
                <a:cubicBezTo>
                  <a:pt x="128" y="973"/>
                  <a:pt x="107" y="987"/>
                  <a:pt x="107" y="987"/>
                </a:cubicBezTo>
                <a:cubicBezTo>
                  <a:pt x="87" y="1016"/>
                  <a:pt x="76" y="1035"/>
                  <a:pt x="76" y="1070"/>
                </a:cubicBezTo>
                <a:close/>
              </a:path>
            </a:pathLst>
          </a:custGeom>
          <a:blipFill dpi="0" rotWithShape="1">
            <a:blip r:embed="rId5">
              <a:alphaModFix amt="62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72" name="Freeform 104"/>
          <p:cNvSpPr>
            <a:spLocks/>
          </p:cNvSpPr>
          <p:nvPr/>
        </p:nvSpPr>
        <p:spPr bwMode="auto">
          <a:xfrm>
            <a:off x="428625" y="1728788"/>
            <a:ext cx="7685088" cy="4729162"/>
          </a:xfrm>
          <a:custGeom>
            <a:avLst/>
            <a:gdLst>
              <a:gd name="T0" fmla="*/ 2147483647 w 4841"/>
              <a:gd name="T1" fmla="*/ 2147483647 h 2979"/>
              <a:gd name="T2" fmla="*/ 2147483647 w 4841"/>
              <a:gd name="T3" fmla="*/ 2147483647 h 2979"/>
              <a:gd name="T4" fmla="*/ 2147483647 w 4841"/>
              <a:gd name="T5" fmla="*/ 2147483647 h 2979"/>
              <a:gd name="T6" fmla="*/ 2147483647 w 4841"/>
              <a:gd name="T7" fmla="*/ 2147483647 h 2979"/>
              <a:gd name="T8" fmla="*/ 2147483647 w 4841"/>
              <a:gd name="T9" fmla="*/ 2147483647 h 2979"/>
              <a:gd name="T10" fmla="*/ 2147483647 w 4841"/>
              <a:gd name="T11" fmla="*/ 2147483647 h 2979"/>
              <a:gd name="T12" fmla="*/ 2147483647 w 4841"/>
              <a:gd name="T13" fmla="*/ 2147483647 h 2979"/>
              <a:gd name="T14" fmla="*/ 2147483647 w 4841"/>
              <a:gd name="T15" fmla="*/ 2147483647 h 2979"/>
              <a:gd name="T16" fmla="*/ 2147483647 w 4841"/>
              <a:gd name="T17" fmla="*/ 2147483647 h 2979"/>
              <a:gd name="T18" fmla="*/ 2147483647 w 4841"/>
              <a:gd name="T19" fmla="*/ 2147483647 h 2979"/>
              <a:gd name="T20" fmla="*/ 2147483647 w 4841"/>
              <a:gd name="T21" fmla="*/ 2147483647 h 2979"/>
              <a:gd name="T22" fmla="*/ 2147483647 w 4841"/>
              <a:gd name="T23" fmla="*/ 2147483647 h 2979"/>
              <a:gd name="T24" fmla="*/ 2147483647 w 4841"/>
              <a:gd name="T25" fmla="*/ 2147483647 h 2979"/>
              <a:gd name="T26" fmla="*/ 2147483647 w 4841"/>
              <a:gd name="T27" fmla="*/ 2147483647 h 2979"/>
              <a:gd name="T28" fmla="*/ 2147483647 w 4841"/>
              <a:gd name="T29" fmla="*/ 2147483647 h 2979"/>
              <a:gd name="T30" fmla="*/ 2147483647 w 4841"/>
              <a:gd name="T31" fmla="*/ 2147483647 h 2979"/>
              <a:gd name="T32" fmla="*/ 2147483647 w 4841"/>
              <a:gd name="T33" fmla="*/ 2147483647 h 2979"/>
              <a:gd name="T34" fmla="*/ 2147483647 w 4841"/>
              <a:gd name="T35" fmla="*/ 2147483647 h 2979"/>
              <a:gd name="T36" fmla="*/ 2147483647 w 4841"/>
              <a:gd name="T37" fmla="*/ 2147483647 h 2979"/>
              <a:gd name="T38" fmla="*/ 2147483647 w 4841"/>
              <a:gd name="T39" fmla="*/ 2147483647 h 2979"/>
              <a:gd name="T40" fmla="*/ 2147483647 w 4841"/>
              <a:gd name="T41" fmla="*/ 2147483647 h 2979"/>
              <a:gd name="T42" fmla="*/ 2147483647 w 4841"/>
              <a:gd name="T43" fmla="*/ 2147483647 h 2979"/>
              <a:gd name="T44" fmla="*/ 2147483647 w 4841"/>
              <a:gd name="T45" fmla="*/ 2147483647 h 2979"/>
              <a:gd name="T46" fmla="*/ 2147483647 w 4841"/>
              <a:gd name="T47" fmla="*/ 2147483647 h 2979"/>
              <a:gd name="T48" fmla="*/ 2147483647 w 4841"/>
              <a:gd name="T49" fmla="*/ 2147483647 h 2979"/>
              <a:gd name="T50" fmla="*/ 2147483647 w 4841"/>
              <a:gd name="T51" fmla="*/ 2147483647 h 2979"/>
              <a:gd name="T52" fmla="*/ 2147483647 w 4841"/>
              <a:gd name="T53" fmla="*/ 2147483647 h 2979"/>
              <a:gd name="T54" fmla="*/ 2147483647 w 4841"/>
              <a:gd name="T55" fmla="*/ 2147483647 h 2979"/>
              <a:gd name="T56" fmla="*/ 2147483647 w 4841"/>
              <a:gd name="T57" fmla="*/ 2147483647 h 2979"/>
              <a:gd name="T58" fmla="*/ 2147483647 w 4841"/>
              <a:gd name="T59" fmla="*/ 2147483647 h 2979"/>
              <a:gd name="T60" fmla="*/ 2147483647 w 4841"/>
              <a:gd name="T61" fmla="*/ 2147483647 h 2979"/>
              <a:gd name="T62" fmla="*/ 2147483647 w 4841"/>
              <a:gd name="T63" fmla="*/ 2147483647 h 2979"/>
              <a:gd name="T64" fmla="*/ 2147483647 w 4841"/>
              <a:gd name="T65" fmla="*/ 2147483647 h 2979"/>
              <a:gd name="T66" fmla="*/ 2147483647 w 4841"/>
              <a:gd name="T67" fmla="*/ 2147483647 h 2979"/>
              <a:gd name="T68" fmla="*/ 2147483647 w 4841"/>
              <a:gd name="T69" fmla="*/ 2147483647 h 2979"/>
              <a:gd name="T70" fmla="*/ 2147483647 w 4841"/>
              <a:gd name="T71" fmla="*/ 2147483647 h 2979"/>
              <a:gd name="T72" fmla="*/ 2147483647 w 4841"/>
              <a:gd name="T73" fmla="*/ 2147483647 h 2979"/>
              <a:gd name="T74" fmla="*/ 2147483647 w 4841"/>
              <a:gd name="T75" fmla="*/ 2147483647 h 2979"/>
              <a:gd name="T76" fmla="*/ 2147483647 w 4841"/>
              <a:gd name="T77" fmla="*/ 2147483647 h 2979"/>
              <a:gd name="T78" fmla="*/ 2147483647 w 4841"/>
              <a:gd name="T79" fmla="*/ 2147483647 h 2979"/>
              <a:gd name="T80" fmla="*/ 2147483647 w 4841"/>
              <a:gd name="T81" fmla="*/ 2147483647 h 297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841"/>
              <a:gd name="T124" fmla="*/ 0 h 2979"/>
              <a:gd name="T125" fmla="*/ 4841 w 4841"/>
              <a:gd name="T126" fmla="*/ 2979 h 297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841" h="2979">
                <a:moveTo>
                  <a:pt x="191" y="1079"/>
                </a:moveTo>
                <a:cubicBezTo>
                  <a:pt x="105" y="1165"/>
                  <a:pt x="71" y="1216"/>
                  <a:pt x="34" y="1330"/>
                </a:cubicBezTo>
                <a:cubicBezTo>
                  <a:pt x="17" y="1442"/>
                  <a:pt x="0" y="1507"/>
                  <a:pt x="65" y="1602"/>
                </a:cubicBezTo>
                <a:cubicBezTo>
                  <a:pt x="78" y="1653"/>
                  <a:pt x="101" y="1698"/>
                  <a:pt x="117" y="1749"/>
                </a:cubicBezTo>
                <a:cubicBezTo>
                  <a:pt x="125" y="1773"/>
                  <a:pt x="148" y="1789"/>
                  <a:pt x="159" y="1812"/>
                </a:cubicBezTo>
                <a:cubicBezTo>
                  <a:pt x="172" y="1839"/>
                  <a:pt x="182" y="1862"/>
                  <a:pt x="201" y="1885"/>
                </a:cubicBezTo>
                <a:cubicBezTo>
                  <a:pt x="211" y="1897"/>
                  <a:pt x="224" y="1905"/>
                  <a:pt x="233" y="1917"/>
                </a:cubicBezTo>
                <a:cubicBezTo>
                  <a:pt x="298" y="2001"/>
                  <a:pt x="246" y="1961"/>
                  <a:pt x="306" y="2000"/>
                </a:cubicBezTo>
                <a:cubicBezTo>
                  <a:pt x="320" y="2021"/>
                  <a:pt x="334" y="2042"/>
                  <a:pt x="348" y="2063"/>
                </a:cubicBezTo>
                <a:cubicBezTo>
                  <a:pt x="354" y="2072"/>
                  <a:pt x="351" y="2086"/>
                  <a:pt x="358" y="2095"/>
                </a:cubicBezTo>
                <a:cubicBezTo>
                  <a:pt x="380" y="2122"/>
                  <a:pt x="432" y="2168"/>
                  <a:pt x="432" y="2168"/>
                </a:cubicBezTo>
                <a:cubicBezTo>
                  <a:pt x="446" y="2210"/>
                  <a:pt x="463" y="2231"/>
                  <a:pt x="495" y="2262"/>
                </a:cubicBezTo>
                <a:cubicBezTo>
                  <a:pt x="513" y="2318"/>
                  <a:pt x="526" y="2323"/>
                  <a:pt x="557" y="2367"/>
                </a:cubicBezTo>
                <a:cubicBezTo>
                  <a:pt x="591" y="2415"/>
                  <a:pt x="610" y="2458"/>
                  <a:pt x="662" y="2493"/>
                </a:cubicBezTo>
                <a:cubicBezTo>
                  <a:pt x="677" y="2535"/>
                  <a:pt x="698" y="2552"/>
                  <a:pt x="735" y="2576"/>
                </a:cubicBezTo>
                <a:cubicBezTo>
                  <a:pt x="771" y="2649"/>
                  <a:pt x="895" y="2749"/>
                  <a:pt x="966" y="2796"/>
                </a:cubicBezTo>
                <a:cubicBezTo>
                  <a:pt x="997" y="2843"/>
                  <a:pt x="1037" y="2863"/>
                  <a:pt x="1091" y="2880"/>
                </a:cubicBezTo>
                <a:cubicBezTo>
                  <a:pt x="1156" y="2923"/>
                  <a:pt x="1226" y="2944"/>
                  <a:pt x="1301" y="2964"/>
                </a:cubicBezTo>
                <a:cubicBezTo>
                  <a:pt x="1375" y="2959"/>
                  <a:pt x="1457" y="2979"/>
                  <a:pt x="1521" y="2943"/>
                </a:cubicBezTo>
                <a:cubicBezTo>
                  <a:pt x="1601" y="2898"/>
                  <a:pt x="1601" y="2784"/>
                  <a:pt x="1678" y="2734"/>
                </a:cubicBezTo>
                <a:cubicBezTo>
                  <a:pt x="1685" y="2723"/>
                  <a:pt x="1690" y="2711"/>
                  <a:pt x="1699" y="2702"/>
                </a:cubicBezTo>
                <a:cubicBezTo>
                  <a:pt x="1708" y="2693"/>
                  <a:pt x="1722" y="2691"/>
                  <a:pt x="1730" y="2681"/>
                </a:cubicBezTo>
                <a:cubicBezTo>
                  <a:pt x="1745" y="2663"/>
                  <a:pt x="1749" y="2638"/>
                  <a:pt x="1762" y="2618"/>
                </a:cubicBezTo>
                <a:cubicBezTo>
                  <a:pt x="1773" y="2584"/>
                  <a:pt x="1795" y="2559"/>
                  <a:pt x="1804" y="2524"/>
                </a:cubicBezTo>
                <a:cubicBezTo>
                  <a:pt x="1807" y="2511"/>
                  <a:pt x="1814" y="2457"/>
                  <a:pt x="1825" y="2440"/>
                </a:cubicBezTo>
                <a:cubicBezTo>
                  <a:pt x="1845" y="2411"/>
                  <a:pt x="1894" y="2384"/>
                  <a:pt x="1919" y="2367"/>
                </a:cubicBezTo>
                <a:cubicBezTo>
                  <a:pt x="1973" y="2331"/>
                  <a:pt x="2024" y="2294"/>
                  <a:pt x="2086" y="2273"/>
                </a:cubicBezTo>
                <a:cubicBezTo>
                  <a:pt x="2124" y="2260"/>
                  <a:pt x="2164" y="2254"/>
                  <a:pt x="2202" y="2241"/>
                </a:cubicBezTo>
                <a:cubicBezTo>
                  <a:pt x="2226" y="2233"/>
                  <a:pt x="2243" y="2213"/>
                  <a:pt x="2264" y="2199"/>
                </a:cubicBezTo>
                <a:cubicBezTo>
                  <a:pt x="2285" y="2185"/>
                  <a:pt x="2314" y="2186"/>
                  <a:pt x="2338" y="2178"/>
                </a:cubicBezTo>
                <a:cubicBezTo>
                  <a:pt x="2374" y="2142"/>
                  <a:pt x="2393" y="2139"/>
                  <a:pt x="2442" y="2126"/>
                </a:cubicBezTo>
                <a:cubicBezTo>
                  <a:pt x="2471" y="2107"/>
                  <a:pt x="2508" y="2103"/>
                  <a:pt x="2537" y="2084"/>
                </a:cubicBezTo>
                <a:cubicBezTo>
                  <a:pt x="2577" y="2057"/>
                  <a:pt x="2556" y="2067"/>
                  <a:pt x="2600" y="2053"/>
                </a:cubicBezTo>
                <a:cubicBezTo>
                  <a:pt x="2711" y="1978"/>
                  <a:pt x="2909" y="2004"/>
                  <a:pt x="3018" y="2000"/>
                </a:cubicBezTo>
                <a:cubicBezTo>
                  <a:pt x="3102" y="1984"/>
                  <a:pt x="3187" y="1979"/>
                  <a:pt x="3270" y="1959"/>
                </a:cubicBezTo>
                <a:cubicBezTo>
                  <a:pt x="3297" y="1946"/>
                  <a:pt x="3328" y="1942"/>
                  <a:pt x="3354" y="1927"/>
                </a:cubicBezTo>
                <a:cubicBezTo>
                  <a:pt x="3367" y="1920"/>
                  <a:pt x="3373" y="1904"/>
                  <a:pt x="3385" y="1896"/>
                </a:cubicBezTo>
                <a:cubicBezTo>
                  <a:pt x="3419" y="1873"/>
                  <a:pt x="3483" y="1872"/>
                  <a:pt x="3521" y="1864"/>
                </a:cubicBezTo>
                <a:cubicBezTo>
                  <a:pt x="3563" y="1855"/>
                  <a:pt x="3605" y="1843"/>
                  <a:pt x="3647" y="1833"/>
                </a:cubicBezTo>
                <a:cubicBezTo>
                  <a:pt x="3726" y="1844"/>
                  <a:pt x="3797" y="1891"/>
                  <a:pt x="3877" y="1896"/>
                </a:cubicBezTo>
                <a:cubicBezTo>
                  <a:pt x="3971" y="1902"/>
                  <a:pt x="4066" y="1903"/>
                  <a:pt x="4160" y="1906"/>
                </a:cubicBezTo>
                <a:cubicBezTo>
                  <a:pt x="4254" y="1931"/>
                  <a:pt x="4338" y="1978"/>
                  <a:pt x="4432" y="2000"/>
                </a:cubicBezTo>
                <a:cubicBezTo>
                  <a:pt x="4550" y="1990"/>
                  <a:pt x="4553" y="1998"/>
                  <a:pt x="4642" y="1938"/>
                </a:cubicBezTo>
                <a:cubicBezTo>
                  <a:pt x="4652" y="1931"/>
                  <a:pt x="4663" y="1924"/>
                  <a:pt x="4673" y="1917"/>
                </a:cubicBezTo>
                <a:cubicBezTo>
                  <a:pt x="4684" y="1910"/>
                  <a:pt x="4705" y="1896"/>
                  <a:pt x="4705" y="1896"/>
                </a:cubicBezTo>
                <a:cubicBezTo>
                  <a:pt x="4727" y="1826"/>
                  <a:pt x="4697" y="1899"/>
                  <a:pt x="4746" y="1843"/>
                </a:cubicBezTo>
                <a:cubicBezTo>
                  <a:pt x="4762" y="1824"/>
                  <a:pt x="4788" y="1781"/>
                  <a:pt x="4788" y="1781"/>
                </a:cubicBezTo>
                <a:cubicBezTo>
                  <a:pt x="4799" y="1727"/>
                  <a:pt x="4810" y="1680"/>
                  <a:pt x="4841" y="1634"/>
                </a:cubicBezTo>
                <a:cubicBezTo>
                  <a:pt x="4814" y="1527"/>
                  <a:pt x="4791" y="1504"/>
                  <a:pt x="4725" y="1424"/>
                </a:cubicBezTo>
                <a:cubicBezTo>
                  <a:pt x="4693" y="1385"/>
                  <a:pt x="4678" y="1331"/>
                  <a:pt x="4652" y="1288"/>
                </a:cubicBezTo>
                <a:cubicBezTo>
                  <a:pt x="4617" y="1232"/>
                  <a:pt x="4573" y="1185"/>
                  <a:pt x="4537" y="1131"/>
                </a:cubicBezTo>
                <a:cubicBezTo>
                  <a:pt x="4513" y="1056"/>
                  <a:pt x="4458" y="1003"/>
                  <a:pt x="4411" y="943"/>
                </a:cubicBezTo>
                <a:cubicBezTo>
                  <a:pt x="4355" y="872"/>
                  <a:pt x="4304" y="787"/>
                  <a:pt x="4254" y="712"/>
                </a:cubicBezTo>
                <a:cubicBezTo>
                  <a:pt x="4224" y="667"/>
                  <a:pt x="4182" y="629"/>
                  <a:pt x="4149" y="587"/>
                </a:cubicBezTo>
                <a:cubicBezTo>
                  <a:pt x="4106" y="531"/>
                  <a:pt x="4093" y="475"/>
                  <a:pt x="4024" y="450"/>
                </a:cubicBezTo>
                <a:cubicBezTo>
                  <a:pt x="3998" y="412"/>
                  <a:pt x="3967" y="402"/>
                  <a:pt x="3930" y="377"/>
                </a:cubicBezTo>
                <a:cubicBezTo>
                  <a:pt x="3905" y="340"/>
                  <a:pt x="3854" y="313"/>
                  <a:pt x="3814" y="293"/>
                </a:cubicBezTo>
                <a:cubicBezTo>
                  <a:pt x="3719" y="246"/>
                  <a:pt x="3625" y="185"/>
                  <a:pt x="3521" y="168"/>
                </a:cubicBezTo>
                <a:cubicBezTo>
                  <a:pt x="3429" y="135"/>
                  <a:pt x="3354" y="126"/>
                  <a:pt x="3259" y="105"/>
                </a:cubicBezTo>
                <a:cubicBezTo>
                  <a:pt x="3091" y="68"/>
                  <a:pt x="3348" y="124"/>
                  <a:pt x="3176" y="73"/>
                </a:cubicBezTo>
                <a:cubicBezTo>
                  <a:pt x="3138" y="62"/>
                  <a:pt x="3098" y="63"/>
                  <a:pt x="3060" y="53"/>
                </a:cubicBezTo>
                <a:cubicBezTo>
                  <a:pt x="3042" y="48"/>
                  <a:pt x="3016" y="35"/>
                  <a:pt x="2997" y="32"/>
                </a:cubicBezTo>
                <a:cubicBezTo>
                  <a:pt x="2928" y="21"/>
                  <a:pt x="2866" y="18"/>
                  <a:pt x="2799" y="0"/>
                </a:cubicBezTo>
                <a:cubicBezTo>
                  <a:pt x="2694" y="4"/>
                  <a:pt x="2589" y="2"/>
                  <a:pt x="2484" y="11"/>
                </a:cubicBezTo>
                <a:cubicBezTo>
                  <a:pt x="2465" y="13"/>
                  <a:pt x="2450" y="28"/>
                  <a:pt x="2432" y="32"/>
                </a:cubicBezTo>
                <a:cubicBezTo>
                  <a:pt x="2335" y="52"/>
                  <a:pt x="2247" y="56"/>
                  <a:pt x="2149" y="63"/>
                </a:cubicBezTo>
                <a:cubicBezTo>
                  <a:pt x="2047" y="79"/>
                  <a:pt x="1947" y="116"/>
                  <a:pt x="1845" y="126"/>
                </a:cubicBezTo>
                <a:cubicBezTo>
                  <a:pt x="1786" y="132"/>
                  <a:pt x="1726" y="133"/>
                  <a:pt x="1667" y="136"/>
                </a:cubicBezTo>
                <a:cubicBezTo>
                  <a:pt x="1481" y="175"/>
                  <a:pt x="1289" y="142"/>
                  <a:pt x="1102" y="178"/>
                </a:cubicBezTo>
                <a:cubicBezTo>
                  <a:pt x="1091" y="183"/>
                  <a:pt x="1039" y="207"/>
                  <a:pt x="1029" y="220"/>
                </a:cubicBezTo>
                <a:cubicBezTo>
                  <a:pt x="974" y="289"/>
                  <a:pt x="1071" y="218"/>
                  <a:pt x="987" y="272"/>
                </a:cubicBezTo>
                <a:cubicBezTo>
                  <a:pt x="980" y="283"/>
                  <a:pt x="975" y="295"/>
                  <a:pt x="966" y="304"/>
                </a:cubicBezTo>
                <a:cubicBezTo>
                  <a:pt x="957" y="313"/>
                  <a:pt x="942" y="315"/>
                  <a:pt x="934" y="325"/>
                </a:cubicBezTo>
                <a:cubicBezTo>
                  <a:pt x="927" y="333"/>
                  <a:pt x="929" y="346"/>
                  <a:pt x="924" y="356"/>
                </a:cubicBezTo>
                <a:cubicBezTo>
                  <a:pt x="897" y="405"/>
                  <a:pt x="874" y="441"/>
                  <a:pt x="830" y="471"/>
                </a:cubicBezTo>
                <a:cubicBezTo>
                  <a:pt x="777" y="551"/>
                  <a:pt x="619" y="647"/>
                  <a:pt x="536" y="702"/>
                </a:cubicBezTo>
                <a:cubicBezTo>
                  <a:pt x="476" y="791"/>
                  <a:pt x="556" y="686"/>
                  <a:pt x="484" y="744"/>
                </a:cubicBezTo>
                <a:cubicBezTo>
                  <a:pt x="474" y="752"/>
                  <a:pt x="472" y="766"/>
                  <a:pt x="463" y="775"/>
                </a:cubicBezTo>
                <a:cubicBezTo>
                  <a:pt x="454" y="784"/>
                  <a:pt x="441" y="788"/>
                  <a:pt x="432" y="796"/>
                </a:cubicBezTo>
                <a:cubicBezTo>
                  <a:pt x="410" y="816"/>
                  <a:pt x="369" y="859"/>
                  <a:pt x="369" y="859"/>
                </a:cubicBezTo>
                <a:cubicBezTo>
                  <a:pt x="344" y="930"/>
                  <a:pt x="378" y="852"/>
                  <a:pt x="327" y="911"/>
                </a:cubicBezTo>
                <a:cubicBezTo>
                  <a:pt x="296" y="947"/>
                  <a:pt x="270" y="997"/>
                  <a:pt x="243" y="1037"/>
                </a:cubicBezTo>
                <a:cubicBezTo>
                  <a:pt x="231" y="1055"/>
                  <a:pt x="207" y="1063"/>
                  <a:pt x="191" y="1079"/>
                </a:cubicBezTo>
                <a:close/>
              </a:path>
            </a:pathLst>
          </a:custGeom>
          <a:gradFill rotWithShape="1">
            <a:gsLst>
              <a:gs pos="0">
                <a:srgbClr val="CCFFFF">
                  <a:alpha val="59000"/>
                </a:srgbClr>
              </a:gs>
              <a:gs pos="100000">
                <a:srgbClr val="8EB2B2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Dijkstra’s Algorithm: an Example</a:t>
            </a:r>
          </a:p>
        </p:txBody>
      </p:sp>
      <p:sp>
        <p:nvSpPr>
          <p:cNvPr id="26634" name="Line 5"/>
          <p:cNvSpPr>
            <a:spLocks noChangeShapeType="1"/>
          </p:cNvSpPr>
          <p:nvPr/>
        </p:nvSpPr>
        <p:spPr bwMode="auto">
          <a:xfrm>
            <a:off x="2638425" y="2314575"/>
            <a:ext cx="330041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6"/>
          <p:cNvSpPr>
            <a:spLocks noChangeShapeType="1"/>
          </p:cNvSpPr>
          <p:nvPr/>
        </p:nvSpPr>
        <p:spPr bwMode="auto">
          <a:xfrm flipV="1">
            <a:off x="2638425" y="5945188"/>
            <a:ext cx="3309938" cy="17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7"/>
          <p:cNvSpPr>
            <a:spLocks noChangeShapeType="1"/>
          </p:cNvSpPr>
          <p:nvPr/>
        </p:nvSpPr>
        <p:spPr bwMode="auto">
          <a:xfrm flipH="1">
            <a:off x="909638" y="2357438"/>
            <a:ext cx="1522412" cy="1643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8"/>
          <p:cNvSpPr>
            <a:spLocks noChangeShapeType="1"/>
          </p:cNvSpPr>
          <p:nvPr/>
        </p:nvSpPr>
        <p:spPr bwMode="auto">
          <a:xfrm>
            <a:off x="935038" y="4143375"/>
            <a:ext cx="1517650" cy="1716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9"/>
          <p:cNvSpPr>
            <a:spLocks noChangeShapeType="1"/>
          </p:cNvSpPr>
          <p:nvPr/>
        </p:nvSpPr>
        <p:spPr bwMode="auto">
          <a:xfrm flipH="1">
            <a:off x="6196013" y="4217988"/>
            <a:ext cx="1462087" cy="1670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0"/>
          <p:cNvSpPr>
            <a:spLocks noChangeShapeType="1"/>
          </p:cNvSpPr>
          <p:nvPr/>
        </p:nvSpPr>
        <p:spPr bwMode="auto">
          <a:xfrm flipV="1">
            <a:off x="1065213" y="4103688"/>
            <a:ext cx="14176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1"/>
          <p:cNvSpPr>
            <a:spLocks noChangeShapeType="1"/>
          </p:cNvSpPr>
          <p:nvPr/>
        </p:nvSpPr>
        <p:spPr bwMode="auto">
          <a:xfrm>
            <a:off x="2662238" y="4100513"/>
            <a:ext cx="3249612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2"/>
          <p:cNvSpPr>
            <a:spLocks noChangeShapeType="1"/>
          </p:cNvSpPr>
          <p:nvPr/>
        </p:nvSpPr>
        <p:spPr bwMode="auto">
          <a:xfrm>
            <a:off x="6145213" y="4079875"/>
            <a:ext cx="147002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3"/>
          <p:cNvSpPr>
            <a:spLocks noChangeShapeType="1"/>
          </p:cNvSpPr>
          <p:nvPr/>
        </p:nvSpPr>
        <p:spPr bwMode="auto">
          <a:xfrm>
            <a:off x="2532063" y="2395538"/>
            <a:ext cx="6350" cy="16271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4"/>
          <p:cNvSpPr>
            <a:spLocks noChangeShapeType="1"/>
          </p:cNvSpPr>
          <p:nvPr/>
        </p:nvSpPr>
        <p:spPr bwMode="auto">
          <a:xfrm flipH="1">
            <a:off x="2501900" y="4183063"/>
            <a:ext cx="6350" cy="1789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15"/>
          <p:cNvSpPr>
            <a:spLocks noChangeShapeType="1"/>
          </p:cNvSpPr>
          <p:nvPr/>
        </p:nvSpPr>
        <p:spPr bwMode="auto">
          <a:xfrm>
            <a:off x="6021388" y="2446338"/>
            <a:ext cx="0" cy="1533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16"/>
          <p:cNvSpPr>
            <a:spLocks noChangeShapeType="1"/>
          </p:cNvSpPr>
          <p:nvPr/>
        </p:nvSpPr>
        <p:spPr bwMode="auto">
          <a:xfrm flipH="1">
            <a:off x="6045200" y="4162425"/>
            <a:ext cx="23813" cy="16652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17"/>
          <p:cNvSpPr>
            <a:spLocks noChangeShapeType="1"/>
          </p:cNvSpPr>
          <p:nvPr/>
        </p:nvSpPr>
        <p:spPr bwMode="auto">
          <a:xfrm>
            <a:off x="2586038" y="2357438"/>
            <a:ext cx="5129212" cy="17018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18"/>
          <p:cNvSpPr>
            <a:spLocks noChangeShapeType="1"/>
          </p:cNvSpPr>
          <p:nvPr/>
        </p:nvSpPr>
        <p:spPr bwMode="auto">
          <a:xfrm flipH="1">
            <a:off x="2638425" y="2374900"/>
            <a:ext cx="3324225" cy="1684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19"/>
          <p:cNvSpPr>
            <a:spLocks noChangeShapeType="1"/>
          </p:cNvSpPr>
          <p:nvPr/>
        </p:nvSpPr>
        <p:spPr bwMode="auto">
          <a:xfrm flipH="1">
            <a:off x="2638425" y="4119563"/>
            <a:ext cx="3324225" cy="17859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Rectangle 20"/>
          <p:cNvSpPr>
            <a:spLocks noChangeArrowheads="1"/>
          </p:cNvSpPr>
          <p:nvPr/>
        </p:nvSpPr>
        <p:spPr bwMode="auto">
          <a:xfrm>
            <a:off x="2316163" y="4029075"/>
            <a:ext cx="161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</a:t>
            </a:r>
            <a:endParaRPr lang="en-US" altLang="zh-CN"/>
          </a:p>
        </p:txBody>
      </p:sp>
      <p:sp>
        <p:nvSpPr>
          <p:cNvPr id="26650" name="Rectangle 21"/>
          <p:cNvSpPr>
            <a:spLocks noChangeArrowheads="1"/>
          </p:cNvSpPr>
          <p:nvPr/>
        </p:nvSpPr>
        <p:spPr bwMode="auto">
          <a:xfrm>
            <a:off x="4240213" y="4092575"/>
            <a:ext cx="1285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6651" name="Rectangle 22"/>
          <p:cNvSpPr>
            <a:spLocks noChangeArrowheads="1"/>
          </p:cNvSpPr>
          <p:nvPr/>
        </p:nvSpPr>
        <p:spPr bwMode="auto">
          <a:xfrm>
            <a:off x="1509713" y="2897188"/>
            <a:ext cx="444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6652" name="Rectangle 23"/>
          <p:cNvSpPr>
            <a:spLocks noChangeArrowheads="1"/>
          </p:cNvSpPr>
          <p:nvPr/>
        </p:nvSpPr>
        <p:spPr bwMode="auto">
          <a:xfrm>
            <a:off x="4352925" y="197802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6653" name="Rectangle 24"/>
          <p:cNvSpPr>
            <a:spLocks noChangeArrowheads="1"/>
          </p:cNvSpPr>
          <p:nvPr/>
        </p:nvSpPr>
        <p:spPr bwMode="auto">
          <a:xfrm>
            <a:off x="2586038" y="3000375"/>
            <a:ext cx="482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6654" name="Rectangle 25"/>
          <p:cNvSpPr>
            <a:spLocks noChangeArrowheads="1"/>
          </p:cNvSpPr>
          <p:nvPr/>
        </p:nvSpPr>
        <p:spPr bwMode="auto">
          <a:xfrm>
            <a:off x="3602038" y="3232150"/>
            <a:ext cx="12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6655" name="Rectangle 26"/>
          <p:cNvSpPr>
            <a:spLocks noChangeArrowheads="1"/>
          </p:cNvSpPr>
          <p:nvPr/>
        </p:nvSpPr>
        <p:spPr bwMode="auto">
          <a:xfrm>
            <a:off x="6115050" y="2897188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5</a:t>
            </a:r>
            <a:endParaRPr lang="en-US" altLang="zh-CN" sz="2000"/>
          </a:p>
        </p:txBody>
      </p:sp>
      <p:sp>
        <p:nvSpPr>
          <p:cNvPr id="26656" name="Rectangle 27"/>
          <p:cNvSpPr>
            <a:spLocks noChangeArrowheads="1"/>
          </p:cNvSpPr>
          <p:nvPr/>
        </p:nvSpPr>
        <p:spPr bwMode="auto">
          <a:xfrm>
            <a:off x="7015163" y="3033713"/>
            <a:ext cx="1285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6657" name="Rectangle 28"/>
          <p:cNvSpPr>
            <a:spLocks noChangeArrowheads="1"/>
          </p:cNvSpPr>
          <p:nvPr/>
        </p:nvSpPr>
        <p:spPr bwMode="auto">
          <a:xfrm>
            <a:off x="1487488" y="4876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6658" name="Rectangle 29"/>
          <p:cNvSpPr>
            <a:spLocks noChangeArrowheads="1"/>
          </p:cNvSpPr>
          <p:nvPr/>
        </p:nvSpPr>
        <p:spPr bwMode="auto">
          <a:xfrm>
            <a:off x="3262313" y="4692650"/>
            <a:ext cx="1968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6659" name="Rectangle 30"/>
          <p:cNvSpPr>
            <a:spLocks noChangeArrowheads="1"/>
          </p:cNvSpPr>
          <p:nvPr/>
        </p:nvSpPr>
        <p:spPr bwMode="auto">
          <a:xfrm>
            <a:off x="2338388" y="49434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6660" name="Rectangle 31"/>
          <p:cNvSpPr>
            <a:spLocks noChangeArrowheads="1"/>
          </p:cNvSpPr>
          <p:nvPr/>
        </p:nvSpPr>
        <p:spPr bwMode="auto">
          <a:xfrm>
            <a:off x="1695450" y="382905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8</a:t>
            </a:r>
            <a:endParaRPr lang="en-US" altLang="zh-CN" sz="2000"/>
          </a:p>
        </p:txBody>
      </p:sp>
      <p:sp>
        <p:nvSpPr>
          <p:cNvPr id="26661" name="Rectangle 32"/>
          <p:cNvSpPr>
            <a:spLocks noChangeArrowheads="1"/>
          </p:cNvSpPr>
          <p:nvPr/>
        </p:nvSpPr>
        <p:spPr bwMode="auto">
          <a:xfrm>
            <a:off x="4959350" y="460851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6662" name="Rectangle 33"/>
          <p:cNvSpPr>
            <a:spLocks noChangeArrowheads="1"/>
          </p:cNvSpPr>
          <p:nvPr/>
        </p:nvSpPr>
        <p:spPr bwMode="auto">
          <a:xfrm>
            <a:off x="4032249" y="5911850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5</a:t>
            </a:r>
            <a:endParaRPr lang="en-US" altLang="zh-CN" sz="2000" dirty="0"/>
          </a:p>
        </p:txBody>
      </p:sp>
      <p:sp>
        <p:nvSpPr>
          <p:cNvPr id="26663" name="Rectangle 34"/>
          <p:cNvSpPr>
            <a:spLocks noChangeArrowheads="1"/>
          </p:cNvSpPr>
          <p:nvPr/>
        </p:nvSpPr>
        <p:spPr bwMode="auto">
          <a:xfrm>
            <a:off x="6561138" y="40449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6664" name="Rectangle 35"/>
          <p:cNvSpPr>
            <a:spLocks noChangeArrowheads="1"/>
          </p:cNvSpPr>
          <p:nvPr/>
        </p:nvSpPr>
        <p:spPr bwMode="auto">
          <a:xfrm>
            <a:off x="6935788" y="43545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</a:rPr>
              <a:t> </a:t>
            </a:r>
            <a:endParaRPr lang="zh-CN" altLang="en-US" sz="2000"/>
          </a:p>
        </p:txBody>
      </p:sp>
      <p:sp>
        <p:nvSpPr>
          <p:cNvPr id="26665" name="Rectangle 36"/>
          <p:cNvSpPr>
            <a:spLocks noChangeArrowheads="1"/>
          </p:cNvSpPr>
          <p:nvPr/>
        </p:nvSpPr>
        <p:spPr bwMode="auto">
          <a:xfrm>
            <a:off x="6132513" y="4616450"/>
            <a:ext cx="3524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6666" name="Rectangle 37"/>
          <p:cNvSpPr>
            <a:spLocks noChangeArrowheads="1"/>
          </p:cNvSpPr>
          <p:nvPr/>
        </p:nvSpPr>
        <p:spPr bwMode="auto">
          <a:xfrm>
            <a:off x="6946900" y="500538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6</a:t>
            </a:r>
            <a:endParaRPr lang="en-US" altLang="zh-CN" sz="2000"/>
          </a:p>
        </p:txBody>
      </p:sp>
      <p:sp>
        <p:nvSpPr>
          <p:cNvPr id="26667" name="Rectangle 38"/>
          <p:cNvSpPr>
            <a:spLocks noChangeArrowheads="1"/>
          </p:cNvSpPr>
          <p:nvPr/>
        </p:nvSpPr>
        <p:spPr bwMode="auto">
          <a:xfrm>
            <a:off x="5381625" y="299402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6668" name="Rectangle 39"/>
          <p:cNvSpPr>
            <a:spLocks noChangeArrowheads="1"/>
          </p:cNvSpPr>
          <p:nvPr/>
        </p:nvSpPr>
        <p:spPr bwMode="auto">
          <a:xfrm>
            <a:off x="2671763" y="4151313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en-US" altLang="zh-CN" sz="2000"/>
          </a:p>
        </p:txBody>
      </p:sp>
      <p:sp>
        <p:nvSpPr>
          <p:cNvPr id="26669" name="Oval 40"/>
          <p:cNvSpPr>
            <a:spLocks noChangeArrowheads="1"/>
          </p:cNvSpPr>
          <p:nvPr/>
        </p:nvSpPr>
        <p:spPr bwMode="auto">
          <a:xfrm>
            <a:off x="2408238" y="2211388"/>
            <a:ext cx="274637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0" name="Line 41"/>
          <p:cNvSpPr>
            <a:spLocks noChangeShapeType="1"/>
          </p:cNvSpPr>
          <p:nvPr/>
        </p:nvSpPr>
        <p:spPr bwMode="auto">
          <a:xfrm>
            <a:off x="6118225" y="2357438"/>
            <a:ext cx="1620838" cy="16875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Oval 42"/>
          <p:cNvSpPr>
            <a:spLocks noChangeArrowheads="1"/>
          </p:cNvSpPr>
          <p:nvPr/>
        </p:nvSpPr>
        <p:spPr bwMode="auto">
          <a:xfrm>
            <a:off x="5911850" y="2190750"/>
            <a:ext cx="276225" cy="261938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2" name="Line 43"/>
          <p:cNvSpPr>
            <a:spLocks noChangeShapeType="1"/>
          </p:cNvSpPr>
          <p:nvPr/>
        </p:nvSpPr>
        <p:spPr bwMode="auto">
          <a:xfrm>
            <a:off x="1016000" y="4171950"/>
            <a:ext cx="5026025" cy="17399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Oval 44"/>
          <p:cNvSpPr>
            <a:spLocks noChangeArrowheads="1"/>
          </p:cNvSpPr>
          <p:nvPr/>
        </p:nvSpPr>
        <p:spPr bwMode="auto">
          <a:xfrm>
            <a:off x="755650" y="39798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4" name="Oval 45"/>
          <p:cNvSpPr>
            <a:spLocks noChangeArrowheads="1"/>
          </p:cNvSpPr>
          <p:nvPr/>
        </p:nvSpPr>
        <p:spPr bwMode="auto">
          <a:xfrm>
            <a:off x="2432050" y="3973513"/>
            <a:ext cx="276225" cy="26193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5" name="Oval 46"/>
          <p:cNvSpPr>
            <a:spLocks noChangeArrowheads="1"/>
          </p:cNvSpPr>
          <p:nvPr/>
        </p:nvSpPr>
        <p:spPr bwMode="auto">
          <a:xfrm>
            <a:off x="5911850" y="39798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6" name="Oval 47"/>
          <p:cNvSpPr>
            <a:spLocks noChangeArrowheads="1"/>
          </p:cNvSpPr>
          <p:nvPr/>
        </p:nvSpPr>
        <p:spPr bwMode="auto">
          <a:xfrm>
            <a:off x="7608888" y="3965575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7" name="Oval 48"/>
          <p:cNvSpPr>
            <a:spLocks noChangeArrowheads="1"/>
          </p:cNvSpPr>
          <p:nvPr/>
        </p:nvSpPr>
        <p:spPr bwMode="auto">
          <a:xfrm>
            <a:off x="5911850" y="5834063"/>
            <a:ext cx="276225" cy="2603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78" name="Oval 49"/>
          <p:cNvSpPr>
            <a:spLocks noChangeArrowheads="1"/>
          </p:cNvSpPr>
          <p:nvPr/>
        </p:nvSpPr>
        <p:spPr bwMode="auto">
          <a:xfrm>
            <a:off x="2379663" y="5810250"/>
            <a:ext cx="276225" cy="261938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28" name="Text Box 60"/>
          <p:cNvSpPr txBox="1">
            <a:spLocks noChangeArrowheads="1"/>
          </p:cNvSpPr>
          <p:nvPr/>
        </p:nvSpPr>
        <p:spPr bwMode="auto">
          <a:xfrm>
            <a:off x="539750" y="36449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29" name="Text Box 61"/>
          <p:cNvSpPr txBox="1">
            <a:spLocks noChangeArrowheads="1"/>
          </p:cNvSpPr>
          <p:nvPr/>
        </p:nvSpPr>
        <p:spPr bwMode="auto">
          <a:xfrm>
            <a:off x="6084888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1" name="Text Box 63"/>
          <p:cNvSpPr txBox="1">
            <a:spLocks noChangeArrowheads="1"/>
          </p:cNvSpPr>
          <p:nvPr/>
        </p:nvSpPr>
        <p:spPr bwMode="auto">
          <a:xfrm>
            <a:off x="2195513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2" name="Text Box 64"/>
          <p:cNvSpPr txBox="1">
            <a:spLocks noChangeArrowheads="1"/>
          </p:cNvSpPr>
          <p:nvPr/>
        </p:nvSpPr>
        <p:spPr bwMode="auto">
          <a:xfrm>
            <a:off x="5668963" y="41417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3" name="Text Box 65"/>
          <p:cNvSpPr txBox="1">
            <a:spLocks noChangeArrowheads="1"/>
          </p:cNvSpPr>
          <p:nvPr/>
        </p:nvSpPr>
        <p:spPr bwMode="auto">
          <a:xfrm>
            <a:off x="7740650" y="40767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4" name="Text Box 66"/>
          <p:cNvSpPr txBox="1">
            <a:spLocks noChangeArrowheads="1"/>
          </p:cNvSpPr>
          <p:nvPr/>
        </p:nvSpPr>
        <p:spPr bwMode="auto">
          <a:xfrm>
            <a:off x="6156325" y="58054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5" name="Text Box 67"/>
          <p:cNvSpPr txBox="1">
            <a:spLocks noChangeArrowheads="1"/>
          </p:cNvSpPr>
          <p:nvPr/>
        </p:nvSpPr>
        <p:spPr bwMode="auto">
          <a:xfrm>
            <a:off x="2484438" y="58769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639" name="Oval 71"/>
          <p:cNvSpPr>
            <a:spLocks noChangeArrowheads="1"/>
          </p:cNvSpPr>
          <p:nvPr/>
        </p:nvSpPr>
        <p:spPr bwMode="auto">
          <a:xfrm>
            <a:off x="5913438" y="2203450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41" name="Text Box 73"/>
          <p:cNvSpPr txBox="1">
            <a:spLocks noChangeArrowheads="1"/>
          </p:cNvSpPr>
          <p:nvPr/>
        </p:nvSpPr>
        <p:spPr bwMode="auto">
          <a:xfrm>
            <a:off x="6145213" y="19843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642" name="Oval 74"/>
          <p:cNvSpPr>
            <a:spLocks noChangeArrowheads="1"/>
          </p:cNvSpPr>
          <p:nvPr/>
        </p:nvSpPr>
        <p:spPr bwMode="auto">
          <a:xfrm>
            <a:off x="2411413" y="2205038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43" name="Text Box 75"/>
          <p:cNvSpPr txBox="1">
            <a:spLocks noChangeArrowheads="1"/>
          </p:cNvSpPr>
          <p:nvPr/>
        </p:nvSpPr>
        <p:spPr bwMode="auto">
          <a:xfrm>
            <a:off x="2190750" y="1893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644" name="Oval 76"/>
          <p:cNvSpPr>
            <a:spLocks noChangeArrowheads="1"/>
          </p:cNvSpPr>
          <p:nvPr/>
        </p:nvSpPr>
        <p:spPr bwMode="auto">
          <a:xfrm>
            <a:off x="760413" y="397827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45" name="Text Box 77"/>
          <p:cNvSpPr txBox="1">
            <a:spLocks noChangeArrowheads="1"/>
          </p:cNvSpPr>
          <p:nvPr/>
        </p:nvSpPr>
        <p:spPr bwMode="auto">
          <a:xfrm>
            <a:off x="561975" y="36671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9646" name="Oval 78"/>
          <p:cNvSpPr>
            <a:spLocks noChangeArrowheads="1"/>
          </p:cNvSpPr>
          <p:nvPr/>
        </p:nvSpPr>
        <p:spPr bwMode="auto">
          <a:xfrm>
            <a:off x="2378075" y="5824538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47" name="Text Box 79"/>
          <p:cNvSpPr txBox="1">
            <a:spLocks noChangeArrowheads="1"/>
          </p:cNvSpPr>
          <p:nvPr/>
        </p:nvSpPr>
        <p:spPr bwMode="auto">
          <a:xfrm>
            <a:off x="2501900" y="5854700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648" name="Line 80"/>
          <p:cNvSpPr>
            <a:spLocks noChangeShapeType="1"/>
          </p:cNvSpPr>
          <p:nvPr/>
        </p:nvSpPr>
        <p:spPr bwMode="auto">
          <a:xfrm>
            <a:off x="2527300" y="2460625"/>
            <a:ext cx="0" cy="15287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50" name="Oval 82"/>
          <p:cNvSpPr>
            <a:spLocks noChangeArrowheads="1"/>
          </p:cNvSpPr>
          <p:nvPr/>
        </p:nvSpPr>
        <p:spPr bwMode="auto">
          <a:xfrm>
            <a:off x="7608888" y="396557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51" name="Text Box 83"/>
          <p:cNvSpPr txBox="1">
            <a:spLocks noChangeArrowheads="1"/>
          </p:cNvSpPr>
          <p:nvPr/>
        </p:nvSpPr>
        <p:spPr bwMode="auto">
          <a:xfrm>
            <a:off x="7734300" y="40894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653" name="Line 85"/>
          <p:cNvSpPr>
            <a:spLocks noChangeShapeType="1"/>
          </p:cNvSpPr>
          <p:nvPr/>
        </p:nvSpPr>
        <p:spPr bwMode="auto">
          <a:xfrm flipV="1">
            <a:off x="2660650" y="2393950"/>
            <a:ext cx="3257550" cy="16287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55" name="Oval 87"/>
          <p:cNvSpPr>
            <a:spLocks noChangeArrowheads="1"/>
          </p:cNvSpPr>
          <p:nvPr/>
        </p:nvSpPr>
        <p:spPr bwMode="auto">
          <a:xfrm>
            <a:off x="5897563" y="3984625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56" name="Text Box 88"/>
          <p:cNvSpPr txBox="1">
            <a:spLocks noChangeArrowheads="1"/>
          </p:cNvSpPr>
          <p:nvPr/>
        </p:nvSpPr>
        <p:spPr bwMode="auto">
          <a:xfrm>
            <a:off x="5745163" y="413385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7761288" y="410845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660" name="Line 92"/>
          <p:cNvSpPr>
            <a:spLocks noChangeShapeType="1"/>
          </p:cNvSpPr>
          <p:nvPr/>
        </p:nvSpPr>
        <p:spPr bwMode="auto">
          <a:xfrm>
            <a:off x="6156325" y="2420938"/>
            <a:ext cx="1524000" cy="15525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2" name="Oval 94"/>
          <p:cNvSpPr>
            <a:spLocks noChangeArrowheads="1"/>
          </p:cNvSpPr>
          <p:nvPr/>
        </p:nvSpPr>
        <p:spPr bwMode="auto">
          <a:xfrm>
            <a:off x="5927725" y="5848350"/>
            <a:ext cx="276225" cy="260350"/>
          </a:xfrm>
          <a:prstGeom prst="ellipse">
            <a:avLst/>
          </a:prstGeom>
          <a:solidFill>
            <a:srgbClr val="FF0000"/>
          </a:solidFill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9663" name="Text Box 95"/>
          <p:cNvSpPr txBox="1">
            <a:spLocks noChangeArrowheads="1"/>
          </p:cNvSpPr>
          <p:nvPr/>
        </p:nvSpPr>
        <p:spPr bwMode="auto">
          <a:xfrm>
            <a:off x="6227763" y="5805488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664" name="Text Box 96"/>
          <p:cNvSpPr txBox="1">
            <a:spLocks noChangeArrowheads="1"/>
          </p:cNvSpPr>
          <p:nvPr/>
        </p:nvSpPr>
        <p:spPr bwMode="auto">
          <a:xfrm>
            <a:off x="5767388" y="41036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665" name="Line 97"/>
          <p:cNvSpPr>
            <a:spLocks noChangeShapeType="1"/>
          </p:cNvSpPr>
          <p:nvPr/>
        </p:nvSpPr>
        <p:spPr bwMode="auto">
          <a:xfrm>
            <a:off x="2493963" y="4189413"/>
            <a:ext cx="15875" cy="16287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7" name="Line 99"/>
          <p:cNvSpPr>
            <a:spLocks noChangeShapeType="1"/>
          </p:cNvSpPr>
          <p:nvPr/>
        </p:nvSpPr>
        <p:spPr bwMode="auto">
          <a:xfrm>
            <a:off x="981075" y="4206875"/>
            <a:ext cx="1430338" cy="16113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68" name="Text Box 100"/>
          <p:cNvSpPr txBox="1">
            <a:spLocks noChangeArrowheads="1"/>
          </p:cNvSpPr>
          <p:nvPr/>
        </p:nvSpPr>
        <p:spPr bwMode="auto">
          <a:xfrm>
            <a:off x="539750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670" name="Line 102"/>
          <p:cNvSpPr>
            <a:spLocks noChangeShapeType="1"/>
          </p:cNvSpPr>
          <p:nvPr/>
        </p:nvSpPr>
        <p:spPr bwMode="auto">
          <a:xfrm>
            <a:off x="6156325" y="4076700"/>
            <a:ext cx="14398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671" name="Line 103"/>
          <p:cNvSpPr>
            <a:spLocks noChangeShapeType="1"/>
          </p:cNvSpPr>
          <p:nvPr/>
        </p:nvSpPr>
        <p:spPr bwMode="auto">
          <a:xfrm flipV="1">
            <a:off x="6184900" y="4146550"/>
            <a:ext cx="1511300" cy="17287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Rectangle 33">
            <a:extLst>
              <a:ext uri="{FF2B5EF4-FFF2-40B4-BE49-F238E27FC236}">
                <a16:creationId xmlns:a16="http://schemas.microsoft.com/office/drawing/2014/main" id="{F08D5326-9CC7-E240-9394-A5F62DC9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919" y="2427386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endParaRPr lang="en-US" altLang="zh-CN" sz="2000" dirty="0"/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id="{52AE922C-4E7A-364C-9C2B-8DAB6857C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519" y="1967517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endParaRPr lang="en-US" altLang="zh-CN" sz="2000" dirty="0"/>
          </a:p>
        </p:txBody>
      </p:sp>
      <p:sp>
        <p:nvSpPr>
          <p:cNvPr id="88" name="Rectangle 33">
            <a:extLst>
              <a:ext uri="{FF2B5EF4-FFF2-40B4-BE49-F238E27FC236}">
                <a16:creationId xmlns:a16="http://schemas.microsoft.com/office/drawing/2014/main" id="{27A695DB-8B7C-B14F-991B-F72C24F7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7" y="3700895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C</a:t>
            </a:r>
            <a:endParaRPr lang="en-US" altLang="zh-CN" sz="2000" dirty="0"/>
          </a:p>
        </p:txBody>
      </p:sp>
      <p:sp>
        <p:nvSpPr>
          <p:cNvPr id="89" name="Rectangle 33">
            <a:extLst>
              <a:ext uri="{FF2B5EF4-FFF2-40B4-BE49-F238E27FC236}">
                <a16:creationId xmlns:a16="http://schemas.microsoft.com/office/drawing/2014/main" id="{EF688F02-E93D-BB46-BF02-67981D15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" y="4253111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D</a:t>
            </a:r>
            <a:endParaRPr lang="en-US" altLang="zh-CN" sz="2000" dirty="0"/>
          </a:p>
        </p:txBody>
      </p:sp>
      <p:sp>
        <p:nvSpPr>
          <p:cNvPr id="90" name="Rectangle 33">
            <a:extLst>
              <a:ext uri="{FF2B5EF4-FFF2-40B4-BE49-F238E27FC236}">
                <a16:creationId xmlns:a16="http://schemas.microsoft.com/office/drawing/2014/main" id="{6A4F863F-3D16-7645-8859-1488831E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90" y="5739489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E</a:t>
            </a:r>
            <a:endParaRPr lang="en-US" altLang="zh-CN" sz="2000" dirty="0"/>
          </a:p>
        </p:txBody>
      </p:sp>
      <p:sp>
        <p:nvSpPr>
          <p:cNvPr id="91" name="Rectangle 33">
            <a:extLst>
              <a:ext uri="{FF2B5EF4-FFF2-40B4-BE49-F238E27FC236}">
                <a16:creationId xmlns:a16="http://schemas.microsoft.com/office/drawing/2014/main" id="{758396A0-764D-3040-B4CB-76BECC5D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6029902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F</a:t>
            </a:r>
            <a:endParaRPr lang="en-US" altLang="zh-CN" sz="2000" dirty="0"/>
          </a:p>
        </p:txBody>
      </p:sp>
      <p:sp>
        <p:nvSpPr>
          <p:cNvPr id="92" name="Rectangle 33">
            <a:extLst>
              <a:ext uri="{FF2B5EF4-FFF2-40B4-BE49-F238E27FC236}">
                <a16:creationId xmlns:a16="http://schemas.microsoft.com/office/drawing/2014/main" id="{0BF32D95-E90E-1646-90B9-F25211DD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69" y="3617650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31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1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20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1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9" dur="2000"/>
                                        <p:tgtEl>
                                          <p:spTgt spid="1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0" dur="2000"/>
                                        <p:tgtEl>
                                          <p:spTgt spid="10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1" dur="2000"/>
                                        <p:tgtEl>
                                          <p:spTgt spid="1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54" grpId="0" animBg="1"/>
      <p:bldP spid="109649" grpId="0" animBg="1"/>
      <p:bldP spid="109636" grpId="0" animBg="1"/>
      <p:bldP spid="109661" grpId="0" animBg="1"/>
      <p:bldP spid="109666" grpId="0" animBg="1"/>
      <p:bldP spid="109669" grpId="0" animBg="1"/>
      <p:bldP spid="109672" grpId="0" animBg="1"/>
      <p:bldP spid="109628" grpId="0"/>
      <p:bldP spid="109629" grpId="0"/>
      <p:bldP spid="109631" grpId="0"/>
      <p:bldP spid="109632" grpId="0"/>
      <p:bldP spid="109633" grpId="0"/>
      <p:bldP spid="109634" grpId="0"/>
      <p:bldP spid="109635" grpId="0"/>
      <p:bldP spid="109639" grpId="0" animBg="1"/>
      <p:bldP spid="109641" grpId="0"/>
      <p:bldP spid="109642" grpId="0" animBg="1"/>
      <p:bldP spid="109643" grpId="0"/>
      <p:bldP spid="109644" grpId="0" animBg="1"/>
      <p:bldP spid="109645" grpId="0"/>
      <p:bldP spid="109645" grpId="1"/>
      <p:bldP spid="109646" grpId="0" animBg="1"/>
      <p:bldP spid="109647" grpId="0"/>
      <p:bldP spid="109648" grpId="0" animBg="1"/>
      <p:bldP spid="109650" grpId="0" animBg="1"/>
      <p:bldP spid="109651" grpId="0"/>
      <p:bldP spid="109651" grpId="1"/>
      <p:bldP spid="109653" grpId="0" animBg="1"/>
      <p:bldP spid="109655" grpId="0" animBg="1"/>
      <p:bldP spid="109656" grpId="0"/>
      <p:bldP spid="109656" grpId="1"/>
      <p:bldP spid="109659" grpId="0"/>
      <p:bldP spid="109660" grpId="0" animBg="1"/>
      <p:bldP spid="109662" grpId="0" animBg="1"/>
      <p:bldP spid="109663" grpId="0"/>
      <p:bldP spid="109664" grpId="0"/>
      <p:bldP spid="109665" grpId="0" animBg="1"/>
      <p:bldP spid="109667" grpId="0" animBg="1"/>
      <p:bldP spid="109668" grpId="0"/>
      <p:bldP spid="109670" grpId="0" animBg="1"/>
      <p:bldP spid="1096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 descr="信纸"/>
          <p:cNvSpPr txBox="1">
            <a:spLocks noChangeArrowheads="1"/>
          </p:cNvSpPr>
          <p:nvPr/>
        </p:nvSpPr>
        <p:spPr bwMode="auto">
          <a:xfrm>
            <a:off x="107504" y="1556792"/>
            <a:ext cx="4392488" cy="497059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dijkstra</a:t>
            </a:r>
            <a:r>
              <a:rPr lang="en-US" altLang="zh-CN" sz="1800" dirty="0"/>
              <a:t>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n, s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SSSP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0);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dis</a:t>
            </a:r>
            <a:r>
              <a:rPr lang="en-US" altLang="zh-CN" sz="1800" dirty="0"/>
              <a:t> as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SSSP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18437" name="Text Box 6" descr="蓝色面巾纸"/>
          <p:cNvSpPr txBox="1">
            <a:spLocks noChangeArrowheads="1"/>
          </p:cNvSpPr>
          <p:nvPr/>
        </p:nvSpPr>
        <p:spPr bwMode="auto">
          <a:xfrm>
            <a:off x="4572000" y="1820777"/>
            <a:ext cx="4392488" cy="4305794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 </a:t>
            </a:r>
            <a:r>
              <a:rPr lang="en-US" altLang="zh-CN" sz="1800" dirty="0"/>
              <a:t>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</a:t>
            </a:r>
            <a:r>
              <a:rPr lang="en-US" altLang="zh-CN" sz="1800" i="1" dirty="0" err="1"/>
              <a:t>v.dis</a:t>
            </a:r>
            <a:r>
              <a:rPr lang="en-US" altLang="zh-CN" sz="1800" dirty="0"/>
              <a:t>  + </a:t>
            </a:r>
            <a:r>
              <a:rPr lang="en-US" altLang="zh-CN" sz="1800" i="1" dirty="0" err="1"/>
              <a:t>vw.weight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&lt;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295B7B-2C9D-E243-A076-07FEAFC9F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Implementing Dijkstra Algorithm</a:t>
            </a: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0EE03E8-6E57-4641-AB11-428B3D1D1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808" y="4293095"/>
            <a:ext cx="2177809" cy="173732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 descr="花束"/>
          <p:cNvSpPr>
            <a:spLocks noChangeArrowheads="1"/>
          </p:cNvSpPr>
          <p:nvPr/>
        </p:nvSpPr>
        <p:spPr bwMode="auto">
          <a:xfrm>
            <a:off x="755576" y="1844824"/>
            <a:ext cx="7993062" cy="5746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Complexity of Dijkstra’s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44" y="1918221"/>
            <a:ext cx="8777288" cy="574675"/>
          </a:xfrm>
        </p:spPr>
        <p:txBody>
          <a:bodyPr/>
          <a:lstStyle/>
          <a:p>
            <a:pPr lvl="1" algn="ctr">
              <a:buNone/>
            </a:pPr>
            <a:r>
              <a:rPr lang="en-US" altLang="zh-CN" sz="2200" i="1" dirty="0">
                <a:sym typeface="Symbol" panose="05050102010706020507" pitchFamily="18" charset="2"/>
              </a:rPr>
              <a:t>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n,m</a:t>
            </a:r>
            <a:r>
              <a:rPr lang="en-US" altLang="zh-CN" sz="2200" dirty="0">
                <a:sym typeface="Symbol" panose="05050102010706020507" pitchFamily="18" charset="2"/>
              </a:rPr>
              <a:t>) = </a:t>
            </a:r>
            <a:r>
              <a:rPr lang="en-US" altLang="zh-CN" sz="2200" i="1" dirty="0">
                <a:sym typeface="Symbol" panose="05050102010706020507" pitchFamily="18" charset="2"/>
              </a:rPr>
              <a:t>O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getMin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deleteMin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>
                <a:sym typeface="Symbol" panose="05050102010706020507" pitchFamily="18" charset="2"/>
              </a:rPr>
              <a:t> 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(insert)+</a:t>
            </a:r>
            <a:r>
              <a:rPr lang="en-US" altLang="zh-CN" sz="2200" i="1" dirty="0" err="1">
                <a:sym typeface="Symbol" panose="05050102010706020507" pitchFamily="18" charset="2"/>
              </a:rPr>
              <a:t>mT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decreaseKey</a:t>
            </a:r>
            <a:r>
              <a:rPr lang="en-US" altLang="zh-CN" sz="2200" dirty="0">
                <a:sym typeface="Symbol" panose="05050102010706020507" pitchFamily="18" charset="2"/>
              </a:rPr>
              <a:t>))</a:t>
            </a:r>
            <a:endParaRPr lang="en-US" altLang="zh-CN" sz="2200" i="1" dirty="0"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590919-D8A0-1641-B317-7699C220A6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2359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908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9025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783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Using 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Using Heap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3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deleteMin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decreaseKey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34798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346DBAA-E445-8B45-9398-A34391ED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57192"/>
            <a:ext cx="8777288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Implementing priority queue using array, we can get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kern="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Implementing priority queue using heap, we can get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b="1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)log n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zh-CN" sz="2600" b="1" kern="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79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954A-BACF-B642-B672-596B4291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50" y="25899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 Algorithm’s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239FD-E184-1A4F-9161-81E4736F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0CFD3-B5CC-2D48-AFD8-21A2314D0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480" y="2420888"/>
            <a:ext cx="6732240" cy="3332346"/>
          </a:xfrm>
          <a:prstGeom prst="rect">
            <a:avLst/>
          </a:prstGeom>
        </p:spPr>
      </p:pic>
      <p:sp>
        <p:nvSpPr>
          <p:cNvPr id="6" name="Line 113">
            <a:extLst>
              <a:ext uri="{FF2B5EF4-FFF2-40B4-BE49-F238E27FC236}">
                <a16:creationId xmlns:a16="http://schemas.microsoft.com/office/drawing/2014/main" id="{2FF909CF-29C2-8641-AEE3-B14EE213E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3068960"/>
            <a:ext cx="894779" cy="502940"/>
          </a:xfrm>
          <a:prstGeom prst="line">
            <a:avLst/>
          </a:prstGeom>
          <a:noFill/>
          <a:ln w="28575">
            <a:solidFill>
              <a:srgbClr val="00B05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11">
            <a:extLst>
              <a:ext uri="{FF2B5EF4-FFF2-40B4-BE49-F238E27FC236}">
                <a16:creationId xmlns:a16="http://schemas.microsoft.com/office/drawing/2014/main" id="{B4CD064B-48EA-B34B-A1D0-7C6EDDD8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04" y="1437744"/>
            <a:ext cx="2150691" cy="1631216"/>
          </a:xfrm>
          <a:prstGeom prst="rect">
            <a:avLst/>
          </a:prstGeom>
          <a:ln w="28575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The shortest paths from s to these vertices have been correctly computed by Dijkstra </a:t>
            </a:r>
          </a:p>
        </p:txBody>
      </p:sp>
      <p:sp>
        <p:nvSpPr>
          <p:cNvPr id="8" name="Text Box 111">
            <a:extLst>
              <a:ext uri="{FF2B5EF4-FFF2-40B4-BE49-F238E27FC236}">
                <a16:creationId xmlns:a16="http://schemas.microsoft.com/office/drawing/2014/main" id="{AAC7E24E-8D85-4F45-8BDB-C13DD53DD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38306"/>
            <a:ext cx="4602832" cy="1015663"/>
          </a:xfrm>
          <a:prstGeom prst="rect">
            <a:avLst/>
          </a:prstGeom>
          <a:ln w="28575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Dijkstra is now deleting z from the priority queue. We need to prove s-y-z is the shortest path from s to z.</a:t>
            </a:r>
          </a:p>
        </p:txBody>
      </p:sp>
      <p:sp>
        <p:nvSpPr>
          <p:cNvPr id="9" name="Text Box 111">
            <a:extLst>
              <a:ext uri="{FF2B5EF4-FFF2-40B4-BE49-F238E27FC236}">
                <a16:creationId xmlns:a16="http://schemas.microsoft.com/office/drawing/2014/main" id="{D2CCE527-2747-A84D-B481-860E8DED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434" y="3429000"/>
            <a:ext cx="1788232" cy="707886"/>
          </a:xfrm>
          <a:prstGeom prst="rect">
            <a:avLst/>
          </a:prstGeom>
          <a:ln w="2857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Non-negative weights</a:t>
            </a:r>
          </a:p>
        </p:txBody>
      </p:sp>
    </p:spTree>
    <p:extLst>
      <p:ext uri="{BB962C8B-B14F-4D97-AF65-F5344CB8AC3E}">
        <p14:creationId xmlns:p14="http://schemas.microsoft.com/office/powerpoint/2010/main" val="202994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290513"/>
            <a:ext cx="7772400" cy="7286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Dijkstra                 vs.                    Prim</a:t>
            </a:r>
          </a:p>
        </p:txBody>
      </p:sp>
      <p:sp>
        <p:nvSpPr>
          <p:cNvPr id="6" name="Text Box 5" descr="信纸">
            <a:extLst>
              <a:ext uri="{FF2B5EF4-FFF2-40B4-BE49-F238E27FC236}">
                <a16:creationId xmlns:a16="http://schemas.microsoft.com/office/drawing/2014/main" id="{13CAA545-1719-8543-8EE7-989A0720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556792"/>
            <a:ext cx="4392488" cy="497059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dijkstra</a:t>
            </a:r>
            <a:r>
              <a:rPr lang="en-US" altLang="zh-CN" sz="1800" dirty="0"/>
              <a:t>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n, s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SSSP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0);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dis</a:t>
            </a:r>
            <a:r>
              <a:rPr lang="en-US" altLang="zh-CN" sz="1800" dirty="0"/>
              <a:t> as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SSSP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7" name="Text Box 5" descr="信纸">
            <a:extLst>
              <a:ext uri="{FF2B5EF4-FFF2-40B4-BE49-F238E27FC236}">
                <a16:creationId xmlns:a16="http://schemas.microsoft.com/office/drawing/2014/main" id="{48C4EF0A-8234-294C-BD4F-2338E1B9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924" y="1556792"/>
            <a:ext cx="4392488" cy="466589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prim(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MST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Select an arbitrary vertex </a:t>
            </a:r>
            <a:r>
              <a:rPr lang="en-US" altLang="zh-CN" sz="1800" i="1" dirty="0"/>
              <a:t>s</a:t>
            </a:r>
            <a:r>
              <a:rPr lang="en-US" altLang="zh-CN" sz="1800" dirty="0"/>
              <a:t> to start;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0);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MST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41764E-09A9-2C42-AE38-65107F6F3AF5}"/>
                  </a:ext>
                </a:extLst>
              </p14:cNvPr>
              <p14:cNvContentPartPr/>
              <p14:nvPr/>
            </p14:nvContentPartPr>
            <p14:xfrm>
              <a:off x="2034654" y="2843681"/>
              <a:ext cx="623160" cy="292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41764E-09A9-2C42-AE38-65107F6F3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014" y="2835041"/>
                <a:ext cx="6408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681A149-1818-C840-95D2-FB556DC15569}"/>
                  </a:ext>
                </a:extLst>
              </p14:cNvPr>
              <p14:cNvContentPartPr/>
              <p14:nvPr/>
            </p14:nvContentPartPr>
            <p14:xfrm>
              <a:off x="5543574" y="2841161"/>
              <a:ext cx="1917360" cy="589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681A149-1818-C840-95D2-FB556DC155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4934" y="2832161"/>
                <a:ext cx="193500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C17BD58-8B15-1F43-AC0E-9866A8D1E4C7}"/>
                  </a:ext>
                </a:extLst>
              </p14:cNvPr>
              <p14:cNvContentPartPr/>
              <p14:nvPr/>
            </p14:nvContentPartPr>
            <p14:xfrm>
              <a:off x="421854" y="4529561"/>
              <a:ext cx="2992320" cy="487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C17BD58-8B15-1F43-AC0E-9866A8D1E4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854" y="4520561"/>
                <a:ext cx="300996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1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290513"/>
            <a:ext cx="7772400" cy="7286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Dijkstra                 vs.                    Prim</a:t>
            </a:r>
          </a:p>
        </p:txBody>
      </p:sp>
      <p:sp>
        <p:nvSpPr>
          <p:cNvPr id="8" name="Text Box 6" descr="蓝色面巾纸">
            <a:extLst>
              <a:ext uri="{FF2B5EF4-FFF2-40B4-BE49-F238E27FC236}">
                <a16:creationId xmlns:a16="http://schemas.microsoft.com/office/drawing/2014/main" id="{7EB17DA6-3688-7847-9E8F-C71BB131C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28800"/>
            <a:ext cx="4392488" cy="4305794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For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</a:t>
            </a:r>
            <a:r>
              <a:rPr lang="en-US" altLang="zh-CN" sz="1800" i="1" dirty="0" err="1"/>
              <a:t>v.dis</a:t>
            </a:r>
            <a:r>
              <a:rPr lang="en-US" altLang="zh-CN" sz="1800" dirty="0"/>
              <a:t> + </a:t>
            </a:r>
            <a:r>
              <a:rPr lang="en-US" altLang="zh-CN" sz="1800" i="1" dirty="0" err="1"/>
              <a:t>vw.weight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&lt;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w.ssspEdge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9" name="Text Box 6" descr="蓝色面巾纸">
            <a:extLst>
              <a:ext uri="{FF2B5EF4-FFF2-40B4-BE49-F238E27FC236}">
                <a16:creationId xmlns:a16="http://schemas.microsoft.com/office/drawing/2014/main" id="{A7CD00E7-000E-8940-9F48-1024178A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628774"/>
            <a:ext cx="4176464" cy="4333494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For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  <a:endParaRPr lang="en-US" altLang="zh-CN" sz="1800" dirty="0">
              <a:solidFill>
                <a:srgbClr val="0099CC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</a:t>
            </a:r>
            <a:r>
              <a:rPr lang="en-US" altLang="zh-CN" sz="1800" i="1" dirty="0" err="1"/>
              <a:t>vw.weight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&lt;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B8EC059-DDCC-3542-A8EE-3EF3B6B916B4}"/>
                  </a:ext>
                </a:extLst>
              </p14:cNvPr>
              <p14:cNvContentPartPr/>
              <p14:nvPr/>
            </p14:nvContentPartPr>
            <p14:xfrm>
              <a:off x="395536" y="2852936"/>
              <a:ext cx="6954120" cy="3744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B8EC059-DDCC-3542-A8EE-3EF3B6B916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536" y="2843936"/>
                <a:ext cx="697176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Dijkstra Skeleton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813" y="1628800"/>
            <a:ext cx="8208962" cy="4114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Single-source shortest path (SSSP)</a:t>
            </a:r>
          </a:p>
          <a:p>
            <a:r>
              <a:rPr lang="en-US" altLang="zh-CN" dirty="0"/>
              <a:t>SSSP + node weight constraint</a:t>
            </a:r>
          </a:p>
          <a:p>
            <a:pPr lvl="1"/>
            <a:r>
              <a:rPr lang="en-US" altLang="zh-CN" dirty="0"/>
              <a:t>E.g. in routing</a:t>
            </a:r>
          </a:p>
          <a:p>
            <a:pPr lvl="2"/>
            <a:r>
              <a:rPr lang="en-US" altLang="zh-CN" dirty="0"/>
              <a:t>Each router has its cost (node cost)</a:t>
            </a:r>
          </a:p>
          <a:p>
            <a:pPr lvl="2"/>
            <a:r>
              <a:rPr lang="en-US" altLang="zh-CN" dirty="0"/>
              <a:t>Each route has its cost (edge cost)</a:t>
            </a:r>
          </a:p>
          <a:p>
            <a:r>
              <a:rPr lang="en-US" altLang="zh-CN" dirty="0"/>
              <a:t>SSSP + capacity constraint</a:t>
            </a:r>
          </a:p>
          <a:p>
            <a:pPr lvl="1"/>
            <a:r>
              <a:rPr lang="en-US" altLang="zh-CN" dirty="0"/>
              <a:t>The “pipe problem”</a:t>
            </a:r>
          </a:p>
          <a:p>
            <a:pPr lvl="2"/>
            <a:r>
              <a:rPr lang="en-US" altLang="zh-CN" dirty="0"/>
              <a:t>Maximize the min edge weight</a:t>
            </a:r>
          </a:p>
          <a:p>
            <a:pPr lvl="1"/>
            <a:r>
              <a:rPr lang="en-US" altLang="zh-CN" dirty="0"/>
              <a:t>The “electric vehicle problem”</a:t>
            </a:r>
          </a:p>
          <a:p>
            <a:pPr lvl="2"/>
            <a:r>
              <a:rPr lang="en-US" altLang="zh-CN" dirty="0"/>
              <a:t>Minimize the max edge weight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45655" y="3356992"/>
            <a:ext cx="17027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</a:rPr>
              <a:t>“Dijkstra</a:t>
            </a:r>
            <a:br>
              <a:rPr lang="en-US" altLang="zh-CN" sz="2600" b="1" dirty="0">
                <a:solidFill>
                  <a:srgbClr val="FF0000"/>
                </a:solidFill>
              </a:rPr>
            </a:br>
            <a:r>
              <a:rPr lang="en-US" altLang="zh-CN" sz="2600" b="1" dirty="0">
                <a:solidFill>
                  <a:srgbClr val="FF0000"/>
                </a:solidFill>
              </a:rPr>
              <a:t>Skeleton”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cxnSpLocks/>
            <a:stCxn id="7" idx="1"/>
          </p:cNvCxnSpPr>
          <p:nvPr/>
        </p:nvCxnSpPr>
        <p:spPr>
          <a:xfrm flipH="1" flipV="1">
            <a:off x="5940152" y="1988840"/>
            <a:ext cx="1205503" cy="1814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  <a:stCxn id="7" idx="1"/>
          </p:cNvCxnSpPr>
          <p:nvPr/>
        </p:nvCxnSpPr>
        <p:spPr>
          <a:xfrm flipH="1" flipV="1">
            <a:off x="5364088" y="2492896"/>
            <a:ext cx="1781567" cy="1310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7" idx="1"/>
          </p:cNvCxnSpPr>
          <p:nvPr/>
        </p:nvCxnSpPr>
        <p:spPr>
          <a:xfrm flipH="1">
            <a:off x="4860032" y="3803268"/>
            <a:ext cx="2285623" cy="129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 descr="信纸"/>
          <p:cNvSpPr txBox="1">
            <a:spLocks noChangeArrowheads="1"/>
          </p:cNvSpPr>
          <p:nvPr/>
        </p:nvSpPr>
        <p:spPr bwMode="auto">
          <a:xfrm>
            <a:off x="107504" y="1556792"/>
            <a:ext cx="4392488" cy="497059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dijkstra_route</a:t>
            </a:r>
            <a:r>
              <a:rPr lang="en-US" altLang="zh-CN" sz="1800" dirty="0"/>
              <a:t>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n, s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Route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s.routeEdge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s.weight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dis</a:t>
            </a:r>
            <a:r>
              <a:rPr lang="en-US" altLang="zh-CN" sz="1800" dirty="0"/>
              <a:t> as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v.routeEdge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Route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18437" name="Text Box 6" descr="蓝色面巾纸"/>
          <p:cNvSpPr txBox="1">
            <a:spLocks noChangeArrowheads="1"/>
          </p:cNvSpPr>
          <p:nvPr/>
        </p:nvSpPr>
        <p:spPr bwMode="auto">
          <a:xfrm>
            <a:off x="4469722" y="1861490"/>
            <a:ext cx="4680520" cy="4305794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For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= </a:t>
            </a:r>
            <a:r>
              <a:rPr lang="en-US" altLang="zh-CN" sz="1800" i="1" dirty="0" err="1"/>
              <a:t>v.dis</a:t>
            </a:r>
            <a:r>
              <a:rPr lang="en-US" altLang="zh-CN" sz="1800" i="1" dirty="0"/>
              <a:t> + </a:t>
            </a:r>
            <a:r>
              <a:rPr lang="en-US" altLang="zh-CN" sz="1800" i="1" dirty="0" err="1"/>
              <a:t>vw.weight</a:t>
            </a:r>
            <a:r>
              <a:rPr lang="en-US" altLang="zh-CN" sz="1800" i="1" dirty="0"/>
              <a:t> + </a:t>
            </a:r>
            <a:r>
              <a:rPr lang="en-US" altLang="zh-CN" sz="1800" i="1" dirty="0" err="1"/>
              <a:t>w.weight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w.routeEdge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&lt;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w.routeEdge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0EE03E8-6E57-4641-AB11-428B3D1D1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808" y="4293095"/>
            <a:ext cx="2177809" cy="1728192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65B5B78-FBDB-4744-AF2A-8A16D40FA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22313"/>
            <a:ext cx="80645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Solve SSSP + node weight constraint using Dijkstra skeleton</a:t>
            </a:r>
          </a:p>
        </p:txBody>
      </p:sp>
    </p:spTree>
    <p:extLst>
      <p:ext uri="{BB962C8B-B14F-4D97-AF65-F5344CB8AC3E}">
        <p14:creationId xmlns:p14="http://schemas.microsoft.com/office/powerpoint/2010/main" val="177502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843" y="671707"/>
            <a:ext cx="6048375" cy="9187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SSSP + node weight constraint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200" dirty="0"/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251847" y="2244328"/>
            <a:ext cx="33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06" name="Line 50"/>
          <p:cNvSpPr>
            <a:spLocks noChangeShapeType="1"/>
          </p:cNvSpPr>
          <p:nvPr/>
        </p:nvSpPr>
        <p:spPr bwMode="auto">
          <a:xfrm>
            <a:off x="3806255" y="3859674"/>
            <a:ext cx="1296590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07" name="Line 51"/>
          <p:cNvSpPr>
            <a:spLocks noChangeShapeType="1"/>
          </p:cNvSpPr>
          <p:nvPr/>
        </p:nvSpPr>
        <p:spPr bwMode="auto">
          <a:xfrm flipV="1">
            <a:off x="3806253" y="5368197"/>
            <a:ext cx="1300163" cy="71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08" name="Line 52"/>
          <p:cNvSpPr>
            <a:spLocks noChangeShapeType="1"/>
          </p:cNvSpPr>
          <p:nvPr/>
        </p:nvSpPr>
        <p:spPr bwMode="auto">
          <a:xfrm flipH="1">
            <a:off x="3127598" y="3877534"/>
            <a:ext cx="597694" cy="6822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09" name="Line 53"/>
          <p:cNvSpPr>
            <a:spLocks noChangeShapeType="1"/>
          </p:cNvSpPr>
          <p:nvPr/>
        </p:nvSpPr>
        <p:spPr bwMode="auto">
          <a:xfrm>
            <a:off x="3137123" y="4619293"/>
            <a:ext cx="596503" cy="71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0" name="Line 54"/>
          <p:cNvSpPr>
            <a:spLocks noChangeShapeType="1"/>
          </p:cNvSpPr>
          <p:nvPr/>
        </p:nvSpPr>
        <p:spPr bwMode="auto">
          <a:xfrm flipH="1">
            <a:off x="5204049" y="4650250"/>
            <a:ext cx="573881" cy="694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1" name="Line 55"/>
          <p:cNvSpPr>
            <a:spLocks noChangeShapeType="1"/>
          </p:cNvSpPr>
          <p:nvPr/>
        </p:nvSpPr>
        <p:spPr bwMode="auto">
          <a:xfrm flipV="1">
            <a:off x="3188319" y="4602624"/>
            <a:ext cx="557213" cy="11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2" name="Line 56"/>
          <p:cNvSpPr>
            <a:spLocks noChangeShapeType="1"/>
          </p:cNvSpPr>
          <p:nvPr/>
        </p:nvSpPr>
        <p:spPr bwMode="auto">
          <a:xfrm>
            <a:off x="3815779" y="4601435"/>
            <a:ext cx="1276350" cy="119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3" name="Line 57"/>
          <p:cNvSpPr>
            <a:spLocks noChangeShapeType="1"/>
          </p:cNvSpPr>
          <p:nvPr/>
        </p:nvSpPr>
        <p:spPr bwMode="auto">
          <a:xfrm>
            <a:off x="5183806" y="4593099"/>
            <a:ext cx="577454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4" name="Line 58"/>
          <p:cNvSpPr>
            <a:spLocks noChangeShapeType="1"/>
          </p:cNvSpPr>
          <p:nvPr/>
        </p:nvSpPr>
        <p:spPr bwMode="auto">
          <a:xfrm>
            <a:off x="3764583" y="3893011"/>
            <a:ext cx="2381" cy="676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5" name="Line 59"/>
          <p:cNvSpPr>
            <a:spLocks noChangeShapeType="1"/>
          </p:cNvSpPr>
          <p:nvPr/>
        </p:nvSpPr>
        <p:spPr bwMode="auto">
          <a:xfrm flipH="1">
            <a:off x="3752676" y="4635961"/>
            <a:ext cx="2381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6" name="Line 60"/>
          <p:cNvSpPr>
            <a:spLocks noChangeShapeType="1"/>
          </p:cNvSpPr>
          <p:nvPr/>
        </p:nvSpPr>
        <p:spPr bwMode="auto">
          <a:xfrm>
            <a:off x="5134991" y="3914443"/>
            <a:ext cx="0" cy="636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7" name="Line 61"/>
          <p:cNvSpPr>
            <a:spLocks noChangeShapeType="1"/>
          </p:cNvSpPr>
          <p:nvPr/>
        </p:nvSpPr>
        <p:spPr bwMode="auto">
          <a:xfrm flipH="1">
            <a:off x="5144516" y="4627628"/>
            <a:ext cx="9525" cy="6917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8" name="Line 62"/>
          <p:cNvSpPr>
            <a:spLocks noChangeShapeType="1"/>
          </p:cNvSpPr>
          <p:nvPr/>
        </p:nvSpPr>
        <p:spPr bwMode="auto">
          <a:xfrm>
            <a:off x="3786012" y="3877535"/>
            <a:ext cx="2014538" cy="707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19" name="Line 63"/>
          <p:cNvSpPr>
            <a:spLocks noChangeShapeType="1"/>
          </p:cNvSpPr>
          <p:nvPr/>
        </p:nvSpPr>
        <p:spPr bwMode="auto">
          <a:xfrm flipH="1">
            <a:off x="3806255" y="3884677"/>
            <a:ext cx="1306115" cy="700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20" name="Line 64"/>
          <p:cNvSpPr>
            <a:spLocks noChangeShapeType="1"/>
          </p:cNvSpPr>
          <p:nvPr/>
        </p:nvSpPr>
        <p:spPr bwMode="auto">
          <a:xfrm flipH="1">
            <a:off x="3806255" y="4609768"/>
            <a:ext cx="1306115" cy="7417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21" name="Rectangle 65"/>
          <p:cNvSpPr>
            <a:spLocks noChangeArrowheads="1"/>
          </p:cNvSpPr>
          <p:nvPr/>
        </p:nvSpPr>
        <p:spPr bwMode="auto">
          <a:xfrm>
            <a:off x="3653854" y="4551427"/>
            <a:ext cx="753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>
                <a:solidFill>
                  <a:srgbClr val="FF0000"/>
                </a:solidFill>
              </a:rPr>
              <a:t>s</a:t>
            </a:r>
            <a:endParaRPr lang="en-US" altLang="zh-CN" sz="1500"/>
          </a:p>
        </p:txBody>
      </p:sp>
      <p:sp>
        <p:nvSpPr>
          <p:cNvPr id="25622" name="Rectangle 66"/>
          <p:cNvSpPr>
            <a:spLocks noChangeArrowheads="1"/>
          </p:cNvSpPr>
          <p:nvPr/>
        </p:nvSpPr>
        <p:spPr bwMode="auto">
          <a:xfrm>
            <a:off x="4481338" y="4425222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7</a:t>
            </a:r>
            <a:endParaRPr lang="en-US" altLang="zh-CN" sz="1500"/>
          </a:p>
        </p:txBody>
      </p:sp>
      <p:sp>
        <p:nvSpPr>
          <p:cNvPr id="25623" name="Rectangle 67"/>
          <p:cNvSpPr>
            <a:spLocks noChangeArrowheads="1"/>
          </p:cNvSpPr>
          <p:nvPr/>
        </p:nvSpPr>
        <p:spPr bwMode="auto">
          <a:xfrm>
            <a:off x="3347864" y="4007311"/>
            <a:ext cx="1750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>
                <a:solidFill>
                  <a:srgbClr val="000000"/>
                </a:solidFill>
              </a:rPr>
              <a:t>7</a:t>
            </a:r>
            <a:endParaRPr lang="en-US" altLang="zh-CN" sz="1500"/>
          </a:p>
        </p:txBody>
      </p:sp>
      <p:sp>
        <p:nvSpPr>
          <p:cNvPr id="25624" name="Rectangle 68"/>
          <p:cNvSpPr>
            <a:spLocks noChangeArrowheads="1"/>
          </p:cNvSpPr>
          <p:nvPr/>
        </p:nvSpPr>
        <p:spPr bwMode="auto">
          <a:xfrm>
            <a:off x="4446810" y="3664411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2</a:t>
            </a:r>
            <a:endParaRPr lang="en-US" altLang="zh-CN" sz="1500"/>
          </a:p>
        </p:txBody>
      </p:sp>
      <p:sp>
        <p:nvSpPr>
          <p:cNvPr id="25625" name="Rectangle 69"/>
          <p:cNvSpPr>
            <a:spLocks noChangeArrowheads="1"/>
          </p:cNvSpPr>
          <p:nvPr/>
        </p:nvSpPr>
        <p:spPr bwMode="auto">
          <a:xfrm>
            <a:off x="3786014" y="4144233"/>
            <a:ext cx="1893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1</a:t>
            </a:r>
            <a:endParaRPr lang="en-US" altLang="zh-CN" sz="1500"/>
          </a:p>
        </p:txBody>
      </p:sp>
      <p:sp>
        <p:nvSpPr>
          <p:cNvPr id="25626" name="Rectangle 70"/>
          <p:cNvSpPr>
            <a:spLocks noChangeArrowheads="1"/>
          </p:cNvSpPr>
          <p:nvPr/>
        </p:nvSpPr>
        <p:spPr bwMode="auto">
          <a:xfrm>
            <a:off x="4211066" y="4144233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2</a:t>
            </a:r>
            <a:endParaRPr lang="en-US" altLang="zh-CN" sz="1500"/>
          </a:p>
        </p:txBody>
      </p:sp>
      <p:sp>
        <p:nvSpPr>
          <p:cNvPr id="25627" name="Rectangle 71"/>
          <p:cNvSpPr>
            <a:spLocks noChangeArrowheads="1"/>
          </p:cNvSpPr>
          <p:nvPr/>
        </p:nvSpPr>
        <p:spPr bwMode="auto">
          <a:xfrm>
            <a:off x="5171900" y="4101372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3</a:t>
            </a:r>
            <a:endParaRPr lang="en-US" altLang="zh-CN" sz="1500"/>
          </a:p>
        </p:txBody>
      </p:sp>
      <p:sp>
        <p:nvSpPr>
          <p:cNvPr id="25628" name="Rectangle 72"/>
          <p:cNvSpPr>
            <a:spLocks noChangeArrowheads="1"/>
          </p:cNvSpPr>
          <p:nvPr/>
        </p:nvSpPr>
        <p:spPr bwMode="auto">
          <a:xfrm>
            <a:off x="5545756" y="407517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1</a:t>
            </a:r>
            <a:endParaRPr lang="en-US" altLang="zh-CN" sz="1500"/>
          </a:p>
        </p:txBody>
      </p:sp>
      <p:sp>
        <p:nvSpPr>
          <p:cNvPr id="25629" name="Rectangle 73"/>
          <p:cNvSpPr>
            <a:spLocks noChangeArrowheads="1"/>
          </p:cNvSpPr>
          <p:nvPr/>
        </p:nvSpPr>
        <p:spPr bwMode="auto">
          <a:xfrm>
            <a:off x="3269281" y="489670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2</a:t>
            </a:r>
            <a:endParaRPr lang="en-US" altLang="zh-CN" sz="1500"/>
          </a:p>
        </p:txBody>
      </p:sp>
      <p:sp>
        <p:nvSpPr>
          <p:cNvPr id="25630" name="Rectangle 74"/>
          <p:cNvSpPr>
            <a:spLocks noChangeArrowheads="1"/>
          </p:cNvSpPr>
          <p:nvPr/>
        </p:nvSpPr>
        <p:spPr bwMode="auto">
          <a:xfrm>
            <a:off x="4031281" y="4771693"/>
            <a:ext cx="77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4</a:t>
            </a:r>
            <a:endParaRPr lang="en-US" altLang="zh-CN" sz="1500"/>
          </a:p>
        </p:txBody>
      </p:sp>
      <p:sp>
        <p:nvSpPr>
          <p:cNvPr id="25631" name="Rectangle 75"/>
          <p:cNvSpPr>
            <a:spLocks noChangeArrowheads="1"/>
          </p:cNvSpPr>
          <p:nvPr/>
        </p:nvSpPr>
        <p:spPr bwMode="auto">
          <a:xfrm>
            <a:off x="3662188" y="489670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4</a:t>
            </a:r>
            <a:endParaRPr lang="en-US" altLang="zh-CN" sz="1500"/>
          </a:p>
        </p:txBody>
      </p:sp>
      <p:sp>
        <p:nvSpPr>
          <p:cNvPr id="25632" name="Rectangle 76"/>
          <p:cNvSpPr>
            <a:spLocks noChangeArrowheads="1"/>
          </p:cNvSpPr>
          <p:nvPr/>
        </p:nvSpPr>
        <p:spPr bwMode="auto">
          <a:xfrm>
            <a:off x="3396680" y="4413315"/>
            <a:ext cx="1726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8</a:t>
            </a:r>
            <a:endParaRPr lang="en-US" altLang="zh-CN" sz="1500"/>
          </a:p>
        </p:txBody>
      </p:sp>
      <p:sp>
        <p:nvSpPr>
          <p:cNvPr id="25633" name="Rectangle 77"/>
          <p:cNvSpPr>
            <a:spLocks noChangeArrowheads="1"/>
          </p:cNvSpPr>
          <p:nvPr/>
        </p:nvSpPr>
        <p:spPr bwMode="auto">
          <a:xfrm>
            <a:off x="4724225" y="4784790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3</a:t>
            </a:r>
            <a:endParaRPr lang="en-US" altLang="zh-CN" sz="1500"/>
          </a:p>
        </p:txBody>
      </p:sp>
      <p:sp>
        <p:nvSpPr>
          <p:cNvPr id="25634" name="Rectangle 78"/>
          <p:cNvSpPr>
            <a:spLocks noChangeArrowheads="1"/>
          </p:cNvSpPr>
          <p:nvPr/>
        </p:nvSpPr>
        <p:spPr bwMode="auto">
          <a:xfrm>
            <a:off x="4353941" y="535390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5</a:t>
            </a:r>
            <a:endParaRPr lang="en-US" altLang="zh-CN" sz="1500"/>
          </a:p>
        </p:txBody>
      </p:sp>
      <p:sp>
        <p:nvSpPr>
          <p:cNvPr id="25635" name="Rectangle 79"/>
          <p:cNvSpPr>
            <a:spLocks noChangeArrowheads="1"/>
          </p:cNvSpPr>
          <p:nvPr/>
        </p:nvSpPr>
        <p:spPr bwMode="auto">
          <a:xfrm>
            <a:off x="5346922" y="4578811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3</a:t>
            </a:r>
            <a:endParaRPr lang="en-US" altLang="zh-CN" sz="1500"/>
          </a:p>
        </p:txBody>
      </p:sp>
      <p:sp>
        <p:nvSpPr>
          <p:cNvPr id="25636" name="Rectangle 80"/>
          <p:cNvSpPr>
            <a:spLocks noChangeArrowheads="1"/>
          </p:cNvSpPr>
          <p:nvPr/>
        </p:nvSpPr>
        <p:spPr bwMode="auto">
          <a:xfrm>
            <a:off x="5494560" y="4707399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000000"/>
                </a:solidFill>
              </a:rPr>
              <a:t> </a:t>
            </a:r>
            <a:endParaRPr lang="zh-CN" altLang="en-US" sz="1500"/>
          </a:p>
        </p:txBody>
      </p:sp>
      <p:sp>
        <p:nvSpPr>
          <p:cNvPr id="25637" name="Rectangle 81"/>
          <p:cNvSpPr>
            <a:spLocks noChangeArrowheads="1"/>
          </p:cNvSpPr>
          <p:nvPr/>
        </p:nvSpPr>
        <p:spPr bwMode="auto">
          <a:xfrm>
            <a:off x="5179044" y="4815746"/>
            <a:ext cx="1381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4</a:t>
            </a:r>
            <a:endParaRPr lang="en-US" altLang="zh-CN" sz="1500"/>
          </a:p>
        </p:txBody>
      </p:sp>
      <p:sp>
        <p:nvSpPr>
          <p:cNvPr id="25638" name="Rectangle 82"/>
          <p:cNvSpPr>
            <a:spLocks noChangeArrowheads="1"/>
          </p:cNvSpPr>
          <p:nvPr/>
        </p:nvSpPr>
        <p:spPr bwMode="auto">
          <a:xfrm>
            <a:off x="5479081" y="4956240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6</a:t>
            </a:r>
            <a:endParaRPr lang="en-US" altLang="zh-CN" sz="1500"/>
          </a:p>
        </p:txBody>
      </p:sp>
      <p:sp>
        <p:nvSpPr>
          <p:cNvPr id="25639" name="Rectangle 83"/>
          <p:cNvSpPr>
            <a:spLocks noChangeArrowheads="1"/>
          </p:cNvSpPr>
          <p:nvPr/>
        </p:nvSpPr>
        <p:spPr bwMode="auto">
          <a:xfrm>
            <a:off x="4883769" y="4079940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00"/>
                </a:solidFill>
              </a:rPr>
              <a:t>5</a:t>
            </a:r>
            <a:endParaRPr lang="en-US" altLang="zh-CN" sz="1500"/>
          </a:p>
        </p:txBody>
      </p:sp>
      <p:sp>
        <p:nvSpPr>
          <p:cNvPr id="25640" name="Rectangle 84"/>
          <p:cNvSpPr>
            <a:spLocks noChangeArrowheads="1"/>
          </p:cNvSpPr>
          <p:nvPr/>
        </p:nvSpPr>
        <p:spPr bwMode="auto">
          <a:xfrm>
            <a:off x="3819350" y="4622865"/>
            <a:ext cx="2345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FF0000"/>
                </a:solidFill>
              </a:rPr>
              <a:t>0</a:t>
            </a:r>
            <a:endParaRPr lang="en-US" altLang="zh-CN" sz="1500"/>
          </a:p>
        </p:txBody>
      </p:sp>
      <p:sp>
        <p:nvSpPr>
          <p:cNvPr id="25641" name="Oval 85"/>
          <p:cNvSpPr>
            <a:spLocks noChangeArrowheads="1"/>
          </p:cNvSpPr>
          <p:nvPr/>
        </p:nvSpPr>
        <p:spPr bwMode="auto">
          <a:xfrm>
            <a:off x="3715766" y="3816812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42" name="Line 86"/>
          <p:cNvSpPr>
            <a:spLocks noChangeShapeType="1"/>
          </p:cNvSpPr>
          <p:nvPr/>
        </p:nvSpPr>
        <p:spPr bwMode="auto">
          <a:xfrm>
            <a:off x="5173091" y="3877534"/>
            <a:ext cx="636984" cy="701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43" name="Oval 87"/>
          <p:cNvSpPr>
            <a:spLocks noChangeArrowheads="1"/>
          </p:cNvSpPr>
          <p:nvPr/>
        </p:nvSpPr>
        <p:spPr bwMode="auto">
          <a:xfrm>
            <a:off x="5092128" y="3808477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44" name="Line 88"/>
          <p:cNvSpPr>
            <a:spLocks noChangeShapeType="1"/>
          </p:cNvSpPr>
          <p:nvPr/>
        </p:nvSpPr>
        <p:spPr bwMode="auto">
          <a:xfrm>
            <a:off x="3169270" y="4631200"/>
            <a:ext cx="1974056" cy="72271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645" name="Oval 89"/>
          <p:cNvSpPr>
            <a:spLocks noChangeArrowheads="1"/>
          </p:cNvSpPr>
          <p:nvPr/>
        </p:nvSpPr>
        <p:spPr bwMode="auto">
          <a:xfrm>
            <a:off x="3066876" y="4551427"/>
            <a:ext cx="108347" cy="108347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 dirty="0"/>
          </a:p>
        </p:txBody>
      </p:sp>
      <p:sp>
        <p:nvSpPr>
          <p:cNvPr id="25646" name="Oval 90"/>
          <p:cNvSpPr>
            <a:spLocks noChangeArrowheads="1"/>
          </p:cNvSpPr>
          <p:nvPr/>
        </p:nvSpPr>
        <p:spPr bwMode="auto">
          <a:xfrm>
            <a:off x="3725291" y="4549046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47" name="Oval 91"/>
          <p:cNvSpPr>
            <a:spLocks noChangeArrowheads="1"/>
          </p:cNvSpPr>
          <p:nvPr/>
        </p:nvSpPr>
        <p:spPr bwMode="auto">
          <a:xfrm>
            <a:off x="5092128" y="4551427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48" name="Oval 92"/>
          <p:cNvSpPr>
            <a:spLocks noChangeArrowheads="1"/>
          </p:cNvSpPr>
          <p:nvPr/>
        </p:nvSpPr>
        <p:spPr bwMode="auto">
          <a:xfrm>
            <a:off x="5758878" y="4545475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49" name="Oval 93"/>
          <p:cNvSpPr>
            <a:spLocks noChangeArrowheads="1"/>
          </p:cNvSpPr>
          <p:nvPr/>
        </p:nvSpPr>
        <p:spPr bwMode="auto">
          <a:xfrm>
            <a:off x="5092128" y="5321762"/>
            <a:ext cx="108347" cy="108347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50" name="Oval 94"/>
          <p:cNvSpPr>
            <a:spLocks noChangeArrowheads="1"/>
          </p:cNvSpPr>
          <p:nvPr/>
        </p:nvSpPr>
        <p:spPr bwMode="auto">
          <a:xfrm>
            <a:off x="3705051" y="5312237"/>
            <a:ext cx="108347" cy="108347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5651" name="Text Box 95"/>
          <p:cNvSpPr txBox="1">
            <a:spLocks noChangeArrowheads="1"/>
          </p:cNvSpPr>
          <p:nvPr/>
        </p:nvSpPr>
        <p:spPr bwMode="auto">
          <a:xfrm>
            <a:off x="3695525" y="3550112"/>
            <a:ext cx="228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652" name="Text Box 96"/>
          <p:cNvSpPr txBox="1">
            <a:spLocks noChangeArrowheads="1"/>
          </p:cNvSpPr>
          <p:nvPr/>
        </p:nvSpPr>
        <p:spPr bwMode="auto">
          <a:xfrm>
            <a:off x="5124275" y="3550112"/>
            <a:ext cx="228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653" name="Text Box 97"/>
          <p:cNvSpPr txBox="1">
            <a:spLocks noChangeArrowheads="1"/>
          </p:cNvSpPr>
          <p:nvPr/>
        </p:nvSpPr>
        <p:spPr bwMode="auto">
          <a:xfrm>
            <a:off x="2706116" y="4387419"/>
            <a:ext cx="5448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5654" name="Text Box 98"/>
          <p:cNvSpPr txBox="1">
            <a:spLocks noChangeArrowheads="1"/>
          </p:cNvSpPr>
          <p:nvPr/>
        </p:nvSpPr>
        <p:spPr bwMode="auto">
          <a:xfrm>
            <a:off x="4807536" y="4338157"/>
            <a:ext cx="6292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655" name="Text Box 99"/>
          <p:cNvSpPr txBox="1">
            <a:spLocks noChangeArrowheads="1"/>
          </p:cNvSpPr>
          <p:nvPr/>
        </p:nvSpPr>
        <p:spPr bwMode="auto">
          <a:xfrm>
            <a:off x="3695525" y="5378912"/>
            <a:ext cx="228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656" name="Text Box 104"/>
          <p:cNvSpPr txBox="1">
            <a:spLocks noChangeArrowheads="1"/>
          </p:cNvSpPr>
          <p:nvPr/>
        </p:nvSpPr>
        <p:spPr bwMode="auto">
          <a:xfrm>
            <a:off x="5810075" y="4350212"/>
            <a:ext cx="4286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5662" name="Text Box 115"/>
          <p:cNvSpPr txBox="1">
            <a:spLocks noChangeArrowheads="1"/>
          </p:cNvSpPr>
          <p:nvPr/>
        </p:nvSpPr>
        <p:spPr bwMode="auto">
          <a:xfrm>
            <a:off x="2290769" y="1892529"/>
            <a:ext cx="476725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The number next to A/B/…/G on each vertex is the node weight of each node.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Red labels</a:t>
            </a:r>
            <a:r>
              <a:rPr lang="en-US" altLang="zh-CN" sz="1800" dirty="0"/>
              <a:t> on each vertex is the weight of the shortest path from s to the vertex.</a:t>
            </a:r>
          </a:p>
        </p:txBody>
      </p:sp>
      <p:sp>
        <p:nvSpPr>
          <p:cNvPr id="63" name="Text Box 95">
            <a:extLst>
              <a:ext uri="{FF2B5EF4-FFF2-40B4-BE49-F238E27FC236}">
                <a16:creationId xmlns:a16="http://schemas.microsoft.com/office/drawing/2014/main" id="{5A8F851F-2B36-6F4B-96CE-781ADA06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805" y="4625201"/>
            <a:ext cx="4919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A3</a:t>
            </a:r>
          </a:p>
        </p:txBody>
      </p:sp>
      <p:sp>
        <p:nvSpPr>
          <p:cNvPr id="64" name="Text Box 95">
            <a:extLst>
              <a:ext uri="{FF2B5EF4-FFF2-40B4-BE49-F238E27FC236}">
                <a16:creationId xmlns:a16="http://schemas.microsoft.com/office/drawing/2014/main" id="{DC0F0A9C-A2F0-E342-8C73-37803435A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198" y="3838243"/>
            <a:ext cx="4083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dirty="0"/>
              <a:t>B4</a:t>
            </a:r>
          </a:p>
        </p:txBody>
      </p:sp>
      <p:sp>
        <p:nvSpPr>
          <p:cNvPr id="65" name="Text Box 95">
            <a:extLst>
              <a:ext uri="{FF2B5EF4-FFF2-40B4-BE49-F238E27FC236}">
                <a16:creationId xmlns:a16="http://schemas.microsoft.com/office/drawing/2014/main" id="{F3C1EDD5-B623-774F-AE5E-60C934B1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000" y="3757282"/>
            <a:ext cx="6226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C2</a:t>
            </a:r>
          </a:p>
        </p:txBody>
      </p:sp>
      <p:sp>
        <p:nvSpPr>
          <p:cNvPr id="66" name="Text Box 95">
            <a:extLst>
              <a:ext uri="{FF2B5EF4-FFF2-40B4-BE49-F238E27FC236}">
                <a16:creationId xmlns:a16="http://schemas.microsoft.com/office/drawing/2014/main" id="{E75270EE-8D19-5C4D-8750-B18CAF89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30" y="4544283"/>
            <a:ext cx="6981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D6</a:t>
            </a:r>
          </a:p>
        </p:txBody>
      </p:sp>
      <p:sp>
        <p:nvSpPr>
          <p:cNvPr id="67" name="Text Box 95">
            <a:extLst>
              <a:ext uri="{FF2B5EF4-FFF2-40B4-BE49-F238E27FC236}">
                <a16:creationId xmlns:a16="http://schemas.microsoft.com/office/drawing/2014/main" id="{005D25D2-9987-7E4A-AB23-DA4D5320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316" y="5438390"/>
            <a:ext cx="5738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E3</a:t>
            </a:r>
          </a:p>
        </p:txBody>
      </p:sp>
      <p:sp>
        <p:nvSpPr>
          <p:cNvPr id="68" name="Text Box 95">
            <a:extLst>
              <a:ext uri="{FF2B5EF4-FFF2-40B4-BE49-F238E27FC236}">
                <a16:creationId xmlns:a16="http://schemas.microsoft.com/office/drawing/2014/main" id="{E1DDDBEA-5EDE-624A-9220-BF595057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313" y="5411059"/>
            <a:ext cx="3861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F3</a:t>
            </a:r>
          </a:p>
        </p:txBody>
      </p:sp>
      <p:sp>
        <p:nvSpPr>
          <p:cNvPr id="69" name="Text Box 95">
            <a:extLst>
              <a:ext uri="{FF2B5EF4-FFF2-40B4-BE49-F238E27FC236}">
                <a16:creationId xmlns:a16="http://schemas.microsoft.com/office/drawing/2014/main" id="{877EBD09-0551-9D4E-A462-5BC0DD74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77" y="4641226"/>
            <a:ext cx="5586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/>
              <a:t>G5</a:t>
            </a:r>
          </a:p>
        </p:txBody>
      </p:sp>
      <p:sp>
        <p:nvSpPr>
          <p:cNvPr id="70" name="Text Box 104">
            <a:extLst>
              <a:ext uri="{FF2B5EF4-FFF2-40B4-BE49-F238E27FC236}">
                <a16:creationId xmlns:a16="http://schemas.microsoft.com/office/drawing/2014/main" id="{710EEB80-71F9-8343-A7E6-21F1943A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5307742"/>
            <a:ext cx="4286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7081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17638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dirty="0"/>
              <a:t>The MCE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  <a:p>
            <a:pPr>
              <a:buFont typeface="Wingdings" pitchFamily="2" charset="2"/>
              <a:buChar char="l"/>
            </a:pPr>
            <a:r>
              <a:rPr lang="en-US" dirty="0"/>
              <a:t>Shortest Path Problem</a:t>
            </a:r>
          </a:p>
          <a:p>
            <a:pPr lvl="1"/>
            <a:r>
              <a:rPr lang="en-US" dirty="0"/>
              <a:t>Single-source Shortest Path in a general graph</a:t>
            </a:r>
          </a:p>
          <a:p>
            <a:pPr lvl="1"/>
            <a:r>
              <a:rPr lang="en-US" altLang="zh-CN" dirty="0"/>
              <a:t>Single-source Shortest Path in DAG (this can be also solved by dynamic programming)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All-Pairs Shortest Paths (we will introduce it in the context of dynamic programming)</a:t>
            </a:r>
          </a:p>
          <a:p>
            <a:r>
              <a:rPr lang="en-US" dirty="0"/>
              <a:t>Greedy Algorithms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Text Box 5" descr="信纸"/>
              <p:cNvSpPr txBox="1">
                <a:spLocks noChangeArrowheads="1"/>
              </p:cNvSpPr>
              <p:nvPr/>
            </p:nvSpPr>
            <p:spPr bwMode="auto">
              <a:xfrm>
                <a:off x="107504" y="1556792"/>
                <a:ext cx="4392488" cy="497059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10000"/>
                  </a:spcBef>
                </a:pPr>
                <a:r>
                  <a:rPr lang="en-US" altLang="zh-CN" sz="2000" dirty="0">
                    <a:solidFill>
                      <a:srgbClr val="CC3300"/>
                    </a:solidFill>
                  </a:rPr>
                  <a:t>Main Procedure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 err="1"/>
                  <a:t>dijkstra_pipe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G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n, s</a:t>
                </a:r>
                <a:r>
                  <a:rPr lang="en-US" altLang="zh-CN" sz="1800" dirty="0"/>
                  <a:t>)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Initialize the priority queue 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 as empty;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Initialize the status of each node as </a:t>
                </a:r>
                <a:r>
                  <a:rPr lang="en-US" altLang="zh-CN" sz="1800" i="1" dirty="0"/>
                  <a:t>unseen</a:t>
                </a:r>
                <a:r>
                  <a:rPr lang="en-US" altLang="zh-CN" sz="1800" dirty="0"/>
                  <a:t>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Initialize edge set </a:t>
                </a:r>
                <a:r>
                  <a:rPr lang="en-US" altLang="zh-CN" sz="1800" i="1" dirty="0"/>
                  <a:t>Pipe</a:t>
                </a:r>
                <a:r>
                  <a:rPr lang="en-US" altLang="zh-CN" sz="1800" dirty="0"/>
                  <a:t> as empty;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Set </a:t>
                </a:r>
                <a:r>
                  <a:rPr lang="en-US" altLang="zh-CN" sz="1800" i="1" dirty="0" err="1"/>
                  <a:t>s.pipeEdge</a:t>
                </a:r>
                <a:r>
                  <a:rPr lang="en-US" altLang="zh-CN" sz="1800" i="1" dirty="0"/>
                  <a:t> </a:t>
                </a:r>
                <a:r>
                  <a:rPr lang="en-US" altLang="zh-CN" sz="1800" dirty="0"/>
                  <a:t>as NULL; 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Set </a:t>
                </a:r>
                <a:r>
                  <a:rPr lang="en-US" altLang="zh-CN" sz="1800" i="1" dirty="0" err="1"/>
                  <a:t>s</a:t>
                </a:r>
                <a:r>
                  <a:rPr lang="en-US" altLang="zh-CN" sz="1800" dirty="0" err="1"/>
                  <a:t>.</a:t>
                </a:r>
                <a:r>
                  <a:rPr lang="en-US" altLang="zh-CN" sz="1800" i="1" dirty="0" err="1"/>
                  <a:t>status</a:t>
                </a:r>
                <a:r>
                  <a:rPr lang="en-US" altLang="zh-CN" sz="1800" dirty="0"/>
                  <a:t> as </a:t>
                </a:r>
                <a:r>
                  <a:rPr lang="en-US" altLang="zh-CN" sz="1800" i="1" dirty="0"/>
                  <a:t>fringe</a:t>
                </a:r>
                <a:r>
                  <a:rPr lang="en-US" altLang="zh-CN" sz="1800" dirty="0"/>
                  <a:t>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>
                    <a:solidFill>
                      <a:srgbClr val="000099"/>
                    </a:solidFill>
                  </a:rPr>
                  <a:t>    insert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s</a:t>
                </a:r>
                <a:r>
                  <a:rPr lang="en-US" altLang="zh-CN" sz="1800" dirty="0"/>
                  <a:t>, +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/>
                  <a:t>);</a:t>
                </a:r>
                <a:endParaRPr lang="en-US" altLang="zh-CN" sz="1800" dirty="0"/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</a:t>
                </a:r>
                <a:r>
                  <a:rPr lang="en-US" altLang="zh-CN" sz="1800" b="1" dirty="0"/>
                  <a:t>while</a:t>
                </a:r>
                <a:r>
                  <a:rPr lang="en-US" altLang="zh-CN" sz="1800" dirty="0"/>
                  <a:t> 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 is not empty)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    </a:t>
                </a:r>
                <a:r>
                  <a:rPr lang="en-US" altLang="zh-CN" sz="1800" i="1" dirty="0"/>
                  <a:t>v</a:t>
                </a:r>
                <a:r>
                  <a:rPr lang="en-US" altLang="zh-CN" sz="1800" dirty="0"/>
                  <a:t>=</a:t>
                </a:r>
                <a:r>
                  <a:rPr lang="en-US" altLang="zh-CN" sz="1800" dirty="0" err="1">
                    <a:solidFill>
                      <a:srgbClr val="000099"/>
                    </a:solidFill>
                  </a:rPr>
                  <a:t>getMax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); 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    Set </a:t>
                </a:r>
                <a:r>
                  <a:rPr lang="en-US" altLang="zh-CN" sz="1800" i="1" dirty="0" err="1"/>
                  <a:t>v</a:t>
                </a:r>
                <a:r>
                  <a:rPr lang="en-US" altLang="zh-CN" sz="1800" dirty="0" err="1"/>
                  <a:t>.</a:t>
                </a:r>
                <a:r>
                  <a:rPr lang="en-US" altLang="zh-CN" sz="1800" i="1" dirty="0" err="1"/>
                  <a:t>minWgt</a:t>
                </a:r>
                <a:r>
                  <a:rPr lang="en-US" altLang="zh-CN" sz="1800" dirty="0"/>
                  <a:t> as </a:t>
                </a:r>
                <a:r>
                  <a:rPr lang="en-US" altLang="zh-CN" sz="1800" dirty="0" err="1">
                    <a:solidFill>
                      <a:srgbClr val="000099"/>
                    </a:solidFill>
                  </a:rPr>
                  <a:t>getPriorty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v</a:t>
                </a:r>
                <a:r>
                  <a:rPr lang="en-US" altLang="zh-CN" sz="1800" dirty="0"/>
                  <a:t>);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    Set </a:t>
                </a:r>
                <a:r>
                  <a:rPr lang="en-US" altLang="zh-CN" sz="1800" i="1" dirty="0" err="1"/>
                  <a:t>v</a:t>
                </a:r>
                <a:r>
                  <a:rPr lang="en-US" altLang="zh-CN" sz="1800" dirty="0" err="1"/>
                  <a:t>.</a:t>
                </a:r>
                <a:r>
                  <a:rPr lang="en-US" altLang="zh-CN" sz="1800" i="1" dirty="0" err="1"/>
                  <a:t>status</a:t>
                </a:r>
                <a:r>
                  <a:rPr lang="en-US" altLang="zh-CN" sz="1800" dirty="0"/>
                  <a:t> as </a:t>
                </a:r>
                <a:r>
                  <a:rPr lang="en-US" altLang="zh-CN" sz="1800" i="1" dirty="0"/>
                  <a:t>finished</a:t>
                </a:r>
                <a:r>
                  <a:rPr lang="en-US" altLang="zh-CN" sz="1800" dirty="0"/>
                  <a:t>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>
                    <a:solidFill>
                      <a:srgbClr val="000099"/>
                    </a:solidFill>
                  </a:rPr>
                  <a:t>        </a:t>
                </a:r>
                <a:r>
                  <a:rPr lang="en-US" altLang="zh-CN" sz="1800" dirty="0" err="1">
                    <a:solidFill>
                      <a:srgbClr val="000099"/>
                    </a:solidFill>
                  </a:rPr>
                  <a:t>deleteMax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);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    Add </a:t>
                </a:r>
                <a:r>
                  <a:rPr lang="en-US" altLang="zh-CN" sz="1800" i="1" dirty="0" err="1"/>
                  <a:t>v.pipeEdge</a:t>
                </a:r>
                <a:r>
                  <a:rPr lang="en-US" altLang="zh-CN" sz="1800" i="1" dirty="0"/>
                  <a:t> </a:t>
                </a:r>
                <a:r>
                  <a:rPr lang="en-US" altLang="zh-CN" sz="1800" dirty="0"/>
                  <a:t>to </a:t>
                </a:r>
                <a:r>
                  <a:rPr lang="en-US" altLang="zh-CN" sz="1800" i="1" dirty="0"/>
                  <a:t>Pipe</a:t>
                </a:r>
                <a:r>
                  <a:rPr lang="en-US" altLang="zh-CN" sz="1800" dirty="0"/>
                  <a:t>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    </a:t>
                </a:r>
                <a:r>
                  <a:rPr lang="en-US" altLang="zh-CN" sz="1800" dirty="0" err="1">
                    <a:solidFill>
                      <a:srgbClr val="000099"/>
                    </a:solidFill>
                  </a:rPr>
                  <a:t>updateFringe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/>
                  <a:t>pq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G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v</a:t>
                </a:r>
                <a:r>
                  <a:rPr lang="en-US" altLang="zh-CN" sz="1800" dirty="0"/>
                  <a:t>);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zh-CN" sz="1800" dirty="0"/>
                  <a:t>    </a:t>
                </a:r>
                <a:r>
                  <a:rPr lang="en-US" altLang="zh-CN" sz="1800" b="1" dirty="0"/>
                  <a:t>return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8435" name="Text Box 5" descr="信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56792"/>
                <a:ext cx="4392488" cy="4970591"/>
              </a:xfrm>
              <a:prstGeom prst="rect">
                <a:avLst/>
              </a:prstGeom>
              <a:blipFill>
                <a:blip r:embed="rId4"/>
                <a:stretch>
                  <a:fillRect l="-862" t="-509" r="-287" b="-509"/>
                </a:stretch>
              </a:blip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7" name="Text Box 6" descr="蓝色面巾纸"/>
          <p:cNvSpPr txBox="1">
            <a:spLocks noChangeArrowheads="1"/>
          </p:cNvSpPr>
          <p:nvPr/>
        </p:nvSpPr>
        <p:spPr bwMode="auto">
          <a:xfrm>
            <a:off x="4469722" y="1861490"/>
            <a:ext cx="4680520" cy="4305794"/>
          </a:xfrm>
          <a:prstGeom prst="rect">
            <a:avLst/>
          </a:prstGeom>
          <a:blipFill dpi="0" rotWithShape="1">
            <a:blip r:embed="rId5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For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min{</a:t>
            </a:r>
            <a:r>
              <a:rPr lang="en-US" altLang="zh-CN" sz="1800" i="1" dirty="0" err="1"/>
              <a:t>v.minWgt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vw.weight</a:t>
            </a:r>
            <a:r>
              <a:rPr lang="en-US" altLang="zh-CN" sz="1800" i="1" dirty="0"/>
              <a:t>}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w.pipeEdge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&gt;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w.pipeEdge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/>
              <a:t>i</a:t>
            </a:r>
            <a:r>
              <a:rPr lang="en-US" altLang="zh-CN" sz="1800" dirty="0" err="1">
                <a:solidFill>
                  <a:srgbClr val="000099"/>
                </a:solidFill>
              </a:rPr>
              <a:t>ncreaseKey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0EE03E8-6E57-4641-AB11-428B3D1D1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808" y="4293095"/>
            <a:ext cx="2177809" cy="1728192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65B5B78-FBDB-4744-AF2A-8A16D40FA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22313"/>
            <a:ext cx="80645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 “pipe problem” (Maximize the min edge weight) using Dijkstra skeleton</a:t>
            </a:r>
          </a:p>
        </p:txBody>
      </p:sp>
    </p:spTree>
    <p:extLst>
      <p:ext uri="{BB962C8B-B14F-4D97-AF65-F5344CB8AC3E}">
        <p14:creationId xmlns:p14="http://schemas.microsoft.com/office/powerpoint/2010/main" val="118936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22313"/>
            <a:ext cx="80645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 “pipe problem” (Maximize the min edge weight) using Dijkstra skeleton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038377" y="1427106"/>
            <a:ext cx="4445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6" name="Line 50"/>
          <p:cNvSpPr>
            <a:spLocks noChangeShapeType="1"/>
          </p:cNvSpPr>
          <p:nvPr/>
        </p:nvSpPr>
        <p:spPr bwMode="auto">
          <a:xfrm>
            <a:off x="3584352" y="3419418"/>
            <a:ext cx="17287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51"/>
          <p:cNvSpPr>
            <a:spLocks noChangeShapeType="1"/>
          </p:cNvSpPr>
          <p:nvPr/>
        </p:nvSpPr>
        <p:spPr bwMode="auto">
          <a:xfrm flipV="1">
            <a:off x="3584352" y="5430781"/>
            <a:ext cx="17335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52"/>
          <p:cNvSpPr>
            <a:spLocks noChangeShapeType="1"/>
          </p:cNvSpPr>
          <p:nvPr/>
        </p:nvSpPr>
        <p:spPr bwMode="auto">
          <a:xfrm flipH="1">
            <a:off x="2679477" y="3443231"/>
            <a:ext cx="796925" cy="909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53"/>
          <p:cNvSpPr>
            <a:spLocks noChangeShapeType="1"/>
          </p:cNvSpPr>
          <p:nvPr/>
        </p:nvSpPr>
        <p:spPr bwMode="auto">
          <a:xfrm>
            <a:off x="2692177" y="4432243"/>
            <a:ext cx="795337" cy="950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54"/>
          <p:cNvSpPr>
            <a:spLocks noChangeShapeType="1"/>
          </p:cNvSpPr>
          <p:nvPr/>
        </p:nvSpPr>
        <p:spPr bwMode="auto">
          <a:xfrm flipH="1">
            <a:off x="5448077" y="4473518"/>
            <a:ext cx="765175" cy="925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55"/>
          <p:cNvSpPr>
            <a:spLocks noChangeShapeType="1"/>
          </p:cNvSpPr>
          <p:nvPr/>
        </p:nvSpPr>
        <p:spPr bwMode="auto">
          <a:xfrm flipV="1">
            <a:off x="2760439" y="4410018"/>
            <a:ext cx="74295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56"/>
          <p:cNvSpPr>
            <a:spLocks noChangeShapeType="1"/>
          </p:cNvSpPr>
          <p:nvPr/>
        </p:nvSpPr>
        <p:spPr bwMode="auto">
          <a:xfrm>
            <a:off x="3597052" y="4408431"/>
            <a:ext cx="170180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57"/>
          <p:cNvSpPr>
            <a:spLocks noChangeShapeType="1"/>
          </p:cNvSpPr>
          <p:nvPr/>
        </p:nvSpPr>
        <p:spPr bwMode="auto">
          <a:xfrm>
            <a:off x="5421089" y="4397318"/>
            <a:ext cx="769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58"/>
          <p:cNvSpPr>
            <a:spLocks noChangeShapeType="1"/>
          </p:cNvSpPr>
          <p:nvPr/>
        </p:nvSpPr>
        <p:spPr bwMode="auto">
          <a:xfrm>
            <a:off x="3528789" y="3463868"/>
            <a:ext cx="3175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59"/>
          <p:cNvSpPr>
            <a:spLocks noChangeShapeType="1"/>
          </p:cNvSpPr>
          <p:nvPr/>
        </p:nvSpPr>
        <p:spPr bwMode="auto">
          <a:xfrm flipH="1">
            <a:off x="3512914" y="4454468"/>
            <a:ext cx="31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60"/>
          <p:cNvSpPr>
            <a:spLocks noChangeShapeType="1"/>
          </p:cNvSpPr>
          <p:nvPr/>
        </p:nvSpPr>
        <p:spPr bwMode="auto">
          <a:xfrm>
            <a:off x="5356002" y="3492443"/>
            <a:ext cx="0" cy="849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61"/>
          <p:cNvSpPr>
            <a:spLocks noChangeShapeType="1"/>
          </p:cNvSpPr>
          <p:nvPr/>
        </p:nvSpPr>
        <p:spPr bwMode="auto">
          <a:xfrm flipH="1">
            <a:off x="5368702" y="4443356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62"/>
          <p:cNvSpPr>
            <a:spLocks noChangeShapeType="1"/>
          </p:cNvSpPr>
          <p:nvPr/>
        </p:nvSpPr>
        <p:spPr bwMode="auto">
          <a:xfrm>
            <a:off x="3557364" y="3443231"/>
            <a:ext cx="2686050" cy="942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63"/>
          <p:cNvSpPr>
            <a:spLocks noChangeShapeType="1"/>
          </p:cNvSpPr>
          <p:nvPr/>
        </p:nvSpPr>
        <p:spPr bwMode="auto">
          <a:xfrm flipH="1">
            <a:off x="3584352" y="3452756"/>
            <a:ext cx="1741487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64"/>
          <p:cNvSpPr>
            <a:spLocks noChangeShapeType="1"/>
          </p:cNvSpPr>
          <p:nvPr/>
        </p:nvSpPr>
        <p:spPr bwMode="auto">
          <a:xfrm flipH="1">
            <a:off x="3584352" y="4419543"/>
            <a:ext cx="1741487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Rectangle 65"/>
          <p:cNvSpPr>
            <a:spLocks noChangeArrowheads="1"/>
          </p:cNvSpPr>
          <p:nvPr/>
        </p:nvSpPr>
        <p:spPr bwMode="auto">
          <a:xfrm>
            <a:off x="3381152" y="4341756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s</a:t>
            </a:r>
            <a:endParaRPr lang="en-US" altLang="zh-CN" sz="2000"/>
          </a:p>
        </p:txBody>
      </p:sp>
      <p:sp>
        <p:nvSpPr>
          <p:cNvPr id="25622" name="Rectangle 66"/>
          <p:cNvSpPr>
            <a:spLocks noChangeArrowheads="1"/>
          </p:cNvSpPr>
          <p:nvPr/>
        </p:nvSpPr>
        <p:spPr bwMode="auto">
          <a:xfrm>
            <a:off x="4484464" y="4173481"/>
            <a:ext cx="1254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5623" name="Rectangle 67"/>
          <p:cNvSpPr>
            <a:spLocks noChangeArrowheads="1"/>
          </p:cNvSpPr>
          <p:nvPr/>
        </p:nvSpPr>
        <p:spPr bwMode="auto">
          <a:xfrm>
            <a:off x="2973164" y="3616268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7</a:t>
            </a:r>
            <a:endParaRPr lang="en-US" altLang="zh-CN" sz="2000"/>
          </a:p>
        </p:txBody>
      </p:sp>
      <p:sp>
        <p:nvSpPr>
          <p:cNvPr id="25624" name="Rectangle 68"/>
          <p:cNvSpPr>
            <a:spLocks noChangeArrowheads="1"/>
          </p:cNvSpPr>
          <p:nvPr/>
        </p:nvSpPr>
        <p:spPr bwMode="auto">
          <a:xfrm>
            <a:off x="4438427" y="315906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25" name="Rectangle 69"/>
          <p:cNvSpPr>
            <a:spLocks noChangeArrowheads="1"/>
          </p:cNvSpPr>
          <p:nvPr/>
        </p:nvSpPr>
        <p:spPr bwMode="auto">
          <a:xfrm>
            <a:off x="3557364" y="3798831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5626" name="Rectangle 70"/>
          <p:cNvSpPr>
            <a:spLocks noChangeArrowheads="1"/>
          </p:cNvSpPr>
          <p:nvPr/>
        </p:nvSpPr>
        <p:spPr bwMode="auto">
          <a:xfrm>
            <a:off x="4124102" y="3798831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27" name="Rectangle 71"/>
          <p:cNvSpPr>
            <a:spLocks noChangeArrowheads="1"/>
          </p:cNvSpPr>
          <p:nvPr/>
        </p:nvSpPr>
        <p:spPr bwMode="auto">
          <a:xfrm>
            <a:off x="5405214" y="3741681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28" name="Rectangle 72"/>
          <p:cNvSpPr>
            <a:spLocks noChangeArrowheads="1"/>
          </p:cNvSpPr>
          <p:nvPr/>
        </p:nvSpPr>
        <p:spPr bwMode="auto">
          <a:xfrm>
            <a:off x="5903689" y="3706756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25629" name="Rectangle 73"/>
          <p:cNvSpPr>
            <a:spLocks noChangeArrowheads="1"/>
          </p:cNvSpPr>
          <p:nvPr/>
        </p:nvSpPr>
        <p:spPr bwMode="auto">
          <a:xfrm>
            <a:off x="2868389" y="4802131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25630" name="Rectangle 74"/>
          <p:cNvSpPr>
            <a:spLocks noChangeArrowheads="1"/>
          </p:cNvSpPr>
          <p:nvPr/>
        </p:nvSpPr>
        <p:spPr bwMode="auto">
          <a:xfrm>
            <a:off x="3884389" y="4635443"/>
            <a:ext cx="1031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1" name="Rectangle 75"/>
          <p:cNvSpPr>
            <a:spLocks noChangeArrowheads="1"/>
          </p:cNvSpPr>
          <p:nvPr/>
        </p:nvSpPr>
        <p:spPr bwMode="auto">
          <a:xfrm>
            <a:off x="3392264" y="4802131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2" name="Rectangle 76"/>
          <p:cNvSpPr>
            <a:spLocks noChangeArrowheads="1"/>
          </p:cNvSpPr>
          <p:nvPr/>
        </p:nvSpPr>
        <p:spPr bwMode="auto">
          <a:xfrm>
            <a:off x="3038252" y="4157606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8</a:t>
            </a:r>
            <a:endParaRPr lang="en-US" altLang="zh-CN" sz="2000"/>
          </a:p>
        </p:txBody>
      </p:sp>
      <p:sp>
        <p:nvSpPr>
          <p:cNvPr id="25633" name="Rectangle 77"/>
          <p:cNvSpPr>
            <a:spLocks noChangeArrowheads="1"/>
          </p:cNvSpPr>
          <p:nvPr/>
        </p:nvSpPr>
        <p:spPr bwMode="auto">
          <a:xfrm>
            <a:off x="4808314" y="4652906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34" name="Rectangle 78"/>
          <p:cNvSpPr>
            <a:spLocks noChangeArrowheads="1"/>
          </p:cNvSpPr>
          <p:nvPr/>
        </p:nvSpPr>
        <p:spPr bwMode="auto">
          <a:xfrm>
            <a:off x="4314602" y="5411731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5</a:t>
            </a:r>
            <a:endParaRPr lang="en-US" altLang="zh-CN" sz="2000"/>
          </a:p>
        </p:txBody>
      </p:sp>
      <p:sp>
        <p:nvSpPr>
          <p:cNvPr id="25635" name="Rectangle 79"/>
          <p:cNvSpPr>
            <a:spLocks noChangeArrowheads="1"/>
          </p:cNvSpPr>
          <p:nvPr/>
        </p:nvSpPr>
        <p:spPr bwMode="auto">
          <a:xfrm>
            <a:off x="5638577" y="437826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25636" name="Rectangle 80"/>
          <p:cNvSpPr>
            <a:spLocks noChangeArrowheads="1"/>
          </p:cNvSpPr>
          <p:nvPr/>
        </p:nvSpPr>
        <p:spPr bwMode="auto">
          <a:xfrm>
            <a:off x="5835427" y="454971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</a:rPr>
              <a:t> </a:t>
            </a:r>
            <a:endParaRPr lang="zh-CN" altLang="en-US" sz="2000"/>
          </a:p>
        </p:txBody>
      </p:sp>
      <p:sp>
        <p:nvSpPr>
          <p:cNvPr id="25637" name="Rectangle 81"/>
          <p:cNvSpPr>
            <a:spLocks noChangeArrowheads="1"/>
          </p:cNvSpPr>
          <p:nvPr/>
        </p:nvSpPr>
        <p:spPr bwMode="auto">
          <a:xfrm>
            <a:off x="5414739" y="4694181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4</a:t>
            </a:r>
            <a:endParaRPr lang="en-US" altLang="zh-CN" sz="2000"/>
          </a:p>
        </p:txBody>
      </p:sp>
      <p:sp>
        <p:nvSpPr>
          <p:cNvPr id="25638" name="Rectangle 82"/>
          <p:cNvSpPr>
            <a:spLocks noChangeArrowheads="1"/>
          </p:cNvSpPr>
          <p:nvPr/>
        </p:nvSpPr>
        <p:spPr bwMode="auto">
          <a:xfrm>
            <a:off x="5814789" y="4881506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6</a:t>
            </a:r>
            <a:endParaRPr lang="en-US" altLang="zh-CN" sz="2000"/>
          </a:p>
        </p:txBody>
      </p:sp>
      <p:sp>
        <p:nvSpPr>
          <p:cNvPr id="25639" name="Rectangle 83"/>
          <p:cNvSpPr>
            <a:spLocks noChangeArrowheads="1"/>
          </p:cNvSpPr>
          <p:nvPr/>
        </p:nvSpPr>
        <p:spPr bwMode="auto">
          <a:xfrm>
            <a:off x="5021039" y="3713106"/>
            <a:ext cx="1285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5</a:t>
            </a:r>
            <a:endParaRPr lang="en-US" altLang="zh-CN" sz="2000"/>
          </a:p>
        </p:txBody>
      </p:sp>
      <p:sp>
        <p:nvSpPr>
          <p:cNvPr id="25640" name="Rectangle 84"/>
          <p:cNvSpPr>
            <a:spLocks noChangeArrowheads="1"/>
          </p:cNvSpPr>
          <p:nvPr/>
        </p:nvSpPr>
        <p:spPr bwMode="auto">
          <a:xfrm>
            <a:off x="3601814" y="4437006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en-US" altLang="zh-CN" sz="2000"/>
          </a:p>
        </p:txBody>
      </p:sp>
      <p:sp>
        <p:nvSpPr>
          <p:cNvPr id="25641" name="Oval 85"/>
          <p:cNvSpPr>
            <a:spLocks noChangeArrowheads="1"/>
          </p:cNvSpPr>
          <p:nvPr/>
        </p:nvSpPr>
        <p:spPr bwMode="auto">
          <a:xfrm>
            <a:off x="3463702" y="3362268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2" name="Line 86"/>
          <p:cNvSpPr>
            <a:spLocks noChangeShapeType="1"/>
          </p:cNvSpPr>
          <p:nvPr/>
        </p:nvSpPr>
        <p:spPr bwMode="auto">
          <a:xfrm>
            <a:off x="5406802" y="3443231"/>
            <a:ext cx="84931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Oval 87"/>
          <p:cNvSpPr>
            <a:spLocks noChangeArrowheads="1"/>
          </p:cNvSpPr>
          <p:nvPr/>
        </p:nvSpPr>
        <p:spPr bwMode="auto">
          <a:xfrm>
            <a:off x="5298852" y="3351156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4" name="Line 88"/>
          <p:cNvSpPr>
            <a:spLocks noChangeShapeType="1"/>
          </p:cNvSpPr>
          <p:nvPr/>
        </p:nvSpPr>
        <p:spPr bwMode="auto">
          <a:xfrm>
            <a:off x="2735039" y="4448118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5" name="Oval 89"/>
          <p:cNvSpPr>
            <a:spLocks noChangeArrowheads="1"/>
          </p:cNvSpPr>
          <p:nvPr/>
        </p:nvSpPr>
        <p:spPr bwMode="auto">
          <a:xfrm>
            <a:off x="2598514" y="4341756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/>
          </a:p>
        </p:txBody>
      </p:sp>
      <p:sp>
        <p:nvSpPr>
          <p:cNvPr id="25646" name="Oval 90"/>
          <p:cNvSpPr>
            <a:spLocks noChangeArrowheads="1"/>
          </p:cNvSpPr>
          <p:nvPr/>
        </p:nvSpPr>
        <p:spPr bwMode="auto">
          <a:xfrm>
            <a:off x="3476402" y="4338581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7" name="Oval 91"/>
          <p:cNvSpPr>
            <a:spLocks noChangeArrowheads="1"/>
          </p:cNvSpPr>
          <p:nvPr/>
        </p:nvSpPr>
        <p:spPr bwMode="auto">
          <a:xfrm>
            <a:off x="5298852" y="4341756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8" name="Oval 92"/>
          <p:cNvSpPr>
            <a:spLocks noChangeArrowheads="1"/>
          </p:cNvSpPr>
          <p:nvPr/>
        </p:nvSpPr>
        <p:spPr bwMode="auto">
          <a:xfrm>
            <a:off x="6187852" y="4333818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49" name="Oval 93"/>
          <p:cNvSpPr>
            <a:spLocks noChangeArrowheads="1"/>
          </p:cNvSpPr>
          <p:nvPr/>
        </p:nvSpPr>
        <p:spPr bwMode="auto">
          <a:xfrm>
            <a:off x="5298852" y="5368868"/>
            <a:ext cx="144462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50" name="Oval 94"/>
          <p:cNvSpPr>
            <a:spLocks noChangeArrowheads="1"/>
          </p:cNvSpPr>
          <p:nvPr/>
        </p:nvSpPr>
        <p:spPr bwMode="auto">
          <a:xfrm>
            <a:off x="3449414" y="5356168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51" name="Text Box 95"/>
          <p:cNvSpPr txBox="1">
            <a:spLocks noChangeArrowheads="1"/>
          </p:cNvSpPr>
          <p:nvPr/>
        </p:nvSpPr>
        <p:spPr bwMode="auto">
          <a:xfrm>
            <a:off x="3436714" y="30066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652" name="Text Box 96"/>
          <p:cNvSpPr txBox="1">
            <a:spLocks noChangeArrowheads="1"/>
          </p:cNvSpPr>
          <p:nvPr/>
        </p:nvSpPr>
        <p:spPr bwMode="auto">
          <a:xfrm>
            <a:off x="5341714" y="30066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653" name="Text Box 97"/>
          <p:cNvSpPr txBox="1">
            <a:spLocks noChangeArrowheads="1"/>
          </p:cNvSpPr>
          <p:nvPr/>
        </p:nvSpPr>
        <p:spPr bwMode="auto">
          <a:xfrm>
            <a:off x="2254993" y="4094245"/>
            <a:ext cx="40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654" name="Text Box 98"/>
          <p:cNvSpPr txBox="1">
            <a:spLocks noChangeArrowheads="1"/>
          </p:cNvSpPr>
          <p:nvPr/>
        </p:nvSpPr>
        <p:spPr bwMode="auto">
          <a:xfrm>
            <a:off x="5113114" y="40734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655" name="Text Box 99"/>
          <p:cNvSpPr txBox="1">
            <a:spLocks noChangeArrowheads="1"/>
          </p:cNvSpPr>
          <p:nvPr/>
        </p:nvSpPr>
        <p:spPr bwMode="auto">
          <a:xfrm>
            <a:off x="3436714" y="54450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656" name="Text Box 104"/>
          <p:cNvSpPr txBox="1">
            <a:spLocks noChangeArrowheads="1"/>
          </p:cNvSpPr>
          <p:nvPr/>
        </p:nvSpPr>
        <p:spPr bwMode="auto">
          <a:xfrm>
            <a:off x="6256114" y="40734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657" name="Text Box 108"/>
          <p:cNvSpPr txBox="1">
            <a:spLocks noChangeArrowheads="1"/>
          </p:cNvSpPr>
          <p:nvPr/>
        </p:nvSpPr>
        <p:spPr bwMode="auto">
          <a:xfrm>
            <a:off x="5341714" y="53688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662" name="Text Box 115"/>
          <p:cNvSpPr txBox="1">
            <a:spLocks noChangeArrowheads="1"/>
          </p:cNvSpPr>
          <p:nvPr/>
        </p:nvSpPr>
        <p:spPr bwMode="auto">
          <a:xfrm>
            <a:off x="2339752" y="1927168"/>
            <a:ext cx="511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Red labels</a:t>
            </a:r>
            <a:r>
              <a:rPr lang="en-US" altLang="zh-CN" dirty="0"/>
              <a:t> on each vertex is the min edge weight from s to the vertex.</a:t>
            </a:r>
          </a:p>
        </p:txBody>
      </p:sp>
      <p:sp>
        <p:nvSpPr>
          <p:cNvPr id="63" name="Text Box 95">
            <a:extLst>
              <a:ext uri="{FF2B5EF4-FFF2-40B4-BE49-F238E27FC236}">
                <a16:creationId xmlns:a16="http://schemas.microsoft.com/office/drawing/2014/main" id="{5A8F851F-2B36-6F4B-96CE-781ADA06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794" y="4351280"/>
            <a:ext cx="269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A</a:t>
            </a:r>
          </a:p>
        </p:txBody>
      </p:sp>
      <p:sp>
        <p:nvSpPr>
          <p:cNvPr id="64" name="Text Box 95">
            <a:extLst>
              <a:ext uri="{FF2B5EF4-FFF2-40B4-BE49-F238E27FC236}">
                <a16:creationId xmlns:a16="http://schemas.microsoft.com/office/drawing/2014/main" id="{DC0F0A9C-A2F0-E342-8C73-37803435A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277" y="339084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B</a:t>
            </a:r>
          </a:p>
        </p:txBody>
      </p:sp>
      <p:sp>
        <p:nvSpPr>
          <p:cNvPr id="65" name="Text Box 95">
            <a:extLst>
              <a:ext uri="{FF2B5EF4-FFF2-40B4-BE49-F238E27FC236}">
                <a16:creationId xmlns:a16="http://schemas.microsoft.com/office/drawing/2014/main" id="{F3C1EDD5-B623-774F-AE5E-60C934B1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014" y="328289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</a:t>
            </a:r>
            <a:endParaRPr lang="en-US" altLang="zh-CN" sz="2000" dirty="0"/>
          </a:p>
        </p:txBody>
      </p:sp>
      <p:sp>
        <p:nvSpPr>
          <p:cNvPr id="66" name="Text Box 95">
            <a:extLst>
              <a:ext uri="{FF2B5EF4-FFF2-40B4-BE49-F238E27FC236}">
                <a16:creationId xmlns:a16="http://schemas.microsoft.com/office/drawing/2014/main" id="{E75270EE-8D19-5C4D-8750-B18CAF89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587" y="433223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</a:t>
            </a:r>
          </a:p>
        </p:txBody>
      </p:sp>
      <p:sp>
        <p:nvSpPr>
          <p:cNvPr id="67" name="Text Box 95">
            <a:extLst>
              <a:ext uri="{FF2B5EF4-FFF2-40B4-BE49-F238E27FC236}">
                <a16:creationId xmlns:a16="http://schemas.microsoft.com/office/drawing/2014/main" id="{005D25D2-9987-7E4A-AB23-DA4D5320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768" y="552437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</a:t>
            </a:r>
          </a:p>
        </p:txBody>
      </p:sp>
      <p:sp>
        <p:nvSpPr>
          <p:cNvPr id="68" name="Text Box 95">
            <a:extLst>
              <a:ext uri="{FF2B5EF4-FFF2-40B4-BE49-F238E27FC236}">
                <a16:creationId xmlns:a16="http://schemas.microsoft.com/office/drawing/2014/main" id="{E1DDDBEA-5EDE-624A-9220-BF595057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602" y="54970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F</a:t>
            </a:r>
          </a:p>
        </p:txBody>
      </p:sp>
      <p:sp>
        <p:nvSpPr>
          <p:cNvPr id="69" name="Text Box 95">
            <a:extLst>
              <a:ext uri="{FF2B5EF4-FFF2-40B4-BE49-F238E27FC236}">
                <a16:creationId xmlns:a16="http://schemas.microsoft.com/office/drawing/2014/main" id="{877EBD09-0551-9D4E-A462-5BC0DD74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675" y="4462889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1239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 descr="信纸"/>
          <p:cNvSpPr txBox="1">
            <a:spLocks noChangeArrowheads="1"/>
          </p:cNvSpPr>
          <p:nvPr/>
        </p:nvSpPr>
        <p:spPr bwMode="auto">
          <a:xfrm>
            <a:off x="107504" y="1556792"/>
            <a:ext cx="4392488" cy="497059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dijkstra_ev</a:t>
            </a:r>
            <a:r>
              <a:rPr lang="en-US" altLang="zh-CN" sz="1800" dirty="0"/>
              <a:t>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n, s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EV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s.evEdge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0);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maxWgt</a:t>
            </a:r>
            <a:r>
              <a:rPr lang="en-US" altLang="zh-CN" sz="1800" dirty="0"/>
              <a:t> as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rgbClr val="000099"/>
                </a:solidFill>
              </a:rPr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v.evEdge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EV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18437" name="Text Box 6" descr="蓝色面巾纸"/>
          <p:cNvSpPr txBox="1">
            <a:spLocks noChangeArrowheads="1"/>
          </p:cNvSpPr>
          <p:nvPr/>
        </p:nvSpPr>
        <p:spPr bwMode="auto">
          <a:xfrm>
            <a:off x="4427984" y="1861490"/>
            <a:ext cx="4854806" cy="4305794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For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max{</a:t>
            </a:r>
            <a:r>
              <a:rPr lang="en-US" altLang="zh-CN" sz="1800" i="1" dirty="0" err="1"/>
              <a:t>v.maxWgt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vw.weight</a:t>
            </a:r>
            <a:r>
              <a:rPr lang="en-US" altLang="zh-CN" sz="1800" i="1" dirty="0"/>
              <a:t>}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w.evEdge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&lt;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w.evEdge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0EE03E8-6E57-4641-AB11-428B3D1D1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808" y="4293095"/>
            <a:ext cx="2177809" cy="1656184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CEFAD7-C1D2-734B-9FC4-8C4D7663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Solve “electric vehicle problem" (Minimize the max edge weight) using Dijkstra skeleton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1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Single-source Shortest Paths in DAG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1520" y="1417638"/>
            <a:ext cx="8640960" cy="40735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DAG-SHORTEST-PATHS (</a:t>
            </a:r>
            <a:r>
              <a:rPr lang="en-US" altLang="zh-CN" sz="2400" i="1" dirty="0"/>
              <a:t>G</a:t>
            </a:r>
            <a:r>
              <a:rPr lang="en-US" altLang="zh-CN" sz="2400" dirty="0"/>
              <a:t>, </a:t>
            </a:r>
            <a:r>
              <a:rPr lang="en-US" altLang="zh-CN" sz="2400" i="1" dirty="0"/>
              <a:t>s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1 	Topologically sort the vertices of </a:t>
            </a:r>
            <a:r>
              <a:rPr lang="en-US" altLang="zh-CN" sz="2000" i="1" dirty="0"/>
              <a:t>G</a:t>
            </a:r>
          </a:p>
          <a:p>
            <a:pPr lvl="1"/>
            <a:r>
              <a:rPr lang="en-US" altLang="zh-CN" sz="2000" dirty="0"/>
              <a:t>2 	 Initialize the distance of each node as a sufficiently large number</a:t>
            </a:r>
          </a:p>
          <a:p>
            <a:pPr lvl="1"/>
            <a:r>
              <a:rPr lang="en-US" altLang="zh-CN" sz="2000" dirty="0"/>
              <a:t>3    </a:t>
            </a:r>
            <a:r>
              <a:rPr lang="en-US" altLang="zh-CN" sz="2000" i="1" dirty="0" err="1"/>
              <a:t>s.distance</a:t>
            </a:r>
            <a:r>
              <a:rPr lang="en-US" altLang="zh-CN" sz="2000" i="1" dirty="0"/>
              <a:t> </a:t>
            </a:r>
            <a:r>
              <a:rPr lang="en-US" altLang="zh-CN" sz="2000" dirty="0"/>
              <a:t>= 0</a:t>
            </a:r>
          </a:p>
          <a:p>
            <a:pPr lvl="1"/>
            <a:r>
              <a:rPr lang="en-US" altLang="zh-CN" sz="2000" dirty="0"/>
              <a:t>4 	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each vertex </a:t>
            </a:r>
            <a:r>
              <a:rPr lang="en-US" altLang="zh-CN" sz="2000" i="1" dirty="0"/>
              <a:t>u</a:t>
            </a:r>
            <a:r>
              <a:rPr lang="en-US" altLang="zh-CN" sz="2000" dirty="0"/>
              <a:t>, taken in the topologically sorted order</a:t>
            </a:r>
          </a:p>
          <a:p>
            <a:pPr lvl="1"/>
            <a:r>
              <a:rPr lang="en-US" altLang="zh-CN" sz="2000" dirty="0"/>
              <a:t>5 		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each directed edge </a:t>
            </a:r>
            <a:r>
              <a:rPr lang="en-US" altLang="zh-CN" sz="2000" i="1" dirty="0" err="1"/>
              <a:t>uv</a:t>
            </a:r>
            <a:endParaRPr lang="en-US" altLang="zh-CN" sz="2000" i="1" dirty="0"/>
          </a:p>
          <a:p>
            <a:pPr lvl="1"/>
            <a:r>
              <a:rPr lang="en-US" altLang="zh-CN" sz="2000" dirty="0"/>
              <a:t>6 			</a:t>
            </a:r>
            <a:r>
              <a:rPr lang="en-US" altLang="zh-CN" sz="2000" b="1" dirty="0"/>
              <a:t>if </a:t>
            </a:r>
            <a:r>
              <a:rPr lang="en-US" altLang="zh-CN" sz="2000" i="1" dirty="0" err="1"/>
              <a:t>v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distance</a:t>
            </a:r>
            <a:r>
              <a:rPr lang="en-US" altLang="zh-CN" sz="2000" i="1" dirty="0"/>
              <a:t> </a:t>
            </a:r>
            <a:r>
              <a:rPr lang="en-US" altLang="zh-CN" sz="2000" dirty="0"/>
              <a:t>&gt; 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distance</a:t>
            </a:r>
            <a:r>
              <a:rPr lang="en-US" altLang="zh-CN" sz="2000" i="1" dirty="0"/>
              <a:t> </a:t>
            </a:r>
            <a:r>
              <a:rPr lang="en-US" altLang="zh-CN" sz="2000" dirty="0"/>
              <a:t>+ </a:t>
            </a:r>
            <a:r>
              <a:rPr lang="en-US" altLang="zh-CN" sz="2000" i="1" dirty="0"/>
              <a:t>weight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dirty="0"/>
              <a:t>, </a:t>
            </a:r>
            <a:r>
              <a:rPr lang="en-US" altLang="zh-CN" sz="2000" i="1" dirty="0"/>
              <a:t>v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7		</a:t>
            </a:r>
            <a:r>
              <a:rPr lang="zh-CN" altLang="en-US" sz="2000" dirty="0"/>
              <a:t>                          </a:t>
            </a:r>
            <a:r>
              <a:rPr lang="en-US" altLang="zh-CN" sz="2000" i="1" dirty="0"/>
              <a:t>v</a:t>
            </a:r>
            <a:r>
              <a:rPr lang="en-US" altLang="zh-CN" sz="2000" dirty="0"/>
              <a:t>.</a:t>
            </a:r>
            <a:r>
              <a:rPr lang="pl-PL" altLang="zh-CN" sz="2000" i="1" dirty="0" err="1"/>
              <a:t>distance</a:t>
            </a:r>
            <a:r>
              <a:rPr lang="pl-PL" altLang="zh-CN" sz="2000" i="1" dirty="0"/>
              <a:t> </a:t>
            </a:r>
            <a:r>
              <a:rPr lang="en-US" altLang="zh-CN" sz="2000" dirty="0"/>
              <a:t>=</a:t>
            </a:r>
            <a:r>
              <a:rPr lang="pl-PL" altLang="zh-CN" sz="2000" dirty="0"/>
              <a:t> </a:t>
            </a:r>
            <a:r>
              <a:rPr lang="pl-PL" altLang="zh-CN" sz="2000" i="1" dirty="0"/>
              <a:t>u</a:t>
            </a:r>
            <a:r>
              <a:rPr lang="en-US" altLang="zh-CN" sz="2000" dirty="0"/>
              <a:t>.</a:t>
            </a:r>
            <a:r>
              <a:rPr lang="pl-PL" altLang="zh-CN" sz="2000" i="1" dirty="0" err="1"/>
              <a:t>distance</a:t>
            </a:r>
            <a:r>
              <a:rPr lang="pl-PL" altLang="zh-CN" sz="2000" i="1" dirty="0"/>
              <a:t> </a:t>
            </a:r>
            <a:r>
              <a:rPr lang="en-US" altLang="zh-CN" sz="2000" dirty="0"/>
              <a:t>+</a:t>
            </a:r>
            <a:r>
              <a:rPr lang="pl-PL" altLang="zh-CN" sz="2000" dirty="0"/>
              <a:t> </a:t>
            </a:r>
            <a:r>
              <a:rPr lang="pl-PL" altLang="zh-CN" sz="2000" i="1" dirty="0" err="1"/>
              <a:t>weight</a:t>
            </a:r>
            <a:r>
              <a:rPr lang="en-US" altLang="zh-CN" sz="2000" dirty="0"/>
              <a:t>(</a:t>
            </a:r>
            <a:r>
              <a:rPr lang="pl-PL" altLang="zh-CN" sz="2000" i="1" dirty="0"/>
              <a:t>u</a:t>
            </a:r>
            <a:r>
              <a:rPr lang="en-US" altLang="zh-CN" sz="2000" dirty="0"/>
              <a:t>, </a:t>
            </a:r>
            <a:r>
              <a:rPr lang="en-US" altLang="zh-CN" sz="2000" i="1" dirty="0"/>
              <a:t>v</a:t>
            </a:r>
            <a:r>
              <a:rPr lang="en-US" altLang="zh-CN" sz="2000" dirty="0"/>
              <a:t>)</a:t>
            </a:r>
            <a:endParaRPr lang="pl-PL" altLang="zh-CN" sz="2000" dirty="0"/>
          </a:p>
          <a:p>
            <a:pPr lvl="1"/>
            <a:r>
              <a:rPr lang="en-US" altLang="zh-CN" sz="2000" dirty="0"/>
              <a:t>8 	 	</a:t>
            </a:r>
            <a:r>
              <a:rPr lang="zh-CN" altLang="en-US" sz="2000" dirty="0"/>
              <a:t>                          </a:t>
            </a:r>
            <a:r>
              <a:rPr lang="en-US" altLang="zh-CN" sz="2000" i="1" dirty="0" err="1"/>
              <a:t>v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parent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/>
              <a:t>u</a:t>
            </a:r>
            <a:endParaRPr lang="zh-CN" altLang="en-US" sz="2000" i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CE363-4995-2D49-844F-5276C0C99035}"/>
              </a:ext>
            </a:extLst>
          </p:cNvPr>
          <p:cNvSpPr/>
          <p:nvPr/>
        </p:nvSpPr>
        <p:spPr>
          <a:xfrm>
            <a:off x="5580112" y="5428875"/>
            <a:ext cx="1861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800" dirty="0">
                <a:solidFill>
                  <a:srgbClr val="C00000"/>
                </a:solidFill>
              </a:rPr>
              <a:t>RELAX(</a:t>
            </a:r>
            <a:r>
              <a:rPr lang="en-US" altLang="zh-CN" sz="2800" i="1" dirty="0">
                <a:solidFill>
                  <a:srgbClr val="C00000"/>
                </a:solidFill>
              </a:rPr>
              <a:t>u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v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DCC8B9-6D59-B246-AFD2-A6D4139539A4}"/>
              </a:ext>
            </a:extLst>
          </p:cNvPr>
          <p:cNvSpPr/>
          <p:nvPr/>
        </p:nvSpPr>
        <p:spPr>
          <a:xfrm>
            <a:off x="2915816" y="3645024"/>
            <a:ext cx="4968552" cy="12241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273679C-340B-4544-B232-872AB67C2399}"/>
              </a:ext>
            </a:extLst>
          </p:cNvPr>
          <p:cNvCxnSpPr/>
          <p:nvPr/>
        </p:nvCxnSpPr>
        <p:spPr>
          <a:xfrm>
            <a:off x="6156176" y="4869160"/>
            <a:ext cx="216024" cy="571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4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Correctness of the Algorithm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280920" cy="4572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Assuming the topological order is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n</a:t>
            </a:r>
            <a:endParaRPr lang="en-US" altLang="zh-CN" sz="2400" i="1" baseline="-25000" dirty="0"/>
          </a:p>
          <a:p>
            <a:r>
              <a:rPr lang="en-US" altLang="zh-CN" sz="2400" dirty="0"/>
              <a:t>Induction on the vertices in the topologic order</a:t>
            </a:r>
          </a:p>
          <a:p>
            <a:endParaRPr lang="en-US" altLang="zh-CN" dirty="0"/>
          </a:p>
          <a:p>
            <a:r>
              <a:rPr lang="en-US" altLang="zh-CN" dirty="0"/>
              <a:t>Question: How about the negative weights in DAG?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altLang="zh-CN" dirty="0"/>
              <a:t>DAG</a:t>
            </a:r>
            <a:r>
              <a:rPr lang="zh-CN" altLang="en-US" dirty="0"/>
              <a:t>中没有环；</a:t>
            </a:r>
            <a:endParaRPr lang="en-US" altLang="zh-CN" dirty="0"/>
          </a:p>
          <a:p>
            <a:pPr marL="777240" lvl="1" indent="-457200">
              <a:buFont typeface="+mj-lt"/>
              <a:buAutoNum type="alphaLcParenR"/>
            </a:pPr>
            <a:r>
              <a:rPr lang="zh-CN" altLang="en-US" dirty="0"/>
              <a:t>拓扑序可以保证负权值不会出错，类似于</a:t>
            </a:r>
            <a:r>
              <a:rPr lang="en-US" altLang="zh-CN" dirty="0"/>
              <a:t>Bellman-ford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我们后面再次从动态规划的角度来解决这个问题。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for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each stage, we have a partial solution which can be extended to a larger solution.</a:t>
            </a:r>
          </a:p>
          <a:p>
            <a:pPr lvl="1"/>
            <a:r>
              <a:rPr lang="en-US" dirty="0"/>
              <a:t>We have a </a:t>
            </a:r>
            <a:r>
              <a:rPr lang="en-US" b="1" dirty="0"/>
              <a:t>set of choices </a:t>
            </a:r>
            <a:r>
              <a:rPr lang="en-US" dirty="0"/>
              <a:t>for this next step and we select a “good” choice to extend the solution.</a:t>
            </a:r>
          </a:p>
          <a:p>
            <a:r>
              <a:rPr lang="en-US" dirty="0"/>
              <a:t>We have some sort of predefined measure of what a good choice is.</a:t>
            </a:r>
          </a:p>
          <a:p>
            <a:pPr lvl="1"/>
            <a:r>
              <a:rPr lang="en-US" dirty="0"/>
              <a:t>Take the “best” choice under that measure.</a:t>
            </a:r>
          </a:p>
          <a:p>
            <a:r>
              <a:rPr lang="en-US" dirty="0"/>
              <a:t>Repeat until a complete solution is obtained.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: a set of </a:t>
            </a:r>
            <a:r>
              <a:rPr lang="en-US" i="1" dirty="0"/>
              <a:t>n </a:t>
            </a:r>
            <a:r>
              <a:rPr lang="en-US" dirty="0"/>
              <a:t>activities, each with start</a:t>
            </a:r>
            <a:r>
              <a:rPr lang="en-US" i="1" dirty="0"/>
              <a:t> </a:t>
            </a:r>
            <a:r>
              <a:rPr lang="en-US" dirty="0"/>
              <a:t>time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finishing time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r>
              <a:rPr lang="en-US" b="1" dirty="0"/>
              <a:t>Problem</a:t>
            </a:r>
            <a:r>
              <a:rPr lang="en-US" dirty="0"/>
              <a:t>: find the subset of activities with the maximum number of non-overlapping activities.</a:t>
            </a:r>
          </a:p>
          <a:p>
            <a:pPr lvl="1"/>
            <a:r>
              <a:rPr lang="en-US" dirty="0"/>
              <a:t>We say activities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j </a:t>
            </a:r>
            <a:r>
              <a:rPr lang="en-US" dirty="0"/>
              <a:t>are</a:t>
            </a:r>
            <a:r>
              <a:rPr lang="en-US" i="1" dirty="0"/>
              <a:t> compatible </a:t>
            </a:r>
            <a:r>
              <a:rPr lang="en-US" dirty="0"/>
              <a:t>if they do </a:t>
            </a:r>
            <a:r>
              <a:rPr lang="en-US" b="1" dirty="0"/>
              <a:t>not </a:t>
            </a:r>
            <a:r>
              <a:rPr lang="en-US" dirty="0"/>
              <a:t>overlap</a:t>
            </a:r>
            <a:r>
              <a:rPr lang="en-US" b="1" dirty="0"/>
              <a:t> </a:t>
            </a:r>
            <a:r>
              <a:rPr lang="en-US" dirty="0"/>
              <a:t>(i.e.: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≥ f</a:t>
            </a:r>
            <a:r>
              <a:rPr lang="en-US" i="1" baseline="-25000" dirty="0"/>
              <a:t>j</a:t>
            </a:r>
            <a:r>
              <a:rPr lang="en-US" i="1" dirty="0"/>
              <a:t> or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≥ f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Simple (and not optimal) Ideas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30EC4C-7B0E-0B46-951B-39594E4E6193}"/>
              </a:ext>
            </a:extLst>
          </p:cNvPr>
          <p:cNvSpPr/>
          <p:nvPr/>
        </p:nvSpPr>
        <p:spPr>
          <a:xfrm>
            <a:off x="914618" y="1484784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20B6E-3972-1B4F-BFAA-19CDEA224C9D}"/>
              </a:ext>
            </a:extLst>
          </p:cNvPr>
          <p:cNvSpPr/>
          <p:nvPr/>
        </p:nvSpPr>
        <p:spPr>
          <a:xfrm>
            <a:off x="2051720" y="1484784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AEF1D1-BA62-8D4A-8B0B-C2B58CE497ED}"/>
              </a:ext>
            </a:extLst>
          </p:cNvPr>
          <p:cNvSpPr/>
          <p:nvPr/>
        </p:nvSpPr>
        <p:spPr>
          <a:xfrm>
            <a:off x="3220425" y="1484784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EFBF9-22DA-9148-B2D5-944178D35FB6}"/>
              </a:ext>
            </a:extLst>
          </p:cNvPr>
          <p:cNvSpPr/>
          <p:nvPr/>
        </p:nvSpPr>
        <p:spPr>
          <a:xfrm>
            <a:off x="683568" y="1951696"/>
            <a:ext cx="381642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4546AB-FD3A-9647-BBCC-94E6EAE4D83F}"/>
              </a:ext>
            </a:extLst>
          </p:cNvPr>
          <p:cNvSpPr txBox="1"/>
          <p:nvPr/>
        </p:nvSpPr>
        <p:spPr>
          <a:xfrm>
            <a:off x="5292080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Earliest start time first 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B645DF-2024-7B43-A57D-070C946D35D8}"/>
              </a:ext>
            </a:extLst>
          </p:cNvPr>
          <p:cNvSpPr/>
          <p:nvPr/>
        </p:nvSpPr>
        <p:spPr>
          <a:xfrm>
            <a:off x="704682" y="2853383"/>
            <a:ext cx="165618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BE238B-E7F1-C54B-A1C9-2FB23E827E44}"/>
              </a:ext>
            </a:extLst>
          </p:cNvPr>
          <p:cNvSpPr/>
          <p:nvPr/>
        </p:nvSpPr>
        <p:spPr>
          <a:xfrm>
            <a:off x="2720906" y="2853383"/>
            <a:ext cx="165618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F92286-AAA4-9040-BF6A-A35F1DABDABF}"/>
              </a:ext>
            </a:extLst>
          </p:cNvPr>
          <p:cNvSpPr/>
          <p:nvPr/>
        </p:nvSpPr>
        <p:spPr>
          <a:xfrm>
            <a:off x="2144842" y="3364563"/>
            <a:ext cx="792088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30C32F-A5F9-B646-84A8-C0246C68EFA5}"/>
              </a:ext>
            </a:extLst>
          </p:cNvPr>
          <p:cNvSpPr/>
          <p:nvPr/>
        </p:nvSpPr>
        <p:spPr>
          <a:xfrm>
            <a:off x="446566" y="419594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C841BB-74B1-394A-826F-6E7FB26F4404}"/>
              </a:ext>
            </a:extLst>
          </p:cNvPr>
          <p:cNvSpPr/>
          <p:nvPr/>
        </p:nvSpPr>
        <p:spPr>
          <a:xfrm>
            <a:off x="1583668" y="419594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740D3-0832-244F-AF85-F707CD9F79D0}"/>
              </a:ext>
            </a:extLst>
          </p:cNvPr>
          <p:cNvSpPr/>
          <p:nvPr/>
        </p:nvSpPr>
        <p:spPr>
          <a:xfrm>
            <a:off x="2752373" y="419594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C09696-0795-C64D-BC05-5632CD82E85D}"/>
              </a:ext>
            </a:extLst>
          </p:cNvPr>
          <p:cNvSpPr/>
          <p:nvPr/>
        </p:nvSpPr>
        <p:spPr>
          <a:xfrm>
            <a:off x="3899892" y="419594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0DE636-0103-6048-8880-30997B104201}"/>
              </a:ext>
            </a:extLst>
          </p:cNvPr>
          <p:cNvSpPr/>
          <p:nvPr/>
        </p:nvSpPr>
        <p:spPr>
          <a:xfrm>
            <a:off x="2167581" y="470712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E8F16D-0A5E-2F43-93B1-CF7B268BAA24}"/>
              </a:ext>
            </a:extLst>
          </p:cNvPr>
          <p:cNvSpPr/>
          <p:nvPr/>
        </p:nvSpPr>
        <p:spPr>
          <a:xfrm>
            <a:off x="936703" y="4707129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9E64CE-F42D-9242-AEEF-5F5ABA8D6646}"/>
              </a:ext>
            </a:extLst>
          </p:cNvPr>
          <p:cNvSpPr/>
          <p:nvPr/>
        </p:nvSpPr>
        <p:spPr>
          <a:xfrm>
            <a:off x="3409736" y="4730007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F7C9EE-9441-4F44-92B2-5F33BB1846BB}"/>
              </a:ext>
            </a:extLst>
          </p:cNvPr>
          <p:cNvSpPr/>
          <p:nvPr/>
        </p:nvSpPr>
        <p:spPr>
          <a:xfrm>
            <a:off x="936703" y="5183337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A445C1-7E8C-AA48-A2C0-E049AA3F304E}"/>
              </a:ext>
            </a:extLst>
          </p:cNvPr>
          <p:cNvSpPr/>
          <p:nvPr/>
        </p:nvSpPr>
        <p:spPr>
          <a:xfrm>
            <a:off x="3431840" y="5183337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FB963E-43C6-4543-A05B-4A15CC75ED7B}"/>
              </a:ext>
            </a:extLst>
          </p:cNvPr>
          <p:cNvSpPr/>
          <p:nvPr/>
        </p:nvSpPr>
        <p:spPr>
          <a:xfrm>
            <a:off x="911560" y="5659545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64DED7-0E5E-AA4A-A723-AFED16E055DF}"/>
              </a:ext>
            </a:extLst>
          </p:cNvPr>
          <p:cNvSpPr/>
          <p:nvPr/>
        </p:nvSpPr>
        <p:spPr>
          <a:xfrm>
            <a:off x="3427521" y="5656870"/>
            <a:ext cx="936104" cy="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EA1BE3-527C-9946-BB09-FD8B044839C7}"/>
              </a:ext>
            </a:extLst>
          </p:cNvPr>
          <p:cNvSpPr txBox="1"/>
          <p:nvPr/>
        </p:nvSpPr>
        <p:spPr>
          <a:xfrm>
            <a:off x="5292080" y="31728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Shortest activity first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798C9D-CF19-C34D-ACAA-9C900F619BF5}"/>
              </a:ext>
            </a:extLst>
          </p:cNvPr>
          <p:cNvSpPr txBox="1"/>
          <p:nvPr/>
        </p:nvSpPr>
        <p:spPr>
          <a:xfrm>
            <a:off x="5292080" y="487764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Least conflicting activity first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1C5ACB8-3E6E-EC49-89D2-820D122AEACF}"/>
              </a:ext>
            </a:extLst>
          </p:cNvPr>
          <p:cNvCxnSpPr/>
          <p:nvPr/>
        </p:nvCxnSpPr>
        <p:spPr>
          <a:xfrm>
            <a:off x="107504" y="4005064"/>
            <a:ext cx="87849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18D6B23-4C77-F14E-BA5D-407BC4A5F538}"/>
              </a:ext>
            </a:extLst>
          </p:cNvPr>
          <p:cNvCxnSpPr/>
          <p:nvPr/>
        </p:nvCxnSpPr>
        <p:spPr>
          <a:xfrm>
            <a:off x="90618" y="2564904"/>
            <a:ext cx="87849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8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activities by finish time.</a:t>
            </a:r>
          </a:p>
          <a:p>
            <a:r>
              <a:rPr lang="en-US" dirty="0"/>
              <a:t>Choose first activity.</a:t>
            </a:r>
          </a:p>
          <a:p>
            <a:r>
              <a:rPr lang="en-US" dirty="0"/>
              <a:t>Repeatedly choose the next activity that is compatible with all previously chosen ones.</a:t>
            </a:r>
          </a:p>
          <a:p>
            <a:endParaRPr lang="en-US" dirty="0"/>
          </a:p>
          <a:p>
            <a:r>
              <a:rPr lang="en-US" dirty="0"/>
              <a:t>Running time: </a:t>
            </a:r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i="1" dirty="0"/>
              <a:t> n</a:t>
            </a:r>
            <a:r>
              <a:rPr lang="en-US" dirty="0"/>
              <a:t>) time to sort, </a:t>
            </a:r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time for the rest.</a:t>
            </a:r>
          </a:p>
          <a:p>
            <a:r>
              <a:rPr lang="en-US" dirty="0"/>
              <a:t>How do we prove this is correct?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S 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be the list of activities.</a:t>
            </a:r>
          </a:p>
          <a:p>
            <a:r>
              <a:rPr lang="en-US" dirty="0"/>
              <a:t>Assume each activity is represented by a half-open interval, i.e.: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= 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i="1" dirty="0"/>
              <a:t>, f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))</a:t>
            </a:r>
            <a:r>
              <a:rPr lang="en-US" i="1" dirty="0"/>
              <a:t>.</a:t>
            </a:r>
          </a:p>
          <a:p>
            <a:r>
              <a:rPr lang="en-US" dirty="0"/>
              <a:t>Sort the list of activities such that</a:t>
            </a:r>
          </a:p>
          <a:p>
            <a:pPr>
              <a:buNone/>
            </a:pPr>
            <a:r>
              <a:rPr lang="en-US" i="1" dirty="0"/>
              <a:t>		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dirty="0"/>
              <a:t> &lt; 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dirty="0"/>
              <a:t> &lt; 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i="1" dirty="0"/>
              <a:t> &lt; … &lt; 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r>
              <a:rPr lang="en-US" dirty="0"/>
              <a:t>So compatibility of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implies that:</a:t>
            </a:r>
          </a:p>
          <a:p>
            <a:pPr>
              <a:buNone/>
            </a:pPr>
            <a:r>
              <a:rPr lang="en-US" i="1" dirty="0"/>
              <a:t>		s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i="1" dirty="0"/>
              <a:t> &gt; f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s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i="1" dirty="0"/>
              <a:t> &gt; f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That is, they do not overlap.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29DE-3ED5-FD46-AECD-0A1B4547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MCE </a:t>
            </a:r>
            <a:br>
              <a:rPr kumimoji="1" lang="en-US" altLang="zh-CN" dirty="0"/>
            </a:br>
            <a:r>
              <a:rPr kumimoji="1" lang="en-US" altLang="zh-CN" dirty="0"/>
              <a:t>(Minimum-weight Cut-crossing Edge)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84BF0-9B69-AB41-9BC0-DE6D26B8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6E1FF-CC28-BE4F-ACC5-9A6063F72D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Prim and Kruskal can be seen as special cases of this MCE framework.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MCE has two core concepts</a:t>
            </a:r>
          </a:p>
          <a:p>
            <a:pPr lvl="1"/>
            <a:r>
              <a:rPr kumimoji="1" lang="en-US" altLang="zh-CN" dirty="0"/>
              <a:t>Cut</a:t>
            </a:r>
            <a:r>
              <a:rPr kumimoji="1" lang="zh-CN" altLang="en-US" dirty="0"/>
              <a:t> （割）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Cut-crossing edge</a:t>
            </a:r>
            <a:r>
              <a:rPr kumimoji="1" lang="zh-CN" altLang="en-US" dirty="0"/>
              <a:t> （跨越割的边）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12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Greedy Algorithm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Greedy selection scans the sorted activities and always chooses the </a:t>
            </a:r>
            <a:r>
              <a:rPr lang="en-US" b="1" dirty="0"/>
              <a:t>earliest </a:t>
            </a:r>
            <a:r>
              <a:rPr lang="en-US" dirty="0"/>
              <a:t>finishing activity that is compatible with all previously selected activities.</a:t>
            </a:r>
          </a:p>
          <a:p>
            <a:pPr lvl="1"/>
            <a:r>
              <a:rPr lang="en-US" dirty="0"/>
              <a:t>The scan has cost O(</a:t>
            </a:r>
            <a:r>
              <a:rPr lang="en-US" i="1" dirty="0"/>
              <a:t>n).</a:t>
            </a:r>
          </a:p>
          <a:p>
            <a:pPr lvl="1"/>
            <a:r>
              <a:rPr lang="en-US" dirty="0"/>
              <a:t>At each step this greedy strategy will </a:t>
            </a:r>
            <a:r>
              <a:rPr lang="en-US" b="1" dirty="0"/>
              <a:t>maximize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amount of unscheduled remaining time.</a:t>
            </a:r>
          </a:p>
          <a:p>
            <a:r>
              <a:rPr lang="en-US" dirty="0"/>
              <a:t>We now show that this strategy will derive an optimal set of activities (it is impossible to find a larger set of activities that are mutually compatible).</a:t>
            </a:r>
          </a:p>
          <a:p>
            <a:pPr lvl="1"/>
            <a:r>
              <a:rPr lang="en-US" dirty="0"/>
              <a:t>Note: The activity problem may have several optimal solutions (of course each optimal solution has the same number of activities).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484784"/>
            <a:ext cx="7772400" cy="43189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Suppose greedy selection has chosen activities:</a:t>
            </a:r>
          </a:p>
          <a:p>
            <a:pPr>
              <a:buNone/>
            </a:pPr>
            <a:r>
              <a:rPr lang="en-US" i="1" dirty="0"/>
              <a:t>		G = </a:t>
            </a:r>
            <a:r>
              <a:rPr lang="en-US" dirty="0"/>
              <a:t>{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i="1" dirty="0"/>
              <a:t>, g</a:t>
            </a:r>
            <a:r>
              <a:rPr lang="en-US" baseline="-25000" dirty="0"/>
              <a:t>2</a:t>
            </a:r>
            <a:r>
              <a:rPr lang="en-US" i="1" dirty="0"/>
              <a:t>, g</a:t>
            </a:r>
            <a:r>
              <a:rPr lang="en-US" baseline="-25000" dirty="0"/>
              <a:t>3</a:t>
            </a:r>
            <a:r>
              <a:rPr lang="en-US" i="1" dirty="0"/>
              <a:t>, …, g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where each </a:t>
            </a:r>
            <a:r>
              <a:rPr lang="en-US" i="1" dirty="0" err="1"/>
              <a:t>g</a:t>
            </a:r>
            <a:r>
              <a:rPr lang="en-US" i="1" baseline="-25000" dirty="0" err="1"/>
              <a:t>i</a:t>
            </a:r>
            <a:r>
              <a:rPr lang="en-US" dirty="0"/>
              <a:t> is some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G </a:t>
            </a:r>
            <a:r>
              <a:rPr lang="en-US" dirty="0"/>
              <a:t>is sorted by finishing time, i.e.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g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i="1" dirty="0"/>
              <a:t> &lt; 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lvl="1"/>
            <a:r>
              <a:rPr lang="en-US" altLang="zh-CN" dirty="0"/>
              <a:t>Suppose one of the optimal solution is:</a:t>
            </a:r>
          </a:p>
          <a:p>
            <a:pPr>
              <a:buNone/>
            </a:pPr>
            <a:r>
              <a:rPr lang="en-US" altLang="zh-CN" i="1" dirty="0"/>
              <a:t>		O = </a:t>
            </a:r>
            <a:r>
              <a:rPr lang="en-US" altLang="zh-CN" dirty="0"/>
              <a:t>{j</a:t>
            </a:r>
            <a:r>
              <a:rPr lang="en-US" altLang="zh-CN" baseline="-25000" dirty="0"/>
              <a:t>1</a:t>
            </a:r>
            <a:r>
              <a:rPr lang="en-US" altLang="zh-CN" i="1" dirty="0"/>
              <a:t>, j</a:t>
            </a:r>
            <a:r>
              <a:rPr lang="en-US" altLang="zh-CN" baseline="-25000" dirty="0"/>
              <a:t>2</a:t>
            </a:r>
            <a:r>
              <a:rPr lang="en-US" altLang="zh-CN" i="1" dirty="0"/>
              <a:t>, j</a:t>
            </a:r>
            <a:r>
              <a:rPr lang="en-US" altLang="zh-CN" baseline="-25000" dirty="0"/>
              <a:t>3</a:t>
            </a:r>
            <a:r>
              <a:rPr lang="en-US" altLang="zh-CN" i="1" dirty="0"/>
              <a:t>, …, </a:t>
            </a:r>
            <a:r>
              <a:rPr lang="en-US" altLang="zh-CN" i="1" dirty="0" err="1"/>
              <a:t>j</a:t>
            </a:r>
            <a:r>
              <a:rPr lang="en-US" altLang="zh-CN" i="1" baseline="-25000" dirty="0" err="1"/>
              <a:t>z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where each j</a:t>
            </a:r>
            <a:r>
              <a:rPr lang="en-US" altLang="zh-CN" i="1" baseline="-25000" dirty="0"/>
              <a:t>i</a:t>
            </a:r>
            <a:r>
              <a:rPr lang="en-US" altLang="zh-CN" dirty="0"/>
              <a:t> is some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O is sorted by finishing time, i.e. </a:t>
            </a:r>
            <a:r>
              <a:rPr lang="en-US" altLang="zh-CN" i="1" dirty="0"/>
              <a:t>f</a:t>
            </a:r>
            <a:r>
              <a:rPr lang="en-US" altLang="zh-CN" dirty="0"/>
              <a:t>(j</a:t>
            </a:r>
            <a:r>
              <a:rPr lang="en-US" altLang="zh-CN" i="1" baseline="-25000" dirty="0"/>
              <a:t>i</a:t>
            </a:r>
            <a:r>
              <a:rPr lang="en-US" altLang="zh-CN" dirty="0"/>
              <a:t>)</a:t>
            </a:r>
            <a:r>
              <a:rPr lang="en-US" altLang="zh-CN" i="1" dirty="0"/>
              <a:t> &lt; f</a:t>
            </a:r>
            <a:r>
              <a:rPr lang="en-US" altLang="zh-CN" dirty="0"/>
              <a:t>(j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+1</a:t>
            </a:r>
            <a:r>
              <a:rPr lang="en-US" altLang="zh-CN" dirty="0"/>
              <a:t>)</a:t>
            </a:r>
            <a:r>
              <a:rPr lang="en-US" altLang="zh-CN" i="1" dirty="0"/>
              <a:t>.</a:t>
            </a:r>
            <a:endParaRPr lang="en-US" dirty="0"/>
          </a:p>
          <a:p>
            <a:pPr lvl="1"/>
            <a:r>
              <a:rPr lang="en-US" dirty="0"/>
              <a:t>We will show by induction that m=z.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84190" y="1412776"/>
                <a:ext cx="7772400" cy="707578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800" dirty="0"/>
                  <a:t>Lemma 1: 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, we have f(</a:t>
                </a:r>
                <a:r>
                  <a:rPr lang="en-US" sz="2800" dirty="0" err="1"/>
                  <a:t>g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)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800" dirty="0"/>
                  <a:t>f(j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4190" y="1412776"/>
                <a:ext cx="7772400" cy="707578"/>
              </a:xfrm>
              <a:blipFill>
                <a:blip r:embed="rId3"/>
                <a:stretch>
                  <a:fillRect l="-1629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8303" y="281122"/>
            <a:ext cx="7618040" cy="1152128"/>
          </a:xfrm>
        </p:spPr>
        <p:txBody>
          <a:bodyPr>
            <a:normAutofit/>
          </a:bodyPr>
          <a:lstStyle/>
          <a:p>
            <a:r>
              <a:rPr lang="en-US" b="1" dirty="0"/>
              <a:t>Greedy Solution:  </a:t>
            </a:r>
            <a:r>
              <a:rPr lang="en-US" i="1" dirty="0"/>
              <a:t>G = </a:t>
            </a:r>
            <a:r>
              <a:rPr lang="en-US" dirty="0"/>
              <a:t>{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i="1" dirty="0"/>
              <a:t>, g</a:t>
            </a:r>
            <a:r>
              <a:rPr lang="en-US" baseline="-25000" dirty="0"/>
              <a:t>2</a:t>
            </a:r>
            <a:r>
              <a:rPr lang="en-US" i="1" dirty="0"/>
              <a:t>, g</a:t>
            </a:r>
            <a:r>
              <a:rPr lang="en-US" baseline="-25000" dirty="0"/>
              <a:t>3</a:t>
            </a:r>
            <a:r>
              <a:rPr lang="en-US" i="1" dirty="0"/>
              <a:t>, …, g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  <a:r>
              <a:rPr lang="en-US" i="1" dirty="0"/>
              <a:t> </a:t>
            </a:r>
          </a:p>
          <a:p>
            <a:r>
              <a:rPr lang="en-US" altLang="zh-CN" b="1" dirty="0"/>
              <a:t>Optimal Solution:</a:t>
            </a:r>
            <a:r>
              <a:rPr lang="en-US" altLang="zh-CN" b="1" i="1" dirty="0"/>
              <a:t> </a:t>
            </a:r>
            <a:r>
              <a:rPr lang="en-US" altLang="zh-CN" i="1" dirty="0"/>
              <a:t>O = </a:t>
            </a:r>
            <a:r>
              <a:rPr lang="en-US" altLang="zh-CN" dirty="0"/>
              <a:t>{j</a:t>
            </a:r>
            <a:r>
              <a:rPr lang="en-US" altLang="zh-CN" baseline="-25000" dirty="0"/>
              <a:t>1</a:t>
            </a:r>
            <a:r>
              <a:rPr lang="en-US" altLang="zh-CN" i="1" dirty="0"/>
              <a:t>, j</a:t>
            </a:r>
            <a:r>
              <a:rPr lang="en-US" altLang="zh-CN" baseline="-25000" dirty="0"/>
              <a:t>2</a:t>
            </a:r>
            <a:r>
              <a:rPr lang="en-US" altLang="zh-CN" i="1" dirty="0"/>
              <a:t>, j</a:t>
            </a:r>
            <a:r>
              <a:rPr lang="en-US" altLang="zh-CN" baseline="-25000" dirty="0"/>
              <a:t>3</a:t>
            </a:r>
            <a:r>
              <a:rPr lang="en-US" altLang="zh-CN" i="1" dirty="0"/>
              <a:t>, …, </a:t>
            </a:r>
            <a:r>
              <a:rPr lang="en-US" altLang="zh-CN" i="1" dirty="0" err="1"/>
              <a:t>j</a:t>
            </a:r>
            <a:r>
              <a:rPr lang="en-US" altLang="zh-CN" i="1" baseline="-25000" dirty="0" err="1"/>
              <a:t>z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20682A-05BD-484F-AD5A-FB56384C4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2348880"/>
                <a:ext cx="7772400" cy="367092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Proof. </a:t>
                </a:r>
              </a:p>
              <a:p>
                <a:r>
                  <a:rPr lang="en-US" dirty="0"/>
                  <a:t>Base case: </a:t>
                </a:r>
                <a:r>
                  <a:rPr lang="en-US" dirty="0" err="1"/>
                  <a:t>i</a:t>
                </a:r>
                <a:r>
                  <a:rPr lang="en-US" dirty="0"/>
                  <a:t>=1, since g</a:t>
                </a:r>
                <a:r>
                  <a:rPr lang="en-US" baseline="-25000" dirty="0"/>
                  <a:t>1</a:t>
                </a:r>
                <a:r>
                  <a:rPr lang="en-US" dirty="0"/>
                  <a:t> is chosen by Greedy strategy, we have </a:t>
                </a:r>
                <a:r>
                  <a:rPr lang="en-US" altLang="zh-CN" dirty="0"/>
                  <a:t>f(g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f(j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I.H.: for any k&lt;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f(</a:t>
                </a:r>
                <a:r>
                  <a:rPr lang="en-US" altLang="zh-CN" dirty="0" err="1"/>
                  <a:t>g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f(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Induction: Due to I.H., f(g</a:t>
                </a:r>
                <a:r>
                  <a:rPr lang="en-US" altLang="zh-CN" baseline="-25000" dirty="0"/>
                  <a:t>i-1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f(j</a:t>
                </a:r>
                <a:r>
                  <a:rPr lang="en-US" altLang="zh-CN" baseline="-25000" dirty="0"/>
                  <a:t>i-1</a:t>
                </a:r>
                <a:r>
                  <a:rPr lang="en-US" altLang="zh-CN" dirty="0"/>
                  <a:t>). Since </a:t>
                </a:r>
                <a:r>
                  <a:rPr lang="en-US" altLang="zh-CN" dirty="0" err="1"/>
                  <a:t>g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 is compatible with g</a:t>
                </a:r>
                <a:r>
                  <a:rPr lang="en-US" altLang="zh-CN" baseline="-25000" dirty="0"/>
                  <a:t>i-1</a:t>
                </a:r>
                <a:r>
                  <a:rPr lang="en-US" altLang="zh-CN" dirty="0"/>
                  <a:t>, we know j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is also compatible with g</a:t>
                </a:r>
                <a:r>
                  <a:rPr lang="en-US" altLang="zh-CN" baseline="-25000" dirty="0"/>
                  <a:t>i-1</a:t>
                </a:r>
                <a:r>
                  <a:rPr lang="en-US" altLang="zh-CN" dirty="0"/>
                  <a:t>. Due to greedy strategy, we know f(</a:t>
                </a:r>
                <a:r>
                  <a:rPr lang="en-US" altLang="zh-CN" dirty="0" err="1"/>
                  <a:t>g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f(j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).</a:t>
                </a:r>
              </a:p>
              <a:p>
                <a:endParaRPr lang="en-US" altLang="zh-CN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20682A-05BD-484F-AD5A-FB56384C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48880"/>
                <a:ext cx="7772400" cy="3670920"/>
              </a:xfrm>
              <a:prstGeom prst="rect">
                <a:avLst/>
              </a:prstGeom>
              <a:blipFill>
                <a:blip r:embed="rId4"/>
                <a:stretch>
                  <a:fillRect l="-1797" t="-2759" r="-1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91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190" y="1412776"/>
            <a:ext cx="7772400" cy="1368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800" b="1" dirty="0"/>
              <a:t>Theorem 1</a:t>
            </a:r>
            <a:r>
              <a:rPr lang="en-US" altLang="zh-CN" sz="2800" dirty="0"/>
              <a:t>: Greedy selection will produce an optimal solution for the activity selection problem, i.e., m=z.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8303" y="281122"/>
            <a:ext cx="7618040" cy="1152128"/>
          </a:xfrm>
        </p:spPr>
        <p:txBody>
          <a:bodyPr>
            <a:normAutofit/>
          </a:bodyPr>
          <a:lstStyle/>
          <a:p>
            <a:r>
              <a:rPr lang="en-US" b="1" dirty="0"/>
              <a:t>Greedy Solution:  </a:t>
            </a:r>
            <a:r>
              <a:rPr lang="en-US" i="1" dirty="0"/>
              <a:t>G = </a:t>
            </a:r>
            <a:r>
              <a:rPr lang="en-US" dirty="0"/>
              <a:t>{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i="1" dirty="0"/>
              <a:t>, g</a:t>
            </a:r>
            <a:r>
              <a:rPr lang="en-US" baseline="-25000" dirty="0"/>
              <a:t>2</a:t>
            </a:r>
            <a:r>
              <a:rPr lang="en-US" i="1" dirty="0"/>
              <a:t>, g</a:t>
            </a:r>
            <a:r>
              <a:rPr lang="en-US" baseline="-25000" dirty="0"/>
              <a:t>3</a:t>
            </a:r>
            <a:r>
              <a:rPr lang="en-US" i="1" dirty="0"/>
              <a:t>, …, g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  <a:r>
              <a:rPr lang="en-US" i="1" dirty="0"/>
              <a:t> </a:t>
            </a:r>
          </a:p>
          <a:p>
            <a:r>
              <a:rPr lang="en-US" altLang="zh-CN" b="1" dirty="0"/>
              <a:t>Optimal Solution:</a:t>
            </a:r>
            <a:r>
              <a:rPr lang="en-US" altLang="zh-CN" b="1" i="1" dirty="0"/>
              <a:t> </a:t>
            </a:r>
            <a:r>
              <a:rPr lang="en-US" altLang="zh-CN" i="1" dirty="0"/>
              <a:t>O = </a:t>
            </a:r>
            <a:r>
              <a:rPr lang="en-US" altLang="zh-CN" dirty="0"/>
              <a:t>{j</a:t>
            </a:r>
            <a:r>
              <a:rPr lang="en-US" altLang="zh-CN" baseline="-25000" dirty="0"/>
              <a:t>1</a:t>
            </a:r>
            <a:r>
              <a:rPr lang="en-US" altLang="zh-CN" i="1" dirty="0"/>
              <a:t>, j</a:t>
            </a:r>
            <a:r>
              <a:rPr lang="en-US" altLang="zh-CN" baseline="-25000" dirty="0"/>
              <a:t>2</a:t>
            </a:r>
            <a:r>
              <a:rPr lang="en-US" altLang="zh-CN" i="1" dirty="0"/>
              <a:t>, j</a:t>
            </a:r>
            <a:r>
              <a:rPr lang="en-US" altLang="zh-CN" baseline="-25000" dirty="0"/>
              <a:t>3</a:t>
            </a:r>
            <a:r>
              <a:rPr lang="en-US" altLang="zh-CN" i="1" dirty="0"/>
              <a:t>, …, </a:t>
            </a:r>
            <a:r>
              <a:rPr lang="en-US" altLang="zh-CN" i="1" dirty="0" err="1"/>
              <a:t>j</a:t>
            </a:r>
            <a:r>
              <a:rPr lang="en-US" altLang="zh-CN" i="1" baseline="-25000" dirty="0" err="1"/>
              <a:t>z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20682A-05BD-484F-AD5A-FB56384C4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03" y="2996952"/>
                <a:ext cx="7772400" cy="3022848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Proof (by contradiction).  </a:t>
                </a:r>
              </a:p>
              <a:p>
                <a:r>
                  <a:rPr lang="en-US" dirty="0"/>
                  <a:t>Assuming z&gt;m. Now we consider the activity j</a:t>
                </a:r>
                <a:r>
                  <a:rPr lang="en-US" baseline="-25000" dirty="0"/>
                  <a:t>m+1</a:t>
                </a:r>
                <a:r>
                  <a:rPr lang="en-US" dirty="0"/>
                  <a:t> .</a:t>
                </a:r>
              </a:p>
              <a:p>
                <a:r>
                  <a:rPr lang="en-US" altLang="zh-CN" dirty="0"/>
                  <a:t>Due to lemma, we know f(g</a:t>
                </a:r>
                <a:r>
                  <a:rPr lang="en-US" altLang="zh-CN" baseline="-25000" dirty="0"/>
                  <a:t>m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f(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m</a:t>
                </a:r>
                <a:r>
                  <a:rPr lang="en-US" altLang="zh-CN" dirty="0"/>
                  <a:t>). Therefore, j</a:t>
                </a:r>
                <a:r>
                  <a:rPr lang="en-US" altLang="zh-CN" baseline="-25000" dirty="0"/>
                  <a:t>m+1</a:t>
                </a:r>
                <a:r>
                  <a:rPr lang="en-US" altLang="zh-CN" dirty="0"/>
                  <a:t> is compatible with g</a:t>
                </a:r>
                <a:r>
                  <a:rPr lang="en-US" altLang="zh-CN" baseline="-25000" dirty="0"/>
                  <a:t>m</a:t>
                </a:r>
                <a:r>
                  <a:rPr lang="en-US" altLang="zh-CN" dirty="0"/>
                  <a:t>, which means the greedy algorithm should also choose j</a:t>
                </a:r>
                <a:r>
                  <a:rPr lang="en-US" altLang="zh-CN" baseline="-25000" dirty="0"/>
                  <a:t>m+1</a:t>
                </a:r>
                <a:r>
                  <a:rPr lang="en-US" altLang="zh-CN" dirty="0"/>
                  <a:t> after 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m</a:t>
                </a:r>
                <a:r>
                  <a:rPr lang="en-US" altLang="zh-CN" dirty="0"/>
                  <a:t> . A contradiction. </a:t>
                </a:r>
              </a:p>
              <a:p>
                <a:r>
                  <a:rPr lang="en-US" altLang="zh-CN" dirty="0"/>
                  <a:t>Q.E.D.</a:t>
                </a: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20682A-05BD-484F-AD5A-FB56384C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3" y="2996952"/>
                <a:ext cx="7772400" cy="3022848"/>
              </a:xfrm>
              <a:prstGeom prst="rect">
                <a:avLst/>
              </a:prstGeom>
              <a:blipFill>
                <a:blip r:embed="rId3"/>
                <a:stretch>
                  <a:fillRect l="-1468" t="-2929" r="-1468" b="-5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42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钢管切割问题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有一根长度为</a:t>
            </a:r>
            <a:r>
              <a:rPr lang="en-US" altLang="zh-CN" sz="2400" i="1" dirty="0"/>
              <a:t>n</a:t>
            </a:r>
            <a:r>
              <a:rPr lang="zh-CN" altLang="zh-CN" sz="2400" dirty="0"/>
              <a:t>的钢管，需要切成小段后零售，而市场上对不同长度的钢管有不同的价格，如下所示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zh-CN" dirty="0"/>
              <a:t>设计一个贪心算法求解该问题。</a:t>
            </a:r>
            <a:endParaRPr lang="en-US" altLang="zh-CN" dirty="0"/>
          </a:p>
          <a:p>
            <a:pPr lvl="1"/>
            <a:r>
              <a:rPr lang="zh-CN" altLang="zh-CN" dirty="0"/>
              <a:t>该贪心算法是否一定能得到最优解？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33973"/>
              </p:ext>
            </p:extLst>
          </p:nvPr>
        </p:nvGraphicFramePr>
        <p:xfrm>
          <a:off x="1259632" y="2276872"/>
          <a:ext cx="6969972" cy="136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804">
                  <a:extLst>
                    <a:ext uri="{9D8B030D-6E8A-4147-A177-3AD203B41FA5}">
                      <a16:colId xmlns:a16="http://schemas.microsoft.com/office/drawing/2014/main" val="367703771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4091597616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3711792374"/>
                    </a:ext>
                  </a:extLst>
                </a:gridCol>
                <a:gridCol w="632868">
                  <a:extLst>
                    <a:ext uri="{9D8B030D-6E8A-4147-A177-3AD203B41FA5}">
                      <a16:colId xmlns:a16="http://schemas.microsoft.com/office/drawing/2014/main" val="3973861243"/>
                    </a:ext>
                  </a:extLst>
                </a:gridCol>
                <a:gridCol w="632868">
                  <a:extLst>
                    <a:ext uri="{9D8B030D-6E8A-4147-A177-3AD203B41FA5}">
                      <a16:colId xmlns:a16="http://schemas.microsoft.com/office/drawing/2014/main" val="3548768955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151795651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989179636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751730331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4270649837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1460403771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371876874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长度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1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2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3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4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5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6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7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8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9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10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227239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价格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1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8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9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17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17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20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24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30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6648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55E2B5F-DDEF-1E47-BF71-F9791E50740C}"/>
              </a:ext>
            </a:extLst>
          </p:cNvPr>
          <p:cNvSpPr/>
          <p:nvPr/>
        </p:nvSpPr>
        <p:spPr>
          <a:xfrm>
            <a:off x="914400" y="4853760"/>
            <a:ext cx="7978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 价格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长度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单位价格；贪心地选择单位价格最大的方式切割；例如该问题中单位价格分别为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2.67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2.25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2.83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2.43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2.67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3</a:t>
            </a:r>
          </a:p>
          <a:p>
            <a:r>
              <a:rPr kumimoji="1" lang="zh-CN" altLang="en-US" sz="1600" dirty="0"/>
              <a:t>当</a:t>
            </a:r>
            <a:r>
              <a:rPr kumimoji="1" lang="en-US" altLang="zh-CN" sz="1600" dirty="0"/>
              <a:t>n=38</a:t>
            </a:r>
            <a:r>
              <a:rPr kumimoji="1" lang="zh-CN" altLang="en-US" sz="1600" dirty="0"/>
              <a:t>时，先切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个长度为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的，再切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个长度为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的，最后切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个长度为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的。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）不一定。例如，</a:t>
            </a:r>
            <a:r>
              <a:rPr kumimoji="1" lang="en-US" altLang="zh-CN" sz="1600" dirty="0"/>
              <a:t>n=4,</a:t>
            </a:r>
            <a:r>
              <a:rPr kumimoji="1" lang="zh-CN" altLang="en-US" sz="1600" dirty="0"/>
              <a:t> 该算法结果为</a:t>
            </a:r>
            <a:r>
              <a:rPr kumimoji="1" lang="en-US" altLang="zh-CN" sz="1600" dirty="0"/>
              <a:t>{3,1}</a:t>
            </a:r>
            <a:r>
              <a:rPr kumimoji="1" lang="zh-CN" altLang="en-US" sz="1600" dirty="0"/>
              <a:t>，价格为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，最优方案则为</a:t>
            </a:r>
            <a:r>
              <a:rPr kumimoji="1" lang="en-US" altLang="zh-CN" sz="1600" dirty="0"/>
              <a:t>{2,2}=10</a:t>
            </a:r>
          </a:p>
        </p:txBody>
      </p:sp>
    </p:spTree>
    <p:extLst>
      <p:ext uri="{BB962C8B-B14F-4D97-AF65-F5344CB8AC3E}">
        <p14:creationId xmlns:p14="http://schemas.microsoft.com/office/powerpoint/2010/main" val="29484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29DE-3ED5-FD46-AECD-0A1B4547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Cut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84BF0-9B69-AB41-9BC0-DE6D26B8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686E1FF-CC28-BE4F-ACC5-9A6063F72D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Given a connected undirected graph G=(V, E), if V</a:t>
                </a:r>
                <a:r>
                  <a:rPr kumimoji="1" lang="en-US" altLang="zh-CN" baseline="-25000" dirty="0"/>
                  <a:t>1</a:t>
                </a:r>
                <a:r>
                  <a:rPr kumimoji="1" lang="en-US" altLang="zh-CN" dirty="0"/>
                  <a:t> and V</a:t>
                </a:r>
                <a:r>
                  <a:rPr kumimoji="1" lang="en-US" altLang="zh-CN" baseline="-25000" dirty="0"/>
                  <a:t>2</a:t>
                </a:r>
                <a:r>
                  <a:rPr kumimoji="1" lang="en-US" altLang="zh-CN" dirty="0"/>
                  <a:t> satisfy the following conditions:</a:t>
                </a:r>
              </a:p>
              <a:p>
                <a:pPr lvl="1"/>
                <a:r>
                  <a:rPr kumimoji="1" lang="en-US" altLang="zh-CN" dirty="0"/>
                  <a:t>V</a:t>
                </a:r>
                <a:r>
                  <a:rPr kumimoji="1" lang="en-US" altLang="zh-CN" baseline="-25000" dirty="0"/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kumimoji="1" lang="en-US" altLang="zh-CN" dirty="0"/>
                      <m:t>V</m:t>
                    </m:r>
                    <m:r>
                      <a:rPr kumimoji="1" lang="en-US" altLang="zh-C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V</a:t>
                </a:r>
              </a:p>
              <a:p>
                <a:pPr lvl="1"/>
                <a:r>
                  <a:rPr kumimoji="1" lang="en-US" altLang="zh-CN" dirty="0"/>
                  <a:t>V</a:t>
                </a:r>
                <a:r>
                  <a:rPr kumimoji="1" lang="en-US" altLang="zh-CN" baseline="-25000" dirty="0"/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kumimoji="1" lang="en-US" altLang="zh-CN" dirty="0"/>
                      <m:t>V</m:t>
                    </m:r>
                    <m:r>
                      <a:rPr kumimoji="1"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V</a:t>
                </a:r>
                <a:r>
                  <a:rPr kumimoji="1" lang="en-US" altLang="zh-CN" baseline="-25000" dirty="0"/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V</a:t>
                </a:r>
                <a:r>
                  <a:rPr kumimoji="1" lang="en-US" altLang="zh-CN" baseline="-25000" dirty="0"/>
                  <a:t>2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then </a:t>
                </a:r>
                <a:r>
                  <a:rPr kumimoji="1" lang="en-US" altLang="zh-CN" dirty="0"/>
                  <a:t>V</a:t>
                </a:r>
                <a:r>
                  <a:rPr kumimoji="1" lang="en-US" altLang="zh-CN" baseline="-25000" dirty="0"/>
                  <a:t>1</a:t>
                </a:r>
                <a:r>
                  <a:rPr kumimoji="1" lang="en-US" altLang="zh-CN" dirty="0"/>
                  <a:t> and V</a:t>
                </a:r>
                <a:r>
                  <a:rPr kumimoji="1" lang="en-US" altLang="zh-CN" baseline="-25000" dirty="0"/>
                  <a:t>2</a:t>
                </a:r>
                <a:r>
                  <a:rPr kumimoji="1" lang="en-US" altLang="zh-CN" dirty="0"/>
                  <a:t> is a cut of this graph.</a:t>
                </a:r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686E1FF-CC28-BE4F-ACC5-9A6063F72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97" t="-1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8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29DE-3ED5-FD46-AECD-0A1B4547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Cut-crossing Edge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84BF0-9B69-AB41-9BC0-DE6D26B8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6E1FF-CC28-BE4F-ACC5-9A6063F72D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Given a cut V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and V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for a connected undirected graph G=(V, E), the set of cut-crossing edges contains all edges that has one endpoint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V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and the other one in V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. </a:t>
            </a:r>
          </a:p>
          <a:p>
            <a:pPr marL="0" indent="0">
              <a:buNone/>
            </a:pPr>
            <a:endParaRPr kumimoji="1"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ea typeface="Cambria Math" panose="02040503050406030204" pitchFamily="18" charset="0"/>
              </a:rPr>
              <a:t>Since G is connected, </a:t>
            </a:r>
            <a:r>
              <a:rPr kumimoji="1" lang="en-US" altLang="zh-CN" dirty="0"/>
              <a:t>the set of cut-crossing edges must be not empty. An edge with the minimum weight in this set is called a MCE.</a:t>
            </a:r>
          </a:p>
          <a:p>
            <a:pPr marL="0" indent="0">
              <a:buNone/>
            </a:pPr>
            <a:endParaRPr kumimoji="1"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ea typeface="Cambria Math" panose="02040503050406030204" pitchFamily="18" charset="0"/>
              </a:rPr>
              <a:t>MCE may not be unique.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5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0267-2653-2B4C-B494-A2AB9C5B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00" dirty="0"/>
              <a:t>Theorem: for an edge </a:t>
            </a:r>
            <a:r>
              <a:rPr kumimoji="1" lang="en-US" altLang="zh-CN" sz="3100" i="1" dirty="0"/>
              <a:t>e</a:t>
            </a:r>
            <a:r>
              <a:rPr kumimoji="1" lang="en-US" altLang="zh-CN" sz="3100" dirty="0"/>
              <a:t>, if there is a cut that makes </a:t>
            </a:r>
            <a:r>
              <a:rPr kumimoji="1" lang="en-US" altLang="zh-CN" sz="3100" i="1" dirty="0"/>
              <a:t>e</a:t>
            </a:r>
            <a:r>
              <a:rPr kumimoji="1" lang="en-US" altLang="zh-CN" sz="3100" dirty="0"/>
              <a:t> be a MCE, then </a:t>
            </a:r>
            <a:r>
              <a:rPr kumimoji="1" lang="en-US" altLang="zh-CN" sz="3100" i="1" dirty="0"/>
              <a:t>e</a:t>
            </a:r>
            <a:r>
              <a:rPr kumimoji="1" lang="en-US" altLang="zh-CN" sz="3100" dirty="0"/>
              <a:t> must be in one MST.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F7CED3-7C40-3B4C-AE73-E03ED80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0595F-BF6D-C148-98BF-7B208F56C1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4373522"/>
            <a:ext cx="7772400" cy="189363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800" dirty="0"/>
              <a:t>Proof by contradiction: denote the cut that makes e be a MCE by V</a:t>
            </a:r>
            <a:r>
              <a:rPr kumimoji="1" lang="en-US" altLang="zh-CN" sz="1800" baseline="-25000" dirty="0"/>
              <a:t>1</a:t>
            </a:r>
            <a:r>
              <a:rPr kumimoji="1" lang="en-US" altLang="zh-CN" sz="1800" dirty="0"/>
              <a:t> and V</a:t>
            </a:r>
            <a:r>
              <a:rPr kumimoji="1" lang="en-US" altLang="zh-CN" sz="1800" baseline="-25000" dirty="0"/>
              <a:t>2</a:t>
            </a:r>
            <a:r>
              <a:rPr kumimoji="1" lang="en-US" altLang="zh-CN" sz="1800" dirty="0"/>
              <a:t>. Let us assume </a:t>
            </a:r>
            <a:r>
              <a:rPr kumimoji="1" lang="en-US" altLang="zh-CN" sz="1800" i="1" dirty="0"/>
              <a:t>e</a:t>
            </a:r>
            <a:r>
              <a:rPr kumimoji="1" lang="en-US" altLang="zh-CN" sz="1800" dirty="0"/>
              <a:t> does not belong to any MST. Consider the MST </a:t>
            </a:r>
            <a:r>
              <a:rPr kumimoji="1" lang="en-US" altLang="zh-CN" sz="1800" i="1" dirty="0"/>
              <a:t>T</a:t>
            </a:r>
            <a:r>
              <a:rPr kumimoji="1" lang="en-US" altLang="zh-CN" sz="1800" dirty="0"/>
              <a:t> in the figure. Since </a:t>
            </a:r>
            <a:r>
              <a:rPr kumimoji="1" lang="en-US" altLang="zh-CN" sz="1800" i="1" dirty="0"/>
              <a:t>T </a:t>
            </a:r>
            <a:r>
              <a:rPr kumimoji="1" lang="en-US" altLang="zh-CN" sz="1800" dirty="0"/>
              <a:t>connects all nodes in the graph, there must be an edge </a:t>
            </a:r>
            <a:r>
              <a:rPr kumimoji="1" lang="en-US" altLang="zh-CN" sz="1800" i="1" dirty="0"/>
              <a:t>e'</a:t>
            </a:r>
            <a:r>
              <a:rPr kumimoji="1" lang="en-US" altLang="zh-CN" sz="1800" dirty="0"/>
              <a:t> that crosses the cut.</a:t>
            </a:r>
          </a:p>
          <a:p>
            <a:pPr lvl="1"/>
            <a:r>
              <a:rPr kumimoji="1" lang="en-US" altLang="zh-CN" sz="1400" dirty="0"/>
              <a:t>On one hand, according to the MST property, the weight of </a:t>
            </a:r>
            <a:r>
              <a:rPr kumimoji="1" lang="en-US" altLang="zh-CN" sz="1400" i="1" dirty="0"/>
              <a:t>e</a:t>
            </a:r>
            <a:r>
              <a:rPr kumimoji="1" lang="en-US" altLang="zh-CN" sz="1400" dirty="0"/>
              <a:t> is not smaller than </a:t>
            </a:r>
            <a:r>
              <a:rPr kumimoji="1" lang="en-US" altLang="zh-CN" sz="1400" i="1" dirty="0"/>
              <a:t>e’</a:t>
            </a:r>
            <a:r>
              <a:rPr kumimoji="1" lang="en-US" altLang="zh-CN" sz="1400" dirty="0"/>
              <a:t> .</a:t>
            </a:r>
          </a:p>
          <a:p>
            <a:pPr lvl="1"/>
            <a:r>
              <a:rPr kumimoji="1" lang="en-US" altLang="zh-CN" sz="1400" dirty="0"/>
              <a:t>On the other hand, </a:t>
            </a:r>
            <a:r>
              <a:rPr kumimoji="1" lang="en-US" altLang="zh-CN" sz="1400" i="1" dirty="0"/>
              <a:t>e</a:t>
            </a:r>
            <a:r>
              <a:rPr kumimoji="1" lang="en-US" altLang="zh-CN" sz="1400" dirty="0"/>
              <a:t> is a MCE, thus, the weight of </a:t>
            </a:r>
            <a:r>
              <a:rPr kumimoji="1" lang="en-US" altLang="zh-CN" sz="1400" i="1" dirty="0"/>
              <a:t>e</a:t>
            </a:r>
            <a:r>
              <a:rPr kumimoji="1" lang="en-US" altLang="zh-CN" sz="1400" dirty="0"/>
              <a:t> is not larger than </a:t>
            </a:r>
            <a:r>
              <a:rPr kumimoji="1" lang="en-US" altLang="zh-CN" sz="1400" i="1" dirty="0"/>
              <a:t>e’</a:t>
            </a:r>
            <a:r>
              <a:rPr kumimoji="1" lang="en-US" altLang="zh-CN" sz="1400" dirty="0"/>
              <a:t> .</a:t>
            </a:r>
          </a:p>
          <a:p>
            <a:r>
              <a:rPr kumimoji="1" lang="en-US" altLang="zh-CN" sz="1800" dirty="0"/>
              <a:t>Thus we have proved their weights are equal. Now we can remove </a:t>
            </a:r>
            <a:r>
              <a:rPr kumimoji="1" lang="en-US" altLang="zh-CN" sz="1800" i="1" dirty="0"/>
              <a:t>e' </a:t>
            </a:r>
            <a:r>
              <a:rPr kumimoji="1" lang="en-US" altLang="zh-CN" sz="1800" dirty="0"/>
              <a:t>and add </a:t>
            </a:r>
            <a:r>
              <a:rPr kumimoji="1" lang="en-US" altLang="zh-CN" sz="1800" i="1" dirty="0"/>
              <a:t>e, </a:t>
            </a:r>
            <a:r>
              <a:rPr kumimoji="1" lang="en-US" altLang="zh-CN" sz="1800" dirty="0"/>
              <a:t>we get another MST. A contradiction.</a:t>
            </a:r>
            <a:endParaRPr kumimoji="1" lang="zh-CN" altLang="en-US" sz="1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FDAC1F6-D499-AD4E-81B7-30085F4C4BB6}"/>
              </a:ext>
            </a:extLst>
          </p:cNvPr>
          <p:cNvSpPr/>
          <p:nvPr/>
        </p:nvSpPr>
        <p:spPr>
          <a:xfrm>
            <a:off x="3103486" y="246841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58E2C8-1E21-5F4D-8A38-B13A1E0ACC44}"/>
              </a:ext>
            </a:extLst>
          </p:cNvPr>
          <p:cNvSpPr/>
          <p:nvPr/>
        </p:nvSpPr>
        <p:spPr>
          <a:xfrm>
            <a:off x="3669718" y="302629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36049A-D6EA-5B40-991E-AB3070CE18CB}"/>
              </a:ext>
            </a:extLst>
          </p:cNvPr>
          <p:cNvSpPr/>
          <p:nvPr/>
        </p:nvSpPr>
        <p:spPr>
          <a:xfrm>
            <a:off x="5292082" y="179900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70C567B-498E-CB4E-B63F-D4769F8480E8}"/>
              </a:ext>
            </a:extLst>
          </p:cNvPr>
          <p:cNvSpPr/>
          <p:nvPr/>
        </p:nvSpPr>
        <p:spPr>
          <a:xfrm>
            <a:off x="2339751" y="195876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4FF774-635F-3744-8B1B-5D992C9AEE11}"/>
              </a:ext>
            </a:extLst>
          </p:cNvPr>
          <p:cNvSpPr/>
          <p:nvPr/>
        </p:nvSpPr>
        <p:spPr>
          <a:xfrm>
            <a:off x="5940152" y="2246794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2505A61-CA91-2D49-A43D-15FB68D0217B}"/>
              </a:ext>
            </a:extLst>
          </p:cNvPr>
          <p:cNvSpPr/>
          <p:nvPr/>
        </p:nvSpPr>
        <p:spPr>
          <a:xfrm>
            <a:off x="5906047" y="2783502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ACAC997-51BE-0340-8235-16B701DAC7C7}"/>
              </a:ext>
            </a:extLst>
          </p:cNvPr>
          <p:cNvSpPr/>
          <p:nvPr/>
        </p:nvSpPr>
        <p:spPr>
          <a:xfrm>
            <a:off x="5436098" y="3284984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6A40DEC-D068-674D-BDA3-B623E92E5D7F}"/>
              </a:ext>
            </a:extLst>
          </p:cNvPr>
          <p:cNvSpPr/>
          <p:nvPr/>
        </p:nvSpPr>
        <p:spPr>
          <a:xfrm>
            <a:off x="6444208" y="3342639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8BFB2E-4714-774A-A55A-A75BF635A466}"/>
              </a:ext>
            </a:extLst>
          </p:cNvPr>
          <p:cNvSpPr/>
          <p:nvPr/>
        </p:nvSpPr>
        <p:spPr>
          <a:xfrm>
            <a:off x="6876256" y="2152071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5D22831-D69B-864B-8D6B-4D70B50786F8}"/>
              </a:ext>
            </a:extLst>
          </p:cNvPr>
          <p:cNvCxnSpPr>
            <a:cxnSpLocks/>
          </p:cNvCxnSpPr>
          <p:nvPr/>
        </p:nvCxnSpPr>
        <p:spPr>
          <a:xfrm flipH="1">
            <a:off x="3293532" y="2060848"/>
            <a:ext cx="214551" cy="44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937D8F8-7FBF-3847-84D2-4715AB4D6A34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3349337" y="2714262"/>
            <a:ext cx="362562" cy="3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FA0003F-5321-0943-853A-0BA367167CD3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627783" y="2102778"/>
            <a:ext cx="517884" cy="40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5E54D17-ADBF-1E4D-A587-3CD3561DAE2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43374" y="2025604"/>
            <a:ext cx="438959" cy="26337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0C22E1B-E491-6C4F-BC41-8C30C620F2C3}"/>
              </a:ext>
            </a:extLst>
          </p:cNvPr>
          <p:cNvCxnSpPr>
            <a:cxnSpLocks/>
          </p:cNvCxnSpPr>
          <p:nvPr/>
        </p:nvCxnSpPr>
        <p:spPr>
          <a:xfrm flipV="1">
            <a:off x="6084168" y="2283756"/>
            <a:ext cx="868768" cy="1070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5FF1B7F3-A071-3145-B3E7-AAEC62D4D5BA}"/>
              </a:ext>
            </a:extLst>
          </p:cNvPr>
          <p:cNvCxnSpPr>
            <a:cxnSpLocks/>
          </p:cNvCxnSpPr>
          <p:nvPr/>
        </p:nvCxnSpPr>
        <p:spPr>
          <a:xfrm flipV="1">
            <a:off x="6057578" y="2420660"/>
            <a:ext cx="0" cy="5068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0602C54-74E4-604E-8883-7095D63FC7C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79593" y="2984955"/>
            <a:ext cx="406796" cy="3998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8E45566-86DD-864E-BCFC-03991A174E2C}"/>
              </a:ext>
            </a:extLst>
          </p:cNvPr>
          <p:cNvCxnSpPr>
            <a:cxnSpLocks/>
          </p:cNvCxnSpPr>
          <p:nvPr/>
        </p:nvCxnSpPr>
        <p:spPr>
          <a:xfrm flipV="1">
            <a:off x="5613737" y="2927518"/>
            <a:ext cx="442980" cy="50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BCD4E03-01E9-FC40-99D1-A3354D942E3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9718" y="1920402"/>
            <a:ext cx="1622364" cy="22622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02CCB0E-55F1-554C-AB7C-A03FEAF89752}"/>
              </a:ext>
            </a:extLst>
          </p:cNvPr>
          <p:cNvSpPr/>
          <p:nvPr/>
        </p:nvSpPr>
        <p:spPr>
          <a:xfrm>
            <a:off x="341987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8C2289B2-A89F-8B49-95C5-847279D1703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864600" y="2927518"/>
            <a:ext cx="2041447" cy="24681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0D4C211-A2C4-1E4E-B17A-D174D46E3A4A}"/>
              </a:ext>
            </a:extLst>
          </p:cNvPr>
          <p:cNvCxnSpPr>
            <a:cxnSpLocks/>
          </p:cNvCxnSpPr>
          <p:nvPr/>
        </p:nvCxnSpPr>
        <p:spPr>
          <a:xfrm flipV="1">
            <a:off x="4716016" y="1491908"/>
            <a:ext cx="0" cy="2493231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2FE9FF8-3BEA-FD4C-962A-0CB88A9CD0FA}"/>
              </a:ext>
            </a:extLst>
          </p:cNvPr>
          <p:cNvSpPr txBox="1"/>
          <p:nvPr/>
        </p:nvSpPr>
        <p:spPr>
          <a:xfrm>
            <a:off x="2843808" y="3284984"/>
            <a:ext cx="4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B97E20-CCFC-334C-BE37-7B3DFAC3608B}"/>
              </a:ext>
            </a:extLst>
          </p:cNvPr>
          <p:cNvSpPr txBox="1"/>
          <p:nvPr/>
        </p:nvSpPr>
        <p:spPr>
          <a:xfrm>
            <a:off x="5790111" y="3741672"/>
            <a:ext cx="4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D380BA0-EE84-4A41-BF81-15BA886017D6}"/>
              </a:ext>
            </a:extLst>
          </p:cNvPr>
          <p:cNvSpPr txBox="1"/>
          <p:nvPr/>
        </p:nvSpPr>
        <p:spPr>
          <a:xfrm>
            <a:off x="4126678" y="2808927"/>
            <a:ext cx="4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5122D36-F6B8-DC45-BB43-FFF63A81C070}"/>
              </a:ext>
            </a:extLst>
          </p:cNvPr>
          <p:cNvSpPr txBox="1"/>
          <p:nvPr/>
        </p:nvSpPr>
        <p:spPr>
          <a:xfrm>
            <a:off x="4111950" y="1595437"/>
            <a:ext cx="4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e'</a:t>
            </a:r>
            <a:endParaRPr kumimoji="1"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167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0267-2653-2B4C-B494-A2AB9C5B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00" dirty="0"/>
              <a:t> A General Framework for MST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F7CED3-7C40-3B4C-AE73-E03ED80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C3DE6333-5F71-1D48-9CCC-DC38BB75A7D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78080" cy="4572000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en-US" altLang="zh-CN" dirty="0"/>
                  <a:t>MST =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en-US" altLang="zh-CN" b="1" dirty="0"/>
                  <a:t>While</a:t>
                </a:r>
                <a:r>
                  <a:rPr lang="en-US" altLang="zh-CN" dirty="0"/>
                  <a:t> |MST| &lt; n – 1 </a:t>
                </a:r>
                <a:r>
                  <a:rPr lang="en-US" altLang="zh-CN" b="1" dirty="0"/>
                  <a:t>do</a:t>
                </a: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en-US" altLang="zh-CN" dirty="0"/>
                  <a:t>        construct a cut and find a MCE e;</a:t>
                </a: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en-US" altLang="zh-CN" dirty="0"/>
                  <a:t>       </a:t>
                </a:r>
                <a:r>
                  <a:rPr lang="en-US" altLang="zh-CN" b="1" dirty="0"/>
                  <a:t> if </a:t>
                </a:r>
                <a:r>
                  <a:rPr lang="en-US" altLang="zh-CN" dirty="0"/>
                  <a:t>(MST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dirty="0"/>
                  <a:t>{e}) does not contain a cycle </a:t>
                </a:r>
                <a:r>
                  <a:rPr lang="en-US" altLang="zh-CN" b="1" dirty="0"/>
                  <a:t>then</a:t>
                </a:r>
                <a:r>
                  <a:rPr lang="en-US" altLang="zh-CN" dirty="0"/>
                  <a:t> </a:t>
                </a: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en-US" altLang="zh-CN" dirty="0"/>
                  <a:t>                 MST = MST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dirty="0"/>
                  <a:t>{e}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C3DE6333-5F71-1D48-9CCC-DC38BB75A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78080" cy="4572000"/>
              </a:xfr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0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Re-examine Prim from MCE</a:t>
            </a:r>
          </a:p>
        </p:txBody>
      </p:sp>
      <p:sp>
        <p:nvSpPr>
          <p:cNvPr id="13323" name="Oval 5"/>
          <p:cNvSpPr>
            <a:spLocks noChangeArrowheads="1"/>
          </p:cNvSpPr>
          <p:nvPr/>
        </p:nvSpPr>
        <p:spPr bwMode="auto">
          <a:xfrm>
            <a:off x="2942355" y="2063234"/>
            <a:ext cx="360363" cy="3603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2962993" y="2025927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</a:t>
            </a:r>
          </a:p>
        </p:txBody>
      </p:sp>
      <p:sp>
        <p:nvSpPr>
          <p:cNvPr id="13325" name="Oval 9"/>
          <p:cNvSpPr>
            <a:spLocks noChangeArrowheads="1"/>
          </p:cNvSpPr>
          <p:nvPr/>
        </p:nvSpPr>
        <p:spPr bwMode="auto">
          <a:xfrm>
            <a:off x="4315543" y="204894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6" name="Text Box 10"/>
          <p:cNvSpPr txBox="1">
            <a:spLocks noChangeArrowheads="1"/>
          </p:cNvSpPr>
          <p:nvPr/>
        </p:nvSpPr>
        <p:spPr bwMode="auto">
          <a:xfrm>
            <a:off x="4313955" y="2021959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3327" name="Oval 12"/>
          <p:cNvSpPr>
            <a:spLocks noChangeArrowheads="1"/>
          </p:cNvSpPr>
          <p:nvPr/>
        </p:nvSpPr>
        <p:spPr bwMode="auto">
          <a:xfrm>
            <a:off x="2766143" y="320147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2820118" y="3174484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I</a:t>
            </a: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1866030" y="3201471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0" name="Text Box 16"/>
          <p:cNvSpPr txBox="1">
            <a:spLocks noChangeArrowheads="1"/>
          </p:cNvSpPr>
          <p:nvPr/>
        </p:nvSpPr>
        <p:spPr bwMode="auto">
          <a:xfrm>
            <a:off x="1864443" y="3174484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</a:t>
            </a:r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3666255" y="2625209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3664668" y="259822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G</a:t>
            </a: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4566368" y="320147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564780" y="3174484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</a:t>
            </a:r>
          </a:p>
        </p:txBody>
      </p:sp>
      <p:sp>
        <p:nvSpPr>
          <p:cNvPr id="13335" name="Oval 24"/>
          <p:cNvSpPr>
            <a:spLocks noChangeArrowheads="1"/>
          </p:cNvSpPr>
          <p:nvPr/>
        </p:nvSpPr>
        <p:spPr bwMode="auto">
          <a:xfrm>
            <a:off x="5466480" y="3201471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5464893" y="3174484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</a:t>
            </a:r>
          </a:p>
        </p:txBody>
      </p:sp>
      <p:sp>
        <p:nvSpPr>
          <p:cNvPr id="13337" name="Oval 27"/>
          <p:cNvSpPr>
            <a:spLocks noChangeArrowheads="1"/>
          </p:cNvSpPr>
          <p:nvPr/>
        </p:nvSpPr>
        <p:spPr bwMode="auto">
          <a:xfrm>
            <a:off x="2620093" y="409364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2618505" y="4066659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</a:t>
            </a:r>
          </a:p>
        </p:txBody>
      </p:sp>
      <p:sp>
        <p:nvSpPr>
          <p:cNvPr id="13339" name="Oval 30"/>
          <p:cNvSpPr>
            <a:spLocks noChangeArrowheads="1"/>
          </p:cNvSpPr>
          <p:nvPr/>
        </p:nvSpPr>
        <p:spPr bwMode="auto">
          <a:xfrm>
            <a:off x="4674318" y="409364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4672730" y="4066659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D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>
            <a:off x="3296368" y="2233096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>
            <a:off x="2962993" y="4269859"/>
            <a:ext cx="171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34"/>
          <p:cNvSpPr>
            <a:spLocks noChangeShapeType="1"/>
          </p:cNvSpPr>
          <p:nvPr/>
        </p:nvSpPr>
        <p:spPr bwMode="auto">
          <a:xfrm>
            <a:off x="2229568" y="3369746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3129680" y="3369746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36"/>
          <p:cNvSpPr>
            <a:spLocks noChangeShapeType="1"/>
          </p:cNvSpPr>
          <p:nvPr/>
        </p:nvSpPr>
        <p:spPr bwMode="auto">
          <a:xfrm>
            <a:off x="4917205" y="3369746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37"/>
          <p:cNvSpPr>
            <a:spLocks noChangeShapeType="1"/>
          </p:cNvSpPr>
          <p:nvPr/>
        </p:nvSpPr>
        <p:spPr bwMode="auto">
          <a:xfrm flipV="1">
            <a:off x="3115393" y="2869684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Line 38"/>
          <p:cNvSpPr>
            <a:spLocks noChangeShapeType="1"/>
          </p:cNvSpPr>
          <p:nvPr/>
        </p:nvSpPr>
        <p:spPr bwMode="auto">
          <a:xfrm>
            <a:off x="4015505" y="2842696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 flipH="1">
            <a:off x="2159718" y="2382321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4653680" y="2302946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>
            <a:off x="2174005" y="3507859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4985468" y="3536434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Line 43"/>
          <p:cNvSpPr>
            <a:spLocks noChangeShapeType="1"/>
          </p:cNvSpPr>
          <p:nvPr/>
        </p:nvSpPr>
        <p:spPr bwMode="auto">
          <a:xfrm flipH="1">
            <a:off x="2872505" y="3563421"/>
            <a:ext cx="4921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>
            <a:off x="4764805" y="3549134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45"/>
          <p:cNvSpPr>
            <a:spLocks noChangeShapeType="1"/>
          </p:cNvSpPr>
          <p:nvPr/>
        </p:nvSpPr>
        <p:spPr bwMode="auto">
          <a:xfrm>
            <a:off x="3253505" y="2358509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46"/>
          <p:cNvSpPr>
            <a:spLocks noChangeShapeType="1"/>
          </p:cNvSpPr>
          <p:nvPr/>
        </p:nvSpPr>
        <p:spPr bwMode="auto">
          <a:xfrm flipH="1">
            <a:off x="3959943" y="2382321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7" name="Text Box 48"/>
          <p:cNvSpPr txBox="1">
            <a:spLocks noChangeArrowheads="1"/>
          </p:cNvSpPr>
          <p:nvPr/>
        </p:nvSpPr>
        <p:spPr bwMode="auto">
          <a:xfrm>
            <a:off x="3240805" y="238867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13358" name="Text Box 49"/>
          <p:cNvSpPr txBox="1">
            <a:spLocks noChangeArrowheads="1"/>
          </p:cNvSpPr>
          <p:nvPr/>
        </p:nvSpPr>
        <p:spPr bwMode="auto">
          <a:xfrm>
            <a:off x="3637680" y="3325296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13359" name="Text Box 50"/>
          <p:cNvSpPr txBox="1">
            <a:spLocks noChangeArrowheads="1"/>
          </p:cNvSpPr>
          <p:nvPr/>
        </p:nvSpPr>
        <p:spPr bwMode="auto">
          <a:xfrm>
            <a:off x="3161430" y="281412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13360" name="Text Box 51"/>
          <p:cNvSpPr txBox="1">
            <a:spLocks noChangeArrowheads="1"/>
          </p:cNvSpPr>
          <p:nvPr/>
        </p:nvSpPr>
        <p:spPr bwMode="auto">
          <a:xfrm>
            <a:off x="2872505" y="367772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1" name="Text Box 52"/>
          <p:cNvSpPr txBox="1">
            <a:spLocks noChangeArrowheads="1"/>
          </p:cNvSpPr>
          <p:nvPr/>
        </p:nvSpPr>
        <p:spPr bwMode="auto">
          <a:xfrm>
            <a:off x="3737693" y="4182546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13362" name="Text Box 53"/>
          <p:cNvSpPr txBox="1">
            <a:spLocks noChangeArrowheads="1"/>
          </p:cNvSpPr>
          <p:nvPr/>
        </p:nvSpPr>
        <p:spPr bwMode="auto">
          <a:xfrm>
            <a:off x="2367680" y="309352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13363" name="Text Box 54"/>
          <p:cNvSpPr txBox="1">
            <a:spLocks noChangeArrowheads="1"/>
          </p:cNvSpPr>
          <p:nvPr/>
        </p:nvSpPr>
        <p:spPr bwMode="auto">
          <a:xfrm>
            <a:off x="2208930" y="369677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3364" name="Text Box 55"/>
          <p:cNvSpPr txBox="1">
            <a:spLocks noChangeArrowheads="1"/>
          </p:cNvSpPr>
          <p:nvPr/>
        </p:nvSpPr>
        <p:spPr bwMode="auto">
          <a:xfrm>
            <a:off x="2485155" y="2429153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7</a:t>
            </a:r>
          </a:p>
        </p:txBody>
      </p:sp>
      <p:sp>
        <p:nvSpPr>
          <p:cNvPr id="13365" name="Text Box 56"/>
          <p:cNvSpPr txBox="1">
            <a:spLocks noChangeArrowheads="1"/>
          </p:cNvSpPr>
          <p:nvPr/>
        </p:nvSpPr>
        <p:spPr bwMode="auto">
          <a:xfrm>
            <a:off x="5037855" y="2550596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13366" name="Text Box 57"/>
          <p:cNvSpPr txBox="1">
            <a:spLocks noChangeArrowheads="1"/>
          </p:cNvSpPr>
          <p:nvPr/>
        </p:nvSpPr>
        <p:spPr bwMode="auto">
          <a:xfrm>
            <a:off x="5248993" y="3677721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7" name="Text Box 58"/>
          <p:cNvSpPr txBox="1">
            <a:spLocks noChangeArrowheads="1"/>
          </p:cNvSpPr>
          <p:nvPr/>
        </p:nvSpPr>
        <p:spPr bwMode="auto">
          <a:xfrm>
            <a:off x="4529855" y="3606284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  <p:sp>
        <p:nvSpPr>
          <p:cNvPr id="13368" name="Text Box 59"/>
          <p:cNvSpPr txBox="1">
            <a:spLocks noChangeArrowheads="1"/>
          </p:cNvSpPr>
          <p:nvPr/>
        </p:nvSpPr>
        <p:spPr bwMode="auto">
          <a:xfrm>
            <a:off x="4961655" y="331735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9" name="Text Box 60"/>
          <p:cNvSpPr txBox="1">
            <a:spLocks noChangeArrowheads="1"/>
          </p:cNvSpPr>
          <p:nvPr/>
        </p:nvSpPr>
        <p:spPr bwMode="auto">
          <a:xfrm>
            <a:off x="4169493" y="2382321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3370" name="Text Box 61"/>
          <p:cNvSpPr txBox="1">
            <a:spLocks noChangeArrowheads="1"/>
          </p:cNvSpPr>
          <p:nvPr/>
        </p:nvSpPr>
        <p:spPr bwMode="auto">
          <a:xfrm>
            <a:off x="4169493" y="2742684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83007" name="Line 63"/>
          <p:cNvSpPr>
            <a:spLocks noChangeShapeType="1"/>
          </p:cNvSpPr>
          <p:nvPr/>
        </p:nvSpPr>
        <p:spPr bwMode="auto">
          <a:xfrm>
            <a:off x="3305893" y="2237859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1" name="Line 67"/>
          <p:cNvSpPr>
            <a:spLocks noChangeShapeType="1"/>
          </p:cNvSpPr>
          <p:nvPr/>
        </p:nvSpPr>
        <p:spPr bwMode="auto">
          <a:xfrm>
            <a:off x="3277318" y="2356921"/>
            <a:ext cx="436562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3" name="Line 69"/>
          <p:cNvSpPr>
            <a:spLocks noChangeShapeType="1"/>
          </p:cNvSpPr>
          <p:nvPr/>
        </p:nvSpPr>
        <p:spPr bwMode="auto">
          <a:xfrm flipH="1">
            <a:off x="3094755" y="2877621"/>
            <a:ext cx="593725" cy="441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9" name="Line 77"/>
          <p:cNvSpPr>
            <a:spLocks noChangeShapeType="1"/>
          </p:cNvSpPr>
          <p:nvPr/>
        </p:nvSpPr>
        <p:spPr bwMode="auto">
          <a:xfrm>
            <a:off x="1775542" y="5416034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80" name="Text Box 78"/>
          <p:cNvSpPr txBox="1">
            <a:spLocks noChangeArrowheads="1"/>
          </p:cNvSpPr>
          <p:nvPr/>
        </p:nvSpPr>
        <p:spPr bwMode="auto">
          <a:xfrm>
            <a:off x="2783605" y="5204896"/>
            <a:ext cx="296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edges included in the MST</a:t>
            </a:r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E8395D98-BA89-9B45-A8D0-62A9100EFC44}"/>
              </a:ext>
            </a:extLst>
          </p:cNvPr>
          <p:cNvSpPr/>
          <p:nvPr/>
        </p:nvSpPr>
        <p:spPr>
          <a:xfrm>
            <a:off x="1763688" y="1988840"/>
            <a:ext cx="4089296" cy="1250731"/>
          </a:xfrm>
          <a:custGeom>
            <a:avLst/>
            <a:gdLst>
              <a:gd name="connsiteX0" fmla="*/ 0 w 4089296"/>
              <a:gd name="connsiteY0" fmla="*/ 147145 h 1250731"/>
              <a:gd name="connsiteX1" fmla="*/ 52552 w 4089296"/>
              <a:gd name="connsiteY1" fmla="*/ 241738 h 1250731"/>
              <a:gd name="connsiteX2" fmla="*/ 126124 w 4089296"/>
              <a:gd name="connsiteY2" fmla="*/ 336331 h 1250731"/>
              <a:gd name="connsiteX3" fmla="*/ 168166 w 4089296"/>
              <a:gd name="connsiteY3" fmla="*/ 388883 h 1250731"/>
              <a:gd name="connsiteX4" fmla="*/ 252249 w 4089296"/>
              <a:gd name="connsiteY4" fmla="*/ 472966 h 1250731"/>
              <a:gd name="connsiteX5" fmla="*/ 283780 w 4089296"/>
              <a:gd name="connsiteY5" fmla="*/ 504497 h 1250731"/>
              <a:gd name="connsiteX6" fmla="*/ 346842 w 4089296"/>
              <a:gd name="connsiteY6" fmla="*/ 578069 h 1250731"/>
              <a:gd name="connsiteX7" fmla="*/ 388883 w 4089296"/>
              <a:gd name="connsiteY7" fmla="*/ 599090 h 1250731"/>
              <a:gd name="connsiteX8" fmla="*/ 483476 w 4089296"/>
              <a:gd name="connsiteY8" fmla="*/ 662152 h 1250731"/>
              <a:gd name="connsiteX9" fmla="*/ 515007 w 4089296"/>
              <a:gd name="connsiteY9" fmla="*/ 683173 h 1250731"/>
              <a:gd name="connsiteX10" fmla="*/ 567559 w 4089296"/>
              <a:gd name="connsiteY10" fmla="*/ 704193 h 1250731"/>
              <a:gd name="connsiteX11" fmla="*/ 662152 w 4089296"/>
              <a:gd name="connsiteY11" fmla="*/ 756745 h 1250731"/>
              <a:gd name="connsiteX12" fmla="*/ 735724 w 4089296"/>
              <a:gd name="connsiteY12" fmla="*/ 798786 h 1250731"/>
              <a:gd name="connsiteX13" fmla="*/ 767255 w 4089296"/>
              <a:gd name="connsiteY13" fmla="*/ 809297 h 1250731"/>
              <a:gd name="connsiteX14" fmla="*/ 819807 w 4089296"/>
              <a:gd name="connsiteY14" fmla="*/ 830317 h 1250731"/>
              <a:gd name="connsiteX15" fmla="*/ 861849 w 4089296"/>
              <a:gd name="connsiteY15" fmla="*/ 851338 h 1250731"/>
              <a:gd name="connsiteX16" fmla="*/ 924911 w 4089296"/>
              <a:gd name="connsiteY16" fmla="*/ 872359 h 1250731"/>
              <a:gd name="connsiteX17" fmla="*/ 987973 w 4089296"/>
              <a:gd name="connsiteY17" fmla="*/ 903890 h 1250731"/>
              <a:gd name="connsiteX18" fmla="*/ 1030014 w 4089296"/>
              <a:gd name="connsiteY18" fmla="*/ 924911 h 1250731"/>
              <a:gd name="connsiteX19" fmla="*/ 1103587 w 4089296"/>
              <a:gd name="connsiteY19" fmla="*/ 956442 h 1250731"/>
              <a:gd name="connsiteX20" fmla="*/ 1166649 w 4089296"/>
              <a:gd name="connsiteY20" fmla="*/ 998483 h 1250731"/>
              <a:gd name="connsiteX21" fmla="*/ 1240221 w 4089296"/>
              <a:gd name="connsiteY21" fmla="*/ 1030014 h 1250731"/>
              <a:gd name="connsiteX22" fmla="*/ 1324304 w 4089296"/>
              <a:gd name="connsiteY22" fmla="*/ 1061545 h 1250731"/>
              <a:gd name="connsiteX23" fmla="*/ 1397876 w 4089296"/>
              <a:gd name="connsiteY23" fmla="*/ 1103586 h 1250731"/>
              <a:gd name="connsiteX24" fmla="*/ 1429407 w 4089296"/>
              <a:gd name="connsiteY24" fmla="*/ 1124607 h 1250731"/>
              <a:gd name="connsiteX25" fmla="*/ 1492469 w 4089296"/>
              <a:gd name="connsiteY25" fmla="*/ 1145628 h 1250731"/>
              <a:gd name="connsiteX26" fmla="*/ 1629104 w 4089296"/>
              <a:gd name="connsiteY26" fmla="*/ 1177159 h 1250731"/>
              <a:gd name="connsiteX27" fmla="*/ 1671145 w 4089296"/>
              <a:gd name="connsiteY27" fmla="*/ 1187669 h 1250731"/>
              <a:gd name="connsiteX28" fmla="*/ 1744718 w 4089296"/>
              <a:gd name="connsiteY28" fmla="*/ 1198179 h 1250731"/>
              <a:gd name="connsiteX29" fmla="*/ 1786759 w 4089296"/>
              <a:gd name="connsiteY29" fmla="*/ 1208690 h 1250731"/>
              <a:gd name="connsiteX30" fmla="*/ 1839311 w 4089296"/>
              <a:gd name="connsiteY30" fmla="*/ 1219200 h 1250731"/>
              <a:gd name="connsiteX31" fmla="*/ 1923393 w 4089296"/>
              <a:gd name="connsiteY31" fmla="*/ 1240221 h 1250731"/>
              <a:gd name="connsiteX32" fmla="*/ 2123090 w 4089296"/>
              <a:gd name="connsiteY32" fmla="*/ 1250731 h 1250731"/>
              <a:gd name="connsiteX33" fmla="*/ 2606566 w 4089296"/>
              <a:gd name="connsiteY33" fmla="*/ 1219200 h 1250731"/>
              <a:gd name="connsiteX34" fmla="*/ 2743200 w 4089296"/>
              <a:gd name="connsiteY34" fmla="*/ 1208690 h 1250731"/>
              <a:gd name="connsiteX35" fmla="*/ 2795752 w 4089296"/>
              <a:gd name="connsiteY35" fmla="*/ 1198179 h 1250731"/>
              <a:gd name="connsiteX36" fmla="*/ 2837793 w 4089296"/>
              <a:gd name="connsiteY36" fmla="*/ 1177159 h 1250731"/>
              <a:gd name="connsiteX37" fmla="*/ 2932387 w 4089296"/>
              <a:gd name="connsiteY37" fmla="*/ 1145628 h 1250731"/>
              <a:gd name="connsiteX38" fmla="*/ 2963918 w 4089296"/>
              <a:gd name="connsiteY38" fmla="*/ 1124607 h 1250731"/>
              <a:gd name="connsiteX39" fmla="*/ 3005959 w 4089296"/>
              <a:gd name="connsiteY39" fmla="*/ 1103586 h 1250731"/>
              <a:gd name="connsiteX40" fmla="*/ 3037490 w 4089296"/>
              <a:gd name="connsiteY40" fmla="*/ 1072055 h 1250731"/>
              <a:gd name="connsiteX41" fmla="*/ 3069021 w 4089296"/>
              <a:gd name="connsiteY41" fmla="*/ 1051035 h 1250731"/>
              <a:gd name="connsiteX42" fmla="*/ 3100552 w 4089296"/>
              <a:gd name="connsiteY42" fmla="*/ 1019504 h 1250731"/>
              <a:gd name="connsiteX43" fmla="*/ 3132083 w 4089296"/>
              <a:gd name="connsiteY43" fmla="*/ 998483 h 1250731"/>
              <a:gd name="connsiteX44" fmla="*/ 3237187 w 4089296"/>
              <a:gd name="connsiteY44" fmla="*/ 924911 h 1250731"/>
              <a:gd name="connsiteX45" fmla="*/ 3321269 w 4089296"/>
              <a:gd name="connsiteY45" fmla="*/ 882869 h 1250731"/>
              <a:gd name="connsiteX46" fmla="*/ 3426373 w 4089296"/>
              <a:gd name="connsiteY46" fmla="*/ 809297 h 1250731"/>
              <a:gd name="connsiteX47" fmla="*/ 3457904 w 4089296"/>
              <a:gd name="connsiteY47" fmla="*/ 798786 h 1250731"/>
              <a:gd name="connsiteX48" fmla="*/ 3531476 w 4089296"/>
              <a:gd name="connsiteY48" fmla="*/ 756745 h 1250731"/>
              <a:gd name="connsiteX49" fmla="*/ 3594538 w 4089296"/>
              <a:gd name="connsiteY49" fmla="*/ 704193 h 1250731"/>
              <a:gd name="connsiteX50" fmla="*/ 3615559 w 4089296"/>
              <a:gd name="connsiteY50" fmla="*/ 672662 h 1250731"/>
              <a:gd name="connsiteX51" fmla="*/ 3678621 w 4089296"/>
              <a:gd name="connsiteY51" fmla="*/ 609600 h 1250731"/>
              <a:gd name="connsiteX52" fmla="*/ 3731173 w 4089296"/>
              <a:gd name="connsiteY52" fmla="*/ 536028 h 1250731"/>
              <a:gd name="connsiteX53" fmla="*/ 3804745 w 4089296"/>
              <a:gd name="connsiteY53" fmla="*/ 462455 h 1250731"/>
              <a:gd name="connsiteX54" fmla="*/ 3867807 w 4089296"/>
              <a:gd name="connsiteY54" fmla="*/ 388883 h 1250731"/>
              <a:gd name="connsiteX55" fmla="*/ 3899338 w 4089296"/>
              <a:gd name="connsiteY55" fmla="*/ 346842 h 1250731"/>
              <a:gd name="connsiteX56" fmla="*/ 3941380 w 4089296"/>
              <a:gd name="connsiteY56" fmla="*/ 315311 h 1250731"/>
              <a:gd name="connsiteX57" fmla="*/ 3972911 w 4089296"/>
              <a:gd name="connsiteY57" fmla="*/ 273269 h 1250731"/>
              <a:gd name="connsiteX58" fmla="*/ 4004442 w 4089296"/>
              <a:gd name="connsiteY58" fmla="*/ 241738 h 1250731"/>
              <a:gd name="connsiteX59" fmla="*/ 4046483 w 4089296"/>
              <a:gd name="connsiteY59" fmla="*/ 178676 h 1250731"/>
              <a:gd name="connsiteX60" fmla="*/ 4067504 w 4089296"/>
              <a:gd name="connsiteY60" fmla="*/ 115614 h 1250731"/>
              <a:gd name="connsiteX61" fmla="*/ 4088524 w 4089296"/>
              <a:gd name="connsiteY61" fmla="*/ 42042 h 1250731"/>
              <a:gd name="connsiteX62" fmla="*/ 4088524 w 4089296"/>
              <a:gd name="connsiteY62" fmla="*/ 0 h 12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089296" h="1250731">
                <a:moveTo>
                  <a:pt x="0" y="147145"/>
                </a:moveTo>
                <a:cubicBezTo>
                  <a:pt x="17517" y="178676"/>
                  <a:pt x="32544" y="211726"/>
                  <a:pt x="52552" y="241738"/>
                </a:cubicBezTo>
                <a:cubicBezTo>
                  <a:pt x="74710" y="274975"/>
                  <a:pt x="101445" y="304921"/>
                  <a:pt x="126124" y="336331"/>
                </a:cubicBezTo>
                <a:cubicBezTo>
                  <a:pt x="139984" y="353971"/>
                  <a:pt x="152303" y="373020"/>
                  <a:pt x="168166" y="388883"/>
                </a:cubicBezTo>
                <a:lnTo>
                  <a:pt x="252249" y="472966"/>
                </a:lnTo>
                <a:cubicBezTo>
                  <a:pt x="262759" y="483476"/>
                  <a:pt x="274862" y="492606"/>
                  <a:pt x="283780" y="504497"/>
                </a:cubicBezTo>
                <a:cubicBezTo>
                  <a:pt x="300341" y="526579"/>
                  <a:pt x="323194" y="561178"/>
                  <a:pt x="346842" y="578069"/>
                </a:cubicBezTo>
                <a:cubicBezTo>
                  <a:pt x="359591" y="587176"/>
                  <a:pt x="375448" y="591029"/>
                  <a:pt x="388883" y="599090"/>
                </a:cubicBezTo>
                <a:cubicBezTo>
                  <a:pt x="388900" y="599100"/>
                  <a:pt x="467702" y="651636"/>
                  <a:pt x="483476" y="662152"/>
                </a:cubicBezTo>
                <a:cubicBezTo>
                  <a:pt x="493986" y="669159"/>
                  <a:pt x="503279" y="678482"/>
                  <a:pt x="515007" y="683173"/>
                </a:cubicBezTo>
                <a:lnTo>
                  <a:pt x="567559" y="704193"/>
                </a:lnTo>
                <a:cubicBezTo>
                  <a:pt x="660536" y="778575"/>
                  <a:pt x="579580" y="725780"/>
                  <a:pt x="662152" y="756745"/>
                </a:cubicBezTo>
                <a:cubicBezTo>
                  <a:pt x="735845" y="784380"/>
                  <a:pt x="674746" y="768297"/>
                  <a:pt x="735724" y="798786"/>
                </a:cubicBezTo>
                <a:cubicBezTo>
                  <a:pt x="745633" y="803741"/>
                  <a:pt x="756881" y="805407"/>
                  <a:pt x="767255" y="809297"/>
                </a:cubicBezTo>
                <a:cubicBezTo>
                  <a:pt x="784920" y="815921"/>
                  <a:pt x="802566" y="822655"/>
                  <a:pt x="819807" y="830317"/>
                </a:cubicBezTo>
                <a:cubicBezTo>
                  <a:pt x="834125" y="836680"/>
                  <a:pt x="847302" y="845519"/>
                  <a:pt x="861849" y="851338"/>
                </a:cubicBezTo>
                <a:cubicBezTo>
                  <a:pt x="882422" y="859567"/>
                  <a:pt x="906474" y="860068"/>
                  <a:pt x="924911" y="872359"/>
                </a:cubicBezTo>
                <a:cubicBezTo>
                  <a:pt x="985508" y="912755"/>
                  <a:pt x="927051" y="877780"/>
                  <a:pt x="987973" y="903890"/>
                </a:cubicBezTo>
                <a:cubicBezTo>
                  <a:pt x="1002374" y="910062"/>
                  <a:pt x="1015613" y="918739"/>
                  <a:pt x="1030014" y="924911"/>
                </a:cubicBezTo>
                <a:cubicBezTo>
                  <a:pt x="1080760" y="946659"/>
                  <a:pt x="1045482" y="921579"/>
                  <a:pt x="1103587" y="956442"/>
                </a:cubicBezTo>
                <a:cubicBezTo>
                  <a:pt x="1125250" y="969440"/>
                  <a:pt x="1144053" y="987185"/>
                  <a:pt x="1166649" y="998483"/>
                </a:cubicBezTo>
                <a:cubicBezTo>
                  <a:pt x="1306081" y="1068201"/>
                  <a:pt x="1131967" y="983619"/>
                  <a:pt x="1240221" y="1030014"/>
                </a:cubicBezTo>
                <a:cubicBezTo>
                  <a:pt x="1317168" y="1062991"/>
                  <a:pt x="1246792" y="1042168"/>
                  <a:pt x="1324304" y="1061545"/>
                </a:cubicBezTo>
                <a:cubicBezTo>
                  <a:pt x="1401125" y="1112760"/>
                  <a:pt x="1304532" y="1050247"/>
                  <a:pt x="1397876" y="1103586"/>
                </a:cubicBezTo>
                <a:cubicBezTo>
                  <a:pt x="1408844" y="1109853"/>
                  <a:pt x="1417864" y="1119477"/>
                  <a:pt x="1429407" y="1124607"/>
                </a:cubicBezTo>
                <a:cubicBezTo>
                  <a:pt x="1449655" y="1133606"/>
                  <a:pt x="1470973" y="1140254"/>
                  <a:pt x="1492469" y="1145628"/>
                </a:cubicBezTo>
                <a:cubicBezTo>
                  <a:pt x="1698534" y="1197142"/>
                  <a:pt x="1483512" y="1144805"/>
                  <a:pt x="1629104" y="1177159"/>
                </a:cubicBezTo>
                <a:cubicBezTo>
                  <a:pt x="1643205" y="1180293"/>
                  <a:pt x="1656933" y="1185085"/>
                  <a:pt x="1671145" y="1187669"/>
                </a:cubicBezTo>
                <a:cubicBezTo>
                  <a:pt x="1695519" y="1192100"/>
                  <a:pt x="1720344" y="1193747"/>
                  <a:pt x="1744718" y="1198179"/>
                </a:cubicBezTo>
                <a:cubicBezTo>
                  <a:pt x="1758930" y="1200763"/>
                  <a:pt x="1772658" y="1205556"/>
                  <a:pt x="1786759" y="1208690"/>
                </a:cubicBezTo>
                <a:cubicBezTo>
                  <a:pt x="1804198" y="1212565"/>
                  <a:pt x="1821980" y="1214867"/>
                  <a:pt x="1839311" y="1219200"/>
                </a:cubicBezTo>
                <a:cubicBezTo>
                  <a:pt x="1884503" y="1230498"/>
                  <a:pt x="1865276" y="1235378"/>
                  <a:pt x="1923393" y="1240221"/>
                </a:cubicBezTo>
                <a:cubicBezTo>
                  <a:pt x="1989821" y="1245756"/>
                  <a:pt x="2056524" y="1247228"/>
                  <a:pt x="2123090" y="1250731"/>
                </a:cubicBezTo>
                <a:cubicBezTo>
                  <a:pt x="2407332" y="1235771"/>
                  <a:pt x="2270791" y="1244383"/>
                  <a:pt x="2606566" y="1219200"/>
                </a:cubicBezTo>
                <a:lnTo>
                  <a:pt x="2743200" y="1208690"/>
                </a:lnTo>
                <a:cubicBezTo>
                  <a:pt x="2760717" y="1205186"/>
                  <a:pt x="2778804" y="1203828"/>
                  <a:pt x="2795752" y="1198179"/>
                </a:cubicBezTo>
                <a:cubicBezTo>
                  <a:pt x="2810616" y="1193224"/>
                  <a:pt x="2823476" y="1183522"/>
                  <a:pt x="2837793" y="1177159"/>
                </a:cubicBezTo>
                <a:cubicBezTo>
                  <a:pt x="2888683" y="1154542"/>
                  <a:pt x="2883583" y="1157828"/>
                  <a:pt x="2932387" y="1145628"/>
                </a:cubicBezTo>
                <a:cubicBezTo>
                  <a:pt x="2942897" y="1138621"/>
                  <a:pt x="2952950" y="1130874"/>
                  <a:pt x="2963918" y="1124607"/>
                </a:cubicBezTo>
                <a:cubicBezTo>
                  <a:pt x="2977521" y="1116833"/>
                  <a:pt x="2993210" y="1112693"/>
                  <a:pt x="3005959" y="1103586"/>
                </a:cubicBezTo>
                <a:cubicBezTo>
                  <a:pt x="3018054" y="1094946"/>
                  <a:pt x="3026071" y="1081571"/>
                  <a:pt x="3037490" y="1072055"/>
                </a:cubicBezTo>
                <a:cubicBezTo>
                  <a:pt x="3047194" y="1063968"/>
                  <a:pt x="3059317" y="1059122"/>
                  <a:pt x="3069021" y="1051035"/>
                </a:cubicBezTo>
                <a:cubicBezTo>
                  <a:pt x="3080440" y="1041519"/>
                  <a:pt x="3089133" y="1029020"/>
                  <a:pt x="3100552" y="1019504"/>
                </a:cubicBezTo>
                <a:cubicBezTo>
                  <a:pt x="3110256" y="1011417"/>
                  <a:pt x="3121804" y="1005825"/>
                  <a:pt x="3132083" y="998483"/>
                </a:cubicBezTo>
                <a:cubicBezTo>
                  <a:pt x="3162847" y="976508"/>
                  <a:pt x="3204962" y="941024"/>
                  <a:pt x="3237187" y="924911"/>
                </a:cubicBezTo>
                <a:cubicBezTo>
                  <a:pt x="3265214" y="910897"/>
                  <a:pt x="3296200" y="901670"/>
                  <a:pt x="3321269" y="882869"/>
                </a:cubicBezTo>
                <a:cubicBezTo>
                  <a:pt x="3340456" y="868479"/>
                  <a:pt x="3410846" y="814473"/>
                  <a:pt x="3426373" y="809297"/>
                </a:cubicBezTo>
                <a:cubicBezTo>
                  <a:pt x="3436883" y="805793"/>
                  <a:pt x="3447721" y="803150"/>
                  <a:pt x="3457904" y="798786"/>
                </a:cubicBezTo>
                <a:cubicBezTo>
                  <a:pt x="3479072" y="789714"/>
                  <a:pt x="3512847" y="772270"/>
                  <a:pt x="3531476" y="756745"/>
                </a:cubicBezTo>
                <a:cubicBezTo>
                  <a:pt x="3612402" y="689306"/>
                  <a:pt x="3516252" y="756384"/>
                  <a:pt x="3594538" y="704193"/>
                </a:cubicBezTo>
                <a:cubicBezTo>
                  <a:pt x="3601545" y="693683"/>
                  <a:pt x="3607167" y="682103"/>
                  <a:pt x="3615559" y="672662"/>
                </a:cubicBezTo>
                <a:cubicBezTo>
                  <a:pt x="3635309" y="650443"/>
                  <a:pt x="3662131" y="634335"/>
                  <a:pt x="3678621" y="609600"/>
                </a:cubicBezTo>
                <a:cubicBezTo>
                  <a:pt x="3692907" y="588171"/>
                  <a:pt x="3714877" y="553954"/>
                  <a:pt x="3731173" y="536028"/>
                </a:cubicBezTo>
                <a:cubicBezTo>
                  <a:pt x="3754503" y="510365"/>
                  <a:pt x="3783935" y="490201"/>
                  <a:pt x="3804745" y="462455"/>
                </a:cubicBezTo>
                <a:cubicBezTo>
                  <a:pt x="3896951" y="339514"/>
                  <a:pt x="3779972" y="491357"/>
                  <a:pt x="3867807" y="388883"/>
                </a:cubicBezTo>
                <a:cubicBezTo>
                  <a:pt x="3879207" y="375583"/>
                  <a:pt x="3886951" y="359228"/>
                  <a:pt x="3899338" y="346842"/>
                </a:cubicBezTo>
                <a:cubicBezTo>
                  <a:pt x="3911725" y="334455"/>
                  <a:pt x="3928993" y="327698"/>
                  <a:pt x="3941380" y="315311"/>
                </a:cubicBezTo>
                <a:cubicBezTo>
                  <a:pt x="3953767" y="302924"/>
                  <a:pt x="3961511" y="286569"/>
                  <a:pt x="3972911" y="273269"/>
                </a:cubicBezTo>
                <a:cubicBezTo>
                  <a:pt x="3982584" y="261983"/>
                  <a:pt x="3995317" y="253471"/>
                  <a:pt x="4004442" y="241738"/>
                </a:cubicBezTo>
                <a:cubicBezTo>
                  <a:pt x="4019952" y="221796"/>
                  <a:pt x="4046483" y="178676"/>
                  <a:pt x="4046483" y="178676"/>
                </a:cubicBezTo>
                <a:lnTo>
                  <a:pt x="4067504" y="115614"/>
                </a:lnTo>
                <a:cubicBezTo>
                  <a:pt x="4074484" y="94673"/>
                  <a:pt x="4085885" y="63156"/>
                  <a:pt x="4088524" y="42042"/>
                </a:cubicBezTo>
                <a:cubicBezTo>
                  <a:pt x="4090262" y="28136"/>
                  <a:pt x="4088524" y="14014"/>
                  <a:pt x="4088524" y="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Re-examine Kruskal from MCE</a:t>
            </a:r>
          </a:p>
        </p:txBody>
      </p:sp>
      <p:sp>
        <p:nvSpPr>
          <p:cNvPr id="13379" name="Line 77"/>
          <p:cNvSpPr>
            <a:spLocks noChangeShapeType="1"/>
          </p:cNvSpPr>
          <p:nvPr/>
        </p:nvSpPr>
        <p:spPr bwMode="auto">
          <a:xfrm>
            <a:off x="1775542" y="5416034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80" name="Text Box 78"/>
          <p:cNvSpPr txBox="1">
            <a:spLocks noChangeArrowheads="1"/>
          </p:cNvSpPr>
          <p:nvPr/>
        </p:nvSpPr>
        <p:spPr bwMode="auto">
          <a:xfrm>
            <a:off x="2783605" y="5204896"/>
            <a:ext cx="296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edges included in the MST</a:t>
            </a:r>
          </a:p>
        </p:txBody>
      </p:sp>
      <p:sp>
        <p:nvSpPr>
          <p:cNvPr id="61" name="Oval 7">
            <a:extLst>
              <a:ext uri="{FF2B5EF4-FFF2-40B4-BE49-F238E27FC236}">
                <a16:creationId xmlns:a16="http://schemas.microsoft.com/office/drawing/2014/main" id="{4644E44C-47FF-914A-9B73-4D0FB811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392" y="2027122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" name="Text Box 8">
            <a:extLst>
              <a:ext uri="{FF2B5EF4-FFF2-40B4-BE49-F238E27FC236}">
                <a16:creationId xmlns:a16="http://schemas.microsoft.com/office/drawing/2014/main" id="{12F3F0C6-77F9-3748-83F3-3B9E85D1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72" y="198884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</a:t>
            </a:r>
          </a:p>
        </p:txBody>
      </p:sp>
      <p:sp>
        <p:nvSpPr>
          <p:cNvPr id="63" name="Oval 9">
            <a:extLst>
              <a:ext uri="{FF2B5EF4-FFF2-40B4-BE49-F238E27FC236}">
                <a16:creationId xmlns:a16="http://schemas.microsoft.com/office/drawing/2014/main" id="{99DED212-04E9-2445-AA5D-7B17884A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580" y="201283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85064983-D32E-BA40-8F85-916188AA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98584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DF1BDDC9-80B3-A440-AFD4-05CDBBEE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180" y="3165359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8493E596-3872-614E-B5C0-1BD958A3D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155" y="313837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I</a:t>
            </a:r>
          </a:p>
        </p:txBody>
      </p:sp>
      <p:sp>
        <p:nvSpPr>
          <p:cNvPr id="67" name="Oval 13">
            <a:extLst>
              <a:ext uri="{FF2B5EF4-FFF2-40B4-BE49-F238E27FC236}">
                <a16:creationId xmlns:a16="http://schemas.microsoft.com/office/drawing/2014/main" id="{7BA8FAA5-F868-2242-A86E-0BF9CB33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67" y="3165359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" name="Text Box 14">
            <a:extLst>
              <a:ext uri="{FF2B5EF4-FFF2-40B4-BE49-F238E27FC236}">
                <a16:creationId xmlns:a16="http://schemas.microsoft.com/office/drawing/2014/main" id="{FC554AFB-B2CA-DF41-AE37-97D8F76F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480" y="313837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</a:t>
            </a:r>
          </a:p>
        </p:txBody>
      </p:sp>
      <p:sp>
        <p:nvSpPr>
          <p:cNvPr id="69" name="Oval 15">
            <a:extLst>
              <a:ext uri="{FF2B5EF4-FFF2-40B4-BE49-F238E27FC236}">
                <a16:creationId xmlns:a16="http://schemas.microsoft.com/office/drawing/2014/main" id="{A0C2767C-F815-6844-A15B-E8AEFA6C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292" y="2589097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" name="Text Box 16">
            <a:extLst>
              <a:ext uri="{FF2B5EF4-FFF2-40B4-BE49-F238E27FC236}">
                <a16:creationId xmlns:a16="http://schemas.microsoft.com/office/drawing/2014/main" id="{0DB331C7-FBBE-664B-8BF2-C2CCE2A0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705" y="2562109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G</a:t>
            </a:r>
          </a:p>
        </p:txBody>
      </p:sp>
      <p:sp>
        <p:nvSpPr>
          <p:cNvPr id="71" name="Oval 17">
            <a:extLst>
              <a:ext uri="{FF2B5EF4-FFF2-40B4-BE49-F238E27FC236}">
                <a16:creationId xmlns:a16="http://schemas.microsoft.com/office/drawing/2014/main" id="{7C80676D-250F-4F4B-929B-EDCD36B0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405" y="3165359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" name="Text Box 18">
            <a:extLst>
              <a:ext uri="{FF2B5EF4-FFF2-40B4-BE49-F238E27FC236}">
                <a16:creationId xmlns:a16="http://schemas.microsoft.com/office/drawing/2014/main" id="{347E18B4-AD5D-1549-9C27-C82398D1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817" y="3138372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</a:t>
            </a:r>
          </a:p>
        </p:txBody>
      </p:sp>
      <p:sp>
        <p:nvSpPr>
          <p:cNvPr id="73" name="Oval 19">
            <a:extLst>
              <a:ext uri="{FF2B5EF4-FFF2-40B4-BE49-F238E27FC236}">
                <a16:creationId xmlns:a16="http://schemas.microsoft.com/office/drawing/2014/main" id="{39C646B5-4461-E540-8B26-E15C6C9E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517" y="3165359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" name="Text Box 20">
            <a:extLst>
              <a:ext uri="{FF2B5EF4-FFF2-40B4-BE49-F238E27FC236}">
                <a16:creationId xmlns:a16="http://schemas.microsoft.com/office/drawing/2014/main" id="{E552BEF0-6AD2-C94E-A94E-89EEF914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30" y="313837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</a:t>
            </a:r>
          </a:p>
        </p:txBody>
      </p:sp>
      <p:sp>
        <p:nvSpPr>
          <p:cNvPr id="75" name="Oval 21">
            <a:extLst>
              <a:ext uri="{FF2B5EF4-FFF2-40B4-BE49-F238E27FC236}">
                <a16:creationId xmlns:a16="http://schemas.microsoft.com/office/drawing/2014/main" id="{B2EE9E72-AE26-2247-8696-9505E988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130" y="405753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6D68A414-15B5-8540-8F5F-4438B12C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542" y="403054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</a:t>
            </a:r>
          </a:p>
        </p:txBody>
      </p:sp>
      <p:sp>
        <p:nvSpPr>
          <p:cNvPr id="77" name="Oval 23">
            <a:extLst>
              <a:ext uri="{FF2B5EF4-FFF2-40B4-BE49-F238E27FC236}">
                <a16:creationId xmlns:a16="http://schemas.microsoft.com/office/drawing/2014/main" id="{90A02983-A9E7-394B-A3CC-D44DCA56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355" y="405753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" name="Text Box 24">
            <a:extLst>
              <a:ext uri="{FF2B5EF4-FFF2-40B4-BE49-F238E27FC236}">
                <a16:creationId xmlns:a16="http://schemas.microsoft.com/office/drawing/2014/main" id="{3A8C101B-E0D8-6345-886F-76B3B434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767" y="403054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D</a:t>
            </a:r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4309DEF0-2C9A-B040-ADCC-066225E4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405" y="2196984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26">
            <a:extLst>
              <a:ext uri="{FF2B5EF4-FFF2-40B4-BE49-F238E27FC236}">
                <a16:creationId xmlns:a16="http://schemas.microsoft.com/office/drawing/2014/main" id="{A00FB50B-C962-AC4D-8FAD-AB1B5D68A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030" y="4233747"/>
            <a:ext cx="1717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27">
            <a:extLst>
              <a:ext uri="{FF2B5EF4-FFF2-40B4-BE49-F238E27FC236}">
                <a16:creationId xmlns:a16="http://schemas.microsoft.com/office/drawing/2014/main" id="{1F169677-166B-9F4A-B04C-14A4C0DA9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5605" y="3333634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3A05BB3E-3E5B-4244-84C0-8035CD55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717" y="3333634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29">
            <a:extLst>
              <a:ext uri="{FF2B5EF4-FFF2-40B4-BE49-F238E27FC236}">
                <a16:creationId xmlns:a16="http://schemas.microsoft.com/office/drawing/2014/main" id="{CC9FA2BA-0510-3F4B-8B43-74F88FEAC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242" y="3333634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3466455-5AEC-714D-AEEB-7B911287F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1430" y="2833572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31">
            <a:extLst>
              <a:ext uri="{FF2B5EF4-FFF2-40B4-BE49-F238E27FC236}">
                <a16:creationId xmlns:a16="http://schemas.microsoft.com/office/drawing/2014/main" id="{9B0C30E3-DA44-7F4C-A98A-EC1CDA081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1542" y="2806584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32">
            <a:extLst>
              <a:ext uri="{FF2B5EF4-FFF2-40B4-BE49-F238E27FC236}">
                <a16:creationId xmlns:a16="http://schemas.microsoft.com/office/drawing/2014/main" id="{8077B5BC-D5FD-1F4D-A3E5-B35CB9969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5755" y="2346209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Line 33">
            <a:extLst>
              <a:ext uri="{FF2B5EF4-FFF2-40B4-BE49-F238E27FC236}">
                <a16:creationId xmlns:a16="http://schemas.microsoft.com/office/drawing/2014/main" id="{0CFA2654-A022-924F-AF29-079BA294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9717" y="2266834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Line 34">
            <a:extLst>
              <a:ext uri="{FF2B5EF4-FFF2-40B4-BE49-F238E27FC236}">
                <a16:creationId xmlns:a16="http://schemas.microsoft.com/office/drawing/2014/main" id="{0C3EE092-7228-344C-AC92-C1E759095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042" y="3471747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Line 35">
            <a:extLst>
              <a:ext uri="{FF2B5EF4-FFF2-40B4-BE49-F238E27FC236}">
                <a16:creationId xmlns:a16="http://schemas.microsoft.com/office/drawing/2014/main" id="{8DD1CF56-E49D-F048-8A42-E0415568B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1505" y="3500322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36">
            <a:extLst>
              <a:ext uri="{FF2B5EF4-FFF2-40B4-BE49-F238E27FC236}">
                <a16:creationId xmlns:a16="http://schemas.microsoft.com/office/drawing/2014/main" id="{7E4C3CD1-0406-ED4F-B494-5EE6BD0A6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7905" y="3527309"/>
            <a:ext cx="698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37">
            <a:extLst>
              <a:ext uri="{FF2B5EF4-FFF2-40B4-BE49-F238E27FC236}">
                <a16:creationId xmlns:a16="http://schemas.microsoft.com/office/drawing/2014/main" id="{9C5CEE00-92B2-DC4F-821E-C37997CE5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0842" y="3513022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BB13BA05-6786-4A44-B073-174D85AD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9542" y="2322397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Line 39">
            <a:extLst>
              <a:ext uri="{FF2B5EF4-FFF2-40B4-BE49-F238E27FC236}">
                <a16:creationId xmlns:a16="http://schemas.microsoft.com/office/drawing/2014/main" id="{6129EC8E-6137-A34E-9988-D02E616E1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5980" y="2346209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Text Box 40">
            <a:extLst>
              <a:ext uri="{FF2B5EF4-FFF2-40B4-BE49-F238E27FC236}">
                <a16:creationId xmlns:a16="http://schemas.microsoft.com/office/drawing/2014/main" id="{BCEC2D6A-456D-5141-8F4A-93BB5F006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267" y="191440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5" name="Text Box 41">
            <a:extLst>
              <a:ext uri="{FF2B5EF4-FFF2-40B4-BE49-F238E27FC236}">
                <a16:creationId xmlns:a16="http://schemas.microsoft.com/office/drawing/2014/main" id="{7C35F464-2C00-D940-BDA6-A618D0D7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842" y="235255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6" name="Text Box 42">
            <a:extLst>
              <a:ext uri="{FF2B5EF4-FFF2-40B4-BE49-F238E27FC236}">
                <a16:creationId xmlns:a16="http://schemas.microsoft.com/office/drawing/2014/main" id="{FB5E7347-E076-D647-B1AB-F3ABE55A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717" y="3289184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7" name="Text Box 43">
            <a:extLst>
              <a:ext uri="{FF2B5EF4-FFF2-40B4-BE49-F238E27FC236}">
                <a16:creationId xmlns:a16="http://schemas.microsoft.com/office/drawing/2014/main" id="{6F5A401F-36BC-8E4E-80E8-5DB93800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467" y="277800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8" name="Text Box 44">
            <a:extLst>
              <a:ext uri="{FF2B5EF4-FFF2-40B4-BE49-F238E27FC236}">
                <a16:creationId xmlns:a16="http://schemas.microsoft.com/office/drawing/2014/main" id="{9EB7E30B-D41D-FF43-B8D4-B81B2E3B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542" y="364160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" name="Text Box 45">
            <a:extLst>
              <a:ext uri="{FF2B5EF4-FFF2-40B4-BE49-F238E27FC236}">
                <a16:creationId xmlns:a16="http://schemas.microsoft.com/office/drawing/2014/main" id="{8F29A3B4-D384-7340-8794-FF91AB14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730" y="4146434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100" name="Text Box 46">
            <a:extLst>
              <a:ext uri="{FF2B5EF4-FFF2-40B4-BE49-F238E27FC236}">
                <a16:creationId xmlns:a16="http://schemas.microsoft.com/office/drawing/2014/main" id="{A671FFD0-4E78-0743-AB2C-CB158D4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717" y="305740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101" name="Text Box 47">
            <a:extLst>
              <a:ext uri="{FF2B5EF4-FFF2-40B4-BE49-F238E27FC236}">
                <a16:creationId xmlns:a16="http://schemas.microsoft.com/office/drawing/2014/main" id="{AE08E316-BEF4-0042-B26B-860D6F54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67" y="366065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02" name="Text Box 48">
            <a:extLst>
              <a:ext uri="{FF2B5EF4-FFF2-40B4-BE49-F238E27FC236}">
                <a16:creationId xmlns:a16="http://schemas.microsoft.com/office/drawing/2014/main" id="{0794B257-EEDA-A441-89F9-5FF238FC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467" y="2519247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</a:t>
            </a:r>
          </a:p>
        </p:txBody>
      </p:sp>
      <p:sp>
        <p:nvSpPr>
          <p:cNvPr id="103" name="Text Box 49">
            <a:extLst>
              <a:ext uri="{FF2B5EF4-FFF2-40B4-BE49-F238E27FC236}">
                <a16:creationId xmlns:a16="http://schemas.microsoft.com/office/drawing/2014/main" id="{28295E30-D1F3-B04B-8FEE-2E33CD41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892" y="2514484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104" name="Text Box 50">
            <a:extLst>
              <a:ext uri="{FF2B5EF4-FFF2-40B4-BE49-F238E27FC236}">
                <a16:creationId xmlns:a16="http://schemas.microsoft.com/office/drawing/2014/main" id="{2D333DDB-BF21-F141-9338-E9697988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030" y="3641609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05" name="Text Box 51">
            <a:extLst>
              <a:ext uri="{FF2B5EF4-FFF2-40B4-BE49-F238E27FC236}">
                <a16:creationId xmlns:a16="http://schemas.microsoft.com/office/drawing/2014/main" id="{85A1D281-8E1C-9345-9A71-B523AAB5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892" y="3570172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  <p:sp>
        <p:nvSpPr>
          <p:cNvPr id="106" name="Text Box 52">
            <a:extLst>
              <a:ext uri="{FF2B5EF4-FFF2-40B4-BE49-F238E27FC236}">
                <a16:creationId xmlns:a16="http://schemas.microsoft.com/office/drawing/2014/main" id="{E394693B-F943-594D-9B24-4B8F350B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692" y="3281247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24E6BE39-4030-4B44-B3F7-F8EFC9AF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530" y="2346209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08" name="Text Box 54">
            <a:extLst>
              <a:ext uri="{FF2B5EF4-FFF2-40B4-BE49-F238E27FC236}">
                <a16:creationId xmlns:a16="http://schemas.microsoft.com/office/drawing/2014/main" id="{E90DD2EC-1140-B14C-8DDC-4F161937D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530" y="2706572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109" name="Line 67">
            <a:extLst>
              <a:ext uri="{FF2B5EF4-FFF2-40B4-BE49-F238E27FC236}">
                <a16:creationId xmlns:a16="http://schemas.microsoft.com/office/drawing/2014/main" id="{E4DADC6E-3EEC-0547-B62A-8B24B8CC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005" y="4217872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" name="Line 68">
            <a:extLst>
              <a:ext uri="{FF2B5EF4-FFF2-40B4-BE49-F238E27FC236}">
                <a16:creationId xmlns:a16="http://schemas.microsoft.com/office/drawing/2014/main" id="{56C8836F-7FE1-124F-9BCE-40980215E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0955" y="2857384"/>
            <a:ext cx="549275" cy="411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Line 69">
            <a:extLst>
              <a:ext uri="{FF2B5EF4-FFF2-40B4-BE49-F238E27FC236}">
                <a16:creationId xmlns:a16="http://schemas.microsoft.com/office/drawing/2014/main" id="{9869D1AA-B5DD-4D4E-B35A-0E1DB854B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3517" y="2201747"/>
            <a:ext cx="10366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Line 70">
            <a:extLst>
              <a:ext uri="{FF2B5EF4-FFF2-40B4-BE49-F238E27FC236}">
                <a16:creationId xmlns:a16="http://schemas.microsoft.com/office/drawing/2014/main" id="{4000B2F8-D7A8-7740-BA21-F0F6BEEA5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9917" y="3511434"/>
            <a:ext cx="56515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71">
            <a:extLst>
              <a:ext uri="{FF2B5EF4-FFF2-40B4-BE49-F238E27FC236}">
                <a16:creationId xmlns:a16="http://schemas.microsoft.com/office/drawing/2014/main" id="{ABA67586-F524-C34D-B6A5-A649B4176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5467" y="3344747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72">
            <a:extLst>
              <a:ext uri="{FF2B5EF4-FFF2-40B4-BE49-F238E27FC236}">
                <a16:creationId xmlns:a16="http://schemas.microsoft.com/office/drawing/2014/main" id="{CCBC8900-6ED5-FE4B-8132-E1AEA83DF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2192" y="3498734"/>
            <a:ext cx="79375" cy="56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38FF6D61-1A78-EB48-B243-772987B14212}"/>
              </a:ext>
            </a:extLst>
          </p:cNvPr>
          <p:cNvSpPr/>
          <p:nvPr/>
        </p:nvSpPr>
        <p:spPr>
          <a:xfrm>
            <a:off x="2102069" y="2081048"/>
            <a:ext cx="4056993" cy="620111"/>
          </a:xfrm>
          <a:custGeom>
            <a:avLst/>
            <a:gdLst>
              <a:gd name="connsiteX0" fmla="*/ 0 w 4056993"/>
              <a:gd name="connsiteY0" fmla="*/ 84083 h 620111"/>
              <a:gd name="connsiteX1" fmla="*/ 52552 w 4056993"/>
              <a:gd name="connsiteY1" fmla="*/ 157655 h 620111"/>
              <a:gd name="connsiteX2" fmla="*/ 115614 w 4056993"/>
              <a:gd name="connsiteY2" fmla="*/ 199697 h 620111"/>
              <a:gd name="connsiteX3" fmla="*/ 189186 w 4056993"/>
              <a:gd name="connsiteY3" fmla="*/ 241738 h 620111"/>
              <a:gd name="connsiteX4" fmla="*/ 220717 w 4056993"/>
              <a:gd name="connsiteY4" fmla="*/ 252249 h 620111"/>
              <a:gd name="connsiteX5" fmla="*/ 252248 w 4056993"/>
              <a:gd name="connsiteY5" fmla="*/ 273269 h 620111"/>
              <a:gd name="connsiteX6" fmla="*/ 346841 w 4056993"/>
              <a:gd name="connsiteY6" fmla="*/ 294290 h 620111"/>
              <a:gd name="connsiteX7" fmla="*/ 409903 w 4056993"/>
              <a:gd name="connsiteY7" fmla="*/ 315311 h 620111"/>
              <a:gd name="connsiteX8" fmla="*/ 483476 w 4056993"/>
              <a:gd name="connsiteY8" fmla="*/ 357352 h 620111"/>
              <a:gd name="connsiteX9" fmla="*/ 578069 w 4056993"/>
              <a:gd name="connsiteY9" fmla="*/ 420414 h 620111"/>
              <a:gd name="connsiteX10" fmla="*/ 609600 w 4056993"/>
              <a:gd name="connsiteY10" fmla="*/ 441435 h 620111"/>
              <a:gd name="connsiteX11" fmla="*/ 641131 w 4056993"/>
              <a:gd name="connsiteY11" fmla="*/ 451945 h 620111"/>
              <a:gd name="connsiteX12" fmla="*/ 704193 w 4056993"/>
              <a:gd name="connsiteY12" fmla="*/ 483476 h 620111"/>
              <a:gd name="connsiteX13" fmla="*/ 735724 w 4056993"/>
              <a:gd name="connsiteY13" fmla="*/ 504497 h 620111"/>
              <a:gd name="connsiteX14" fmla="*/ 777765 w 4056993"/>
              <a:gd name="connsiteY14" fmla="*/ 536028 h 620111"/>
              <a:gd name="connsiteX15" fmla="*/ 840828 w 4056993"/>
              <a:gd name="connsiteY15" fmla="*/ 557049 h 620111"/>
              <a:gd name="connsiteX16" fmla="*/ 945931 w 4056993"/>
              <a:gd name="connsiteY16" fmla="*/ 599090 h 620111"/>
              <a:gd name="connsiteX17" fmla="*/ 1282262 w 4056993"/>
              <a:gd name="connsiteY17" fmla="*/ 620111 h 620111"/>
              <a:gd name="connsiteX18" fmla="*/ 1534510 w 4056993"/>
              <a:gd name="connsiteY18" fmla="*/ 609600 h 620111"/>
              <a:gd name="connsiteX19" fmla="*/ 1576552 w 4056993"/>
              <a:gd name="connsiteY19" fmla="*/ 599090 h 620111"/>
              <a:gd name="connsiteX20" fmla="*/ 1608083 w 4056993"/>
              <a:gd name="connsiteY20" fmla="*/ 578069 h 620111"/>
              <a:gd name="connsiteX21" fmla="*/ 1650124 w 4056993"/>
              <a:gd name="connsiteY21" fmla="*/ 515007 h 620111"/>
              <a:gd name="connsiteX22" fmla="*/ 1660634 w 4056993"/>
              <a:gd name="connsiteY22" fmla="*/ 483476 h 620111"/>
              <a:gd name="connsiteX23" fmla="*/ 1692165 w 4056993"/>
              <a:gd name="connsiteY23" fmla="*/ 462455 h 620111"/>
              <a:gd name="connsiteX24" fmla="*/ 1713186 w 4056993"/>
              <a:gd name="connsiteY24" fmla="*/ 430924 h 620111"/>
              <a:gd name="connsiteX25" fmla="*/ 1839310 w 4056993"/>
              <a:gd name="connsiteY25" fmla="*/ 367862 h 620111"/>
              <a:gd name="connsiteX26" fmla="*/ 2112579 w 4056993"/>
              <a:gd name="connsiteY26" fmla="*/ 346842 h 620111"/>
              <a:gd name="connsiteX27" fmla="*/ 2364828 w 4056993"/>
              <a:gd name="connsiteY27" fmla="*/ 357352 h 620111"/>
              <a:gd name="connsiteX28" fmla="*/ 2575034 w 4056993"/>
              <a:gd name="connsiteY28" fmla="*/ 388883 h 620111"/>
              <a:gd name="connsiteX29" fmla="*/ 2701159 w 4056993"/>
              <a:gd name="connsiteY29" fmla="*/ 399393 h 620111"/>
              <a:gd name="connsiteX30" fmla="*/ 3005959 w 4056993"/>
              <a:gd name="connsiteY30" fmla="*/ 388883 h 620111"/>
              <a:gd name="connsiteX31" fmla="*/ 3079531 w 4056993"/>
              <a:gd name="connsiteY31" fmla="*/ 378373 h 620111"/>
              <a:gd name="connsiteX32" fmla="*/ 3205655 w 4056993"/>
              <a:gd name="connsiteY32" fmla="*/ 357352 h 620111"/>
              <a:gd name="connsiteX33" fmla="*/ 3247697 w 4056993"/>
              <a:gd name="connsiteY33" fmla="*/ 346842 h 620111"/>
              <a:gd name="connsiteX34" fmla="*/ 3279228 w 4056993"/>
              <a:gd name="connsiteY34" fmla="*/ 336331 h 620111"/>
              <a:gd name="connsiteX35" fmla="*/ 3342290 w 4056993"/>
              <a:gd name="connsiteY35" fmla="*/ 325821 h 620111"/>
              <a:gd name="connsiteX36" fmla="*/ 3415862 w 4056993"/>
              <a:gd name="connsiteY36" fmla="*/ 304800 h 620111"/>
              <a:gd name="connsiteX37" fmla="*/ 3468414 w 4056993"/>
              <a:gd name="connsiteY37" fmla="*/ 294290 h 620111"/>
              <a:gd name="connsiteX38" fmla="*/ 3531476 w 4056993"/>
              <a:gd name="connsiteY38" fmla="*/ 262759 h 620111"/>
              <a:gd name="connsiteX39" fmla="*/ 3563007 w 4056993"/>
              <a:gd name="connsiteY39" fmla="*/ 252249 h 620111"/>
              <a:gd name="connsiteX40" fmla="*/ 3636579 w 4056993"/>
              <a:gd name="connsiteY40" fmla="*/ 210207 h 620111"/>
              <a:gd name="connsiteX41" fmla="*/ 3668110 w 4056993"/>
              <a:gd name="connsiteY41" fmla="*/ 199697 h 620111"/>
              <a:gd name="connsiteX42" fmla="*/ 3710152 w 4056993"/>
              <a:gd name="connsiteY42" fmla="*/ 178676 h 620111"/>
              <a:gd name="connsiteX43" fmla="*/ 3773214 w 4056993"/>
              <a:gd name="connsiteY43" fmla="*/ 157655 h 620111"/>
              <a:gd name="connsiteX44" fmla="*/ 3846786 w 4056993"/>
              <a:gd name="connsiteY44" fmla="*/ 115614 h 620111"/>
              <a:gd name="connsiteX45" fmla="*/ 3899338 w 4056993"/>
              <a:gd name="connsiteY45" fmla="*/ 94593 h 620111"/>
              <a:gd name="connsiteX46" fmla="*/ 3930869 w 4056993"/>
              <a:gd name="connsiteY46" fmla="*/ 73573 h 620111"/>
              <a:gd name="connsiteX47" fmla="*/ 3962400 w 4056993"/>
              <a:gd name="connsiteY47" fmla="*/ 63062 h 620111"/>
              <a:gd name="connsiteX48" fmla="*/ 4014952 w 4056993"/>
              <a:gd name="connsiteY48" fmla="*/ 31531 h 620111"/>
              <a:gd name="connsiteX49" fmla="*/ 4056993 w 4056993"/>
              <a:gd name="connsiteY49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056993" h="620111">
                <a:moveTo>
                  <a:pt x="0" y="84083"/>
                </a:moveTo>
                <a:cubicBezTo>
                  <a:pt x="17517" y="108607"/>
                  <a:pt x="31241" y="136344"/>
                  <a:pt x="52552" y="157655"/>
                </a:cubicBezTo>
                <a:cubicBezTo>
                  <a:pt x="70416" y="175519"/>
                  <a:pt x="94593" y="185683"/>
                  <a:pt x="115614" y="199697"/>
                </a:cubicBezTo>
                <a:cubicBezTo>
                  <a:pt x="147283" y="220810"/>
                  <a:pt x="151845" y="225735"/>
                  <a:pt x="189186" y="241738"/>
                </a:cubicBezTo>
                <a:cubicBezTo>
                  <a:pt x="199369" y="246102"/>
                  <a:pt x="210808" y="247294"/>
                  <a:pt x="220717" y="252249"/>
                </a:cubicBezTo>
                <a:cubicBezTo>
                  <a:pt x="232015" y="257898"/>
                  <a:pt x="240638" y="268293"/>
                  <a:pt x="252248" y="273269"/>
                </a:cubicBezTo>
                <a:cubicBezTo>
                  <a:pt x="268772" y="280351"/>
                  <a:pt x="333114" y="290546"/>
                  <a:pt x="346841" y="294290"/>
                </a:cubicBezTo>
                <a:cubicBezTo>
                  <a:pt x="368218" y="300120"/>
                  <a:pt x="391466" y="303020"/>
                  <a:pt x="409903" y="315311"/>
                </a:cubicBezTo>
                <a:cubicBezTo>
                  <a:pt x="518990" y="388033"/>
                  <a:pt x="350108" y="277332"/>
                  <a:pt x="483476" y="357352"/>
                </a:cubicBezTo>
                <a:cubicBezTo>
                  <a:pt x="483493" y="357362"/>
                  <a:pt x="562295" y="409898"/>
                  <a:pt x="578069" y="420414"/>
                </a:cubicBezTo>
                <a:cubicBezTo>
                  <a:pt x="588579" y="427421"/>
                  <a:pt x="597616" y="437441"/>
                  <a:pt x="609600" y="441435"/>
                </a:cubicBezTo>
                <a:lnTo>
                  <a:pt x="641131" y="451945"/>
                </a:lnTo>
                <a:cubicBezTo>
                  <a:pt x="731495" y="512189"/>
                  <a:pt x="617164" y="439961"/>
                  <a:pt x="704193" y="483476"/>
                </a:cubicBezTo>
                <a:cubicBezTo>
                  <a:pt x="715491" y="489125"/>
                  <a:pt x="725445" y="497155"/>
                  <a:pt x="735724" y="504497"/>
                </a:cubicBezTo>
                <a:cubicBezTo>
                  <a:pt x="749978" y="514679"/>
                  <a:pt x="762097" y="528194"/>
                  <a:pt x="777765" y="536028"/>
                </a:cubicBezTo>
                <a:cubicBezTo>
                  <a:pt x="797584" y="545937"/>
                  <a:pt x="821009" y="547140"/>
                  <a:pt x="840828" y="557049"/>
                </a:cubicBezTo>
                <a:cubicBezTo>
                  <a:pt x="872074" y="572672"/>
                  <a:pt x="911300" y="594761"/>
                  <a:pt x="945931" y="599090"/>
                </a:cubicBezTo>
                <a:cubicBezTo>
                  <a:pt x="1113520" y="620038"/>
                  <a:pt x="1001793" y="608424"/>
                  <a:pt x="1282262" y="620111"/>
                </a:cubicBezTo>
                <a:cubicBezTo>
                  <a:pt x="1366345" y="616607"/>
                  <a:pt x="1450568" y="615596"/>
                  <a:pt x="1534510" y="609600"/>
                </a:cubicBezTo>
                <a:cubicBezTo>
                  <a:pt x="1548919" y="608571"/>
                  <a:pt x="1563275" y="604780"/>
                  <a:pt x="1576552" y="599090"/>
                </a:cubicBezTo>
                <a:cubicBezTo>
                  <a:pt x="1588163" y="594114"/>
                  <a:pt x="1597573" y="585076"/>
                  <a:pt x="1608083" y="578069"/>
                </a:cubicBezTo>
                <a:cubicBezTo>
                  <a:pt x="1622097" y="557048"/>
                  <a:pt x="1642135" y="538974"/>
                  <a:pt x="1650124" y="515007"/>
                </a:cubicBezTo>
                <a:cubicBezTo>
                  <a:pt x="1653627" y="504497"/>
                  <a:pt x="1653713" y="492127"/>
                  <a:pt x="1660634" y="483476"/>
                </a:cubicBezTo>
                <a:cubicBezTo>
                  <a:pt x="1668525" y="473612"/>
                  <a:pt x="1681655" y="469462"/>
                  <a:pt x="1692165" y="462455"/>
                </a:cubicBezTo>
                <a:cubicBezTo>
                  <a:pt x="1699172" y="451945"/>
                  <a:pt x="1703679" y="439242"/>
                  <a:pt x="1713186" y="430924"/>
                </a:cubicBezTo>
                <a:cubicBezTo>
                  <a:pt x="1741528" y="406125"/>
                  <a:pt x="1798902" y="370970"/>
                  <a:pt x="1839310" y="367862"/>
                </a:cubicBezTo>
                <a:lnTo>
                  <a:pt x="2112579" y="346842"/>
                </a:lnTo>
                <a:cubicBezTo>
                  <a:pt x="2196662" y="350345"/>
                  <a:pt x="2280933" y="350729"/>
                  <a:pt x="2364828" y="357352"/>
                </a:cubicBezTo>
                <a:cubicBezTo>
                  <a:pt x="2648268" y="379729"/>
                  <a:pt x="2413551" y="370941"/>
                  <a:pt x="2575034" y="388883"/>
                </a:cubicBezTo>
                <a:cubicBezTo>
                  <a:pt x="2616963" y="393542"/>
                  <a:pt x="2659117" y="395890"/>
                  <a:pt x="2701159" y="399393"/>
                </a:cubicBezTo>
                <a:cubicBezTo>
                  <a:pt x="2802759" y="395890"/>
                  <a:pt x="2904455" y="394522"/>
                  <a:pt x="3005959" y="388883"/>
                </a:cubicBezTo>
                <a:cubicBezTo>
                  <a:pt x="3030694" y="387509"/>
                  <a:pt x="3055061" y="382237"/>
                  <a:pt x="3079531" y="378373"/>
                </a:cubicBezTo>
                <a:cubicBezTo>
                  <a:pt x="3121631" y="371726"/>
                  <a:pt x="3164306" y="367689"/>
                  <a:pt x="3205655" y="357352"/>
                </a:cubicBezTo>
                <a:cubicBezTo>
                  <a:pt x="3219669" y="353849"/>
                  <a:pt x="3233808" y="350810"/>
                  <a:pt x="3247697" y="346842"/>
                </a:cubicBezTo>
                <a:cubicBezTo>
                  <a:pt x="3258350" y="343798"/>
                  <a:pt x="3268413" y="338734"/>
                  <a:pt x="3279228" y="336331"/>
                </a:cubicBezTo>
                <a:cubicBezTo>
                  <a:pt x="3300031" y="331708"/>
                  <a:pt x="3321393" y="330000"/>
                  <a:pt x="3342290" y="325821"/>
                </a:cubicBezTo>
                <a:cubicBezTo>
                  <a:pt x="3440600" y="306160"/>
                  <a:pt x="3335714" y="324837"/>
                  <a:pt x="3415862" y="304800"/>
                </a:cubicBezTo>
                <a:cubicBezTo>
                  <a:pt x="3433193" y="300467"/>
                  <a:pt x="3450897" y="297793"/>
                  <a:pt x="3468414" y="294290"/>
                </a:cubicBezTo>
                <a:cubicBezTo>
                  <a:pt x="3489435" y="283780"/>
                  <a:pt x="3510000" y="272304"/>
                  <a:pt x="3531476" y="262759"/>
                </a:cubicBezTo>
                <a:cubicBezTo>
                  <a:pt x="3541600" y="258259"/>
                  <a:pt x="3553098" y="257204"/>
                  <a:pt x="3563007" y="252249"/>
                </a:cubicBezTo>
                <a:cubicBezTo>
                  <a:pt x="3668563" y="199471"/>
                  <a:pt x="3507593" y="265487"/>
                  <a:pt x="3636579" y="210207"/>
                </a:cubicBezTo>
                <a:cubicBezTo>
                  <a:pt x="3646762" y="205843"/>
                  <a:pt x="3657927" y="204061"/>
                  <a:pt x="3668110" y="199697"/>
                </a:cubicBezTo>
                <a:cubicBezTo>
                  <a:pt x="3682511" y="193525"/>
                  <a:pt x="3695605" y="184495"/>
                  <a:pt x="3710152" y="178676"/>
                </a:cubicBezTo>
                <a:cubicBezTo>
                  <a:pt x="3730725" y="170447"/>
                  <a:pt x="3754777" y="169946"/>
                  <a:pt x="3773214" y="157655"/>
                </a:cubicBezTo>
                <a:cubicBezTo>
                  <a:pt x="3807028" y="135113"/>
                  <a:pt x="3806785" y="133393"/>
                  <a:pt x="3846786" y="115614"/>
                </a:cubicBezTo>
                <a:cubicBezTo>
                  <a:pt x="3864027" y="107951"/>
                  <a:pt x="3882463" y="103030"/>
                  <a:pt x="3899338" y="94593"/>
                </a:cubicBezTo>
                <a:cubicBezTo>
                  <a:pt x="3910636" y="88944"/>
                  <a:pt x="3919571" y="79222"/>
                  <a:pt x="3930869" y="73573"/>
                </a:cubicBezTo>
                <a:cubicBezTo>
                  <a:pt x="3940778" y="68618"/>
                  <a:pt x="3952491" y="68017"/>
                  <a:pt x="3962400" y="63062"/>
                </a:cubicBezTo>
                <a:cubicBezTo>
                  <a:pt x="3980672" y="53926"/>
                  <a:pt x="3997629" y="42358"/>
                  <a:pt x="4014952" y="31531"/>
                </a:cubicBezTo>
                <a:cubicBezTo>
                  <a:pt x="4046646" y="11722"/>
                  <a:pt x="4039104" y="17890"/>
                  <a:pt x="4056993" y="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16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10378</TotalTime>
  <Words>3749</Words>
  <Application>Microsoft Macintosh PowerPoint</Application>
  <PresentationFormat>全屏显示(4:3)</PresentationFormat>
  <Paragraphs>635</Paragraphs>
  <Slides>34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Theme1</vt:lpstr>
      <vt:lpstr>SSSP and Other Greedy Problems</vt:lpstr>
      <vt:lpstr>In This Class</vt:lpstr>
      <vt:lpstr>MCE  (Minimum-weight Cut-crossing Edge)</vt:lpstr>
      <vt:lpstr>Cut</vt:lpstr>
      <vt:lpstr>Cut-crossing Edge</vt:lpstr>
      <vt:lpstr>Theorem: for an edge e, if there is a cut that makes e be a MCE, then e must be in one MST.</vt:lpstr>
      <vt:lpstr> A General Framework for MST</vt:lpstr>
      <vt:lpstr>Re-examine Prim from MCE</vt:lpstr>
      <vt:lpstr>Re-examine Kruskal from MCE</vt:lpstr>
      <vt:lpstr>Single Source Shortest Paths</vt:lpstr>
      <vt:lpstr>Dijkstra’s Algorithm: an Example</vt:lpstr>
      <vt:lpstr>Implementing Dijkstra Algorithm</vt:lpstr>
      <vt:lpstr>Complexity of Dijkstra’s Algorithm</vt:lpstr>
      <vt:lpstr>Dijkstra Algorithm’s Correctness</vt:lpstr>
      <vt:lpstr>Dijkstra                 vs.                    Prim</vt:lpstr>
      <vt:lpstr>Dijkstra                 vs.                    Prim</vt:lpstr>
      <vt:lpstr>The Dijkstra Skeleton</vt:lpstr>
      <vt:lpstr>Solve SSSP + node weight constraint using Dijkstra skeleton</vt:lpstr>
      <vt:lpstr>SSSP + node weight constraint</vt:lpstr>
      <vt:lpstr>Solve the “pipe problem” (Maximize the min edge weight) using Dijkstra skeleton</vt:lpstr>
      <vt:lpstr>Solve the “pipe problem” (Maximize the min edge weight) using Dijkstra skeleton</vt:lpstr>
      <vt:lpstr>Solve “electric vehicle problem" (Minimize the max edge weight) using Dijkstra skeleton</vt:lpstr>
      <vt:lpstr>Single-source Shortest Paths in DAG</vt:lpstr>
      <vt:lpstr>The Correctness of the Algorithm</vt:lpstr>
      <vt:lpstr>Framework for Greedy Algorithms</vt:lpstr>
      <vt:lpstr>Scheduling Activities</vt:lpstr>
      <vt:lpstr>3 Simple (and not optimal) Ideas</vt:lpstr>
      <vt:lpstr>A Scheduling Algorithm</vt:lpstr>
      <vt:lpstr>Notation</vt:lpstr>
      <vt:lpstr>The Greedy Algorithm Objective</vt:lpstr>
      <vt:lpstr>Notations</vt:lpstr>
      <vt:lpstr>Lemma 1:  for any i≤m, we have f(gi) ≤ f(ji).</vt:lpstr>
      <vt:lpstr>Theorem 1: Greedy selection will produce an optimal solution for the activity selection problem, i.e., m=z.</vt:lpstr>
      <vt:lpstr>钢管切割问题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subject/>
  <dc:creator>Sheng Zhang</dc:creator>
  <cp:keywords/>
  <dc:description/>
  <cp:lastModifiedBy>Sheng#NJU#mbpr16'</cp:lastModifiedBy>
  <cp:revision>572</cp:revision>
  <cp:lastPrinted>2018-05-22T05:47:16Z</cp:lastPrinted>
  <dcterms:created xsi:type="dcterms:W3CDTF">2010-11-21T02:31:57Z</dcterms:created>
  <dcterms:modified xsi:type="dcterms:W3CDTF">2022-04-13T09:20:31Z</dcterms:modified>
  <cp:category/>
</cp:coreProperties>
</file>