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0"/>
  </p:notesMasterIdLst>
  <p:handoutMasterIdLst>
    <p:handoutMasterId r:id="rId71"/>
  </p:handoutMasterIdLst>
  <p:sldIdLst>
    <p:sldId id="256" r:id="rId2"/>
    <p:sldId id="283" r:id="rId3"/>
    <p:sldId id="288" r:id="rId4"/>
    <p:sldId id="357" r:id="rId5"/>
    <p:sldId id="355" r:id="rId6"/>
    <p:sldId id="289" r:id="rId7"/>
    <p:sldId id="290" r:id="rId8"/>
    <p:sldId id="317" r:id="rId9"/>
    <p:sldId id="319" r:id="rId10"/>
    <p:sldId id="356" r:id="rId11"/>
    <p:sldId id="292" r:id="rId12"/>
    <p:sldId id="329" r:id="rId13"/>
    <p:sldId id="294" r:id="rId14"/>
    <p:sldId id="295" r:id="rId15"/>
    <p:sldId id="315" r:id="rId16"/>
    <p:sldId id="296" r:id="rId17"/>
    <p:sldId id="358" r:id="rId18"/>
    <p:sldId id="297" r:id="rId19"/>
    <p:sldId id="298" r:id="rId20"/>
    <p:sldId id="299" r:id="rId21"/>
    <p:sldId id="331" r:id="rId22"/>
    <p:sldId id="359" r:id="rId23"/>
    <p:sldId id="321" r:id="rId24"/>
    <p:sldId id="323" r:id="rId25"/>
    <p:sldId id="360" r:id="rId26"/>
    <p:sldId id="332" r:id="rId27"/>
    <p:sldId id="333" r:id="rId28"/>
    <p:sldId id="334" r:id="rId29"/>
    <p:sldId id="293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05" r:id="rId42"/>
    <p:sldId id="346" r:id="rId43"/>
    <p:sldId id="347" r:id="rId44"/>
    <p:sldId id="348" r:id="rId45"/>
    <p:sldId id="309" r:id="rId46"/>
    <p:sldId id="349" r:id="rId47"/>
    <p:sldId id="350" r:id="rId48"/>
    <p:sldId id="351" r:id="rId49"/>
    <p:sldId id="352" r:id="rId50"/>
    <p:sldId id="353" r:id="rId51"/>
    <p:sldId id="361" r:id="rId52"/>
    <p:sldId id="300" r:id="rId53"/>
    <p:sldId id="301" r:id="rId54"/>
    <p:sldId id="302" r:id="rId55"/>
    <p:sldId id="362" r:id="rId56"/>
    <p:sldId id="303" r:id="rId57"/>
    <p:sldId id="363" r:id="rId58"/>
    <p:sldId id="304" r:id="rId59"/>
    <p:sldId id="310" r:id="rId60"/>
    <p:sldId id="311" r:id="rId61"/>
    <p:sldId id="326" r:id="rId62"/>
    <p:sldId id="306" r:id="rId63"/>
    <p:sldId id="307" r:id="rId64"/>
    <p:sldId id="308" r:id="rId65"/>
    <p:sldId id="327" r:id="rId66"/>
    <p:sldId id="312" r:id="rId67"/>
    <p:sldId id="313" r:id="rId68"/>
    <p:sldId id="314" r:id="rId69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6D1BB"/>
    <a:srgbClr val="FF0000"/>
    <a:srgbClr val="336600"/>
    <a:srgbClr val="0000CC"/>
    <a:srgbClr val="CC6600"/>
    <a:srgbClr val="0099C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 autoAdjust="0"/>
    <p:restoredTop sz="85819" autoAdjust="0"/>
  </p:normalViewPr>
  <p:slideViewPr>
    <p:cSldViewPr>
      <p:cViewPr varScale="1">
        <p:scale>
          <a:sx n="111" d="100"/>
          <a:sy n="111" d="100"/>
        </p:scale>
        <p:origin x="225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34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5D79024-3D50-4E2B-BD22-48B6E6BD7126}" type="datetimeFigureOut">
              <a:rPr lang="en-US"/>
              <a:pPr>
                <a:defRPr/>
              </a:pPr>
              <a:t>5/6/22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B86B489-E8E1-49BA-BD6D-71341F4FF8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971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E2D8EE8-C8B7-4F1C-8B72-B5307560B9D2}" type="datetimeFigureOut">
              <a:rPr lang="en-US"/>
              <a:pPr>
                <a:defRPr/>
              </a:pPr>
              <a:t>5/6/22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10BE582-7DB1-42A8-98F5-D4D7440395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5746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04763" indent="-309524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38098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33337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28576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AEA265AC-9E05-486E-AFF1-17F7DBE0AEC8}" type="slidenum">
              <a:rPr lang="zh-CN" altLang="en-US" sz="1300"/>
              <a:pPr eaLnBrk="1" hangingPunct="1"/>
              <a:t>3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2306844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04763" indent="-309524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38098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33337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28576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003AC89F-DAB6-49A2-8980-DF3D4196B9CA}" type="slidenum">
              <a:rPr lang="zh-CN" altLang="en-US" sz="1300"/>
              <a:pPr eaLnBrk="1" hangingPunct="1"/>
              <a:t>16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1986302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04763" indent="-309524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38098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33337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28576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88D83823-DFEA-4380-8565-065D24CF0831}" type="slidenum">
              <a:rPr lang="zh-CN" altLang="en-US" sz="1300"/>
              <a:pPr eaLnBrk="1" hangingPunct="1"/>
              <a:t>18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3022208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04763" indent="-309524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38098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33337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28576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196F862-6791-4CE3-A118-F8574D076118}" type="slidenum">
              <a:rPr lang="zh-CN" altLang="en-US" sz="1300"/>
              <a:pPr eaLnBrk="1" hangingPunct="1"/>
              <a:t>19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3261403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04763" indent="-309524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38098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33337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28576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C2E73AF2-A484-4AC1-99EA-7C1E6F6F9355}" type="slidenum">
              <a:rPr lang="zh-CN" altLang="en-US" sz="1300"/>
              <a:pPr eaLnBrk="1" hangingPunct="1"/>
              <a:t>20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2063386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04763" indent="-309524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38098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33337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28576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BBF09C21-0587-4E4C-9322-232955940595}" type="slidenum">
              <a:rPr lang="zh-CN" altLang="en-US" sz="1300"/>
              <a:pPr eaLnBrk="1" hangingPunct="1"/>
              <a:t>52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3820003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04763" indent="-309524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38098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33337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28576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D51258D9-3E13-4925-92A5-D9C72837E620}" type="slidenum">
              <a:rPr lang="zh-CN" altLang="en-US" sz="1300"/>
              <a:pPr eaLnBrk="1" hangingPunct="1"/>
              <a:t>53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1303775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04763" indent="-309524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38098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33337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28576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AB69062C-F5B8-4582-8393-313BD638EA73}" type="slidenum">
              <a:rPr lang="zh-CN" altLang="en-US" sz="1300"/>
              <a:pPr eaLnBrk="1" hangingPunct="1"/>
              <a:t>54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3736066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04763" indent="-309524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38098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33337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28576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AB69062C-F5B8-4582-8393-313BD638EA73}" type="slidenum">
              <a:rPr lang="zh-CN" altLang="en-US" sz="1300"/>
              <a:pPr eaLnBrk="1" hangingPunct="1"/>
              <a:t>55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372270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04763" indent="-309524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38098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33337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28576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DF29FAF-335E-4449-BE2F-6D98FC0C81B5}" type="slidenum">
              <a:rPr lang="zh-CN" altLang="en-US" sz="1300"/>
              <a:pPr eaLnBrk="1" hangingPunct="1"/>
              <a:t>56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1329352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04763" indent="-309524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38098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33337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28576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DF29FAF-335E-4449-BE2F-6D98FC0C81B5}" type="slidenum">
              <a:rPr lang="zh-CN" altLang="en-US" sz="1300"/>
              <a:pPr eaLnBrk="1" hangingPunct="1"/>
              <a:t>57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105313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0BE582-7DB1-42A8-98F5-D4D74403957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803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04763" indent="-309524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38098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33337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28576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E28193D0-8E5B-466F-8D58-F125D8B7CAED}" type="slidenum">
              <a:rPr lang="zh-CN" altLang="en-US" sz="1300"/>
              <a:pPr eaLnBrk="1" hangingPunct="1"/>
              <a:t>58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384270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04763" indent="-309524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38098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33337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28576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89F5D6B-0898-41AA-88E5-4F079FCDAEF2}" type="slidenum">
              <a:rPr lang="zh-CN" altLang="en-US" sz="1300"/>
              <a:pPr eaLnBrk="1" hangingPunct="1"/>
              <a:t>59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2191881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04763" indent="-309524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38098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33337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28576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EACE6F57-669E-4D6C-B1B5-0B411380AB0A}" type="slidenum">
              <a:rPr lang="zh-CN" altLang="en-US" sz="1300"/>
              <a:pPr eaLnBrk="1" hangingPunct="1"/>
              <a:t>60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52571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382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04763" indent="-309524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38098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33337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28576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7BF8ADD6-7BF6-4599-AD90-EDC1BB79FEA3}" type="slidenum">
              <a:rPr lang="zh-CN" altLang="en-US" sz="1300"/>
              <a:pPr eaLnBrk="1" hangingPunct="1"/>
              <a:t>62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1625135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04763" indent="-309524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38098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33337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28576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E5AF982-89BA-450E-901E-70FB867AB56A}" type="slidenum">
              <a:rPr lang="zh-CN" altLang="en-US" sz="1300"/>
              <a:pPr eaLnBrk="1" hangingPunct="1"/>
              <a:t>63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30937881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04763" indent="-309524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38098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33337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28576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D10C0FE1-398C-4D11-8660-88F07ADE1E6C}" type="slidenum">
              <a:rPr lang="zh-CN" altLang="en-US" sz="1300"/>
              <a:pPr eaLnBrk="1" hangingPunct="1"/>
              <a:t>64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2834868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04763" indent="-309524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38098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33337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28576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D182E7B7-2771-4626-9E0A-175980A207A2}" type="slidenum">
              <a:rPr lang="zh-CN" altLang="en-US" sz="1300"/>
              <a:pPr eaLnBrk="1" hangingPunct="1"/>
              <a:t>66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4258569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04763" indent="-309524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38098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33337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28576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69B417ED-F17C-4E63-9C81-62148AFF3A3B}" type="slidenum">
              <a:rPr lang="zh-CN" altLang="en-US" sz="1300"/>
              <a:pPr eaLnBrk="1" hangingPunct="1"/>
              <a:t>67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44707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04763" indent="-309524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38098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33337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28576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1950986E-C561-41AE-BAD0-48AA96B16419}" type="slidenum">
              <a:rPr lang="zh-CN" altLang="en-US" sz="1300"/>
              <a:pPr eaLnBrk="1" hangingPunct="1"/>
              <a:t>68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2843833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04763" indent="-309524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38098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33337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28576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034076B-C227-46AC-8BDA-C2E7230E924D}" type="slidenum">
              <a:rPr lang="zh-CN" altLang="en-US" sz="1300"/>
              <a:pPr eaLnBrk="1" hangingPunct="1"/>
              <a:t>6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411204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04763" indent="-309524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38098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33337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28576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5AAE910-9626-41D9-ADF1-09FBDF5CAE91}" type="slidenum">
              <a:rPr lang="zh-CN" altLang="en-US" sz="1300"/>
              <a:pPr eaLnBrk="1" hangingPunct="1"/>
              <a:t>7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3525664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0BE582-7DB1-42A8-98F5-D4D74403957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691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04763" indent="-309524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38098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33337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28576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2C8C10C-9682-45A4-A0A9-08A331580EFC}" type="slidenum">
              <a:rPr lang="zh-CN" altLang="en-US" sz="1300"/>
              <a:pPr eaLnBrk="1" hangingPunct="1"/>
              <a:t>11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3690044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0BE582-7DB1-42A8-98F5-D4D74403957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507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04763" indent="-309524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38098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33337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28576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31523008-F739-4217-AB12-A54869DC93E4}" type="slidenum">
              <a:rPr lang="zh-CN" altLang="en-US" sz="1300"/>
              <a:pPr eaLnBrk="1" hangingPunct="1"/>
              <a:t>13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1110963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04763" indent="-309524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38098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33337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28576" indent="-247620" eaLnBrk="0" hangingPunct="0"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7450438-1294-4F66-B8DB-1D4EB651B97D}" type="slidenum">
              <a:rPr lang="zh-CN" altLang="en-US" sz="1300"/>
              <a:pPr eaLnBrk="1" hangingPunct="1"/>
              <a:t>14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103770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5" name="Picture 16" descr="ARTBANNA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7" descr="Arthsepa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55BB76-B2C7-4147-896F-01F27DA71C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56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8D98B-DA2B-4E9B-9EF4-F76243F4B2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255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7706A-58AA-4785-8CB6-E62BA74304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19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79D91-D219-486E-A305-595994ABBC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7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F9E9B-3EEF-43DF-AF70-4913F015C1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17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38159-A70E-46C0-99DB-AFE32DCECA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5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0B07F-47EE-438E-98D2-4D7EA60767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78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5DD39-A98C-4255-AB1C-EC01F518DA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A35E7-5F19-4DBE-9359-EE0164C28C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6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E8D48-EFE1-4D22-8BAD-C998D2D778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49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F6122-79F3-4F69-A596-976207F807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88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1032" name="Picture 16" descr="ARTHSEPA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8" descr="Arthsepa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mtClean="0"/>
            </a:lvl1pPr>
          </a:lstStyle>
          <a:p>
            <a:pPr>
              <a:defRPr/>
            </a:pPr>
            <a:fld id="{57BCF8BA-613D-46B5-BBAE-22CCF5E878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eng@n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5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8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278559"/>
            <a:ext cx="7772400" cy="769441"/>
          </a:xfrm>
        </p:spPr>
        <p:txBody>
          <a:bodyPr/>
          <a:lstStyle/>
          <a:p>
            <a:pPr algn="ctr" eaLnBrk="1" hangingPunct="1"/>
            <a:r>
              <a:rPr lang="en-US" altLang="zh-CN"/>
              <a:t>All-Pairs Shortest Paths (APSP) 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9981C1-83D5-7B47-9667-86889DE98BCC}"/>
              </a:ext>
            </a:extLst>
          </p:cNvPr>
          <p:cNvSpPr txBox="1"/>
          <p:nvPr/>
        </p:nvSpPr>
        <p:spPr>
          <a:xfrm>
            <a:off x="3076600" y="4924689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zh-CN" altLang="en-US" sz="2800" i="0" dirty="0"/>
              <a:t>张胜</a:t>
            </a:r>
            <a:endParaRPr kumimoji="1" lang="en-US" altLang="zh-CN" sz="2800" i="0" dirty="0"/>
          </a:p>
          <a:p>
            <a:pPr>
              <a:buNone/>
            </a:pPr>
            <a:r>
              <a:rPr lang="en-US" altLang="zh-CN" sz="2800" i="0" dirty="0">
                <a:hlinkClick r:id="rId2"/>
              </a:rPr>
              <a:t>sheng@nju.edu.cn</a:t>
            </a:r>
            <a:endParaRPr lang="en-US" altLang="zh-CN" sz="2800" i="0" dirty="0"/>
          </a:p>
          <a:p>
            <a:pPr>
              <a:buNone/>
            </a:pPr>
            <a:r>
              <a:rPr kumimoji="1" lang="zh-CN" altLang="en-US" sz="2800" i="0" dirty="0"/>
              <a:t>南京大学</a:t>
            </a:r>
            <a:endParaRPr kumimoji="1" lang="en-US" altLang="zh-CN" sz="2800" i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8660"/>
            <a:ext cx="9144000" cy="980638"/>
          </a:xfrm>
        </p:spPr>
        <p:txBody>
          <a:bodyPr/>
          <a:lstStyle/>
          <a:p>
            <a:r>
              <a:rPr lang="en-US" altLang="zh-CN" dirty="0"/>
              <a:t>The  Kleene-Floyd-</a:t>
            </a:r>
            <a:r>
              <a:rPr lang="en-US" altLang="zh-CN" dirty="0" err="1"/>
              <a:t>Warshall</a:t>
            </a:r>
            <a:r>
              <a:rPr lang="en-US" altLang="zh-CN" dirty="0"/>
              <a:t> Algorithm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00" y="1763815"/>
            <a:ext cx="2160000" cy="2821996"/>
          </a:xfrm>
          <a:prstGeom prst="rect">
            <a:avLst/>
          </a:prstGeom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52E554-C8B5-D144-B8E1-675E5F3A97E3}"/>
              </a:ext>
            </a:extLst>
          </p:cNvPr>
          <p:cNvSpPr txBox="1"/>
          <p:nvPr/>
        </p:nvSpPr>
        <p:spPr>
          <a:xfrm>
            <a:off x="3492000" y="4885003"/>
            <a:ext cx="216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2000" b="1" dirty="0"/>
              <a:t>Robert W Floyd</a:t>
            </a:r>
          </a:p>
          <a:p>
            <a:pPr algn="ctr"/>
            <a:r>
              <a:rPr kumimoji="1" lang="en" altLang="zh-CN" sz="2000" b="1" dirty="0"/>
              <a:t>(1936 - 2001)</a:t>
            </a:r>
          </a:p>
          <a:p>
            <a:pPr algn="ctr"/>
            <a:endParaRPr lang="en" altLang="zh-CN" sz="2000" b="1" dirty="0"/>
          </a:p>
          <a:p>
            <a:pPr algn="ctr"/>
            <a:r>
              <a:rPr kumimoji="1" lang="en" altLang="zh-CN" sz="2000" b="1" dirty="0"/>
              <a:t>APSP</a:t>
            </a:r>
            <a:endParaRPr kumimoji="1" lang="zh-CN" altLang="en-US" sz="20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3B69FCB-D923-1D4D-9DB1-90158CC89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794" y="1780955"/>
            <a:ext cx="1983511" cy="2821996"/>
          </a:xfrm>
          <a:prstGeom prst="rect">
            <a:avLst/>
          </a:prstGeom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E6E5D81-2AD5-BB4F-8B8F-41863B9735B3}"/>
              </a:ext>
            </a:extLst>
          </p:cNvPr>
          <p:cNvSpPr txBox="1"/>
          <p:nvPr/>
        </p:nvSpPr>
        <p:spPr>
          <a:xfrm>
            <a:off x="0" y="4914165"/>
            <a:ext cx="32668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2000" b="1" dirty="0"/>
              <a:t>Stephen Kleene</a:t>
            </a:r>
          </a:p>
          <a:p>
            <a:pPr algn="ctr"/>
            <a:r>
              <a:rPr kumimoji="1" lang="en" altLang="zh-CN" sz="2000" b="1" dirty="0"/>
              <a:t>(1909 - 1994)</a:t>
            </a:r>
          </a:p>
          <a:p>
            <a:pPr algn="ctr"/>
            <a:endParaRPr kumimoji="1" lang="en" altLang="zh-CN" sz="2000" b="1" dirty="0"/>
          </a:p>
          <a:p>
            <a:pPr algn="ctr"/>
            <a:r>
              <a:rPr lang="en" altLang="zh-CN" sz="2000" b="1" dirty="0"/>
              <a:t>Formal language theory</a:t>
            </a:r>
            <a:endParaRPr kumimoji="1" lang="zh-CN" altLang="en-US" sz="20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DEC3629-8499-DD4A-805A-4AFBFE04B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9043" y="1763815"/>
            <a:ext cx="2066813" cy="2821996"/>
          </a:xfrm>
          <a:prstGeom prst="rect">
            <a:avLst/>
          </a:prstGeom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62AD01F-C2B9-7541-A143-D8F451EEE854}"/>
              </a:ext>
            </a:extLst>
          </p:cNvPr>
          <p:cNvSpPr txBox="1"/>
          <p:nvPr/>
        </p:nvSpPr>
        <p:spPr>
          <a:xfrm>
            <a:off x="6169797" y="4902143"/>
            <a:ext cx="27453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2000" b="1" dirty="0"/>
              <a:t>Stephen </a:t>
            </a:r>
            <a:r>
              <a:rPr lang="en" altLang="zh-CN" sz="2000" b="1" dirty="0" err="1"/>
              <a:t>Warshall</a:t>
            </a:r>
            <a:endParaRPr lang="en" altLang="zh-CN" sz="2000" b="1" dirty="0"/>
          </a:p>
          <a:p>
            <a:pPr algn="ctr"/>
            <a:r>
              <a:rPr kumimoji="1" lang="en" altLang="zh-CN" sz="2000" b="1" dirty="0"/>
              <a:t>(1935 - 2006)</a:t>
            </a:r>
          </a:p>
          <a:p>
            <a:pPr algn="ctr"/>
            <a:endParaRPr lang="en" altLang="zh-CN" sz="2000" b="1" dirty="0"/>
          </a:p>
          <a:p>
            <a:pPr algn="ctr"/>
            <a:r>
              <a:rPr kumimoji="1" lang="en" altLang="zh-CN" sz="2000" b="1" dirty="0"/>
              <a:t>Transitive closure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269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535487"/>
          </a:xfrm>
        </p:spPr>
        <p:txBody>
          <a:bodyPr/>
          <a:lstStyle/>
          <a:p>
            <a:pPr lvl="1" eaLnBrk="1" hangingPunct="1"/>
            <a:r>
              <a:rPr lang="en-US" altLang="zh-CN" sz="2400" b="1" dirty="0"/>
              <a:t>void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Warshall</a:t>
            </a:r>
            <a:r>
              <a:rPr lang="en-US" altLang="zh-CN" sz="2400" dirty="0"/>
              <a:t>(</a:t>
            </a:r>
            <a:r>
              <a:rPr lang="en-US" altLang="zh-CN" sz="2400" b="1" dirty="0" err="1"/>
              <a:t>boolean</a:t>
            </a:r>
            <a:r>
              <a:rPr lang="en-US" altLang="zh-CN" sz="2400" dirty="0"/>
              <a:t>[][] A,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, </a:t>
            </a:r>
            <a:r>
              <a:rPr lang="en-US" altLang="zh-CN" sz="2400" b="1" dirty="0" err="1"/>
              <a:t>boolean</a:t>
            </a:r>
            <a:r>
              <a:rPr lang="en-US" altLang="zh-CN" sz="2400" dirty="0"/>
              <a:t>[][] </a:t>
            </a:r>
            <a:r>
              <a:rPr lang="en-US" altLang="zh-CN" sz="2400" i="1" dirty="0"/>
              <a:t>R</a:t>
            </a:r>
            <a:r>
              <a:rPr lang="en-US" altLang="zh-CN" sz="2400" dirty="0"/>
              <a:t>)</a:t>
            </a:r>
          </a:p>
          <a:p>
            <a:pPr lvl="1" eaLnBrk="1" hangingPunct="1"/>
            <a:r>
              <a:rPr lang="en-US" altLang="zh-CN" sz="2400" dirty="0"/>
              <a:t>   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i,j,k</a:t>
            </a:r>
            <a:r>
              <a:rPr lang="en-US" altLang="zh-CN" sz="2400" dirty="0"/>
              <a:t>;</a:t>
            </a:r>
          </a:p>
          <a:p>
            <a:pPr lvl="1" eaLnBrk="1" hangingPunct="1"/>
            <a:r>
              <a:rPr lang="en-US" altLang="zh-CN" sz="2400" b="1" dirty="0"/>
              <a:t>    </a:t>
            </a:r>
            <a:r>
              <a:rPr lang="en-US" altLang="zh-CN" sz="2400" dirty="0">
                <a:solidFill>
                  <a:srgbClr val="3333CC"/>
                </a:solidFill>
              </a:rPr>
              <a:t>Copy </a:t>
            </a:r>
            <a:r>
              <a:rPr lang="en-US" altLang="zh-CN" sz="2400" i="1" dirty="0">
                <a:solidFill>
                  <a:srgbClr val="3333CC"/>
                </a:solidFill>
              </a:rPr>
              <a:t>A</a:t>
            </a:r>
            <a:r>
              <a:rPr lang="en-US" altLang="zh-CN" sz="2400" dirty="0">
                <a:solidFill>
                  <a:srgbClr val="3333CC"/>
                </a:solidFill>
              </a:rPr>
              <a:t> to </a:t>
            </a:r>
            <a:r>
              <a:rPr lang="en-US" altLang="zh-CN" sz="2400" i="1" dirty="0">
                <a:solidFill>
                  <a:srgbClr val="3333CC"/>
                </a:solidFill>
              </a:rPr>
              <a:t>R</a:t>
            </a:r>
            <a:r>
              <a:rPr lang="en-US" altLang="zh-CN" sz="2400" dirty="0">
                <a:solidFill>
                  <a:srgbClr val="3333CC"/>
                </a:solidFill>
              </a:rPr>
              <a:t>;</a:t>
            </a:r>
          </a:p>
          <a:p>
            <a:pPr lvl="1" eaLnBrk="1" hangingPunct="1"/>
            <a:r>
              <a:rPr lang="en-US" altLang="zh-CN" sz="2400" b="1" dirty="0">
                <a:solidFill>
                  <a:srgbClr val="3333CC"/>
                </a:solidFill>
              </a:rPr>
              <a:t>    </a:t>
            </a:r>
            <a:r>
              <a:rPr lang="en-US" altLang="zh-CN" sz="2400" dirty="0">
                <a:solidFill>
                  <a:srgbClr val="3333CC"/>
                </a:solidFill>
              </a:rPr>
              <a:t>Set all main diagonal entries, </a:t>
            </a:r>
            <a:r>
              <a:rPr lang="en-US" altLang="zh-CN" sz="2400" i="1" dirty="0" err="1">
                <a:solidFill>
                  <a:srgbClr val="3333CC"/>
                </a:solidFill>
              </a:rPr>
              <a:t>r</a:t>
            </a:r>
            <a:r>
              <a:rPr lang="en-US" altLang="zh-CN" sz="2400" baseline="-25000" dirty="0" err="1">
                <a:solidFill>
                  <a:srgbClr val="3333CC"/>
                </a:solidFill>
              </a:rPr>
              <a:t>ii</a:t>
            </a:r>
            <a:r>
              <a:rPr lang="en-US" altLang="zh-CN" sz="2400" dirty="0">
                <a:solidFill>
                  <a:srgbClr val="3333CC"/>
                </a:solidFill>
              </a:rPr>
              <a:t>, to </a:t>
            </a:r>
            <a:r>
              <a:rPr lang="en-US" altLang="zh-CN" sz="2400" i="1" dirty="0">
                <a:solidFill>
                  <a:srgbClr val="3333CC"/>
                </a:solidFill>
              </a:rPr>
              <a:t>true</a:t>
            </a:r>
            <a:r>
              <a:rPr lang="en-US" altLang="zh-CN" sz="2400" dirty="0">
                <a:solidFill>
                  <a:srgbClr val="3333CC"/>
                </a:solidFill>
              </a:rPr>
              <a:t>;</a:t>
            </a:r>
          </a:p>
          <a:p>
            <a:pPr lvl="1" eaLnBrk="1" hangingPunct="1"/>
            <a:r>
              <a:rPr lang="zh-CN" altLang="en-US" sz="2400" b="1" dirty="0"/>
              <a:t>    </a:t>
            </a:r>
            <a:r>
              <a:rPr lang="en-US" altLang="zh-CN" sz="2400" b="1" dirty="0"/>
              <a:t>for</a:t>
            </a:r>
            <a:r>
              <a:rPr lang="en-US" altLang="zh-CN" sz="2400" dirty="0"/>
              <a:t> (k=1; </a:t>
            </a:r>
            <a:r>
              <a:rPr lang="en-US" altLang="zh-CN" sz="2400" dirty="0" err="1"/>
              <a:t>k</a:t>
            </a:r>
            <a:r>
              <a:rPr lang="en-US" altLang="zh-CN" sz="2400" dirty="0" err="1">
                <a:sym typeface="Symbol" pitchFamily="18" charset="2"/>
              </a:rPr>
              <a:t></a:t>
            </a:r>
            <a:r>
              <a:rPr lang="en-US" altLang="zh-CN" sz="2400" i="1" dirty="0" err="1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; k++)</a:t>
            </a:r>
          </a:p>
          <a:p>
            <a:pPr lvl="1" eaLnBrk="1" hangingPunct="1"/>
            <a:r>
              <a:rPr lang="en-US" altLang="zh-CN" sz="2400" dirty="0">
                <a:sym typeface="Symbol" pitchFamily="18" charset="2"/>
              </a:rPr>
              <a:t>            </a:t>
            </a:r>
            <a:r>
              <a:rPr lang="en-US" altLang="zh-CN" sz="2400" b="1" dirty="0">
                <a:sym typeface="Symbol" pitchFamily="18" charset="2"/>
              </a:rPr>
              <a:t>for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/>
              <a:t>(i=1; </a:t>
            </a:r>
            <a:r>
              <a:rPr lang="en-US" altLang="zh-CN" sz="2400" dirty="0" err="1"/>
              <a:t>i</a:t>
            </a:r>
            <a:r>
              <a:rPr lang="en-US" altLang="zh-CN" sz="2400" dirty="0" err="1">
                <a:sym typeface="Symbol" pitchFamily="18" charset="2"/>
              </a:rPr>
              <a:t></a:t>
            </a:r>
            <a:r>
              <a:rPr lang="en-US" altLang="zh-CN" sz="2400" i="1" dirty="0" err="1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; i++)</a:t>
            </a:r>
          </a:p>
          <a:p>
            <a:pPr lvl="1" eaLnBrk="1" hangingPunct="1"/>
            <a:r>
              <a:rPr lang="en-US" altLang="zh-CN" sz="2400" dirty="0">
                <a:sym typeface="Symbol" pitchFamily="18" charset="2"/>
              </a:rPr>
              <a:t>                 </a:t>
            </a:r>
            <a:r>
              <a:rPr lang="en-US" altLang="zh-CN" sz="2400" b="1" dirty="0">
                <a:sym typeface="Symbol" pitchFamily="18" charset="2"/>
              </a:rPr>
              <a:t>for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/>
              <a:t>(j=1; </a:t>
            </a:r>
            <a:r>
              <a:rPr lang="en-US" altLang="zh-CN" sz="2400" dirty="0" err="1"/>
              <a:t>j</a:t>
            </a:r>
            <a:r>
              <a:rPr lang="en-US" altLang="zh-CN" sz="2400" dirty="0" err="1">
                <a:sym typeface="Symbol" pitchFamily="18" charset="2"/>
              </a:rPr>
              <a:t></a:t>
            </a:r>
            <a:r>
              <a:rPr lang="en-US" altLang="zh-CN" sz="2400" i="1" dirty="0" err="1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; j++)</a:t>
            </a:r>
          </a:p>
          <a:p>
            <a:pPr lvl="1" eaLnBrk="1" hangingPunct="1"/>
            <a:r>
              <a:rPr lang="en-US" altLang="zh-CN" dirty="0">
                <a:sym typeface="Symbol" pitchFamily="18" charset="2"/>
              </a:rPr>
              <a:t>                      </a:t>
            </a:r>
            <a:r>
              <a:rPr lang="en-US" altLang="zh-CN" i="1" dirty="0" err="1">
                <a:sym typeface="Symbol" pitchFamily="18" charset="2"/>
              </a:rPr>
              <a:t>r</a:t>
            </a:r>
            <a:r>
              <a:rPr lang="en-US" altLang="zh-CN" baseline="-25000" dirty="0" err="1">
                <a:sym typeface="Symbol" pitchFamily="18" charset="2"/>
              </a:rPr>
              <a:t>ij</a:t>
            </a:r>
            <a:r>
              <a:rPr lang="en-US" altLang="zh-CN" dirty="0">
                <a:sym typeface="Symbol" pitchFamily="18" charset="2"/>
              </a:rPr>
              <a:t>=</a:t>
            </a:r>
            <a:r>
              <a:rPr lang="en-US" altLang="zh-CN" i="1" dirty="0" err="1">
                <a:sym typeface="Symbol" pitchFamily="18" charset="2"/>
              </a:rPr>
              <a:t>r</a:t>
            </a:r>
            <a:r>
              <a:rPr lang="en-US" altLang="zh-CN" baseline="-25000" dirty="0" err="1">
                <a:sym typeface="Symbol" pitchFamily="18" charset="2"/>
              </a:rPr>
              <a:t>ij</a:t>
            </a:r>
            <a:r>
              <a:rPr lang="en-US" altLang="zh-CN" dirty="0">
                <a:sym typeface="Symbol" pitchFamily="18" charset="2"/>
              </a:rPr>
              <a:t>(</a:t>
            </a:r>
            <a:r>
              <a:rPr lang="en-US" altLang="zh-CN" i="1" dirty="0" err="1">
                <a:sym typeface="Symbol" pitchFamily="18" charset="2"/>
              </a:rPr>
              <a:t>r</a:t>
            </a:r>
            <a:r>
              <a:rPr lang="en-US" altLang="zh-CN" baseline="-25000" dirty="0" err="1">
                <a:sym typeface="Symbol" pitchFamily="18" charset="2"/>
              </a:rPr>
              <a:t>ik</a:t>
            </a:r>
            <a:r>
              <a:rPr lang="en-US" altLang="zh-CN" dirty="0" err="1">
                <a:sym typeface="Symbol" pitchFamily="18" charset="2"/>
              </a:rPr>
              <a:t></a:t>
            </a:r>
            <a:r>
              <a:rPr lang="en-US" altLang="zh-CN" i="1" dirty="0" err="1">
                <a:sym typeface="Symbol" pitchFamily="18" charset="2"/>
              </a:rPr>
              <a:t>r</a:t>
            </a:r>
            <a:r>
              <a:rPr lang="en-US" altLang="zh-CN" baseline="-25000" dirty="0" err="1">
                <a:sym typeface="Symbol" pitchFamily="18" charset="2"/>
              </a:rPr>
              <a:t>kj</a:t>
            </a:r>
            <a:r>
              <a:rPr lang="en-US" altLang="zh-CN" dirty="0">
                <a:sym typeface="Symbol" pitchFamily="18" charset="2"/>
              </a:rPr>
              <a:t>)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4356100" y="2763342"/>
            <a:ext cx="4181475" cy="46166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i="1" dirty="0">
                <a:latin typeface="Calibri" pitchFamily="34" charset="0"/>
                <a:ea typeface="宋体" pitchFamily="2" charset="-122"/>
                <a:cs typeface="Calibri" pitchFamily="34" charset="0"/>
              </a:rPr>
              <a:t>k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</a:rPr>
              <a:t> </a:t>
            </a:r>
            <a:r>
              <a:rPr lang="en-US" altLang="zh-CN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varys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</a:rPr>
              <a:t> in the outmost loop</a:t>
            </a:r>
            <a:endParaRPr lang="en-US" altLang="zh-CN" i="1" dirty="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649288"/>
            <a:ext cx="8229600" cy="1051520"/>
          </a:xfrm>
        </p:spPr>
        <p:txBody>
          <a:bodyPr/>
          <a:lstStyle/>
          <a:p>
            <a:pPr eaLnBrk="1" hangingPunct="1"/>
            <a:r>
              <a:rPr lang="en-US" altLang="zh-CN" dirty="0"/>
              <a:t>Change the Order: </a:t>
            </a:r>
            <a:br>
              <a:rPr lang="en-US" altLang="zh-CN" dirty="0"/>
            </a:br>
            <a:r>
              <a:rPr lang="en-US" altLang="zh-CN" dirty="0"/>
              <a:t>the </a:t>
            </a:r>
            <a:r>
              <a:rPr lang="en-US" altLang="zh-CN" dirty="0" err="1"/>
              <a:t>Warshall</a:t>
            </a:r>
            <a:r>
              <a:rPr lang="en-US" altLang="zh-CN" dirty="0"/>
              <a:t> Algorithm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956F5852-6901-3C41-B54B-7E68CD2DDC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6834" y="3023955"/>
            <a:ext cx="1269264" cy="81009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446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255" y="68990"/>
            <a:ext cx="8795320" cy="1446550"/>
          </a:xfrm>
        </p:spPr>
        <p:txBody>
          <a:bodyPr/>
          <a:lstStyle/>
          <a:p>
            <a:r>
              <a:rPr lang="en-US" altLang="zh-CN" dirty="0"/>
              <a:t>Why the </a:t>
            </a:r>
            <a:r>
              <a:rPr lang="en-US" altLang="zh-CN" dirty="0" err="1"/>
              <a:t>Warshall</a:t>
            </a:r>
            <a:r>
              <a:rPr lang="en-US" altLang="zh-CN" dirty="0"/>
              <a:t> Algorithm 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k,i,j</a:t>
            </a:r>
            <a:r>
              <a:rPr lang="en-US" altLang="zh-CN" dirty="0"/>
              <a:t>&gt; or &lt;</a:t>
            </a:r>
            <a:r>
              <a:rPr lang="en-US" altLang="zh-CN" dirty="0" err="1"/>
              <a:t>i,j,k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The order matters</a:t>
            </a:r>
          </a:p>
          <a:p>
            <a:pPr lvl="1"/>
            <a:r>
              <a:rPr lang="en-US" altLang="zh-CN" dirty="0"/>
              <a:t>That’s why D</a:t>
            </a:r>
            <a:r>
              <a:rPr lang="en-US" altLang="zh-CN" dirty="0">
                <a:solidFill>
                  <a:srgbClr val="FF0000"/>
                </a:solidFill>
              </a:rPr>
              <a:t>ijk</a:t>
            </a:r>
            <a:r>
              <a:rPr lang="en-US" altLang="zh-CN" dirty="0"/>
              <a:t>stra fails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13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Notation:</a:t>
            </a:r>
          </a:p>
          <a:p>
            <a:pPr lvl="1" eaLnBrk="1" hangingPunct="1"/>
            <a:r>
              <a:rPr lang="en-US" altLang="zh-CN" dirty="0"/>
              <a:t>The value of </a:t>
            </a:r>
            <a:r>
              <a:rPr lang="en-US" altLang="zh-CN" i="1" dirty="0" err="1"/>
              <a:t>r</a:t>
            </a:r>
            <a:r>
              <a:rPr lang="en-US" altLang="zh-CN" baseline="-25000" dirty="0" err="1"/>
              <a:t>ij</a:t>
            </a:r>
            <a:r>
              <a:rPr lang="en-US" altLang="zh-CN" dirty="0"/>
              <a:t> changes during the execution of the body of the “</a:t>
            </a:r>
            <a:r>
              <a:rPr lang="en-US" altLang="zh-CN" b="1" dirty="0"/>
              <a:t>for</a:t>
            </a:r>
            <a:r>
              <a:rPr lang="en-US" altLang="zh-CN" dirty="0"/>
              <a:t> </a:t>
            </a:r>
            <a:r>
              <a:rPr lang="en-US" altLang="zh-CN" i="1" dirty="0"/>
              <a:t>k</a:t>
            </a:r>
            <a:r>
              <a:rPr lang="en-US" altLang="zh-CN" dirty="0"/>
              <a:t>…” loop</a:t>
            </a:r>
          </a:p>
          <a:p>
            <a:pPr lvl="2" eaLnBrk="1" hangingPunct="1"/>
            <a:r>
              <a:rPr lang="en-US" altLang="zh-CN" sz="2800" dirty="0"/>
              <a:t>After initializations: </a:t>
            </a:r>
            <a:r>
              <a:rPr lang="en-US" altLang="zh-CN" sz="3200" b="1" i="1" dirty="0" err="1">
                <a:solidFill>
                  <a:srgbClr val="3333CC"/>
                </a:solidFill>
              </a:rPr>
              <a:t>r</a:t>
            </a:r>
            <a:r>
              <a:rPr lang="en-US" altLang="zh-CN" sz="3200" b="1" baseline="-25000" dirty="0" err="1">
                <a:solidFill>
                  <a:srgbClr val="3333CC"/>
                </a:solidFill>
              </a:rPr>
              <a:t>ij</a:t>
            </a:r>
            <a:r>
              <a:rPr lang="en-US" altLang="zh-CN" sz="3200" b="1" baseline="30000" dirty="0">
                <a:solidFill>
                  <a:srgbClr val="3333CC"/>
                </a:solidFill>
              </a:rPr>
              <a:t>(0)</a:t>
            </a:r>
            <a:endParaRPr lang="en-US" altLang="zh-CN" sz="3200" b="1" baseline="30000" dirty="0"/>
          </a:p>
          <a:p>
            <a:pPr lvl="2" eaLnBrk="1" hangingPunct="1">
              <a:spcBef>
                <a:spcPct val="80000"/>
              </a:spcBef>
            </a:pPr>
            <a:r>
              <a:rPr lang="en-US" altLang="zh-CN" sz="2800" dirty="0"/>
              <a:t>After the </a:t>
            </a:r>
            <a:r>
              <a:rPr lang="en-US" altLang="zh-CN" sz="2800" i="1" dirty="0" err="1"/>
              <a:t>k</a:t>
            </a:r>
            <a:r>
              <a:rPr lang="en-US" altLang="zh-CN" sz="2800" baseline="30000" dirty="0" err="1"/>
              <a:t>th</a:t>
            </a:r>
            <a:r>
              <a:rPr lang="en-US" altLang="zh-CN" sz="2800" dirty="0"/>
              <a:t> time of execution: </a:t>
            </a:r>
            <a:r>
              <a:rPr lang="en-US" altLang="zh-CN" sz="3200" b="1" i="1" dirty="0" err="1">
                <a:solidFill>
                  <a:srgbClr val="3333CC"/>
                </a:solidFill>
              </a:rPr>
              <a:t>r</a:t>
            </a:r>
            <a:r>
              <a:rPr lang="en-US" altLang="zh-CN" sz="3200" b="1" baseline="-25000" dirty="0" err="1">
                <a:solidFill>
                  <a:srgbClr val="3333CC"/>
                </a:solidFill>
              </a:rPr>
              <a:t>ij</a:t>
            </a:r>
            <a:r>
              <a:rPr lang="en-US" altLang="zh-CN" sz="3200" b="1" baseline="30000" dirty="0">
                <a:solidFill>
                  <a:srgbClr val="3333CC"/>
                </a:solidFill>
              </a:rPr>
              <a:t>(</a:t>
            </a:r>
            <a:r>
              <a:rPr lang="en-US" altLang="zh-CN" sz="3200" b="1" i="1" baseline="30000" dirty="0">
                <a:solidFill>
                  <a:srgbClr val="3333CC"/>
                </a:solidFill>
              </a:rPr>
              <a:t>k</a:t>
            </a:r>
            <a:r>
              <a:rPr lang="en-US" altLang="zh-CN" sz="3200" b="1" baseline="30000" dirty="0">
                <a:solidFill>
                  <a:srgbClr val="3333CC"/>
                </a:solidFill>
              </a:rPr>
              <a:t>)</a:t>
            </a:r>
            <a:endParaRPr lang="en-US" altLang="zh-CN" sz="3200" dirty="0"/>
          </a:p>
          <a:p>
            <a:pPr lvl="2" eaLnBrk="1" hangingPunct="1"/>
            <a:endParaRPr lang="en-US" altLang="zh-CN" sz="2800" dirty="0"/>
          </a:p>
          <a:p>
            <a:pPr eaLnBrk="1" hangingPunct="1"/>
            <a:endParaRPr lang="en-US" altLang="zh-CN" dirty="0"/>
          </a:p>
        </p:txBody>
      </p:sp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2965" y="0"/>
            <a:ext cx="9432540" cy="1446550"/>
          </a:xfrm>
        </p:spPr>
        <p:txBody>
          <a:bodyPr/>
          <a:lstStyle/>
          <a:p>
            <a:pPr eaLnBrk="1" hangingPunct="1"/>
            <a:r>
              <a:rPr lang="en-US" altLang="zh-CN" dirty="0"/>
              <a:t>Correctness of the </a:t>
            </a:r>
            <a:r>
              <a:rPr lang="en-US" altLang="zh-CN" dirty="0" err="1"/>
              <a:t>Warshall</a:t>
            </a:r>
            <a:r>
              <a:rPr lang="en-US" altLang="zh-CN" dirty="0"/>
              <a:t> Algorithm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70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89138"/>
            <a:ext cx="8564562" cy="467995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CN" sz="2400" dirty="0"/>
              <a:t>If there is a simple path from </a:t>
            </a:r>
            <a:r>
              <a:rPr lang="en-US" altLang="zh-CN" sz="2400" i="1" dirty="0" err="1"/>
              <a:t>s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to </a:t>
            </a:r>
            <a:r>
              <a:rPr lang="en-US" altLang="zh-CN" sz="2400" i="1" dirty="0" err="1"/>
              <a:t>s</a:t>
            </a:r>
            <a:r>
              <a:rPr lang="en-US" altLang="zh-CN" sz="2400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 err="1">
                <a:sym typeface="Symbol" pitchFamily="18" charset="2"/>
              </a:rPr>
              <a:t>j</a:t>
            </a:r>
            <a:r>
              <a:rPr lang="en-US" altLang="zh-CN" sz="2400" dirty="0">
                <a:sym typeface="Symbol" pitchFamily="18" charset="2"/>
              </a:rPr>
              <a:t>) in which the highest-numbered intermediate vertex is </a:t>
            </a:r>
            <a:r>
              <a:rPr lang="en-US" altLang="zh-CN" sz="2400" i="1" dirty="0" err="1">
                <a:sym typeface="Symbol" pitchFamily="18" charset="2"/>
              </a:rPr>
              <a:t>s</a:t>
            </a:r>
            <a:r>
              <a:rPr lang="en-US" altLang="zh-CN" sz="2400" baseline="-25000" dirty="0" err="1">
                <a:sym typeface="Symbol" pitchFamily="18" charset="2"/>
              </a:rPr>
              <a:t>k</a:t>
            </a:r>
            <a:r>
              <a:rPr lang="en-US" altLang="zh-CN" sz="2400" dirty="0">
                <a:sym typeface="Symbol" pitchFamily="18" charset="2"/>
              </a:rPr>
              <a:t>, then </a:t>
            </a:r>
            <a:r>
              <a:rPr lang="en-US" altLang="zh-CN" sz="2400" i="1" dirty="0" err="1">
                <a:sym typeface="Symbol" pitchFamily="18" charset="2"/>
              </a:rPr>
              <a:t>r</a:t>
            </a:r>
            <a:r>
              <a:rPr lang="en-US" altLang="zh-CN" sz="2400" baseline="-25000" dirty="0" err="1">
                <a:sym typeface="Symbol" pitchFamily="18" charset="2"/>
              </a:rPr>
              <a:t>ij</a:t>
            </a:r>
            <a:r>
              <a:rPr lang="en-US" altLang="zh-CN" sz="2400" baseline="30000" dirty="0">
                <a:sym typeface="Symbol" pitchFamily="18" charset="2"/>
              </a:rPr>
              <a:t>(</a:t>
            </a:r>
            <a:r>
              <a:rPr lang="en-US" altLang="zh-CN" sz="2400" i="1" baseline="30000" dirty="0">
                <a:sym typeface="Symbol" pitchFamily="18" charset="2"/>
              </a:rPr>
              <a:t>k</a:t>
            </a:r>
            <a:r>
              <a:rPr lang="en-US" altLang="zh-CN" sz="2400" baseline="30000" dirty="0">
                <a:sym typeface="Symbol" pitchFamily="18" charset="2"/>
              </a:rPr>
              <a:t>)</a:t>
            </a:r>
            <a:r>
              <a:rPr lang="en-US" altLang="zh-CN" sz="2400" dirty="0">
                <a:sym typeface="Symbol" pitchFamily="18" charset="2"/>
              </a:rPr>
              <a:t>=true.</a:t>
            </a:r>
          </a:p>
          <a:p>
            <a:pPr eaLnBrk="1" hangingPunct="1">
              <a:lnSpc>
                <a:spcPct val="105000"/>
              </a:lnSpc>
              <a:spcBef>
                <a:spcPct val="40000"/>
              </a:spcBef>
            </a:pPr>
            <a:r>
              <a:rPr lang="en-US" altLang="zh-CN" sz="2400" dirty="0">
                <a:sym typeface="Symbol" pitchFamily="18" charset="2"/>
              </a:rPr>
              <a:t>Proof by induction: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sz="2000" dirty="0">
                <a:sym typeface="Symbol" pitchFamily="18" charset="2"/>
              </a:rPr>
              <a:t>Base case: </a:t>
            </a:r>
            <a:r>
              <a:rPr lang="en-US" altLang="zh-CN" sz="2000" i="1" dirty="0" err="1">
                <a:sym typeface="Symbol" pitchFamily="18" charset="2"/>
              </a:rPr>
              <a:t>r</a:t>
            </a:r>
            <a:r>
              <a:rPr lang="en-US" altLang="zh-CN" sz="2000" baseline="-25000" dirty="0" err="1">
                <a:sym typeface="Symbol" pitchFamily="18" charset="2"/>
              </a:rPr>
              <a:t>ij</a:t>
            </a:r>
            <a:r>
              <a:rPr lang="en-US" altLang="zh-CN" sz="2000" baseline="30000" dirty="0">
                <a:sym typeface="Symbol" pitchFamily="18" charset="2"/>
              </a:rPr>
              <a:t>(</a:t>
            </a:r>
            <a:r>
              <a:rPr lang="en-US" altLang="zh-CN" sz="2000" i="1" baseline="30000" dirty="0">
                <a:sym typeface="Symbol" pitchFamily="18" charset="2"/>
              </a:rPr>
              <a:t>0</a:t>
            </a:r>
            <a:r>
              <a:rPr lang="en-US" altLang="zh-CN" sz="2000" baseline="30000" dirty="0">
                <a:sym typeface="Symbol" pitchFamily="18" charset="2"/>
              </a:rPr>
              <a:t>)</a:t>
            </a:r>
            <a:r>
              <a:rPr lang="en-US" altLang="zh-CN" sz="2000" dirty="0">
                <a:sym typeface="Symbol" pitchFamily="18" charset="2"/>
              </a:rPr>
              <a:t>=true if and only if </a:t>
            </a:r>
            <a:r>
              <a:rPr lang="en-US" altLang="zh-CN" sz="2000" i="1" dirty="0" err="1"/>
              <a:t>s</a:t>
            </a:r>
            <a:r>
              <a:rPr lang="en-US" altLang="zh-CN" sz="2000" baseline="-25000" dirty="0" err="1"/>
              <a:t>i</a:t>
            </a:r>
            <a:r>
              <a:rPr lang="en-US" altLang="zh-CN" sz="2000" i="1" dirty="0" err="1"/>
              <a:t>s</a:t>
            </a:r>
            <a:r>
              <a:rPr lang="en-US" altLang="zh-CN" sz="2000" baseline="-25000" dirty="0" err="1"/>
              <a:t>j</a:t>
            </a:r>
            <a:r>
              <a:rPr lang="en-US" altLang="zh-CN" sz="2000" dirty="0" err="1">
                <a:sym typeface="Symbol" pitchFamily="18" charset="2"/>
              </a:rPr>
              <a:t>E</a:t>
            </a:r>
            <a:r>
              <a:rPr lang="en-US" altLang="zh-CN" sz="2000" dirty="0"/>
              <a:t> 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sz="2000" dirty="0"/>
              <a:t>Hypothesis: the conclusion holds for </a:t>
            </a:r>
            <a:r>
              <a:rPr lang="en-US" altLang="zh-CN" sz="2000" i="1" dirty="0"/>
              <a:t>h</a:t>
            </a:r>
            <a:r>
              <a:rPr lang="en-US" altLang="zh-CN" sz="2000" dirty="0"/>
              <a:t>&lt;k(h</a:t>
            </a:r>
            <a:r>
              <a:rPr lang="en-US" altLang="zh-CN" sz="2000" dirty="0">
                <a:sym typeface="Symbol" pitchFamily="18" charset="2"/>
              </a:rPr>
              <a:t>0)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sz="2000" dirty="0">
                <a:sym typeface="Symbol" pitchFamily="18" charset="2"/>
              </a:rPr>
              <a:t>Induction: the simple </a:t>
            </a:r>
            <a:r>
              <a:rPr lang="en-US" altLang="zh-CN" sz="2000" i="1" dirty="0" err="1"/>
              <a:t>s</a:t>
            </a:r>
            <a:r>
              <a:rPr lang="en-US" altLang="zh-CN" sz="2000" baseline="-25000" dirty="0" err="1"/>
              <a:t>i</a:t>
            </a:r>
            <a:r>
              <a:rPr lang="en-US" altLang="zh-CN" sz="2000" i="1" dirty="0" err="1"/>
              <a:t>s</a:t>
            </a:r>
            <a:r>
              <a:rPr lang="en-US" altLang="zh-CN" sz="2000" baseline="-25000" dirty="0" err="1"/>
              <a:t>j</a:t>
            </a:r>
            <a:r>
              <a:rPr lang="en-US" altLang="zh-CN" sz="2000" dirty="0">
                <a:sym typeface="Symbol" pitchFamily="18" charset="2"/>
              </a:rPr>
              <a:t>-path can be looked as </a:t>
            </a:r>
            <a:r>
              <a:rPr lang="en-US" altLang="zh-CN" sz="2000" i="1" dirty="0" err="1"/>
              <a:t>s</a:t>
            </a:r>
            <a:r>
              <a:rPr lang="en-US" altLang="zh-CN" sz="2000" baseline="-25000" dirty="0" err="1"/>
              <a:t>i</a:t>
            </a:r>
            <a:r>
              <a:rPr lang="en-US" altLang="zh-CN" sz="2000" i="1" dirty="0" err="1"/>
              <a:t>s</a:t>
            </a:r>
            <a:r>
              <a:rPr lang="en-US" altLang="zh-CN" sz="2000" baseline="-25000" dirty="0" err="1"/>
              <a:t>k</a:t>
            </a:r>
            <a:r>
              <a:rPr lang="en-US" altLang="zh-CN" sz="2000" dirty="0" err="1">
                <a:sym typeface="Symbol" pitchFamily="18" charset="2"/>
              </a:rPr>
              <a:t>-path+</a:t>
            </a:r>
            <a:r>
              <a:rPr lang="en-US" altLang="zh-CN" sz="2000" i="1" dirty="0" err="1"/>
              <a:t>s</a:t>
            </a:r>
            <a:r>
              <a:rPr lang="en-US" altLang="zh-CN" sz="2000" baseline="-25000" dirty="0" err="1"/>
              <a:t>k</a:t>
            </a:r>
            <a:r>
              <a:rPr lang="en-US" altLang="zh-CN" sz="2000" i="1" dirty="0" err="1"/>
              <a:t>s</a:t>
            </a:r>
            <a:r>
              <a:rPr lang="en-US" altLang="zh-CN" sz="2000" baseline="-25000" dirty="0" err="1"/>
              <a:t>j</a:t>
            </a:r>
            <a:r>
              <a:rPr lang="en-US" altLang="zh-CN" sz="2000" dirty="0" err="1">
                <a:sym typeface="Symbol" pitchFamily="18" charset="2"/>
              </a:rPr>
              <a:t>-path</a:t>
            </a:r>
            <a:r>
              <a:rPr lang="en-US" altLang="zh-CN" sz="2000" dirty="0">
                <a:sym typeface="Symbol" pitchFamily="18" charset="2"/>
              </a:rPr>
              <a:t>, with the indices </a:t>
            </a:r>
            <a:r>
              <a:rPr lang="en-US" altLang="zh-CN" sz="2000" i="1" dirty="0">
                <a:sym typeface="Symbol" pitchFamily="18" charset="2"/>
              </a:rPr>
              <a:t>h</a:t>
            </a:r>
            <a:r>
              <a:rPr lang="en-US" altLang="zh-CN" sz="2000" dirty="0">
                <a:sym typeface="Symbol" pitchFamily="18" charset="2"/>
              </a:rPr>
              <a:t>1, </a:t>
            </a:r>
            <a:r>
              <a:rPr lang="en-US" altLang="zh-CN" sz="2000" i="1" dirty="0">
                <a:sym typeface="Symbol" pitchFamily="18" charset="2"/>
              </a:rPr>
              <a:t>h</a:t>
            </a:r>
            <a:r>
              <a:rPr lang="en-US" altLang="zh-CN" sz="2000" dirty="0">
                <a:sym typeface="Symbol" pitchFamily="18" charset="2"/>
              </a:rPr>
              <a:t>2 of the highest-numbered intermediate vertices of both segment </a:t>
            </a:r>
            <a:r>
              <a:rPr lang="en-US" altLang="zh-CN" sz="2000" b="1" dirty="0">
                <a:sym typeface="Symbol" pitchFamily="18" charset="2"/>
              </a:rPr>
              <a:t>strictly </a:t>
            </a:r>
            <a:r>
              <a:rPr lang="en-US" altLang="zh-CN" sz="2000" dirty="0">
                <a:solidFill>
                  <a:schemeClr val="tx2"/>
                </a:solidFill>
                <a:sym typeface="Symbol" pitchFamily="18" charset="2"/>
              </a:rPr>
              <a:t>(simple path)</a:t>
            </a:r>
            <a:r>
              <a:rPr lang="en-US" altLang="zh-CN" sz="2000" dirty="0">
                <a:sym typeface="Symbol" pitchFamily="18" charset="2"/>
              </a:rPr>
              <a:t> less than </a:t>
            </a:r>
            <a:r>
              <a:rPr lang="en-US" altLang="zh-CN" sz="2000" i="1" dirty="0">
                <a:sym typeface="Symbol" pitchFamily="18" charset="2"/>
              </a:rPr>
              <a:t>k. </a:t>
            </a:r>
            <a:r>
              <a:rPr lang="en-US" altLang="zh-CN" sz="2000" dirty="0">
                <a:sym typeface="Symbol" pitchFamily="18" charset="2"/>
              </a:rPr>
              <a:t>So, </a:t>
            </a:r>
            <a:r>
              <a:rPr lang="en-US" altLang="zh-CN" sz="2000" i="1" dirty="0" err="1">
                <a:sym typeface="Symbol" pitchFamily="18" charset="2"/>
              </a:rPr>
              <a:t>r</a:t>
            </a:r>
            <a:r>
              <a:rPr lang="en-US" altLang="zh-CN" sz="2000" baseline="-25000" dirty="0" err="1">
                <a:sym typeface="Symbol" pitchFamily="18" charset="2"/>
              </a:rPr>
              <a:t>ik</a:t>
            </a:r>
            <a:r>
              <a:rPr lang="en-US" altLang="zh-CN" sz="2000" baseline="30000" dirty="0">
                <a:sym typeface="Symbol" pitchFamily="18" charset="2"/>
              </a:rPr>
              <a:t>(h1)</a:t>
            </a:r>
            <a:r>
              <a:rPr lang="en-US" altLang="zh-CN" sz="2000" dirty="0">
                <a:sym typeface="Symbol" pitchFamily="18" charset="2"/>
              </a:rPr>
              <a:t>=true, </a:t>
            </a:r>
            <a:r>
              <a:rPr lang="en-US" altLang="zh-CN" sz="2000" i="1" dirty="0" err="1">
                <a:sym typeface="Symbol" pitchFamily="18" charset="2"/>
              </a:rPr>
              <a:t>r</a:t>
            </a:r>
            <a:r>
              <a:rPr lang="en-US" altLang="zh-CN" sz="2000" baseline="-25000" dirty="0" err="1">
                <a:sym typeface="Symbol" pitchFamily="18" charset="2"/>
              </a:rPr>
              <a:t>kj</a:t>
            </a:r>
            <a:r>
              <a:rPr lang="en-US" altLang="zh-CN" sz="2000" baseline="30000" dirty="0">
                <a:sym typeface="Symbol" pitchFamily="18" charset="2"/>
              </a:rPr>
              <a:t>(h2)</a:t>
            </a:r>
            <a:r>
              <a:rPr lang="en-US" altLang="zh-CN" sz="2000" dirty="0">
                <a:sym typeface="Symbol" pitchFamily="18" charset="2"/>
              </a:rPr>
              <a:t>=true, then </a:t>
            </a:r>
            <a:r>
              <a:rPr lang="en-US" altLang="zh-CN" sz="2000" i="1" dirty="0" err="1">
                <a:sym typeface="Symbol" pitchFamily="18" charset="2"/>
              </a:rPr>
              <a:t>r</a:t>
            </a:r>
            <a:r>
              <a:rPr lang="en-US" altLang="zh-CN" sz="2000" baseline="-25000" dirty="0" err="1">
                <a:sym typeface="Symbol" pitchFamily="18" charset="2"/>
              </a:rPr>
              <a:t>ik</a:t>
            </a:r>
            <a:r>
              <a:rPr lang="en-US" altLang="zh-CN" sz="2000" baseline="30000" dirty="0">
                <a:sym typeface="Symbol" pitchFamily="18" charset="2"/>
              </a:rPr>
              <a:t>(k-1)</a:t>
            </a:r>
            <a:r>
              <a:rPr lang="en-US" altLang="zh-CN" sz="2000" dirty="0">
                <a:sym typeface="Symbol" pitchFamily="18" charset="2"/>
              </a:rPr>
              <a:t>=true, </a:t>
            </a:r>
            <a:r>
              <a:rPr lang="en-US" altLang="zh-CN" sz="2000" i="1" dirty="0" err="1">
                <a:sym typeface="Symbol" pitchFamily="18" charset="2"/>
              </a:rPr>
              <a:t>r</a:t>
            </a:r>
            <a:r>
              <a:rPr lang="en-US" altLang="zh-CN" sz="2000" baseline="-25000" dirty="0" err="1">
                <a:sym typeface="Symbol" pitchFamily="18" charset="2"/>
              </a:rPr>
              <a:t>kj</a:t>
            </a:r>
            <a:r>
              <a:rPr lang="en-US" altLang="zh-CN" sz="2000" baseline="30000" dirty="0">
                <a:sym typeface="Symbol" pitchFamily="18" charset="2"/>
              </a:rPr>
              <a:t>(k-1)</a:t>
            </a:r>
            <a:r>
              <a:rPr lang="en-US" altLang="zh-CN" sz="2000" dirty="0">
                <a:sym typeface="Symbol" pitchFamily="18" charset="2"/>
              </a:rPr>
              <a:t>=true</a:t>
            </a:r>
            <a:r>
              <a:rPr lang="en-US" altLang="zh-CN" sz="2000" dirty="0">
                <a:solidFill>
                  <a:schemeClr val="tx2"/>
                </a:solidFill>
                <a:sym typeface="Symbol" pitchFamily="18" charset="2"/>
              </a:rPr>
              <a:t>(Remember, false to true can not be reversed)</a:t>
            </a:r>
            <a:r>
              <a:rPr lang="en-US" altLang="zh-CN" sz="2000" dirty="0">
                <a:sym typeface="Symbol" pitchFamily="18" charset="2"/>
              </a:rPr>
              <a:t>. So, </a:t>
            </a:r>
            <a:r>
              <a:rPr lang="en-US" altLang="zh-CN" sz="2000" i="1" dirty="0" err="1">
                <a:sym typeface="Symbol" pitchFamily="18" charset="2"/>
              </a:rPr>
              <a:t>r</a:t>
            </a:r>
            <a:r>
              <a:rPr lang="en-US" altLang="zh-CN" sz="2000" baseline="-25000" dirty="0" err="1">
                <a:sym typeface="Symbol" pitchFamily="18" charset="2"/>
              </a:rPr>
              <a:t>ij</a:t>
            </a:r>
            <a:r>
              <a:rPr lang="en-US" altLang="zh-CN" sz="2000" baseline="30000" dirty="0">
                <a:sym typeface="Symbol" pitchFamily="18" charset="2"/>
              </a:rPr>
              <a:t>(k)</a:t>
            </a:r>
            <a:r>
              <a:rPr lang="en-US" altLang="zh-CN" sz="2000" dirty="0">
                <a:sym typeface="Symbol" pitchFamily="18" charset="2"/>
              </a:rPr>
              <a:t>=true </a:t>
            </a:r>
          </a:p>
        </p:txBody>
      </p:sp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649288"/>
            <a:ext cx="8229600" cy="1051520"/>
          </a:xfrm>
        </p:spPr>
        <p:txBody>
          <a:bodyPr/>
          <a:lstStyle/>
          <a:p>
            <a:pPr eaLnBrk="1" hangingPunct="1"/>
            <a:r>
              <a:rPr lang="en-US" altLang="zh-CN" dirty="0"/>
              <a:t>Correctness of </a:t>
            </a:r>
            <a:br>
              <a:rPr lang="en-US" altLang="zh-CN" dirty="0"/>
            </a:br>
            <a:r>
              <a:rPr lang="en-US" altLang="zh-CN" dirty="0"/>
              <a:t>the </a:t>
            </a:r>
            <a:r>
              <a:rPr lang="en-US" altLang="zh-CN" dirty="0" err="1"/>
              <a:t>Warshall</a:t>
            </a:r>
            <a:r>
              <a:rPr lang="en-US" altLang="zh-CN" dirty="0"/>
              <a:t> Algorithm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6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392984"/>
            <a:ext cx="8997950" cy="978396"/>
          </a:xfrm>
        </p:spPr>
        <p:txBody>
          <a:bodyPr/>
          <a:lstStyle/>
          <a:p>
            <a:r>
              <a:rPr lang="en-US" altLang="zh-CN" dirty="0"/>
              <a:t>Highest-numbered Intermediate Vertex</a:t>
            </a:r>
            <a:endParaRPr lang="zh-CN" altLang="en-US" dirty="0"/>
          </a:p>
        </p:txBody>
      </p:sp>
      <p:sp>
        <p:nvSpPr>
          <p:cNvPr id="7" name="Oval 27"/>
          <p:cNvSpPr>
            <a:spLocks noChangeArrowheads="1"/>
          </p:cNvSpPr>
          <p:nvPr/>
        </p:nvSpPr>
        <p:spPr bwMode="auto">
          <a:xfrm>
            <a:off x="3429000" y="2743200"/>
            <a:ext cx="1143000" cy="762000"/>
          </a:xfrm>
          <a:prstGeom prst="ellipse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914400" y="41148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477000" y="51816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953000" y="46482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3886200" y="31242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1600200" y="47244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048000" y="42672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2286000" y="53340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7391400" y="23622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1066800" y="4267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1752600" y="4876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438400" y="4495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3200400" y="32766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4114800" y="3276600"/>
            <a:ext cx="914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181600" y="48006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6629400" y="2590800"/>
            <a:ext cx="8382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581400" y="2743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s</a:t>
            </a:r>
            <a:r>
              <a:rPr lang="en-US" altLang="zh-CN" baseline="-25000"/>
              <a:t>k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09600" y="37338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s</a:t>
            </a:r>
            <a:r>
              <a:rPr lang="en-US" altLang="zh-CN" baseline="-25000"/>
              <a:t>i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7543800" y="2286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s</a:t>
            </a:r>
            <a:r>
              <a:rPr lang="en-US" altLang="zh-CN" baseline="-25000"/>
              <a:t>j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7086600" y="4191000"/>
            <a:ext cx="1600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Calibri" pitchFamily="34" charset="0"/>
                <a:cs typeface="Calibri" pitchFamily="34" charset="0"/>
              </a:rPr>
              <a:t>A specific order is assumed for all vertices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819400" y="5410200"/>
            <a:ext cx="312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Calibri" pitchFamily="34" charset="0"/>
                <a:cs typeface="Calibri" pitchFamily="34" charset="0"/>
              </a:rPr>
              <a:t>Vertical position of vertices reflect their vertex numbers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467544" y="2261741"/>
            <a:ext cx="2743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Calibri" pitchFamily="34" charset="0"/>
                <a:cs typeface="Calibri" pitchFamily="34" charset="0"/>
              </a:rPr>
              <a:t>The highest intermediate vertex in the intervals (</a:t>
            </a:r>
            <a:r>
              <a:rPr lang="en-US" altLang="zh-CN" sz="1800" i="1" dirty="0" err="1">
                <a:latin typeface="Calibri" pitchFamily="34" charset="0"/>
                <a:cs typeface="Calibri" pitchFamily="34" charset="0"/>
              </a:rPr>
              <a:t>s</a:t>
            </a:r>
            <a:r>
              <a:rPr lang="en-US" altLang="zh-CN" sz="1800" baseline="-250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altLang="zh-CN" sz="1800" i="1" dirty="0" err="1">
                <a:latin typeface="Calibri" pitchFamily="34" charset="0"/>
                <a:cs typeface="Calibri" pitchFamily="34" charset="0"/>
              </a:rPr>
              <a:t>s</a:t>
            </a:r>
            <a:r>
              <a:rPr lang="en-US" altLang="zh-CN" sz="1800" baseline="-25000" dirty="0" err="1">
                <a:latin typeface="Calibri" pitchFamily="34" charset="0"/>
                <a:cs typeface="Calibri" pitchFamily="34" charset="0"/>
              </a:rPr>
              <a:t>k</a:t>
            </a:r>
            <a:r>
              <a:rPr lang="en-US" altLang="zh-CN" sz="1800" dirty="0">
                <a:latin typeface="Calibri" pitchFamily="34" charset="0"/>
                <a:cs typeface="Calibri" pitchFamily="34" charset="0"/>
              </a:rPr>
              <a:t>), (</a:t>
            </a:r>
            <a:r>
              <a:rPr lang="en-US" altLang="zh-CN" sz="1800" i="1" dirty="0" err="1">
                <a:latin typeface="Calibri" pitchFamily="34" charset="0"/>
                <a:cs typeface="Calibri" pitchFamily="34" charset="0"/>
              </a:rPr>
              <a:t>s</a:t>
            </a:r>
            <a:r>
              <a:rPr lang="en-US" altLang="zh-CN" sz="1800" baseline="-25000" dirty="0" err="1">
                <a:latin typeface="Calibri" pitchFamily="34" charset="0"/>
                <a:cs typeface="Calibri" pitchFamily="34" charset="0"/>
              </a:rPr>
              <a:t>k</a:t>
            </a:r>
            <a:r>
              <a:rPr lang="en-US" altLang="zh-CN" sz="1800" i="1" dirty="0" err="1">
                <a:latin typeface="Calibri" pitchFamily="34" charset="0"/>
                <a:cs typeface="Calibri" pitchFamily="34" charset="0"/>
              </a:rPr>
              <a:t>s</a:t>
            </a:r>
            <a:r>
              <a:rPr lang="en-US" altLang="zh-CN" sz="1800" baseline="-25000" dirty="0" err="1">
                <a:latin typeface="Calibri" pitchFamily="34" charset="0"/>
                <a:cs typeface="Calibri" pitchFamily="34" charset="0"/>
              </a:rPr>
              <a:t>j</a:t>
            </a:r>
            <a:r>
              <a:rPr lang="en-US" altLang="zh-CN" sz="1800" dirty="0">
                <a:latin typeface="Calibri" pitchFamily="34" charset="0"/>
                <a:cs typeface="Calibri" pitchFamily="34" charset="0"/>
              </a:rPr>
              <a:t>) are both less than </a:t>
            </a:r>
            <a:r>
              <a:rPr lang="en-US" altLang="zh-CN" sz="1800" i="1" dirty="0" err="1">
                <a:latin typeface="Calibri" pitchFamily="34" charset="0"/>
                <a:cs typeface="Calibri" pitchFamily="34" charset="0"/>
              </a:rPr>
              <a:t>s</a:t>
            </a:r>
            <a:r>
              <a:rPr lang="en-US" altLang="zh-CN" sz="1800" baseline="-25000" dirty="0" err="1">
                <a:latin typeface="Calibri" pitchFamily="34" charset="0"/>
                <a:cs typeface="Calibri" pitchFamily="34" charset="0"/>
              </a:rPr>
              <a:t>k</a:t>
            </a:r>
            <a:endParaRPr lang="en-US" altLang="zh-CN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56510" y="5733365"/>
            <a:ext cx="2060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err="1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 altLang="zh-CN" sz="2400" b="1" baseline="-25000" dirty="0" err="1">
                <a:solidFill>
                  <a:srgbClr val="FF0000"/>
                </a:solidFill>
                <a:sym typeface="Symbol" pitchFamily="18" charset="2"/>
              </a:rPr>
              <a:t>ij</a:t>
            </a:r>
            <a:r>
              <a:rPr lang="en-US" altLang="zh-CN" sz="2400" b="1" dirty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en-US" altLang="zh-CN" sz="2400" b="1" i="1" dirty="0" err="1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 altLang="zh-CN" sz="2400" b="1" baseline="-25000" dirty="0" err="1">
                <a:solidFill>
                  <a:srgbClr val="FF0000"/>
                </a:solidFill>
                <a:sym typeface="Symbol" pitchFamily="18" charset="2"/>
              </a:rPr>
              <a:t>ij</a:t>
            </a:r>
            <a:r>
              <a:rPr lang="en-US" altLang="zh-CN" sz="2400" b="1" dirty="0">
                <a:solidFill>
                  <a:srgbClr val="FF0000"/>
                </a:solidFill>
                <a:sym typeface="Symbol" pitchFamily="18" charset="2"/>
              </a:rPr>
              <a:t>(</a:t>
            </a:r>
            <a:r>
              <a:rPr lang="en-US" altLang="zh-CN" sz="2400" b="1" i="1" dirty="0" err="1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 altLang="zh-CN" sz="2400" b="1" baseline="-25000" dirty="0" err="1">
                <a:solidFill>
                  <a:srgbClr val="FF0000"/>
                </a:solidFill>
                <a:sym typeface="Symbol" pitchFamily="18" charset="2"/>
              </a:rPr>
              <a:t>ik</a:t>
            </a:r>
            <a:r>
              <a:rPr lang="en-US" altLang="zh-CN" sz="2400" b="1" dirty="0" err="1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zh-CN" sz="2400" b="1" i="1" dirty="0" err="1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 altLang="zh-CN" sz="2400" b="1" baseline="-25000" dirty="0" err="1">
                <a:solidFill>
                  <a:srgbClr val="FF0000"/>
                </a:solidFill>
                <a:sym typeface="Symbol" pitchFamily="18" charset="2"/>
              </a:rPr>
              <a:t>kj</a:t>
            </a:r>
            <a:r>
              <a:rPr lang="en-US" altLang="zh-CN" sz="2400" b="1" dirty="0">
                <a:solidFill>
                  <a:srgbClr val="FF0000"/>
                </a:solidFill>
                <a:sym typeface="Symbol" pitchFamily="18" charset="2"/>
              </a:rPr>
              <a:t>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694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564563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If 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ij</a:t>
            </a:r>
            <a:r>
              <a:rPr lang="en-US" altLang="zh-CN" baseline="30000" dirty="0"/>
              <a:t>(k)</a:t>
            </a:r>
            <a:r>
              <a:rPr lang="en-US" altLang="zh-CN" dirty="0"/>
              <a:t>=true, then there is a (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j</a:t>
            </a:r>
            <a:r>
              <a:rPr lang="en-US" altLang="zh-CN" dirty="0"/>
              <a:t>)</a:t>
            </a:r>
            <a:r>
              <a:rPr lang="en-US" altLang="zh-CN" baseline="30000" dirty="0"/>
              <a:t>(k) </a:t>
            </a:r>
            <a:r>
              <a:rPr lang="en-US" altLang="zh-CN" dirty="0"/>
              <a:t>path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Proof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If 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ij</a:t>
            </a:r>
            <a:r>
              <a:rPr lang="en-US" altLang="zh-CN" baseline="30000" dirty="0"/>
              <a:t>(0)</a:t>
            </a:r>
            <a:r>
              <a:rPr lang="en-US" altLang="zh-CN" dirty="0"/>
              <a:t>=true, then there is (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,s</a:t>
            </a:r>
            <a:r>
              <a:rPr lang="en-US" altLang="zh-CN" baseline="-25000" dirty="0" err="1"/>
              <a:t>j</a:t>
            </a:r>
            <a:r>
              <a:rPr lang="en-US" altLang="zh-CN" dirty="0"/>
              <a:t>)</a:t>
            </a:r>
            <a:r>
              <a:rPr lang="en-US" altLang="zh-CN" baseline="30000" dirty="0"/>
              <a:t>(0)</a:t>
            </a:r>
            <a:r>
              <a:rPr lang="en-US" altLang="zh-CN" dirty="0"/>
              <a:t>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If 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ij</a:t>
            </a:r>
            <a:r>
              <a:rPr lang="en-US" altLang="zh-CN" dirty="0"/>
              <a:t> first becomes true in round k, then</a:t>
            </a:r>
          </a:p>
          <a:p>
            <a:pPr lvl="2">
              <a:lnSpc>
                <a:spcPct val="90000"/>
              </a:lnSpc>
            </a:pPr>
            <a:r>
              <a:rPr lang="en-US" altLang="zh-CN" dirty="0" err="1"/>
              <a:t>r</a:t>
            </a:r>
            <a:r>
              <a:rPr lang="en-US" altLang="zh-CN" baseline="-25000" dirty="0" err="1"/>
              <a:t>ik</a:t>
            </a:r>
            <a:r>
              <a:rPr lang="en-US" altLang="zh-CN" baseline="30000" dirty="0"/>
              <a:t>(k-1)</a:t>
            </a:r>
            <a:r>
              <a:rPr lang="en-US" altLang="zh-CN" dirty="0"/>
              <a:t> = true, 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kj</a:t>
            </a:r>
            <a:r>
              <a:rPr lang="en-US" altLang="zh-CN" baseline="30000" dirty="0"/>
              <a:t>(k-1)</a:t>
            </a:r>
            <a:r>
              <a:rPr lang="en-US" altLang="zh-CN" dirty="0"/>
              <a:t> = true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We have a “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en-US" altLang="zh-CN" dirty="0"/>
              <a:t>-&gt;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k</a:t>
            </a:r>
            <a:r>
              <a:rPr lang="en-US" altLang="zh-CN" dirty="0"/>
              <a:t>-&gt;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j</a:t>
            </a:r>
            <a:r>
              <a:rPr lang="en-US" altLang="zh-CN" dirty="0"/>
              <a:t>” path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Intermediate nodes in {1, 2, …, k-1} ∪ {k}</a:t>
            </a:r>
          </a:p>
        </p:txBody>
      </p:sp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649288"/>
            <a:ext cx="8229600" cy="1051520"/>
          </a:xfrm>
        </p:spPr>
        <p:txBody>
          <a:bodyPr/>
          <a:lstStyle/>
          <a:p>
            <a:pPr eaLnBrk="1" hangingPunct="1"/>
            <a:r>
              <a:rPr lang="en-US" altLang="zh-CN" dirty="0"/>
              <a:t>Correctness of </a:t>
            </a:r>
            <a:br>
              <a:rPr lang="en-US" altLang="zh-CN" dirty="0"/>
            </a:br>
            <a:r>
              <a:rPr lang="en-US" altLang="zh-CN" dirty="0"/>
              <a:t>the </a:t>
            </a:r>
            <a:r>
              <a:rPr lang="en-US" altLang="zh-CN" dirty="0" err="1"/>
              <a:t>Warshall</a:t>
            </a:r>
            <a:r>
              <a:rPr lang="en-US" altLang="zh-CN" dirty="0"/>
              <a:t> Algorithm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136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DAF1052-82B1-624B-A443-7FC19B77D65A}"/>
              </a:ext>
            </a:extLst>
          </p:cNvPr>
          <p:cNvSpPr/>
          <p:nvPr/>
        </p:nvSpPr>
        <p:spPr bwMode="auto">
          <a:xfrm>
            <a:off x="1084112" y="2776427"/>
            <a:ext cx="6975775" cy="1305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 algn="ctr" eaLnBrk="1" hangingPunct="1"/>
            <a:r>
              <a:rPr lang="en-US" altLang="zh-CN" sz="2800" dirty="0">
                <a:solidFill>
                  <a:srgbClr val="000000"/>
                </a:solidFill>
              </a:rPr>
              <a:t>For </a:t>
            </a:r>
            <a:r>
              <a:rPr lang="en-US" altLang="zh-CN" sz="2800" b="1" dirty="0">
                <a:solidFill>
                  <a:srgbClr val="000000"/>
                </a:solidFill>
              </a:rPr>
              <a:t>each </a:t>
            </a:r>
            <a:r>
              <a:rPr lang="en-US" altLang="zh-CN" sz="2800" dirty="0">
                <a:solidFill>
                  <a:srgbClr val="000000"/>
                </a:solidFill>
              </a:rPr>
              <a:t>pair of vertices </a:t>
            </a:r>
            <a:r>
              <a:rPr lang="en-US" altLang="zh-CN" sz="2800" i="1" dirty="0">
                <a:solidFill>
                  <a:srgbClr val="000000"/>
                </a:solidFill>
              </a:rPr>
              <a:t>u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en-US" altLang="zh-CN" sz="2800" i="1" dirty="0">
                <a:solidFill>
                  <a:srgbClr val="000000"/>
                </a:solidFill>
              </a:rPr>
              <a:t>v</a:t>
            </a:r>
            <a:r>
              <a:rPr lang="en-US" altLang="zh-CN" sz="2800" dirty="0">
                <a:solidFill>
                  <a:srgbClr val="000000"/>
                </a:solidFill>
              </a:rPr>
              <a:t> in a graph, </a:t>
            </a:r>
          </a:p>
          <a:p>
            <a:pPr lvl="1" algn="ctr" eaLnBrk="1" hangingPunct="1"/>
            <a:r>
              <a:rPr lang="en-US" altLang="zh-CN" sz="2800" dirty="0">
                <a:solidFill>
                  <a:srgbClr val="000000"/>
                </a:solidFill>
              </a:rPr>
              <a:t>what is the shortest path from </a:t>
            </a:r>
            <a:r>
              <a:rPr lang="en-US" altLang="zh-CN" sz="2800" i="1" dirty="0">
                <a:solidFill>
                  <a:srgbClr val="000000"/>
                </a:solidFill>
              </a:rPr>
              <a:t>u</a:t>
            </a:r>
            <a:r>
              <a:rPr lang="en-US" altLang="zh-CN" sz="2800" dirty="0">
                <a:solidFill>
                  <a:srgbClr val="000000"/>
                </a:solidFill>
              </a:rPr>
              <a:t> to </a:t>
            </a:r>
            <a:r>
              <a:rPr lang="en-US" altLang="zh-CN" sz="2800" i="1" dirty="0">
                <a:solidFill>
                  <a:srgbClr val="000000"/>
                </a:solidFill>
              </a:rPr>
              <a:t>v</a:t>
            </a:r>
            <a:r>
              <a:rPr lang="en-US" altLang="zh-CN" sz="2800" dirty="0">
                <a:solidFill>
                  <a:srgbClr val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50617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All-pairs Shortest Paths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338842" cy="41148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Shortest path property</a:t>
            </a:r>
          </a:p>
          <a:p>
            <a:pPr lvl="1"/>
            <a:r>
              <a:rPr lang="en-US" altLang="zh-CN" sz="2200" dirty="0"/>
              <a:t>If a shortest path from x to z consisting of path P from x to y followed by path Q from y to z. Then P is a shortest </a:t>
            </a:r>
            <a:r>
              <a:rPr lang="en-US" altLang="zh-CN" sz="2200" dirty="0" err="1"/>
              <a:t>xy</a:t>
            </a:r>
            <a:r>
              <a:rPr lang="en-US" altLang="zh-CN" sz="2200" dirty="0"/>
              <a:t>-path, and Q, a shortest </a:t>
            </a:r>
            <a:r>
              <a:rPr lang="en-US" altLang="zh-CN" sz="2200" dirty="0" err="1"/>
              <a:t>yz</a:t>
            </a:r>
            <a:r>
              <a:rPr lang="en-US" altLang="zh-CN" sz="2200" dirty="0"/>
              <a:t>-path.</a:t>
            </a:r>
          </a:p>
          <a:p>
            <a:pPr eaLnBrk="1" hangingPunct="1"/>
            <a:r>
              <a:rPr lang="en-US" altLang="zh-CN" sz="2800" dirty="0"/>
              <a:t>The matrix representing the reachability of a graph can easily be transformed into a (minimum) distance matrix D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 (just replacing 1 by edge weight, 0 by infinity,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and setting main diagonal elements as 0)</a:t>
            </a:r>
          </a:p>
          <a:p>
            <a:pPr eaLnBrk="1" hangingPunct="1"/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452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9288"/>
            <a:ext cx="8229600" cy="1051520"/>
          </a:xfrm>
        </p:spPr>
        <p:txBody>
          <a:bodyPr/>
          <a:lstStyle/>
          <a:p>
            <a:pPr eaLnBrk="1" hangingPunct="1"/>
            <a:r>
              <a:rPr lang="en-US" altLang="zh-CN" dirty="0"/>
              <a:t>Computing the </a:t>
            </a:r>
            <a:br>
              <a:rPr lang="en-US" altLang="zh-CN" dirty="0"/>
            </a:br>
            <a:r>
              <a:rPr lang="en-US" altLang="zh-CN" dirty="0"/>
              <a:t>Distance Matrix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Basic formula: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D</a:t>
            </a:r>
            <a:r>
              <a:rPr lang="en-US" altLang="zh-CN" baseline="30000" dirty="0"/>
              <a:t>(0)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en-US" altLang="zh-CN" i="1" dirty="0" err="1"/>
              <a:t>w</a:t>
            </a:r>
            <a:r>
              <a:rPr lang="en-US" altLang="zh-CN" baseline="-25000" dirty="0" err="1"/>
              <a:t>ij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D</a:t>
            </a:r>
            <a:r>
              <a:rPr lang="en-US" altLang="zh-CN" baseline="30000" dirty="0"/>
              <a:t>(k)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][j]=min(D</a:t>
            </a:r>
            <a:r>
              <a:rPr lang="en-US" altLang="zh-CN" baseline="30000" dirty="0"/>
              <a:t>(k-1)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][j], D</a:t>
            </a:r>
            <a:r>
              <a:rPr lang="en-US" altLang="zh-CN" baseline="30000" dirty="0"/>
              <a:t>(k-1)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][k]+ D</a:t>
            </a:r>
            <a:r>
              <a:rPr lang="en-US" altLang="zh-CN" baseline="30000" dirty="0"/>
              <a:t>(k-1)</a:t>
            </a:r>
            <a:r>
              <a:rPr lang="en-US" altLang="zh-CN" dirty="0"/>
              <a:t>[k][j])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Basic property: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D</a:t>
            </a:r>
            <a:r>
              <a:rPr lang="en-US" altLang="zh-CN" baseline="30000" dirty="0"/>
              <a:t>(k)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en-US" altLang="zh-CN" dirty="0">
                <a:sym typeface="Symbol" pitchFamily="18" charset="2"/>
              </a:rPr>
              <a:t> = </a:t>
            </a:r>
            <a:r>
              <a:rPr lang="en-US" altLang="zh-CN" i="1" dirty="0" err="1"/>
              <a:t>d</a:t>
            </a:r>
            <a:r>
              <a:rPr lang="en-US" altLang="zh-CN" baseline="-25000" dirty="0" err="1"/>
              <a:t>ij</a:t>
            </a:r>
            <a:r>
              <a:rPr lang="en-US" altLang="zh-CN" baseline="30000" dirty="0"/>
              <a:t>(</a:t>
            </a:r>
            <a:r>
              <a:rPr lang="en-US" altLang="zh-CN" i="1" baseline="30000" dirty="0"/>
              <a:t>k</a:t>
            </a:r>
            <a:r>
              <a:rPr lang="en-US" altLang="zh-CN" baseline="30000" dirty="0"/>
              <a:t>)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   where </a:t>
            </a:r>
            <a:r>
              <a:rPr lang="en-US" altLang="zh-CN" i="1" dirty="0" err="1"/>
              <a:t>d</a:t>
            </a:r>
            <a:r>
              <a:rPr lang="en-US" altLang="zh-CN" baseline="-25000" dirty="0" err="1"/>
              <a:t>ij</a:t>
            </a:r>
            <a:r>
              <a:rPr lang="en-US" altLang="zh-CN" baseline="30000" dirty="0"/>
              <a:t>(</a:t>
            </a:r>
            <a:r>
              <a:rPr lang="en-US" altLang="zh-CN" i="1" baseline="30000" dirty="0"/>
              <a:t>k</a:t>
            </a:r>
            <a:r>
              <a:rPr lang="en-US" altLang="zh-CN" baseline="30000" dirty="0"/>
              <a:t>)</a:t>
            </a:r>
            <a:r>
              <a:rPr lang="en-US" altLang="zh-CN" dirty="0"/>
              <a:t> is the weight of a shortest path from </a:t>
            </a:r>
            <a:r>
              <a:rPr lang="en-US" altLang="zh-CN" i="1" dirty="0"/>
              <a:t>v</a:t>
            </a:r>
            <a:r>
              <a:rPr lang="en-US" altLang="zh-CN" baseline="-25000" dirty="0"/>
              <a:t>i</a:t>
            </a:r>
            <a:r>
              <a:rPr lang="en-US" altLang="zh-CN" dirty="0"/>
              <a:t> to </a:t>
            </a:r>
            <a:r>
              <a:rPr lang="en-US" altLang="zh-CN" i="1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/>
              <a:t> with highest numbered intermediate vertex </a:t>
            </a:r>
            <a:r>
              <a:rPr lang="en-US" altLang="zh-CN" i="1" dirty="0" err="1"/>
              <a:t>v</a:t>
            </a:r>
            <a:r>
              <a:rPr lang="en-US" altLang="zh-CN" baseline="-25000" dirty="0" err="1"/>
              <a:t>k</a:t>
            </a:r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40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</a:t>
            </a:r>
            <a:r>
              <a:rPr lang="en-US" altLang="zh-CN"/>
              <a:t>this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613" y="1941513"/>
            <a:ext cx="8518862" cy="4114800"/>
          </a:xfrm>
        </p:spPr>
        <p:txBody>
          <a:bodyPr/>
          <a:lstStyle/>
          <a:p>
            <a:r>
              <a:rPr lang="en-US" altLang="zh-CN" dirty="0"/>
              <a:t>All-pairs shortest paths (APSP)</a:t>
            </a:r>
          </a:p>
          <a:p>
            <a:pPr lvl="1" eaLnBrk="1" hangingPunct="1"/>
            <a:r>
              <a:rPr lang="en-US" altLang="zh-CN" dirty="0"/>
              <a:t>Shortest path and transitive closure</a:t>
            </a:r>
          </a:p>
          <a:p>
            <a:pPr lvl="1" eaLnBrk="1" hangingPunct="1"/>
            <a:r>
              <a:rPr lang="en-US" altLang="zh-CN" dirty="0" err="1"/>
              <a:t>Warshall</a:t>
            </a:r>
            <a:r>
              <a:rPr lang="en-US" altLang="zh-CN" dirty="0"/>
              <a:t> algorithm for transitive closure</a:t>
            </a:r>
          </a:p>
          <a:p>
            <a:pPr lvl="2"/>
            <a:r>
              <a:rPr lang="en-US" altLang="zh-CN" dirty="0" err="1"/>
              <a:t>Warshall</a:t>
            </a:r>
            <a:r>
              <a:rPr lang="en-US" altLang="zh-CN" dirty="0"/>
              <a:t> algorithm</a:t>
            </a:r>
          </a:p>
          <a:p>
            <a:pPr lvl="2"/>
            <a:r>
              <a:rPr lang="en-US" altLang="zh-CN" dirty="0"/>
              <a:t>Floyd algorithm for shortest paths</a:t>
            </a:r>
          </a:p>
          <a:p>
            <a:pPr lvl="1"/>
            <a:r>
              <a:rPr lang="en-US" altLang="zh-CN" dirty="0"/>
              <a:t>Bellman-ford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</a:p>
          <a:p>
            <a:r>
              <a:rPr lang="en-US" altLang="zh-CN" dirty="0"/>
              <a:t>Multiplication of Boolean Matrices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66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All-pairs Shortest Paths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347075" cy="41148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Floyd algorithm</a:t>
            </a:r>
          </a:p>
          <a:p>
            <a:pPr lvl="1" eaLnBrk="1" hangingPunct="1"/>
            <a:r>
              <a:rPr lang="en-US" altLang="zh-CN" sz="2400" dirty="0"/>
              <a:t>Only slight changes on </a:t>
            </a:r>
            <a:r>
              <a:rPr lang="en-US" altLang="zh-CN" sz="2400" dirty="0" err="1"/>
              <a:t>Washall’s</a:t>
            </a:r>
            <a:r>
              <a:rPr lang="en-US" altLang="zh-CN" sz="2400" dirty="0"/>
              <a:t> algorithm.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</p:txBody>
      </p:sp>
      <p:sp>
        <p:nvSpPr>
          <p:cNvPr id="19460" name="Text Box 4" descr="信纸"/>
          <p:cNvSpPr txBox="1">
            <a:spLocks noChangeArrowheads="1"/>
          </p:cNvSpPr>
          <p:nvPr/>
        </p:nvSpPr>
        <p:spPr bwMode="auto">
          <a:xfrm>
            <a:off x="1331913" y="2924944"/>
            <a:ext cx="6408737" cy="2225675"/>
          </a:xfrm>
          <a:prstGeom prst="rect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Calibri" pitchFamily="34" charset="0"/>
                <a:cs typeface="Calibri" pitchFamily="34" charset="0"/>
              </a:rPr>
              <a:t>Void </a:t>
            </a:r>
            <a:r>
              <a:rPr lang="en-US" altLang="zh-CN" sz="2000" dirty="0" err="1">
                <a:latin typeface="Calibri" pitchFamily="34" charset="0"/>
                <a:cs typeface="Calibri" pitchFamily="34" charset="0"/>
              </a:rPr>
              <a:t>allPairsShortestPaths</a:t>
            </a:r>
            <a:r>
              <a:rPr lang="en-US" altLang="zh-CN" sz="2000" b="1" dirty="0">
                <a:latin typeface="Calibri" pitchFamily="34" charset="0"/>
                <a:cs typeface="Calibri" pitchFamily="34" charset="0"/>
              </a:rPr>
              <a:t>(float</a:t>
            </a: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 [][] </a:t>
            </a:r>
            <a:r>
              <a:rPr lang="en-US" altLang="zh-CN" sz="2000" i="1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altLang="zh-CN" sz="2000" b="1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0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altLang="zh-CN" sz="2000" b="1" dirty="0">
                <a:latin typeface="Calibri" pitchFamily="34" charset="0"/>
                <a:cs typeface="Calibri" pitchFamily="34" charset="0"/>
              </a:rPr>
              <a:t>float</a:t>
            </a: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 [][] </a:t>
            </a:r>
            <a:r>
              <a:rPr lang="en-US" altLang="zh-CN" sz="2000" i="1" dirty="0">
                <a:latin typeface="Calibri" pitchFamily="34" charset="0"/>
                <a:cs typeface="Calibri" pitchFamily="34" charset="0"/>
              </a:rPr>
              <a:t>D</a:t>
            </a:r>
            <a:r>
              <a:rPr lang="en-US" altLang="zh-CN" sz="2000" b="1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eaLnBrk="1" hangingPunct="1"/>
            <a:r>
              <a:rPr lang="en-US" altLang="zh-CN" sz="2000" b="1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altLang="zh-CN" sz="2000" b="1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000" i="1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altLang="zh-CN" sz="2000" i="1" dirty="0">
                <a:latin typeface="Calibri" pitchFamily="34" charset="0"/>
                <a:cs typeface="Calibri" pitchFamily="34" charset="0"/>
              </a:rPr>
              <a:t>j</a:t>
            </a: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altLang="zh-CN" sz="2000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eaLnBrk="1" hangingPunct="1"/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    Copy </a:t>
            </a:r>
            <a:r>
              <a:rPr lang="en-US" altLang="zh-CN" sz="2000" i="1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 into </a:t>
            </a:r>
            <a:r>
              <a:rPr lang="en-US" altLang="zh-CN" sz="2000" i="1" dirty="0">
                <a:latin typeface="Calibri" pitchFamily="34" charset="0"/>
                <a:cs typeface="Calibri" pitchFamily="34" charset="0"/>
              </a:rPr>
              <a:t>D</a:t>
            </a: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eaLnBrk="1" hangingPunct="1"/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altLang="zh-CN" sz="2000" b="1" dirty="0">
                <a:latin typeface="Calibri" pitchFamily="34" charset="0"/>
                <a:cs typeface="Calibri" pitchFamily="34" charset="0"/>
              </a:rPr>
              <a:t>for</a:t>
            </a: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 (</a:t>
            </a:r>
            <a:r>
              <a:rPr lang="en-US" altLang="zh-CN" sz="2000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=1; </a:t>
            </a:r>
            <a:r>
              <a:rPr lang="en-US" altLang="zh-CN" sz="2000" i="1" dirty="0" err="1">
                <a:latin typeface="Calibri" pitchFamily="34" charset="0"/>
                <a:cs typeface="Calibri" pitchFamily="34" charset="0"/>
              </a:rPr>
              <a:t>k</a:t>
            </a:r>
            <a:r>
              <a:rPr lang="en-US" altLang="zh-CN" sz="2000" dirty="0" err="1">
                <a:latin typeface="Calibri" pitchFamily="34" charset="0"/>
                <a:cs typeface="Calibri" pitchFamily="34" charset="0"/>
                <a:sym typeface="Symbol" pitchFamily="18" charset="2"/>
              </a:rPr>
              <a:t></a:t>
            </a:r>
            <a:r>
              <a:rPr lang="en-US" altLang="zh-CN" sz="2000" i="1" dirty="0" err="1">
                <a:latin typeface="Calibri" pitchFamily="34" charset="0"/>
                <a:cs typeface="Calibri" pitchFamily="34" charset="0"/>
                <a:sym typeface="Symbol" pitchFamily="18" charset="2"/>
              </a:rPr>
              <a:t>n</a:t>
            </a:r>
            <a:r>
              <a:rPr lang="en-US" altLang="zh-CN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; </a:t>
            </a:r>
            <a:r>
              <a:rPr lang="en-US" altLang="zh-CN" sz="20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k</a:t>
            </a:r>
            <a:r>
              <a:rPr lang="en-US" altLang="zh-CN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++)</a:t>
            </a:r>
          </a:p>
          <a:p>
            <a:pPr eaLnBrk="1" hangingPunct="1"/>
            <a:r>
              <a:rPr lang="en-US" altLang="zh-CN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        </a:t>
            </a:r>
            <a:r>
              <a:rPr lang="en-US" altLang="zh-CN" sz="2000" b="1" dirty="0">
                <a:latin typeface="Calibri" pitchFamily="34" charset="0"/>
                <a:cs typeface="Calibri" pitchFamily="34" charset="0"/>
                <a:sym typeface="Symbol" pitchFamily="18" charset="2"/>
              </a:rPr>
              <a:t>for </a:t>
            </a:r>
            <a:r>
              <a:rPr lang="en-US" altLang="zh-CN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(</a:t>
            </a:r>
            <a:r>
              <a:rPr lang="en-US" altLang="zh-CN" sz="20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i</a:t>
            </a:r>
            <a:r>
              <a:rPr lang="en-US" altLang="zh-CN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=1; </a:t>
            </a:r>
            <a:r>
              <a:rPr lang="en-US" altLang="zh-CN" sz="2000" i="1" dirty="0" err="1">
                <a:latin typeface="Calibri" pitchFamily="34" charset="0"/>
                <a:cs typeface="Calibri" pitchFamily="34" charset="0"/>
                <a:sym typeface="Symbol" pitchFamily="18" charset="2"/>
              </a:rPr>
              <a:t>i</a:t>
            </a:r>
            <a:r>
              <a:rPr lang="en-US" altLang="zh-CN" sz="2000" dirty="0" err="1">
                <a:latin typeface="Calibri" pitchFamily="34" charset="0"/>
                <a:cs typeface="Calibri" pitchFamily="34" charset="0"/>
                <a:sym typeface="Symbol" pitchFamily="18" charset="2"/>
              </a:rPr>
              <a:t></a:t>
            </a:r>
            <a:r>
              <a:rPr lang="en-US" altLang="zh-CN" sz="2000" i="1" dirty="0" err="1">
                <a:latin typeface="Calibri" pitchFamily="34" charset="0"/>
                <a:cs typeface="Calibri" pitchFamily="34" charset="0"/>
                <a:sym typeface="Symbol" pitchFamily="18" charset="2"/>
              </a:rPr>
              <a:t>n</a:t>
            </a:r>
            <a:r>
              <a:rPr lang="en-US" altLang="zh-CN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; </a:t>
            </a:r>
            <a:r>
              <a:rPr lang="en-US" altLang="zh-CN" sz="20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i</a:t>
            </a:r>
            <a:r>
              <a:rPr lang="en-US" altLang="zh-CN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++)</a:t>
            </a:r>
          </a:p>
          <a:p>
            <a:pPr eaLnBrk="1" hangingPunct="1"/>
            <a:r>
              <a:rPr lang="en-US" altLang="zh-CN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            </a:t>
            </a:r>
            <a:r>
              <a:rPr lang="en-US" altLang="zh-CN" sz="2000" b="1" dirty="0">
                <a:latin typeface="Calibri" pitchFamily="34" charset="0"/>
                <a:cs typeface="Calibri" pitchFamily="34" charset="0"/>
                <a:sym typeface="Symbol" pitchFamily="18" charset="2"/>
              </a:rPr>
              <a:t>for </a:t>
            </a:r>
            <a:r>
              <a:rPr lang="en-US" altLang="zh-CN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(</a:t>
            </a:r>
            <a:r>
              <a:rPr lang="en-US" altLang="zh-CN" sz="20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j</a:t>
            </a:r>
            <a:r>
              <a:rPr lang="en-US" altLang="zh-CN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=1; </a:t>
            </a:r>
            <a:r>
              <a:rPr lang="en-US" altLang="zh-CN" sz="2000" i="1" dirty="0" err="1">
                <a:latin typeface="Calibri" pitchFamily="34" charset="0"/>
                <a:cs typeface="Calibri" pitchFamily="34" charset="0"/>
                <a:sym typeface="Symbol" pitchFamily="18" charset="2"/>
              </a:rPr>
              <a:t>j</a:t>
            </a:r>
            <a:r>
              <a:rPr lang="en-US" altLang="zh-CN" sz="2000" dirty="0" err="1">
                <a:latin typeface="Calibri" pitchFamily="34" charset="0"/>
                <a:cs typeface="Calibri" pitchFamily="34" charset="0"/>
                <a:sym typeface="Symbol" pitchFamily="18" charset="2"/>
              </a:rPr>
              <a:t></a:t>
            </a:r>
            <a:r>
              <a:rPr lang="en-US" altLang="zh-CN" sz="2000" i="1" dirty="0" err="1">
                <a:latin typeface="Calibri" pitchFamily="34" charset="0"/>
                <a:cs typeface="Calibri" pitchFamily="34" charset="0"/>
                <a:sym typeface="Symbol" pitchFamily="18" charset="2"/>
              </a:rPr>
              <a:t>n</a:t>
            </a:r>
            <a:r>
              <a:rPr lang="en-US" altLang="zh-CN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; </a:t>
            </a:r>
            <a:r>
              <a:rPr lang="en-US" altLang="zh-CN" sz="20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j</a:t>
            </a:r>
            <a:r>
              <a:rPr lang="en-US" altLang="zh-CN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++)</a:t>
            </a:r>
          </a:p>
          <a:p>
            <a:pPr eaLnBrk="1" hangingPunct="1"/>
            <a:r>
              <a:rPr lang="en-US" altLang="zh-CN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                </a:t>
            </a:r>
            <a:r>
              <a:rPr lang="en-US" altLang="zh-CN" sz="20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altLang="zh-CN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[</a:t>
            </a:r>
            <a:r>
              <a:rPr lang="en-US" altLang="zh-CN" sz="20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i</a:t>
            </a:r>
            <a:r>
              <a:rPr lang="en-US" altLang="zh-CN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][</a:t>
            </a:r>
            <a:r>
              <a:rPr lang="en-US" altLang="zh-CN" sz="20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j</a:t>
            </a:r>
            <a:r>
              <a:rPr lang="en-US" altLang="zh-CN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] = min (</a:t>
            </a:r>
            <a:r>
              <a:rPr lang="en-US" altLang="zh-CN" sz="20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altLang="zh-CN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[</a:t>
            </a:r>
            <a:r>
              <a:rPr lang="en-US" altLang="zh-CN" sz="20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i</a:t>
            </a:r>
            <a:r>
              <a:rPr lang="en-US" altLang="zh-CN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][</a:t>
            </a:r>
            <a:r>
              <a:rPr lang="en-US" altLang="zh-CN" sz="20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j</a:t>
            </a:r>
            <a:r>
              <a:rPr lang="en-US" altLang="zh-CN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], </a:t>
            </a:r>
            <a:r>
              <a:rPr lang="en-US" altLang="zh-CN" sz="20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altLang="zh-CN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[</a:t>
            </a:r>
            <a:r>
              <a:rPr lang="en-US" altLang="zh-CN" sz="20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i</a:t>
            </a:r>
            <a:r>
              <a:rPr lang="en-US" altLang="zh-CN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][</a:t>
            </a:r>
            <a:r>
              <a:rPr lang="en-US" altLang="zh-CN" sz="20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k</a:t>
            </a:r>
            <a:r>
              <a:rPr lang="en-US" altLang="zh-CN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]+</a:t>
            </a:r>
            <a:r>
              <a:rPr lang="en-US" altLang="zh-CN" sz="20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altLang="zh-CN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[</a:t>
            </a:r>
            <a:r>
              <a:rPr lang="en-US" altLang="zh-CN" sz="20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k</a:t>
            </a:r>
            <a:r>
              <a:rPr lang="en-US" altLang="zh-CN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][</a:t>
            </a:r>
            <a:r>
              <a:rPr lang="en-US" altLang="zh-CN" sz="20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j</a:t>
            </a:r>
            <a:r>
              <a:rPr lang="en-US" altLang="zh-CN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]);</a:t>
            </a:r>
            <a:endParaRPr lang="en-US" altLang="zh-CN" sz="2000" b="1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82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42862-42BD-427C-8F3A-90E9848C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All-pairs Shortest Paths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89C05-C29E-4969-98CC-C7BDA3296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330" y="1820804"/>
            <a:ext cx="8208962" cy="3624185"/>
          </a:xfrm>
        </p:spPr>
        <p:txBody>
          <a:bodyPr/>
          <a:lstStyle/>
          <a:p>
            <a:r>
              <a:rPr lang="en-US" altLang="zh-CN" dirty="0"/>
              <a:t>Construction of the routing table</a:t>
            </a:r>
          </a:p>
          <a:p>
            <a:pPr lvl="1"/>
            <a:r>
              <a:rPr lang="en-US" altLang="zh-CN" dirty="0"/>
              <a:t>Forward, backward</a:t>
            </a:r>
          </a:p>
          <a:p>
            <a:r>
              <a:rPr lang="en-US" altLang="zh-CN" dirty="0"/>
              <a:t>APSP + capacity constraints</a:t>
            </a:r>
          </a:p>
          <a:p>
            <a:pPr lvl="1"/>
            <a:r>
              <a:rPr lang="en-US" altLang="zh-CN" dirty="0"/>
              <a:t>The pipeline problem</a:t>
            </a:r>
          </a:p>
          <a:p>
            <a:pPr lvl="2"/>
            <a:r>
              <a:rPr lang="en-US" altLang="zh-CN" dirty="0"/>
              <a:t>Maximize the min edge weight</a:t>
            </a:r>
          </a:p>
          <a:p>
            <a:pPr lvl="1"/>
            <a:r>
              <a:rPr lang="en-US" altLang="zh-CN" dirty="0"/>
              <a:t>The electric vehicle problem</a:t>
            </a:r>
          </a:p>
          <a:p>
            <a:pPr lvl="2"/>
            <a:r>
              <a:rPr lang="en-US" altLang="zh-CN" dirty="0"/>
              <a:t>Minimize the max edge weight</a:t>
            </a:r>
          </a:p>
          <a:p>
            <a:pPr lvl="2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AEDE7-288E-4E01-B7D9-5539B946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7346F7-63A7-4DC9-9C41-1D315EC7F971}"/>
              </a:ext>
            </a:extLst>
          </p:cNvPr>
          <p:cNvSpPr txBox="1"/>
          <p:nvPr/>
        </p:nvSpPr>
        <p:spPr>
          <a:xfrm>
            <a:off x="1476441" y="5565698"/>
            <a:ext cx="6191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rPr>
              <a:t>Floyd algorithm =&gt; Floyd </a:t>
            </a:r>
            <a:r>
              <a:rPr lang="en-US" altLang="zh-CN" sz="3000" b="1" dirty="0">
                <a:solidFill>
                  <a:srgbClr val="FF0000"/>
                </a:solidFill>
              </a:rPr>
              <a:t>skeleton</a:t>
            </a:r>
            <a:endParaRPr lang="zh-CN" alt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20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Floyd’s Lemma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89846" y="1916832"/>
            <a:ext cx="4824536" cy="41764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组合问题的优良算法具有巨大回报，这个事实激励了技术水平的突飞猛进。</a:t>
            </a:r>
            <a:r>
              <a:rPr lang="en-US" altLang="zh-CN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… … </a:t>
            </a:r>
            <a:r>
              <a:rPr lang="zh-CN" altLang="en-US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大约从</a:t>
            </a:r>
            <a:r>
              <a:rPr lang="en-US" altLang="zh-CN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1970</a:t>
            </a:r>
            <a:r>
              <a:rPr lang="zh-CN" altLang="en-US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年起，计算机科学家们经历了所谓的‘</a:t>
            </a:r>
            <a:r>
              <a:rPr lang="en-US" altLang="zh-CN" sz="1800" b="1" dirty="0">
                <a:solidFill>
                  <a:srgbClr val="FF0000"/>
                </a:solidFill>
                <a:latin typeface="Calibri" pitchFamily="34" charset="0"/>
                <a:ea typeface="楷体" pitchFamily="49" charset="-122"/>
                <a:cs typeface="Calibri" pitchFamily="34" charset="0"/>
              </a:rPr>
              <a:t>Floyd</a:t>
            </a:r>
            <a:r>
              <a:rPr lang="zh-CN" altLang="en-US" sz="1800" b="1" dirty="0">
                <a:solidFill>
                  <a:srgbClr val="FF0000"/>
                </a:solidFill>
                <a:latin typeface="Calibri" pitchFamily="34" charset="0"/>
                <a:ea typeface="楷体" pitchFamily="49" charset="-122"/>
                <a:cs typeface="Calibri" pitchFamily="34" charset="0"/>
              </a:rPr>
              <a:t>引理</a:t>
            </a:r>
            <a:r>
              <a:rPr lang="zh-CN" altLang="en-US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’现象：看似需用</a:t>
            </a:r>
            <a:r>
              <a:rPr lang="en-US" altLang="zh-CN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n</a:t>
            </a:r>
            <a:r>
              <a:rPr lang="en-US" altLang="zh-CN" sz="1800" baseline="30000" dirty="0">
                <a:latin typeface="Calibri" pitchFamily="34" charset="0"/>
                <a:ea typeface="楷体" pitchFamily="49" charset="-122"/>
                <a:cs typeface="Calibri" pitchFamily="34" charset="0"/>
              </a:rPr>
              <a:t>3</a:t>
            </a:r>
            <a:r>
              <a:rPr lang="zh-CN" altLang="en-US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次运算的问题实际上可能用</a:t>
            </a:r>
            <a:r>
              <a:rPr lang="en-US" altLang="zh-CN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O(n</a:t>
            </a:r>
            <a:r>
              <a:rPr lang="en-US" altLang="zh-CN" sz="1800" baseline="30000" dirty="0">
                <a:latin typeface="Calibri" pitchFamily="34" charset="0"/>
                <a:ea typeface="楷体" pitchFamily="49" charset="-122"/>
                <a:cs typeface="Calibri" pitchFamily="34" charset="0"/>
              </a:rPr>
              <a:t>2</a:t>
            </a:r>
            <a:r>
              <a:rPr lang="en-US" altLang="zh-CN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)</a:t>
            </a:r>
            <a:r>
              <a:rPr lang="zh-CN" altLang="en-US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次运算就能求解，看似需用</a:t>
            </a:r>
            <a:r>
              <a:rPr lang="en-US" altLang="zh-CN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n</a:t>
            </a:r>
            <a:r>
              <a:rPr lang="en-US" altLang="zh-CN" sz="1800" baseline="30000" dirty="0">
                <a:latin typeface="Calibri" pitchFamily="34" charset="0"/>
                <a:ea typeface="楷体" pitchFamily="49" charset="-122"/>
                <a:cs typeface="Calibri" pitchFamily="34" charset="0"/>
              </a:rPr>
              <a:t>2</a:t>
            </a:r>
            <a:r>
              <a:rPr lang="zh-CN" altLang="en-US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次运算的问题实际上可能用</a:t>
            </a:r>
            <a:r>
              <a:rPr lang="en-US" altLang="zh-CN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O(</a:t>
            </a:r>
            <a:r>
              <a:rPr lang="en-US" altLang="zh-CN" sz="1800" dirty="0" err="1">
                <a:latin typeface="Calibri" pitchFamily="34" charset="0"/>
                <a:ea typeface="楷体" pitchFamily="49" charset="-122"/>
                <a:cs typeface="Calibri" pitchFamily="34" charset="0"/>
              </a:rPr>
              <a:t>nlogn</a:t>
            </a:r>
            <a:r>
              <a:rPr lang="en-US" altLang="zh-CN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)</a:t>
            </a:r>
            <a:r>
              <a:rPr lang="zh-CN" altLang="en-US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次运算就能处理，而且</a:t>
            </a:r>
            <a:r>
              <a:rPr lang="en-US" altLang="zh-CN" sz="1800" dirty="0" err="1">
                <a:latin typeface="Calibri" pitchFamily="34" charset="0"/>
                <a:ea typeface="楷体" pitchFamily="49" charset="-122"/>
                <a:cs typeface="Calibri" pitchFamily="34" charset="0"/>
              </a:rPr>
              <a:t>nlogn</a:t>
            </a:r>
            <a:r>
              <a:rPr lang="zh-CN" altLang="en-US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通常还可以减少到</a:t>
            </a:r>
            <a:r>
              <a:rPr lang="en-US" altLang="zh-CN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O(n)</a:t>
            </a:r>
            <a:r>
              <a:rPr lang="zh-CN" altLang="en-US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。一些更难的问题的运行时间也从</a:t>
            </a:r>
            <a:r>
              <a:rPr lang="en-US" altLang="zh-CN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O(2</a:t>
            </a:r>
            <a:r>
              <a:rPr lang="en-US" altLang="zh-CN" sz="1800" baseline="30000" dirty="0">
                <a:latin typeface="Calibri" pitchFamily="34" charset="0"/>
                <a:ea typeface="楷体" pitchFamily="49" charset="-122"/>
                <a:cs typeface="Calibri" pitchFamily="34" charset="0"/>
              </a:rPr>
              <a:t>n</a:t>
            </a:r>
            <a:r>
              <a:rPr lang="en-US" altLang="zh-CN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)</a:t>
            </a:r>
            <a:r>
              <a:rPr lang="zh-CN" altLang="en-US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减少到</a:t>
            </a:r>
            <a:r>
              <a:rPr lang="en-US" altLang="zh-CN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O(1.5</a:t>
            </a:r>
            <a:r>
              <a:rPr lang="en-US" altLang="zh-CN" sz="1800" baseline="30000" dirty="0">
                <a:latin typeface="Calibri" pitchFamily="34" charset="0"/>
                <a:ea typeface="楷体" pitchFamily="49" charset="-122"/>
                <a:cs typeface="Calibri" pitchFamily="34" charset="0"/>
              </a:rPr>
              <a:t>n</a:t>
            </a:r>
            <a:r>
              <a:rPr lang="en-US" altLang="zh-CN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)</a:t>
            </a:r>
            <a:r>
              <a:rPr lang="zh-CN" altLang="en-US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，再减少到</a:t>
            </a:r>
            <a:r>
              <a:rPr lang="en-US" altLang="zh-CN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O(1.3</a:t>
            </a:r>
            <a:r>
              <a:rPr lang="en-US" altLang="zh-CN" sz="1800" baseline="30000" dirty="0">
                <a:latin typeface="Calibri" pitchFamily="34" charset="0"/>
                <a:ea typeface="楷体" pitchFamily="49" charset="-122"/>
                <a:cs typeface="Calibri" pitchFamily="34" charset="0"/>
              </a:rPr>
              <a:t>n</a:t>
            </a:r>
            <a:r>
              <a:rPr lang="en-US" altLang="zh-CN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)</a:t>
            </a:r>
            <a:r>
              <a:rPr lang="zh-CN" altLang="en-US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，等等。</a:t>
            </a:r>
            <a:endParaRPr lang="en-US" altLang="zh-CN" sz="1800" dirty="0">
              <a:latin typeface="Calibri" pitchFamily="34" charset="0"/>
              <a:ea typeface="楷体" pitchFamily="49" charset="-122"/>
              <a:cs typeface="Calibri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sz="1800" dirty="0">
                <a:latin typeface="Calibri" pitchFamily="34" charset="0"/>
                <a:ea typeface="楷体" pitchFamily="49" charset="-122"/>
                <a:cs typeface="Calibri" pitchFamily="34" charset="0"/>
              </a:rPr>
              <a:t>- Knuth, Volumn4A, TAOCP</a:t>
            </a:r>
            <a:endParaRPr lang="zh-CN" altLang="en-US" sz="1800" dirty="0"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978030"/>
            <a:ext cx="2160000" cy="2821996"/>
          </a:xfrm>
          <a:prstGeom prst="rect">
            <a:avLst/>
          </a:prstGeom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34" y="2204864"/>
            <a:ext cx="2160000" cy="469895"/>
          </a:xfrm>
          <a:prstGeom prst="rect">
            <a:avLst/>
          </a:prstGeom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31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Negative Weight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95536" y="1878589"/>
            <a:ext cx="3906434" cy="1780616"/>
            <a:chOff x="1115616" y="2507372"/>
            <a:chExt cx="4680520" cy="2138119"/>
          </a:xfrm>
        </p:grpSpPr>
        <p:cxnSp>
          <p:nvCxnSpPr>
            <p:cNvPr id="10" name="直接箭头连接符 9"/>
            <p:cNvCxnSpPr>
              <a:stCxn id="13" idx="6"/>
              <a:endCxn id="14" idx="2"/>
            </p:cNvCxnSpPr>
            <p:nvPr/>
          </p:nvCxnSpPr>
          <p:spPr>
            <a:xfrm flipV="1">
              <a:off x="1403648" y="2651388"/>
              <a:ext cx="1944216" cy="7812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1115616" y="3288660"/>
              <a:ext cx="288032" cy="28803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347864" y="2507372"/>
              <a:ext cx="288032" cy="28803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508104" y="3333265"/>
              <a:ext cx="288032" cy="28803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347864" y="4221088"/>
              <a:ext cx="288032" cy="28803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>
              <a:stCxn id="14" idx="6"/>
              <a:endCxn id="15" idx="2"/>
            </p:cNvCxnSpPr>
            <p:nvPr/>
          </p:nvCxnSpPr>
          <p:spPr>
            <a:xfrm>
              <a:off x="3635896" y="2651388"/>
              <a:ext cx="1872208" cy="8258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6"/>
              <a:endCxn id="16" idx="2"/>
            </p:cNvCxnSpPr>
            <p:nvPr/>
          </p:nvCxnSpPr>
          <p:spPr>
            <a:xfrm>
              <a:off x="1403648" y="3432676"/>
              <a:ext cx="1944216" cy="9324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6"/>
              <a:endCxn id="15" idx="2"/>
            </p:cNvCxnSpPr>
            <p:nvPr/>
          </p:nvCxnSpPr>
          <p:spPr>
            <a:xfrm flipV="1">
              <a:off x="3635896" y="3477281"/>
              <a:ext cx="1872208" cy="88782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43226" y="2507372"/>
              <a:ext cx="2520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endParaRPr lang="zh-CN" alt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16016" y="2595349"/>
              <a:ext cx="2520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6</a:t>
              </a:r>
              <a:endParaRPr lang="zh-CN" alt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03649" y="4165049"/>
              <a:ext cx="991606" cy="480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11</a:t>
              </a:r>
              <a:endParaRPr lang="zh-CN" alt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07861" y="4109010"/>
              <a:ext cx="880763" cy="480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-2</a:t>
              </a:r>
              <a:endParaRPr lang="zh-CN" alt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157954" y="4011438"/>
            <a:ext cx="4680520" cy="2057787"/>
            <a:chOff x="1115616" y="2507372"/>
            <a:chExt cx="4680520" cy="2057787"/>
          </a:xfrm>
        </p:grpSpPr>
        <p:cxnSp>
          <p:nvCxnSpPr>
            <p:cNvPr id="35" name="直接箭头连接符 34"/>
            <p:cNvCxnSpPr>
              <a:stCxn id="36" idx="6"/>
              <a:endCxn id="37" idx="2"/>
            </p:cNvCxnSpPr>
            <p:nvPr/>
          </p:nvCxnSpPr>
          <p:spPr>
            <a:xfrm flipV="1">
              <a:off x="1403648" y="2651388"/>
              <a:ext cx="1944216" cy="7812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1115616" y="3288660"/>
              <a:ext cx="288032" cy="28803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347864" y="2507372"/>
              <a:ext cx="288032" cy="28803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508104" y="3333265"/>
              <a:ext cx="288032" cy="28803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347864" y="4221088"/>
              <a:ext cx="288032" cy="28803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箭头连接符 39"/>
            <p:cNvCxnSpPr>
              <a:stCxn id="37" idx="6"/>
              <a:endCxn id="38" idx="2"/>
            </p:cNvCxnSpPr>
            <p:nvPr/>
          </p:nvCxnSpPr>
          <p:spPr>
            <a:xfrm>
              <a:off x="3635896" y="2651388"/>
              <a:ext cx="1872208" cy="8258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6" idx="6"/>
              <a:endCxn id="39" idx="2"/>
            </p:cNvCxnSpPr>
            <p:nvPr/>
          </p:nvCxnSpPr>
          <p:spPr>
            <a:xfrm>
              <a:off x="1403648" y="3432676"/>
              <a:ext cx="1944216" cy="932428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9" idx="6"/>
              <a:endCxn id="38" idx="2"/>
            </p:cNvCxnSpPr>
            <p:nvPr/>
          </p:nvCxnSpPr>
          <p:spPr>
            <a:xfrm flipV="1">
              <a:off x="3635896" y="3477281"/>
              <a:ext cx="1872208" cy="887823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143226" y="2507372"/>
              <a:ext cx="2520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716016" y="2595349"/>
              <a:ext cx="2520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07704" y="4165049"/>
              <a:ext cx="487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47464" y="4109010"/>
              <a:ext cx="5266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-5</a:t>
              </a:r>
              <a:endParaRPr lang="zh-CN" alt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8" name="圆角矩形标注 47"/>
          <p:cNvSpPr/>
          <p:nvPr/>
        </p:nvSpPr>
        <p:spPr>
          <a:xfrm>
            <a:off x="6246186" y="2285066"/>
            <a:ext cx="2448272" cy="974029"/>
          </a:xfrm>
          <a:prstGeom prst="wedgeRoundRectCallout">
            <a:avLst>
              <a:gd name="adj1" fmla="val -23566"/>
              <a:gd name="adj2" fmla="val 10546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alibri" pitchFamily="34" charset="0"/>
                <a:cs typeface="Calibri" pitchFamily="34" charset="0"/>
              </a:rPr>
              <a:t>“shortest path” is not well defined</a:t>
            </a:r>
            <a:endParaRPr lang="zh-CN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云形标注 50"/>
          <p:cNvSpPr/>
          <p:nvPr/>
        </p:nvSpPr>
        <p:spPr>
          <a:xfrm>
            <a:off x="251520" y="4792726"/>
            <a:ext cx="3462821" cy="1213765"/>
          </a:xfrm>
          <a:prstGeom prst="cloudCallout">
            <a:avLst>
              <a:gd name="adj1" fmla="val 70300"/>
              <a:gd name="adj2" fmla="val -272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Negative weight cycle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6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Negative Weight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932" y="2019672"/>
            <a:ext cx="8518862" cy="4114800"/>
          </a:xfrm>
        </p:spPr>
        <p:txBody>
          <a:bodyPr/>
          <a:lstStyle/>
          <a:p>
            <a:r>
              <a:rPr lang="en-US" altLang="zh-CN" dirty="0"/>
              <a:t>Can the shortest path algorithm work correctly?</a:t>
            </a:r>
          </a:p>
          <a:p>
            <a:pPr lvl="1"/>
            <a:r>
              <a:rPr lang="en-US" altLang="zh-CN" dirty="0"/>
              <a:t>Dijkstra algorithm</a:t>
            </a:r>
          </a:p>
          <a:p>
            <a:pPr lvl="2"/>
            <a:r>
              <a:rPr lang="en-US" altLang="zh-CN" dirty="0"/>
              <a:t>No negative weight edge</a:t>
            </a:r>
          </a:p>
          <a:p>
            <a:pPr lvl="1"/>
            <a:r>
              <a:rPr lang="en-US" altLang="zh-CN" dirty="0"/>
              <a:t>Floyd algorithm</a:t>
            </a:r>
          </a:p>
          <a:p>
            <a:pPr lvl="2"/>
            <a:r>
              <a:rPr lang="en-US" altLang="zh-CN" dirty="0"/>
              <a:t>No negative weight cycle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Bellman-Ford algorithm</a:t>
            </a:r>
          </a:p>
          <a:p>
            <a:pPr lvl="2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Solves SSSP and detects </a:t>
            </a:r>
            <a:br>
              <a:rPr lang="en-US" altLang="zh-CN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negative cycles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703359"/>
            <a:ext cx="2880000" cy="1373713"/>
          </a:xfrm>
          <a:prstGeom prst="rect">
            <a:avLst/>
          </a:prstGeom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581128"/>
            <a:ext cx="2880000" cy="1431529"/>
          </a:xfrm>
          <a:prstGeom prst="rect">
            <a:avLst/>
          </a:prstGeom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75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DAF1052-82B1-624B-A443-7FC19B77D65A}"/>
              </a:ext>
            </a:extLst>
          </p:cNvPr>
          <p:cNvSpPr/>
          <p:nvPr/>
        </p:nvSpPr>
        <p:spPr bwMode="auto">
          <a:xfrm>
            <a:off x="1084112" y="2776427"/>
            <a:ext cx="6975775" cy="1305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 algn="ctr" eaLnBrk="1" hangingPunct="1"/>
            <a:r>
              <a:rPr lang="en-US" altLang="zh-CN" sz="2800" dirty="0">
                <a:solidFill>
                  <a:srgbClr val="000000"/>
                </a:solidFill>
              </a:rPr>
              <a:t>Solve SSSP and detect negative cycles</a:t>
            </a:r>
          </a:p>
        </p:txBody>
      </p:sp>
    </p:spTree>
    <p:extLst>
      <p:ext uri="{BB962C8B-B14F-4D97-AF65-F5344CB8AC3E}">
        <p14:creationId xmlns:p14="http://schemas.microsoft.com/office/powerpoint/2010/main" val="1110750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/>
              <a:t>Shortest-path with Negative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371" name="Rectangle 3"/>
              <p:cNvSpPr>
                <a:spLocks noGrp="1"/>
              </p:cNvSpPr>
              <p:nvPr>
                <p:ph type="body" idx="4294967295"/>
              </p:nvPr>
            </p:nvSpPr>
            <p:spPr/>
            <p:txBody>
              <a:bodyPr/>
              <a:lstStyle/>
              <a:p>
                <a:r>
                  <a:rPr lang="en-US" altLang="zh-CN" sz="2400" b="1" i="1" dirty="0"/>
                  <a:t>Bellman-Ford algorithm: </a:t>
                </a:r>
                <a:r>
                  <a:rPr lang="en-US" altLang="zh-CN" sz="2400" dirty="0"/>
                  <a:t>Finds all shortest-path lengths from a </a:t>
                </a:r>
                <a:r>
                  <a:rPr lang="en-US" altLang="zh-CN" sz="2400" b="1" i="1" dirty="0"/>
                  <a:t>source </a:t>
                </a:r>
                <a:r>
                  <a:rPr lang="en-US" altLang="zh-CN" sz="2400" i="1" dirty="0"/>
                  <a:t>s </a:t>
                </a:r>
                <a:r>
                  <a:rPr lang="en-US" altLang="zh-CN" sz="2400" dirty="0"/>
                  <a:t>∈ </a:t>
                </a:r>
                <a:r>
                  <a:rPr lang="en-US" altLang="zh-CN" sz="2400" i="1" dirty="0"/>
                  <a:t>V </a:t>
                </a:r>
                <a:r>
                  <a:rPr lang="en-US" altLang="zh-CN" sz="2400" dirty="0"/>
                  <a:t>to all </a:t>
                </a:r>
                <a:r>
                  <a:rPr lang="en-US" altLang="zh-CN" sz="2400" i="1" dirty="0"/>
                  <a:t>v </a:t>
                </a:r>
                <a:r>
                  <a:rPr lang="en-US" altLang="zh-CN" sz="2400" dirty="0"/>
                  <a:t>∈ </a:t>
                </a:r>
                <a:r>
                  <a:rPr lang="en-US" altLang="zh-CN" sz="2400" i="1" dirty="0"/>
                  <a:t>V </a:t>
                </a:r>
                <a:r>
                  <a:rPr lang="en-US" altLang="zh-CN" sz="2400" dirty="0"/>
                  <a:t>or determines that a negative-weight cycle exists.</a:t>
                </a:r>
                <a:endParaRPr lang="en-US" altLang="zh-CN" sz="2400" b="1" i="1" dirty="0"/>
              </a:p>
              <a:p>
                <a:r>
                  <a:rPr lang="en-US" altLang="zh-CN" sz="2400" b="1" i="1" dirty="0"/>
                  <a:t>Bellman-Ford algorithm</a:t>
                </a:r>
              </a:p>
              <a:p>
                <a:pPr lvl="1"/>
                <a:r>
                  <a:rPr lang="en-US" altLang="zh-CN" sz="2000" i="1" dirty="0"/>
                  <a:t>dist</a:t>
                </a:r>
                <a:r>
                  <a:rPr lang="en-US" altLang="zh-CN" sz="2000" baseline="30000" dirty="0"/>
                  <a:t>0</a:t>
                </a:r>
                <a:r>
                  <a:rPr lang="en-US" altLang="zh-CN" sz="2000" dirty="0"/>
                  <a:t>[u] = </a:t>
                </a:r>
                <a:r>
                  <a:rPr lang="en-US" altLang="zh-CN" sz="2000" i="1" dirty="0"/>
                  <a:t>Edge</a:t>
                </a:r>
                <a:r>
                  <a:rPr lang="en-US" altLang="zh-CN" sz="2000" dirty="0"/>
                  <a:t>[s][u] if there is an edge </a:t>
                </a:r>
                <a:r>
                  <a:rPr lang="en-US" altLang="zh-CN" sz="2000" dirty="0" err="1"/>
                  <a:t>su</a:t>
                </a:r>
                <a:r>
                  <a:rPr lang="en-US" altLang="zh-CN" sz="2000" dirty="0"/>
                  <a:t> or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2000" dirty="0"/>
                  <a:t> otherwise.</a:t>
                </a:r>
              </a:p>
              <a:p>
                <a:pPr lvl="1"/>
                <a:r>
                  <a:rPr lang="en-US" altLang="zh-CN" sz="2000" i="1" dirty="0" err="1"/>
                  <a:t>dis</a:t>
                </a:r>
                <a:r>
                  <a:rPr lang="en-US" altLang="zh-CN" sz="2000" dirty="0" err="1"/>
                  <a:t>t</a:t>
                </a:r>
                <a:r>
                  <a:rPr lang="en-US" altLang="zh-CN" sz="2000" i="1" baseline="30000" dirty="0" err="1"/>
                  <a:t>k</a:t>
                </a:r>
                <a:r>
                  <a:rPr lang="en-US" altLang="zh-CN" sz="2000" dirty="0"/>
                  <a:t>[u] =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altLang="zh-CN" sz="2000" dirty="0"/>
                  <a:t>{ </a:t>
                </a:r>
                <a:r>
                  <a:rPr lang="en-US" altLang="zh-CN" sz="2000" i="1" dirty="0"/>
                  <a:t>dist</a:t>
                </a:r>
                <a:r>
                  <a:rPr lang="en-US" altLang="zh-CN" sz="2000" i="1" baseline="30000" dirty="0"/>
                  <a:t>k</a:t>
                </a:r>
                <a:r>
                  <a:rPr lang="en-US" altLang="zh-CN" sz="2000" baseline="30000" dirty="0"/>
                  <a:t>-1</a:t>
                </a:r>
                <a:r>
                  <a:rPr lang="en-US" altLang="zh-CN" sz="2000" dirty="0"/>
                  <a:t>[u],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{</a:t>
                </a:r>
                <a:r>
                  <a:rPr lang="en-US" altLang="zh-CN" sz="2000" i="1" dirty="0"/>
                  <a:t>dist</a:t>
                </a:r>
                <a:r>
                  <a:rPr lang="en-US" altLang="zh-CN" sz="2000" i="1" baseline="30000" dirty="0"/>
                  <a:t>k</a:t>
                </a:r>
                <a:r>
                  <a:rPr lang="en-US" altLang="zh-CN" sz="2000" baseline="30000" dirty="0"/>
                  <a:t>-1</a:t>
                </a:r>
                <a:r>
                  <a:rPr lang="en-US" altLang="zh-CN" sz="2000" dirty="0"/>
                  <a:t>[j] + </a:t>
                </a:r>
                <a:r>
                  <a:rPr lang="en-US" altLang="zh-CN" sz="2000" i="1" dirty="0"/>
                  <a:t>Edge</a:t>
                </a:r>
                <a:r>
                  <a:rPr lang="en-US" altLang="zh-CN" sz="2000" dirty="0"/>
                  <a:t>[j][u]}}</a:t>
                </a:r>
              </a:p>
            </p:txBody>
          </p:sp>
        </mc:Choice>
        <mc:Fallback xmlns="">
          <p:sp>
            <p:nvSpPr>
              <p:cNvPr id="583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>
                <a:blip r:embed="rId2"/>
                <a:stretch>
                  <a:fillRect l="-309" t="-1231" r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985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  <a:endParaRPr lang="zh-CN" altLang="en-US"/>
          </a:p>
        </p:txBody>
      </p:sp>
      <p:pic>
        <p:nvPicPr>
          <p:cNvPr id="23555" name="Picture 5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765"/>
          <a:stretch>
            <a:fillRect/>
          </a:stretch>
        </p:blipFill>
        <p:spPr>
          <a:xfrm>
            <a:off x="684212" y="1831630"/>
            <a:ext cx="7713662" cy="4322763"/>
          </a:xfrm>
        </p:spPr>
      </p:pic>
      <p:sp>
        <p:nvSpPr>
          <p:cNvPr id="23556" name="Text Box 7"/>
          <p:cNvSpPr txBox="1">
            <a:spLocks noChangeArrowheads="1"/>
          </p:cNvSpPr>
          <p:nvPr/>
        </p:nvSpPr>
        <p:spPr bwMode="auto">
          <a:xfrm>
            <a:off x="7893843" y="2079954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l-GR" altLang="zh-CN" sz="2400" i="1" dirty="0">
                <a:cs typeface="Times New Roman" charset="0"/>
              </a:rPr>
              <a:t>Θ</a:t>
            </a:r>
            <a:r>
              <a:rPr lang="en-US" altLang="zh-CN" sz="2400" i="1" dirty="0"/>
              <a:t> 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</a:p>
        </p:txBody>
      </p:sp>
      <p:sp>
        <p:nvSpPr>
          <p:cNvPr id="23557" name="Text Box 8"/>
          <p:cNvSpPr txBox="1">
            <a:spLocks noChangeArrowheads="1"/>
          </p:cNvSpPr>
          <p:nvPr/>
        </p:nvSpPr>
        <p:spPr bwMode="auto">
          <a:xfrm>
            <a:off x="7938880" y="3993011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l-GR" altLang="zh-CN" sz="2400" i="1" dirty="0">
                <a:cs typeface="Times New Roman" charset="0"/>
              </a:rPr>
              <a:t>Θ</a:t>
            </a:r>
            <a:r>
              <a:rPr lang="en-US" altLang="zh-CN" sz="2400" i="1" dirty="0"/>
              <a:t> </a:t>
            </a:r>
            <a:r>
              <a:rPr lang="en-US" altLang="zh-CN" sz="2400" dirty="0"/>
              <a:t>(</a:t>
            </a:r>
            <a:r>
              <a:rPr lang="en-US" altLang="zh-CN" sz="2400" i="1" dirty="0"/>
              <a:t>nm</a:t>
            </a:r>
            <a:r>
              <a:rPr lang="en-US" altLang="zh-CN" sz="2400" dirty="0"/>
              <a:t>)</a:t>
            </a:r>
          </a:p>
        </p:txBody>
      </p:sp>
      <p:sp>
        <p:nvSpPr>
          <p:cNvPr id="23558" name="Text Box 9"/>
          <p:cNvSpPr txBox="1">
            <a:spLocks noChangeArrowheads="1"/>
          </p:cNvSpPr>
          <p:nvPr/>
        </p:nvSpPr>
        <p:spPr bwMode="auto">
          <a:xfrm>
            <a:off x="7938881" y="4797528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CC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l-GR" altLang="zh-CN" sz="2400" i="1" dirty="0">
                <a:cs typeface="Times New Roman" charset="0"/>
              </a:rPr>
              <a:t>Θ</a:t>
            </a:r>
            <a:r>
              <a:rPr lang="en-US" altLang="zh-CN" sz="2400" i="1" dirty="0"/>
              <a:t> </a:t>
            </a:r>
            <a:r>
              <a:rPr lang="en-US" altLang="zh-CN" sz="2400" dirty="0"/>
              <a:t>(</a:t>
            </a:r>
            <a:r>
              <a:rPr lang="en-US" altLang="zh-CN" sz="2400" i="1" dirty="0"/>
              <a:t>m</a:t>
            </a:r>
            <a:r>
              <a:rPr lang="en-US" altLang="zh-C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499333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Example of Bellman-Ford</a:t>
            </a:r>
          </a:p>
        </p:txBody>
      </p:sp>
      <p:pic>
        <p:nvPicPr>
          <p:cNvPr id="24579" name="Picture 10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041" b="11520"/>
          <a:stretch>
            <a:fillRect/>
          </a:stretch>
        </p:blipFill>
        <p:spPr>
          <a:xfrm>
            <a:off x="0" y="1727200"/>
            <a:ext cx="9699625" cy="4906963"/>
          </a:xfrm>
        </p:spPr>
      </p:pic>
    </p:spTree>
    <p:extLst>
      <p:ext uri="{BB962C8B-B14F-4D97-AF65-F5344CB8AC3E}">
        <p14:creationId xmlns:p14="http://schemas.microsoft.com/office/powerpoint/2010/main" val="303435179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041" b="11520"/>
          <a:stretch>
            <a:fillRect/>
          </a:stretch>
        </p:blipFill>
        <p:spPr>
          <a:xfrm>
            <a:off x="0" y="1728788"/>
            <a:ext cx="9702800" cy="4908550"/>
          </a:xfrm>
        </p:spPr>
      </p:pic>
      <p:sp>
        <p:nvSpPr>
          <p:cNvPr id="25603" name="Rectangle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Example of Bellman-Ford</a:t>
            </a:r>
          </a:p>
        </p:txBody>
      </p:sp>
    </p:spTree>
    <p:extLst>
      <p:ext uri="{BB962C8B-B14F-4D97-AF65-F5344CB8AC3E}">
        <p14:creationId xmlns:p14="http://schemas.microsoft.com/office/powerpoint/2010/main" val="133199151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37763"/>
            <a:ext cx="8637588" cy="1446550"/>
          </a:xfrm>
        </p:spPr>
        <p:txBody>
          <a:bodyPr/>
          <a:lstStyle/>
          <a:p>
            <a:pPr eaLnBrk="1" hangingPunct="1"/>
            <a:r>
              <a:rPr lang="en-US" altLang="zh-CN" dirty="0"/>
              <a:t>We are going to answer the following two questions in this class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347075" cy="41148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For </a:t>
            </a:r>
            <a:r>
              <a:rPr lang="en-US" altLang="zh-CN" sz="2800" b="1" dirty="0">
                <a:solidFill>
                  <a:srgbClr val="FF0000"/>
                </a:solidFill>
              </a:rPr>
              <a:t>each </a:t>
            </a:r>
            <a:r>
              <a:rPr lang="en-US" altLang="zh-CN" sz="2800" dirty="0"/>
              <a:t>pair of vertices in a graph, say, </a:t>
            </a:r>
            <a:r>
              <a:rPr lang="en-US" altLang="zh-CN" sz="2800" i="1" dirty="0"/>
              <a:t>u</a:t>
            </a:r>
            <a:r>
              <a:rPr lang="en-US" altLang="zh-CN" sz="2800" dirty="0"/>
              <a:t>, </a:t>
            </a:r>
            <a:r>
              <a:rPr lang="en-US" altLang="zh-CN" sz="2800" i="1" dirty="0"/>
              <a:t>v</a:t>
            </a:r>
            <a:r>
              <a:rPr lang="en-US" altLang="zh-CN" sz="2800" dirty="0"/>
              <a:t>:</a:t>
            </a:r>
          </a:p>
          <a:p>
            <a:pPr lvl="1" eaLnBrk="1" hangingPunct="1"/>
            <a:r>
              <a:rPr lang="en-US" altLang="zh-CN" sz="2400" dirty="0"/>
              <a:t>Is there a path from </a:t>
            </a:r>
            <a:r>
              <a:rPr lang="en-US" altLang="zh-CN" sz="2400" i="1" dirty="0"/>
              <a:t>u</a:t>
            </a:r>
            <a:r>
              <a:rPr lang="en-US" altLang="zh-CN" sz="2400" dirty="0"/>
              <a:t> to </a:t>
            </a:r>
            <a:r>
              <a:rPr lang="en-US" altLang="zh-CN" sz="2400" i="1" dirty="0"/>
              <a:t>v</a:t>
            </a:r>
            <a:r>
              <a:rPr lang="en-US" altLang="zh-CN" sz="2400" dirty="0"/>
              <a:t>?</a:t>
            </a:r>
          </a:p>
          <a:p>
            <a:pPr lvl="1" eaLnBrk="1" hangingPunct="1"/>
            <a:r>
              <a:rPr lang="en-US" altLang="zh-CN" sz="2400" dirty="0"/>
              <a:t>What is the </a:t>
            </a:r>
            <a:r>
              <a:rPr lang="en-US" altLang="zh-CN" sz="2400" dirty="0">
                <a:solidFill>
                  <a:srgbClr val="FF0000"/>
                </a:solidFill>
              </a:rPr>
              <a:t>shortest</a:t>
            </a:r>
            <a:r>
              <a:rPr lang="en-US" altLang="zh-CN" sz="2400" dirty="0"/>
              <a:t> path from </a:t>
            </a:r>
            <a:r>
              <a:rPr lang="en-US" altLang="zh-CN" sz="2400" i="1" dirty="0"/>
              <a:t>u</a:t>
            </a:r>
            <a:r>
              <a:rPr lang="en-US" altLang="zh-CN" sz="2400" dirty="0"/>
              <a:t> to </a:t>
            </a:r>
            <a:r>
              <a:rPr lang="en-US" altLang="zh-CN" sz="2400" i="1" dirty="0"/>
              <a:t>v</a:t>
            </a:r>
            <a:r>
              <a:rPr lang="en-US" altLang="zh-CN" sz="2400" dirty="0"/>
              <a:t>?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565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041" b="11520"/>
          <a:stretch>
            <a:fillRect/>
          </a:stretch>
        </p:blipFill>
        <p:spPr>
          <a:xfrm>
            <a:off x="0" y="1728788"/>
            <a:ext cx="9702800" cy="4908550"/>
          </a:xfrm>
        </p:spPr>
      </p:pic>
      <p:sp>
        <p:nvSpPr>
          <p:cNvPr id="26627" name="Rectangle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Example of Bellman-Ford</a:t>
            </a:r>
          </a:p>
        </p:txBody>
      </p:sp>
    </p:spTree>
    <p:extLst>
      <p:ext uri="{BB962C8B-B14F-4D97-AF65-F5344CB8AC3E}">
        <p14:creationId xmlns:p14="http://schemas.microsoft.com/office/powerpoint/2010/main" val="394198410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Example of Bellman-Ford</a:t>
            </a:r>
            <a:endParaRPr lang="zh-CN" altLang="en-US"/>
          </a:p>
        </p:txBody>
      </p:sp>
      <p:pic>
        <p:nvPicPr>
          <p:cNvPr id="27651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041" b="11520"/>
          <a:stretch>
            <a:fillRect/>
          </a:stretch>
        </p:blipFill>
        <p:spPr>
          <a:xfrm>
            <a:off x="0" y="1728788"/>
            <a:ext cx="9702800" cy="4908550"/>
          </a:xfrm>
        </p:spPr>
      </p:pic>
    </p:spTree>
    <p:extLst>
      <p:ext uri="{BB962C8B-B14F-4D97-AF65-F5344CB8AC3E}">
        <p14:creationId xmlns:p14="http://schemas.microsoft.com/office/powerpoint/2010/main" val="367624153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Example of Bellman-Ford</a:t>
            </a:r>
            <a:endParaRPr lang="zh-CN" altLang="en-US"/>
          </a:p>
        </p:txBody>
      </p:sp>
      <p:pic>
        <p:nvPicPr>
          <p:cNvPr id="28675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041" b="11520"/>
          <a:stretch>
            <a:fillRect/>
          </a:stretch>
        </p:blipFill>
        <p:spPr>
          <a:xfrm>
            <a:off x="0" y="1728788"/>
            <a:ext cx="9702800" cy="4908550"/>
          </a:xfrm>
        </p:spPr>
      </p:pic>
    </p:spTree>
    <p:extLst>
      <p:ext uri="{BB962C8B-B14F-4D97-AF65-F5344CB8AC3E}">
        <p14:creationId xmlns:p14="http://schemas.microsoft.com/office/powerpoint/2010/main" val="8086385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Example of Bellman-Ford</a:t>
            </a:r>
            <a:endParaRPr lang="zh-CN" altLang="en-US"/>
          </a:p>
        </p:txBody>
      </p:sp>
      <p:pic>
        <p:nvPicPr>
          <p:cNvPr id="29699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041" b="11520"/>
          <a:stretch>
            <a:fillRect/>
          </a:stretch>
        </p:blipFill>
        <p:spPr>
          <a:xfrm>
            <a:off x="0" y="1728788"/>
            <a:ext cx="9702800" cy="4908550"/>
          </a:xfrm>
        </p:spPr>
      </p:pic>
    </p:spTree>
    <p:extLst>
      <p:ext uri="{BB962C8B-B14F-4D97-AF65-F5344CB8AC3E}">
        <p14:creationId xmlns:p14="http://schemas.microsoft.com/office/powerpoint/2010/main" val="30241554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Example of Bellman-Ford</a:t>
            </a:r>
            <a:endParaRPr lang="zh-CN" altLang="en-US"/>
          </a:p>
        </p:txBody>
      </p:sp>
      <p:pic>
        <p:nvPicPr>
          <p:cNvPr id="30723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041" b="11520"/>
          <a:stretch>
            <a:fillRect/>
          </a:stretch>
        </p:blipFill>
        <p:spPr>
          <a:xfrm>
            <a:off x="0" y="1728788"/>
            <a:ext cx="9702800" cy="4908550"/>
          </a:xfrm>
        </p:spPr>
      </p:pic>
    </p:spTree>
    <p:extLst>
      <p:ext uri="{BB962C8B-B14F-4D97-AF65-F5344CB8AC3E}">
        <p14:creationId xmlns:p14="http://schemas.microsoft.com/office/powerpoint/2010/main" val="214484661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Example of Bellman-Ford</a:t>
            </a:r>
            <a:endParaRPr lang="zh-CN" altLang="en-US"/>
          </a:p>
        </p:txBody>
      </p:sp>
      <p:pic>
        <p:nvPicPr>
          <p:cNvPr id="31747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041" b="11520"/>
          <a:stretch>
            <a:fillRect/>
          </a:stretch>
        </p:blipFill>
        <p:spPr>
          <a:xfrm>
            <a:off x="0" y="1728788"/>
            <a:ext cx="9702800" cy="4908550"/>
          </a:xfrm>
        </p:spPr>
      </p:pic>
    </p:spTree>
    <p:extLst>
      <p:ext uri="{BB962C8B-B14F-4D97-AF65-F5344CB8AC3E}">
        <p14:creationId xmlns:p14="http://schemas.microsoft.com/office/powerpoint/2010/main" val="373379251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Example of Bellman-Ford</a:t>
            </a:r>
            <a:endParaRPr lang="zh-CN" altLang="en-US"/>
          </a:p>
        </p:txBody>
      </p:sp>
      <p:pic>
        <p:nvPicPr>
          <p:cNvPr id="32771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041" b="11520"/>
          <a:stretch>
            <a:fillRect/>
          </a:stretch>
        </p:blipFill>
        <p:spPr>
          <a:xfrm>
            <a:off x="0" y="1728788"/>
            <a:ext cx="9702800" cy="4908550"/>
          </a:xfrm>
        </p:spPr>
      </p:pic>
    </p:spTree>
    <p:extLst>
      <p:ext uri="{BB962C8B-B14F-4D97-AF65-F5344CB8AC3E}">
        <p14:creationId xmlns:p14="http://schemas.microsoft.com/office/powerpoint/2010/main" val="189663942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Example of Bellman-Ford</a:t>
            </a:r>
            <a:endParaRPr lang="zh-CN" altLang="en-US"/>
          </a:p>
        </p:txBody>
      </p:sp>
      <p:pic>
        <p:nvPicPr>
          <p:cNvPr id="33795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041" b="11520"/>
          <a:stretch>
            <a:fillRect/>
          </a:stretch>
        </p:blipFill>
        <p:spPr>
          <a:xfrm>
            <a:off x="0" y="1728788"/>
            <a:ext cx="9702800" cy="4908550"/>
          </a:xfrm>
        </p:spPr>
      </p:pic>
    </p:spTree>
    <p:extLst>
      <p:ext uri="{BB962C8B-B14F-4D97-AF65-F5344CB8AC3E}">
        <p14:creationId xmlns:p14="http://schemas.microsoft.com/office/powerpoint/2010/main" val="151094904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Example of Bellman-Ford</a:t>
            </a:r>
            <a:endParaRPr lang="zh-CN" altLang="en-US"/>
          </a:p>
        </p:txBody>
      </p:sp>
      <p:pic>
        <p:nvPicPr>
          <p:cNvPr id="34819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041" b="11520"/>
          <a:stretch>
            <a:fillRect/>
          </a:stretch>
        </p:blipFill>
        <p:spPr>
          <a:xfrm>
            <a:off x="0" y="1728788"/>
            <a:ext cx="9702800" cy="4908550"/>
          </a:xfrm>
        </p:spPr>
      </p:pic>
    </p:spTree>
    <p:extLst>
      <p:ext uri="{BB962C8B-B14F-4D97-AF65-F5344CB8AC3E}">
        <p14:creationId xmlns:p14="http://schemas.microsoft.com/office/powerpoint/2010/main" val="185871720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Example of Bellman-Ford</a:t>
            </a:r>
            <a:endParaRPr lang="zh-CN" altLang="en-US"/>
          </a:p>
        </p:txBody>
      </p:sp>
      <p:pic>
        <p:nvPicPr>
          <p:cNvPr id="35843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041" b="11520"/>
          <a:stretch>
            <a:fillRect/>
          </a:stretch>
        </p:blipFill>
        <p:spPr>
          <a:xfrm>
            <a:off x="0" y="1728788"/>
            <a:ext cx="9702800" cy="4908550"/>
          </a:xfrm>
        </p:spPr>
      </p:pic>
    </p:spTree>
    <p:extLst>
      <p:ext uri="{BB962C8B-B14F-4D97-AF65-F5344CB8AC3E}">
        <p14:creationId xmlns:p14="http://schemas.microsoft.com/office/powerpoint/2010/main" val="366492045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DAF1052-82B1-624B-A443-7FC19B77D65A}"/>
              </a:ext>
            </a:extLst>
          </p:cNvPr>
          <p:cNvSpPr/>
          <p:nvPr/>
        </p:nvSpPr>
        <p:spPr bwMode="auto">
          <a:xfrm>
            <a:off x="1084112" y="2776427"/>
            <a:ext cx="6975775" cy="1305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2800" dirty="0">
                <a:solidFill>
                  <a:srgbClr val="000000"/>
                </a:solidFill>
              </a:rPr>
              <a:t>For </a:t>
            </a:r>
            <a:r>
              <a:rPr lang="en-US" altLang="zh-CN" sz="2800" b="1" dirty="0">
                <a:solidFill>
                  <a:srgbClr val="000000"/>
                </a:solidFill>
              </a:rPr>
              <a:t>each </a:t>
            </a:r>
            <a:r>
              <a:rPr lang="en-US" altLang="zh-CN" sz="2800" dirty="0">
                <a:solidFill>
                  <a:srgbClr val="000000"/>
                </a:solidFill>
              </a:rPr>
              <a:t>pair of vertices </a:t>
            </a:r>
            <a:r>
              <a:rPr lang="en-US" altLang="zh-CN" sz="2800" i="1" dirty="0">
                <a:solidFill>
                  <a:srgbClr val="000000"/>
                </a:solidFill>
              </a:rPr>
              <a:t>u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en-US" altLang="zh-CN" sz="2800" i="1" dirty="0">
                <a:solidFill>
                  <a:srgbClr val="000000"/>
                </a:solidFill>
              </a:rPr>
              <a:t>v</a:t>
            </a:r>
            <a:r>
              <a:rPr lang="en-US" altLang="zh-CN" sz="2800" dirty="0">
                <a:solidFill>
                  <a:srgbClr val="000000"/>
                </a:solidFill>
              </a:rPr>
              <a:t> in a graph, is there </a:t>
            </a:r>
          </a:p>
          <a:p>
            <a:pPr algn="ctr" eaLnBrk="1" hangingPunct="1"/>
            <a:r>
              <a:rPr lang="en-US" altLang="zh-CN" sz="2800" dirty="0">
                <a:solidFill>
                  <a:srgbClr val="000000"/>
                </a:solidFill>
              </a:rPr>
              <a:t>a path from </a:t>
            </a:r>
            <a:r>
              <a:rPr lang="en-US" altLang="zh-CN" sz="2800" i="1" dirty="0">
                <a:solidFill>
                  <a:srgbClr val="000000"/>
                </a:solidFill>
              </a:rPr>
              <a:t>u</a:t>
            </a:r>
            <a:r>
              <a:rPr lang="en-US" altLang="zh-CN" sz="2800" dirty="0">
                <a:solidFill>
                  <a:srgbClr val="000000"/>
                </a:solidFill>
              </a:rPr>
              <a:t> to </a:t>
            </a:r>
            <a:r>
              <a:rPr lang="en-US" altLang="zh-CN" sz="2800" i="1" dirty="0">
                <a:solidFill>
                  <a:srgbClr val="000000"/>
                </a:solidFill>
              </a:rPr>
              <a:t>v</a:t>
            </a:r>
            <a:r>
              <a:rPr lang="en-US" altLang="zh-CN" sz="2800" dirty="0">
                <a:solidFill>
                  <a:srgbClr val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48220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Example of Bellman-Ford</a:t>
            </a:r>
            <a:endParaRPr lang="zh-CN" altLang="en-US"/>
          </a:p>
        </p:txBody>
      </p:sp>
      <p:pic>
        <p:nvPicPr>
          <p:cNvPr id="36867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041" b="11520"/>
          <a:stretch>
            <a:fillRect/>
          </a:stretch>
        </p:blipFill>
        <p:spPr>
          <a:xfrm>
            <a:off x="0" y="1728788"/>
            <a:ext cx="9702800" cy="4908550"/>
          </a:xfrm>
        </p:spPr>
      </p:pic>
    </p:spTree>
    <p:extLst>
      <p:ext uri="{BB962C8B-B14F-4D97-AF65-F5344CB8AC3E}">
        <p14:creationId xmlns:p14="http://schemas.microsoft.com/office/powerpoint/2010/main" val="112109504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Example of Bellman-Ford</a:t>
            </a:r>
            <a:endParaRPr lang="zh-CN" altLang="en-US"/>
          </a:p>
        </p:txBody>
      </p:sp>
      <p:pic>
        <p:nvPicPr>
          <p:cNvPr id="37891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041" b="11520"/>
          <a:stretch>
            <a:fillRect/>
          </a:stretch>
        </p:blipFill>
        <p:spPr>
          <a:xfrm>
            <a:off x="0" y="1728788"/>
            <a:ext cx="9702800" cy="4908550"/>
          </a:xfrm>
        </p:spPr>
      </p:pic>
    </p:spTree>
    <p:extLst>
      <p:ext uri="{BB962C8B-B14F-4D97-AF65-F5344CB8AC3E}">
        <p14:creationId xmlns:p14="http://schemas.microsoft.com/office/powerpoint/2010/main" val="119559694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Example of Bellman-Ford</a:t>
            </a:r>
            <a:endParaRPr lang="zh-CN" altLang="en-US"/>
          </a:p>
        </p:txBody>
      </p:sp>
      <p:pic>
        <p:nvPicPr>
          <p:cNvPr id="38915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041" b="11520"/>
          <a:stretch>
            <a:fillRect/>
          </a:stretch>
        </p:blipFill>
        <p:spPr>
          <a:xfrm>
            <a:off x="0" y="1728788"/>
            <a:ext cx="9702800" cy="4908550"/>
          </a:xfrm>
        </p:spPr>
      </p:pic>
    </p:spTree>
    <p:extLst>
      <p:ext uri="{BB962C8B-B14F-4D97-AF65-F5344CB8AC3E}">
        <p14:creationId xmlns:p14="http://schemas.microsoft.com/office/powerpoint/2010/main" val="397946227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Example of Bellman-Ford</a:t>
            </a:r>
            <a:endParaRPr lang="zh-CN" altLang="en-US"/>
          </a:p>
        </p:txBody>
      </p:sp>
      <p:pic>
        <p:nvPicPr>
          <p:cNvPr id="39939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041" b="11520"/>
          <a:stretch>
            <a:fillRect/>
          </a:stretch>
        </p:blipFill>
        <p:spPr>
          <a:xfrm>
            <a:off x="0" y="1728788"/>
            <a:ext cx="9702800" cy="4908550"/>
          </a:xfrm>
        </p:spPr>
      </p:pic>
    </p:spTree>
    <p:extLst>
      <p:ext uri="{BB962C8B-B14F-4D97-AF65-F5344CB8AC3E}">
        <p14:creationId xmlns:p14="http://schemas.microsoft.com/office/powerpoint/2010/main" val="252897411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Example of Bellman-Ford</a:t>
            </a:r>
            <a:endParaRPr lang="zh-CN" altLang="en-US"/>
          </a:p>
        </p:txBody>
      </p:sp>
      <p:pic>
        <p:nvPicPr>
          <p:cNvPr id="40963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041" b="11520"/>
          <a:stretch>
            <a:fillRect/>
          </a:stretch>
        </p:blipFill>
        <p:spPr>
          <a:xfrm>
            <a:off x="0" y="1728788"/>
            <a:ext cx="9702800" cy="4908550"/>
          </a:xfrm>
        </p:spPr>
      </p:pic>
    </p:spTree>
    <p:extLst>
      <p:ext uri="{BB962C8B-B14F-4D97-AF65-F5344CB8AC3E}">
        <p14:creationId xmlns:p14="http://schemas.microsoft.com/office/powerpoint/2010/main" val="235460239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Example of Bellman-Ford</a:t>
            </a:r>
            <a:endParaRPr lang="zh-CN" altLang="en-US"/>
          </a:p>
        </p:txBody>
      </p:sp>
      <p:pic>
        <p:nvPicPr>
          <p:cNvPr id="41987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041" b="11520"/>
          <a:stretch>
            <a:fillRect/>
          </a:stretch>
        </p:blipFill>
        <p:spPr>
          <a:xfrm>
            <a:off x="0" y="1728788"/>
            <a:ext cx="9702800" cy="4908550"/>
          </a:xfrm>
        </p:spPr>
      </p:pic>
    </p:spTree>
    <p:extLst>
      <p:ext uri="{BB962C8B-B14F-4D97-AF65-F5344CB8AC3E}">
        <p14:creationId xmlns:p14="http://schemas.microsoft.com/office/powerpoint/2010/main" val="283149777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Example of Bellman-Ford</a:t>
            </a:r>
            <a:endParaRPr lang="zh-CN" altLang="en-US"/>
          </a:p>
        </p:txBody>
      </p:sp>
      <p:pic>
        <p:nvPicPr>
          <p:cNvPr id="43011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041" b="11520"/>
          <a:stretch>
            <a:fillRect/>
          </a:stretch>
        </p:blipFill>
        <p:spPr>
          <a:xfrm>
            <a:off x="0" y="1728788"/>
            <a:ext cx="9702800" cy="4908550"/>
          </a:xfrm>
        </p:spPr>
      </p:pic>
    </p:spTree>
    <p:extLst>
      <p:ext uri="{BB962C8B-B14F-4D97-AF65-F5344CB8AC3E}">
        <p14:creationId xmlns:p14="http://schemas.microsoft.com/office/powerpoint/2010/main" val="301822483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Example of Bellman-Ford</a:t>
            </a:r>
            <a:endParaRPr lang="zh-CN" altLang="en-US"/>
          </a:p>
        </p:txBody>
      </p:sp>
      <p:pic>
        <p:nvPicPr>
          <p:cNvPr id="44035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041" b="11520"/>
          <a:stretch>
            <a:fillRect/>
          </a:stretch>
        </p:blipFill>
        <p:spPr>
          <a:xfrm>
            <a:off x="0" y="1728788"/>
            <a:ext cx="9702800" cy="4908550"/>
          </a:xfrm>
        </p:spPr>
      </p:pic>
    </p:spTree>
    <p:extLst>
      <p:ext uri="{BB962C8B-B14F-4D97-AF65-F5344CB8AC3E}">
        <p14:creationId xmlns:p14="http://schemas.microsoft.com/office/powerpoint/2010/main" val="203856817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Example of Bellman-Ford</a:t>
            </a:r>
            <a:endParaRPr lang="zh-CN" altLang="en-US"/>
          </a:p>
        </p:txBody>
      </p:sp>
      <p:pic>
        <p:nvPicPr>
          <p:cNvPr id="45059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041" b="11520"/>
          <a:stretch>
            <a:fillRect/>
          </a:stretch>
        </p:blipFill>
        <p:spPr>
          <a:xfrm>
            <a:off x="0" y="1728788"/>
            <a:ext cx="9702800" cy="4908550"/>
          </a:xfrm>
        </p:spPr>
      </p:pic>
    </p:spTree>
    <p:extLst>
      <p:ext uri="{BB962C8B-B14F-4D97-AF65-F5344CB8AC3E}">
        <p14:creationId xmlns:p14="http://schemas.microsoft.com/office/powerpoint/2010/main" val="35775414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Correctness of </a:t>
            </a:r>
            <a:r>
              <a:rPr lang="en-US" altLang="en-US" sz="4000"/>
              <a:t>Bellman-Ford algorithm</a:t>
            </a:r>
            <a:endParaRPr lang="en-US" altLang="zh-CN" sz="4000"/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>
          <a:xfrm>
            <a:off x="384969" y="1687513"/>
            <a:ext cx="82296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dirty="0"/>
              <a:t>Theorem. </a:t>
            </a:r>
            <a:r>
              <a:rPr lang="en-US" altLang="zh-CN" sz="2800" dirty="0"/>
              <a:t>If </a:t>
            </a:r>
            <a:r>
              <a:rPr lang="en-US" altLang="zh-CN" sz="2800" i="1" dirty="0"/>
              <a:t>G </a:t>
            </a:r>
            <a:r>
              <a:rPr lang="en-US" altLang="zh-CN" sz="2800" dirty="0"/>
              <a:t>= (</a:t>
            </a:r>
            <a:r>
              <a:rPr lang="en-US" altLang="zh-CN" sz="2800" i="1" dirty="0"/>
              <a:t>V</a:t>
            </a:r>
            <a:r>
              <a:rPr lang="en-US" altLang="zh-CN" sz="2800" dirty="0"/>
              <a:t>, </a:t>
            </a:r>
            <a:r>
              <a:rPr lang="en-US" altLang="zh-CN" sz="2800" i="1" dirty="0"/>
              <a:t>E</a:t>
            </a:r>
            <a:r>
              <a:rPr lang="en-US" altLang="zh-CN" sz="2800" dirty="0"/>
              <a:t>) contains no negative-weight cycles, then after the Bellman-Ford algorithm executes, </a:t>
            </a:r>
            <a:r>
              <a:rPr lang="en-US" altLang="zh-CN" sz="2800" i="1" dirty="0"/>
              <a:t>d</a:t>
            </a:r>
            <a:r>
              <a:rPr lang="en-US" altLang="zh-CN" sz="2800" dirty="0"/>
              <a:t>[</a:t>
            </a:r>
            <a:r>
              <a:rPr lang="en-US" altLang="zh-CN" sz="2800" i="1" dirty="0"/>
              <a:t>v</a:t>
            </a:r>
            <a:r>
              <a:rPr lang="en-US" altLang="zh-CN" sz="2800" dirty="0"/>
              <a:t>] = </a:t>
            </a:r>
            <a:r>
              <a:rPr lang="en-US" altLang="zh-CN" sz="2800" dirty="0" err="1"/>
              <a:t>δ</a:t>
            </a:r>
            <a:r>
              <a:rPr lang="en-US" altLang="zh-CN" sz="2800" dirty="0"/>
              <a:t>(</a:t>
            </a:r>
            <a:r>
              <a:rPr lang="en-US" altLang="zh-CN" sz="2800" i="1" dirty="0"/>
              <a:t>s</a:t>
            </a:r>
            <a:r>
              <a:rPr lang="en-US" altLang="zh-CN" sz="2800" dirty="0"/>
              <a:t>, </a:t>
            </a:r>
            <a:r>
              <a:rPr lang="en-US" altLang="zh-CN" sz="2800" i="1" dirty="0"/>
              <a:t>v</a:t>
            </a:r>
            <a:r>
              <a:rPr lang="en-US" altLang="zh-CN" sz="2800" dirty="0"/>
              <a:t>) for all </a:t>
            </a:r>
            <a:r>
              <a:rPr lang="en-US" altLang="zh-CN" sz="2800" i="1" dirty="0"/>
              <a:t>v </a:t>
            </a:r>
            <a:r>
              <a:rPr lang="en-US" altLang="zh-CN" sz="2800" dirty="0"/>
              <a:t>∈ </a:t>
            </a:r>
            <a:r>
              <a:rPr lang="en-US" altLang="zh-CN" sz="2800" i="1" dirty="0"/>
              <a:t>V</a:t>
            </a:r>
            <a:r>
              <a:rPr lang="en-US" altLang="zh-CN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2800" i="1" dirty="0"/>
              <a:t>Proof. </a:t>
            </a:r>
            <a:r>
              <a:rPr lang="en-US" altLang="zh-CN" sz="2800" dirty="0"/>
              <a:t>Let </a:t>
            </a:r>
            <a:r>
              <a:rPr lang="en-US" altLang="zh-CN" sz="2800" i="1" dirty="0"/>
              <a:t>v </a:t>
            </a:r>
            <a:r>
              <a:rPr lang="en-US" altLang="zh-CN" sz="2800" dirty="0"/>
              <a:t>∈ </a:t>
            </a:r>
            <a:r>
              <a:rPr lang="en-US" altLang="zh-CN" sz="2800" i="1" dirty="0"/>
              <a:t>V </a:t>
            </a:r>
            <a:r>
              <a:rPr lang="en-US" altLang="zh-CN" sz="2800" dirty="0"/>
              <a:t>be any vertex, and consider a shortest path </a:t>
            </a:r>
            <a:r>
              <a:rPr lang="en-US" altLang="zh-CN" sz="2800" i="1" dirty="0"/>
              <a:t>p </a:t>
            </a:r>
            <a:r>
              <a:rPr lang="en-US" altLang="zh-CN" sz="2800" dirty="0"/>
              <a:t>from </a:t>
            </a:r>
            <a:r>
              <a:rPr lang="en-US" altLang="zh-CN" sz="2800" i="1" dirty="0"/>
              <a:t>s </a:t>
            </a:r>
            <a:r>
              <a:rPr lang="en-US" altLang="zh-CN" sz="2800" dirty="0"/>
              <a:t>to </a:t>
            </a:r>
            <a:r>
              <a:rPr lang="en-US" altLang="zh-CN" sz="2800" i="1" dirty="0"/>
              <a:t>v</a:t>
            </a:r>
            <a:r>
              <a:rPr lang="en-US" altLang="zh-CN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Since </a:t>
            </a:r>
            <a:r>
              <a:rPr lang="en-US" altLang="zh-CN" sz="2800" i="1" dirty="0"/>
              <a:t>p </a:t>
            </a:r>
            <a:r>
              <a:rPr lang="en-US" altLang="zh-CN" sz="2800" dirty="0"/>
              <a:t>is a shortest path, we have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800" dirty="0"/>
              <a:t>			</a:t>
            </a:r>
            <a:r>
              <a:rPr lang="en-US" altLang="zh-CN" sz="2800" dirty="0" err="1"/>
              <a:t>δ</a:t>
            </a:r>
            <a:r>
              <a:rPr lang="en-US" altLang="zh-CN" sz="2800" dirty="0"/>
              <a:t>(</a:t>
            </a:r>
            <a:r>
              <a:rPr lang="en-US" altLang="zh-CN" sz="2800" i="1" dirty="0"/>
              <a:t>s</a:t>
            </a:r>
            <a:r>
              <a:rPr lang="en-US" altLang="zh-CN" sz="2800" dirty="0"/>
              <a:t>, </a:t>
            </a:r>
            <a:r>
              <a:rPr lang="en-US" altLang="zh-CN" sz="2800" i="1" dirty="0"/>
              <a:t>v</a:t>
            </a:r>
            <a:r>
              <a:rPr lang="en-US" altLang="zh-CN" sz="2800" i="1" baseline="-25000" dirty="0"/>
              <a:t>i</a:t>
            </a:r>
            <a:r>
              <a:rPr lang="en-US" altLang="zh-CN" sz="2800" dirty="0"/>
              <a:t>) = </a:t>
            </a:r>
            <a:r>
              <a:rPr lang="en-US" altLang="zh-CN" sz="2800" dirty="0" err="1"/>
              <a:t>δ</a:t>
            </a:r>
            <a:r>
              <a:rPr lang="en-US" altLang="zh-CN" sz="2800" dirty="0"/>
              <a:t>(</a:t>
            </a:r>
            <a:r>
              <a:rPr lang="en-US" altLang="zh-CN" sz="2800" i="1" dirty="0"/>
              <a:t>s</a:t>
            </a:r>
            <a:r>
              <a:rPr lang="en-US" altLang="zh-CN" sz="2800" dirty="0"/>
              <a:t>, </a:t>
            </a:r>
            <a:r>
              <a:rPr lang="en-US" altLang="zh-CN" sz="2800" i="1" dirty="0"/>
              <a:t>v</a:t>
            </a:r>
            <a:r>
              <a:rPr lang="en-US" altLang="zh-CN" sz="2800" i="1" baseline="-25000" dirty="0"/>
              <a:t>i</a:t>
            </a:r>
            <a:r>
              <a:rPr lang="en-US" altLang="zh-CN" sz="2800" baseline="-25000" dirty="0"/>
              <a:t>–1</a:t>
            </a:r>
            <a:r>
              <a:rPr lang="en-US" altLang="zh-CN" sz="2800" dirty="0"/>
              <a:t>) + </a:t>
            </a:r>
            <a:r>
              <a:rPr lang="en-US" altLang="zh-CN" sz="2800" i="1" dirty="0"/>
              <a:t>w</a:t>
            </a:r>
            <a:r>
              <a:rPr lang="en-US" altLang="zh-CN" sz="2800" dirty="0"/>
              <a:t>(</a:t>
            </a:r>
            <a:r>
              <a:rPr lang="en-US" altLang="zh-CN" sz="2800" i="1" dirty="0"/>
              <a:t>v</a:t>
            </a:r>
            <a:r>
              <a:rPr lang="en-US" altLang="zh-CN" sz="2800" i="1" baseline="-25000" dirty="0"/>
              <a:t>i</a:t>
            </a:r>
            <a:r>
              <a:rPr lang="en-US" altLang="zh-CN" sz="2800" baseline="-25000" dirty="0"/>
              <a:t>–1</a:t>
            </a:r>
            <a:r>
              <a:rPr lang="en-US" altLang="zh-CN" sz="2800" dirty="0"/>
              <a:t>, </a:t>
            </a:r>
            <a:r>
              <a:rPr lang="en-US" altLang="zh-CN" sz="2800" i="1" dirty="0"/>
              <a:t>v</a:t>
            </a:r>
            <a:r>
              <a:rPr lang="en-US" altLang="zh-CN" sz="2800" i="1" baseline="-25000" dirty="0"/>
              <a:t>i</a:t>
            </a:r>
            <a:r>
              <a:rPr lang="en-US" altLang="zh-CN" sz="2800" dirty="0"/>
              <a:t>).</a:t>
            </a:r>
            <a:endParaRPr lang="zh-CN" altLang="en-US" sz="2800" dirty="0"/>
          </a:p>
        </p:txBody>
      </p:sp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504" b="8289"/>
          <a:stretch>
            <a:fillRect/>
          </a:stretch>
        </p:blipFill>
        <p:spPr bwMode="auto">
          <a:xfrm>
            <a:off x="611188" y="4811713"/>
            <a:ext cx="7777162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8155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DAF1052-82B1-624B-A443-7FC19B77D65A}"/>
              </a:ext>
            </a:extLst>
          </p:cNvPr>
          <p:cNvSpPr/>
          <p:nvPr/>
        </p:nvSpPr>
        <p:spPr bwMode="auto">
          <a:xfrm>
            <a:off x="988984" y="185589"/>
            <a:ext cx="6975775" cy="1305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2800" dirty="0">
                <a:solidFill>
                  <a:srgbClr val="000000"/>
                </a:solidFill>
              </a:rPr>
              <a:t>For </a:t>
            </a:r>
            <a:r>
              <a:rPr lang="en-US" altLang="zh-CN" sz="2800" b="1" dirty="0">
                <a:solidFill>
                  <a:srgbClr val="000000"/>
                </a:solidFill>
              </a:rPr>
              <a:t>each </a:t>
            </a:r>
            <a:r>
              <a:rPr lang="en-US" altLang="zh-CN" sz="2800" dirty="0">
                <a:solidFill>
                  <a:srgbClr val="000000"/>
                </a:solidFill>
              </a:rPr>
              <a:t>pair of vertices </a:t>
            </a:r>
            <a:r>
              <a:rPr lang="en-US" altLang="zh-CN" sz="2800" i="1" dirty="0">
                <a:solidFill>
                  <a:srgbClr val="000000"/>
                </a:solidFill>
              </a:rPr>
              <a:t>u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en-US" altLang="zh-CN" sz="2800" i="1" dirty="0">
                <a:solidFill>
                  <a:srgbClr val="000000"/>
                </a:solidFill>
              </a:rPr>
              <a:t>v</a:t>
            </a:r>
            <a:r>
              <a:rPr lang="en-US" altLang="zh-CN" sz="2800" dirty="0">
                <a:solidFill>
                  <a:srgbClr val="000000"/>
                </a:solidFill>
              </a:rPr>
              <a:t> in a graph, is there </a:t>
            </a:r>
          </a:p>
          <a:p>
            <a:pPr algn="ctr" eaLnBrk="1" hangingPunct="1"/>
            <a:r>
              <a:rPr lang="en-US" altLang="zh-CN" sz="2800" dirty="0">
                <a:solidFill>
                  <a:srgbClr val="000000"/>
                </a:solidFill>
              </a:rPr>
              <a:t>a path from </a:t>
            </a:r>
            <a:r>
              <a:rPr lang="en-US" altLang="zh-CN" sz="2800" i="1" dirty="0">
                <a:solidFill>
                  <a:srgbClr val="000000"/>
                </a:solidFill>
              </a:rPr>
              <a:t>u</a:t>
            </a:r>
            <a:r>
              <a:rPr lang="en-US" altLang="zh-CN" sz="2800" dirty="0">
                <a:solidFill>
                  <a:srgbClr val="000000"/>
                </a:solidFill>
              </a:rPr>
              <a:t> to </a:t>
            </a:r>
            <a:r>
              <a:rPr lang="en-US" altLang="zh-CN" sz="2800" i="1" dirty="0">
                <a:solidFill>
                  <a:srgbClr val="000000"/>
                </a:solidFill>
              </a:rPr>
              <a:t>v</a:t>
            </a:r>
            <a:r>
              <a:rPr lang="en-US" altLang="zh-CN" sz="28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20D1BC-2C1B-3743-98F5-6E10BA86AF32}"/>
              </a:ext>
            </a:extLst>
          </p:cNvPr>
          <p:cNvSpPr/>
          <p:nvPr/>
        </p:nvSpPr>
        <p:spPr>
          <a:xfrm>
            <a:off x="791580" y="3564015"/>
            <a:ext cx="799350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/>
              <a:t>To compute transitive closure, we present three algorithms</a:t>
            </a:r>
          </a:p>
          <a:p>
            <a:pPr marL="457200" indent="-457200" eaLnBrk="1" hangingPunct="1">
              <a:spcBef>
                <a:spcPct val="50000"/>
              </a:spcBef>
              <a:buFont typeface="+mj-ea"/>
              <a:buAutoNum type="circleNumDbPlain"/>
            </a:pPr>
            <a:r>
              <a:rPr lang="en-US" altLang="zh-CN" dirty="0"/>
              <a:t>Brute Force (BF) 1: Shortcut Algorithm</a:t>
            </a:r>
          </a:p>
          <a:p>
            <a:pPr marL="457200" indent="-457200" eaLnBrk="1" hangingPunct="1">
              <a:spcBef>
                <a:spcPct val="50000"/>
              </a:spcBef>
              <a:buFont typeface="+mj-ea"/>
              <a:buAutoNum type="circleNumDbPlain"/>
            </a:pPr>
            <a:r>
              <a:rPr lang="en-US" altLang="zh-CN" dirty="0"/>
              <a:t>BF2: Enumerate all edges</a:t>
            </a:r>
          </a:p>
          <a:p>
            <a:pPr marL="457200" indent="-457200" eaLnBrk="1" hangingPunct="1">
              <a:spcBef>
                <a:spcPct val="50000"/>
              </a:spcBef>
              <a:buFont typeface="+mj-ea"/>
              <a:buAutoNum type="circleNumDbPlain"/>
            </a:pPr>
            <a:r>
              <a:rPr lang="en-US" altLang="zh-CN" dirty="0"/>
              <a:t>BF3: Enumerate all path lengths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0C93EB-4F4D-B948-BAD4-2AD7E6B44BDE}"/>
              </a:ext>
            </a:extLst>
          </p:cNvPr>
          <p:cNvSpPr/>
          <p:nvPr/>
        </p:nvSpPr>
        <p:spPr>
          <a:xfrm>
            <a:off x="1259013" y="1999494"/>
            <a:ext cx="64357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dirty="0"/>
              <a:t>Reachability as a (reflexive) </a:t>
            </a:r>
            <a:r>
              <a:rPr lang="en-US" altLang="zh-CN" dirty="0">
                <a:solidFill>
                  <a:srgbClr val="FF0000"/>
                </a:solidFill>
              </a:rPr>
              <a:t>transitive closure </a:t>
            </a:r>
            <a:r>
              <a:rPr lang="en-US" altLang="zh-CN" dirty="0"/>
              <a:t>of the adjacency relation, which can be represented as a bit matrix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289817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Correctness (continued)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>
          <a:xfrm>
            <a:off x="521494" y="1718810"/>
            <a:ext cx="8229600" cy="3197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Initially, </a:t>
            </a:r>
            <a:r>
              <a:rPr lang="en-US" altLang="zh-CN" sz="2400" i="1" dirty="0"/>
              <a:t>d</a:t>
            </a:r>
            <a:r>
              <a:rPr lang="en-US" altLang="zh-CN" sz="2400" dirty="0"/>
              <a:t>[</a:t>
            </a:r>
            <a:r>
              <a:rPr lang="en-US" altLang="zh-CN" sz="2400" i="1" dirty="0"/>
              <a:t>v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] = 0 = </a:t>
            </a:r>
            <a:r>
              <a:rPr lang="en-US" altLang="zh-CN" sz="2400" dirty="0" err="1"/>
              <a:t>δ</a:t>
            </a:r>
            <a:r>
              <a:rPr lang="en-US" altLang="zh-CN" sz="2400" dirty="0"/>
              <a:t>(</a:t>
            </a:r>
            <a:r>
              <a:rPr lang="en-US" altLang="zh-CN" sz="2400" i="1" dirty="0"/>
              <a:t>s</a:t>
            </a:r>
            <a:r>
              <a:rPr lang="en-US" altLang="zh-CN" sz="2400" dirty="0"/>
              <a:t>, </a:t>
            </a:r>
            <a:r>
              <a:rPr lang="en-US" altLang="zh-CN" sz="2400" i="1" dirty="0"/>
              <a:t>v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), and </a:t>
            </a:r>
            <a:r>
              <a:rPr lang="en-US" altLang="zh-CN" sz="2400" i="1" dirty="0"/>
              <a:t>d</a:t>
            </a:r>
            <a:r>
              <a:rPr lang="en-US" altLang="zh-CN" sz="2400" dirty="0"/>
              <a:t>[</a:t>
            </a:r>
            <a:r>
              <a:rPr lang="en-US" altLang="zh-CN" sz="2400" i="1" dirty="0"/>
              <a:t>v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] is unchanged by subsequent relaxations.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After 1 pass through </a:t>
            </a:r>
            <a:r>
              <a:rPr lang="en-US" altLang="zh-CN" sz="2400" i="1" dirty="0"/>
              <a:t>E</a:t>
            </a:r>
            <a:r>
              <a:rPr lang="en-US" altLang="zh-CN" sz="2400" dirty="0"/>
              <a:t>, we have </a:t>
            </a:r>
            <a:r>
              <a:rPr lang="en-US" altLang="zh-CN" sz="2400" i="1" dirty="0"/>
              <a:t>d</a:t>
            </a:r>
            <a:r>
              <a:rPr lang="en-US" altLang="zh-CN" sz="2400" dirty="0"/>
              <a:t>[</a:t>
            </a:r>
            <a:r>
              <a:rPr lang="en-US" altLang="zh-CN" sz="2400" i="1" dirty="0"/>
              <a:t>v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] = </a:t>
            </a:r>
            <a:r>
              <a:rPr lang="en-US" altLang="zh-CN" sz="2400" dirty="0" err="1"/>
              <a:t>δ</a:t>
            </a:r>
            <a:r>
              <a:rPr lang="en-US" altLang="zh-CN" sz="2400" dirty="0"/>
              <a:t>(</a:t>
            </a:r>
            <a:r>
              <a:rPr lang="en-US" altLang="zh-CN" sz="2400" i="1" dirty="0"/>
              <a:t>s</a:t>
            </a:r>
            <a:r>
              <a:rPr lang="en-US" altLang="zh-CN" sz="2400" dirty="0"/>
              <a:t>, </a:t>
            </a:r>
            <a:r>
              <a:rPr lang="en-US" altLang="zh-CN" sz="2400" i="1" dirty="0"/>
              <a:t>v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).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After 2 passes through </a:t>
            </a:r>
            <a:r>
              <a:rPr lang="en-US" altLang="zh-CN" sz="2400" i="1" dirty="0"/>
              <a:t>E</a:t>
            </a:r>
            <a:r>
              <a:rPr lang="en-US" altLang="zh-CN" sz="2400" dirty="0"/>
              <a:t>, we have </a:t>
            </a:r>
            <a:r>
              <a:rPr lang="en-US" altLang="zh-CN" sz="2400" i="1" dirty="0"/>
              <a:t>d</a:t>
            </a:r>
            <a:r>
              <a:rPr lang="en-US" altLang="zh-CN" sz="2400" dirty="0"/>
              <a:t>[</a:t>
            </a:r>
            <a:r>
              <a:rPr lang="en-US" altLang="zh-CN" sz="2400" i="1" dirty="0"/>
              <a:t>v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] = </a:t>
            </a:r>
            <a:r>
              <a:rPr lang="en-US" altLang="zh-CN" sz="2400" dirty="0" err="1"/>
              <a:t>δ</a:t>
            </a:r>
            <a:r>
              <a:rPr lang="en-US" altLang="zh-CN" sz="2400" dirty="0"/>
              <a:t>(</a:t>
            </a:r>
            <a:r>
              <a:rPr lang="en-US" altLang="zh-CN" sz="2400" i="1" dirty="0"/>
              <a:t>s</a:t>
            </a:r>
            <a:r>
              <a:rPr lang="en-US" altLang="zh-CN" sz="2400" dirty="0"/>
              <a:t>, </a:t>
            </a:r>
            <a:r>
              <a:rPr lang="en-US" altLang="zh-CN" sz="2400" i="1" dirty="0"/>
              <a:t>v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	…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After </a:t>
            </a:r>
            <a:r>
              <a:rPr lang="en-US" altLang="zh-CN" sz="2400" i="1" dirty="0"/>
              <a:t>k </a:t>
            </a:r>
            <a:r>
              <a:rPr lang="en-US" altLang="zh-CN" sz="2400" dirty="0"/>
              <a:t>passes through </a:t>
            </a:r>
            <a:r>
              <a:rPr lang="en-US" altLang="zh-CN" sz="2400" i="1" dirty="0"/>
              <a:t>E</a:t>
            </a:r>
            <a:r>
              <a:rPr lang="en-US" altLang="zh-CN" sz="2400" dirty="0"/>
              <a:t>, we have </a:t>
            </a:r>
            <a:r>
              <a:rPr lang="en-US" altLang="zh-CN" sz="2400" i="1" dirty="0"/>
              <a:t>d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v</a:t>
            </a:r>
            <a:r>
              <a:rPr lang="en-US" altLang="zh-CN" sz="2400" i="1" baseline="-25000" dirty="0" err="1"/>
              <a:t>k</a:t>
            </a:r>
            <a:r>
              <a:rPr lang="en-US" altLang="zh-CN" sz="2400" dirty="0"/>
              <a:t>] = </a:t>
            </a:r>
            <a:r>
              <a:rPr lang="en-US" altLang="zh-CN" sz="2400" dirty="0" err="1"/>
              <a:t>δ</a:t>
            </a:r>
            <a:r>
              <a:rPr lang="en-US" altLang="zh-CN" sz="2400" dirty="0"/>
              <a:t>(</a:t>
            </a:r>
            <a:r>
              <a:rPr lang="en-US" altLang="zh-CN" sz="2400" i="1" dirty="0"/>
              <a:t>s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v</a:t>
            </a:r>
            <a:r>
              <a:rPr lang="en-US" altLang="zh-CN" sz="2400" i="1" baseline="-25000" dirty="0" err="1"/>
              <a:t>k</a:t>
            </a:r>
            <a:r>
              <a:rPr lang="en-US" altLang="zh-CN" sz="2400" dirty="0"/>
              <a:t>).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Since </a:t>
            </a:r>
            <a:r>
              <a:rPr lang="en-US" altLang="zh-CN" sz="2400" i="1" dirty="0"/>
              <a:t>G </a:t>
            </a:r>
            <a:r>
              <a:rPr lang="en-US" altLang="zh-CN" sz="2400" dirty="0"/>
              <a:t>contains no negative-weight cycles, </a:t>
            </a:r>
            <a:r>
              <a:rPr lang="en-US" altLang="zh-CN" sz="2400" i="1" dirty="0"/>
              <a:t>p </a:t>
            </a:r>
            <a:r>
              <a:rPr lang="en-US" altLang="zh-CN" sz="2400" dirty="0"/>
              <a:t>is simple. Longest simple path has ≤ </a:t>
            </a:r>
            <a:r>
              <a:rPr lang="en-US" altLang="zh-CN" sz="2400" b="1" dirty="0"/>
              <a:t>|</a:t>
            </a:r>
            <a:r>
              <a:rPr lang="en-US" altLang="zh-CN" sz="2400" i="1" dirty="0"/>
              <a:t>V</a:t>
            </a:r>
            <a:r>
              <a:rPr lang="en-US" altLang="zh-CN" sz="2400" b="1" dirty="0"/>
              <a:t>| </a:t>
            </a:r>
            <a:r>
              <a:rPr lang="en-US" altLang="zh-CN" sz="2400" dirty="0"/>
              <a:t>– 1 edges.</a:t>
            </a:r>
            <a:endParaRPr lang="zh-CN" altLang="en-US" sz="2400" dirty="0"/>
          </a:p>
        </p:txBody>
      </p:sp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504" b="8289"/>
          <a:stretch>
            <a:fillRect/>
          </a:stretch>
        </p:blipFill>
        <p:spPr bwMode="auto">
          <a:xfrm>
            <a:off x="611188" y="4811713"/>
            <a:ext cx="7777162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64198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DAF1052-82B1-624B-A443-7FC19B77D65A}"/>
              </a:ext>
            </a:extLst>
          </p:cNvPr>
          <p:cNvSpPr/>
          <p:nvPr/>
        </p:nvSpPr>
        <p:spPr bwMode="auto">
          <a:xfrm>
            <a:off x="1084112" y="2776427"/>
            <a:ext cx="6975775" cy="1305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 algn="ctr" eaLnBrk="1" hangingPunct="1"/>
            <a:r>
              <a:rPr lang="en-US" altLang="zh-CN" sz="2800" dirty="0">
                <a:solidFill>
                  <a:srgbClr val="000000"/>
                </a:solidFill>
              </a:rPr>
              <a:t>Multiplication of Bit Matrix</a:t>
            </a:r>
          </a:p>
        </p:txBody>
      </p:sp>
    </p:spTree>
    <p:extLst>
      <p:ext uri="{BB962C8B-B14F-4D97-AF65-F5344CB8AC3E}">
        <p14:creationId xmlns:p14="http://schemas.microsoft.com/office/powerpoint/2010/main" val="1271482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Matrix Representation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16114"/>
            <a:ext cx="8491538" cy="4078171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dirty="0"/>
              <a:t>Define family of matrix </a:t>
            </a:r>
            <a:r>
              <a:rPr lang="en-US" altLang="zh-CN" sz="2800" i="1" dirty="0"/>
              <a:t>A</a:t>
            </a:r>
            <a:r>
              <a:rPr lang="en-US" altLang="zh-CN" sz="2800" baseline="30000" dirty="0"/>
              <a:t>(</a:t>
            </a:r>
            <a:r>
              <a:rPr lang="en-US" altLang="zh-CN" sz="2800" i="1" baseline="30000" dirty="0"/>
              <a:t>p</a:t>
            </a:r>
            <a:r>
              <a:rPr lang="en-US" altLang="zh-CN" sz="2800" baseline="30000" dirty="0"/>
              <a:t>)</a:t>
            </a:r>
            <a:r>
              <a:rPr lang="en-US" altLang="zh-CN" sz="2800" dirty="0"/>
              <a:t>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ij</a:t>
            </a:r>
            <a:r>
              <a:rPr lang="en-US" altLang="zh-CN" sz="2400" baseline="30000" dirty="0"/>
              <a:t>(</a:t>
            </a:r>
            <a:r>
              <a:rPr lang="en-US" altLang="zh-CN" sz="2400" i="1" baseline="30000" dirty="0"/>
              <a:t>p</a:t>
            </a:r>
            <a:r>
              <a:rPr lang="en-US" altLang="zh-CN" sz="2400" baseline="30000" dirty="0"/>
              <a:t>)</a:t>
            </a:r>
            <a:r>
              <a:rPr lang="en-US" altLang="zh-CN" sz="2400" dirty="0"/>
              <a:t>=</a:t>
            </a:r>
            <a:r>
              <a:rPr lang="en-US" altLang="zh-CN" sz="2400" i="1" dirty="0"/>
              <a:t>true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if and only if there is a path of length </a:t>
            </a:r>
            <a:r>
              <a:rPr lang="en-US" altLang="zh-CN" sz="2400" i="1" dirty="0">
                <a:solidFill>
                  <a:srgbClr val="0000CC"/>
                </a:solidFill>
              </a:rPr>
              <a:t>p</a:t>
            </a:r>
            <a:r>
              <a:rPr lang="en-US" altLang="zh-CN" sz="2400" dirty="0">
                <a:solidFill>
                  <a:srgbClr val="0000CC"/>
                </a:solidFill>
              </a:rPr>
              <a:t> from </a:t>
            </a:r>
            <a:r>
              <a:rPr lang="en-US" altLang="zh-CN" sz="2400" i="1" dirty="0" err="1">
                <a:solidFill>
                  <a:srgbClr val="0000CC"/>
                </a:solidFill>
              </a:rPr>
              <a:t>s</a:t>
            </a:r>
            <a:r>
              <a:rPr lang="en-US" altLang="zh-CN" sz="2400" baseline="-25000" dirty="0" err="1">
                <a:solidFill>
                  <a:srgbClr val="0000CC"/>
                </a:solidFill>
              </a:rPr>
              <a:t>i</a:t>
            </a:r>
            <a:r>
              <a:rPr lang="en-US" altLang="zh-CN" sz="2400" dirty="0">
                <a:solidFill>
                  <a:srgbClr val="0000CC"/>
                </a:solidFill>
              </a:rPr>
              <a:t> to </a:t>
            </a:r>
            <a:r>
              <a:rPr lang="en-US" altLang="zh-CN" sz="2400" i="1" dirty="0" err="1">
                <a:solidFill>
                  <a:srgbClr val="0000CC"/>
                </a:solidFill>
              </a:rPr>
              <a:t>s</a:t>
            </a:r>
            <a:r>
              <a:rPr lang="en-US" altLang="zh-CN" sz="2400" baseline="-25000" dirty="0" err="1">
                <a:solidFill>
                  <a:srgbClr val="0000CC"/>
                </a:solidFill>
              </a:rPr>
              <a:t>j</a:t>
            </a:r>
            <a:r>
              <a:rPr lang="en-US" altLang="zh-CN" sz="2400" dirty="0"/>
              <a:t>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i="1" dirty="0"/>
              <a:t>A</a:t>
            </a:r>
            <a:r>
              <a:rPr lang="en-US" altLang="zh-CN" sz="2800" baseline="30000" dirty="0"/>
              <a:t>(0)</a:t>
            </a:r>
            <a:r>
              <a:rPr lang="en-US" altLang="zh-CN" sz="2800" dirty="0"/>
              <a:t> is specified as identity matrix (</a:t>
            </a:r>
            <a:r>
              <a:rPr lang="en-US" altLang="zh-CN" sz="2800" dirty="0">
                <a:solidFill>
                  <a:srgbClr val="3333CC"/>
                </a:solidFill>
              </a:rPr>
              <a:t>main diagonal entries are 1’s</a:t>
            </a:r>
            <a:r>
              <a:rPr lang="en-US" altLang="zh-CN" sz="2800" dirty="0"/>
              <a:t>). </a:t>
            </a:r>
            <a:r>
              <a:rPr lang="en-US" altLang="zh-CN" sz="2800" i="1" dirty="0"/>
              <a:t>A</a:t>
            </a:r>
            <a:r>
              <a:rPr lang="en-US" altLang="zh-CN" sz="2800" baseline="30000" dirty="0"/>
              <a:t>(1)</a:t>
            </a:r>
            <a:r>
              <a:rPr lang="en-US" altLang="zh-CN" sz="2800" dirty="0"/>
              <a:t> is exactly the adjacency matrix.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/>
              <a:t>Note that 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ij</a:t>
            </a:r>
            <a:r>
              <a:rPr lang="en-US" altLang="zh-CN" sz="2800" baseline="30000" dirty="0"/>
              <a:t>(</a:t>
            </a:r>
            <a:r>
              <a:rPr lang="en-US" altLang="zh-CN" sz="2800" i="1" baseline="30000" dirty="0"/>
              <a:t>2</a:t>
            </a:r>
            <a:r>
              <a:rPr lang="en-US" altLang="zh-CN" sz="2800" baseline="30000" dirty="0"/>
              <a:t>)</a:t>
            </a:r>
            <a:r>
              <a:rPr lang="en-US" altLang="zh-CN" sz="2800" dirty="0"/>
              <a:t>=</a:t>
            </a:r>
            <a:r>
              <a:rPr lang="en-US" altLang="zh-CN" sz="2800" i="1" dirty="0"/>
              <a:t>true</a:t>
            </a:r>
            <a:r>
              <a:rPr lang="en-US" altLang="zh-CN" sz="2800" dirty="0"/>
              <a:t> if and only if exists some </a:t>
            </a:r>
            <a:r>
              <a:rPr lang="en-US" altLang="zh-CN" sz="2800" i="1" dirty="0" err="1"/>
              <a:t>s</a:t>
            </a:r>
            <a:r>
              <a:rPr lang="en-US" altLang="zh-CN" sz="2800" baseline="-25000" dirty="0" err="1"/>
              <a:t>k</a:t>
            </a:r>
            <a:r>
              <a:rPr lang="en-US" altLang="zh-CN" sz="2800" dirty="0"/>
              <a:t>, such that both 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ik</a:t>
            </a:r>
            <a:r>
              <a:rPr lang="en-US" altLang="zh-CN" sz="2800" baseline="30000" dirty="0"/>
              <a:t>(1)</a:t>
            </a:r>
            <a:r>
              <a:rPr lang="en-US" altLang="zh-CN" sz="2800" dirty="0"/>
              <a:t> and 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kj</a:t>
            </a:r>
            <a:r>
              <a:rPr lang="en-US" altLang="zh-CN" sz="2800" baseline="30000" dirty="0"/>
              <a:t>(1)</a:t>
            </a:r>
            <a:r>
              <a:rPr lang="en-US" altLang="zh-CN" sz="2800" dirty="0"/>
              <a:t> are </a:t>
            </a:r>
            <a:r>
              <a:rPr lang="en-US" altLang="zh-CN" sz="2800" i="1" dirty="0"/>
              <a:t>true</a:t>
            </a:r>
            <a:r>
              <a:rPr lang="en-US" altLang="zh-CN" sz="2800" dirty="0"/>
              <a:t>. So, 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ij</a:t>
            </a:r>
            <a:r>
              <a:rPr lang="en-US" altLang="zh-CN" sz="2800" baseline="30000" dirty="0"/>
              <a:t>(</a:t>
            </a:r>
            <a:r>
              <a:rPr lang="en-US" altLang="zh-CN" sz="2800" i="1" baseline="30000" dirty="0"/>
              <a:t>2</a:t>
            </a:r>
            <a:r>
              <a:rPr lang="en-US" altLang="zh-CN" sz="2800" baseline="30000" dirty="0"/>
              <a:t>)</a:t>
            </a:r>
            <a:r>
              <a:rPr lang="en-US" altLang="zh-CN" sz="2800" dirty="0"/>
              <a:t>=</a:t>
            </a:r>
            <a:r>
              <a:rPr lang="en-US" altLang="zh-CN" sz="2800" dirty="0">
                <a:latin typeface="MS PMincho" pitchFamily="18" charset="-128"/>
                <a:ea typeface="MS PMincho" pitchFamily="18" charset="-128"/>
              </a:rPr>
              <a:t>∨</a:t>
            </a:r>
            <a:r>
              <a:rPr lang="en-US" altLang="zh-CN" sz="2800" baseline="-25000" dirty="0">
                <a:ea typeface="MS PMincho" pitchFamily="18" charset="-128"/>
              </a:rPr>
              <a:t>k=1,2,…,n</a:t>
            </a:r>
            <a:r>
              <a:rPr lang="en-US" altLang="zh-CN" sz="2800" dirty="0">
                <a:latin typeface="MS PMincho" pitchFamily="18" charset="-128"/>
                <a:ea typeface="MS PMincho" pitchFamily="18" charset="-128"/>
              </a:rPr>
              <a:t> </a:t>
            </a:r>
            <a:r>
              <a:rPr lang="en-US" altLang="zh-CN" sz="2800" dirty="0">
                <a:ea typeface="MS PMincho" pitchFamily="18" charset="-128"/>
              </a:rPr>
              <a:t>(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ik</a:t>
            </a:r>
            <a:r>
              <a:rPr lang="en-US" altLang="zh-CN" sz="2800" baseline="30000" dirty="0"/>
              <a:t>(1)</a:t>
            </a:r>
            <a:r>
              <a:rPr lang="en-US" altLang="zh-CN" sz="2800" dirty="0">
                <a:sym typeface="Symbol" pitchFamily="18" charset="2"/>
              </a:rPr>
              <a:t>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kj</a:t>
            </a:r>
            <a:r>
              <a:rPr lang="en-US" altLang="zh-CN" sz="2800" baseline="30000" dirty="0"/>
              <a:t>(1)</a:t>
            </a:r>
            <a:r>
              <a:rPr lang="en-US" altLang="zh-CN" sz="2800" dirty="0">
                <a:ea typeface="MS PMincho" pitchFamily="18" charset="-128"/>
              </a:rPr>
              <a:t>), which is an entry in the </a:t>
            </a:r>
            <a:r>
              <a:rPr lang="en-US" altLang="zh-CN" sz="2800" i="1" dirty="0">
                <a:solidFill>
                  <a:schemeClr val="tx2"/>
                </a:solidFill>
                <a:ea typeface="MS PMincho" pitchFamily="18" charset="-128"/>
              </a:rPr>
              <a:t>Boolean matrix product</a:t>
            </a:r>
            <a:r>
              <a:rPr lang="en-US" altLang="zh-CN" sz="2800" dirty="0">
                <a:ea typeface="MS PMincho" pitchFamily="18" charset="-128"/>
              </a:rPr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394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Boolean matrix product </a:t>
            </a:r>
            <a:r>
              <a:rPr lang="en-US" altLang="zh-CN" sz="2800" i="1"/>
              <a:t>C</a:t>
            </a:r>
            <a:r>
              <a:rPr lang="en-US" altLang="zh-CN" sz="2800"/>
              <a:t>=</a:t>
            </a:r>
            <a:r>
              <a:rPr lang="en-US" altLang="zh-CN" sz="2800" i="1"/>
              <a:t>AB</a:t>
            </a:r>
            <a:r>
              <a:rPr lang="en-US" altLang="zh-CN" sz="2800"/>
              <a:t>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c</a:t>
            </a:r>
            <a:r>
              <a:rPr lang="en-US" altLang="zh-CN" sz="2400" baseline="-25000"/>
              <a:t>ij</a:t>
            </a:r>
            <a:r>
              <a:rPr lang="en-US" altLang="zh-CN" sz="2400">
                <a:ea typeface="MS PMincho" pitchFamily="18" charset="-128"/>
              </a:rPr>
              <a:t>=∨</a:t>
            </a:r>
            <a:r>
              <a:rPr lang="en-US" altLang="zh-CN" sz="2400" baseline="-25000">
                <a:ea typeface="MS PMincho" pitchFamily="18" charset="-128"/>
              </a:rPr>
              <a:t>k=1,2,…,n</a:t>
            </a:r>
            <a:r>
              <a:rPr lang="en-US" altLang="zh-CN" sz="2400">
                <a:ea typeface="MS PMincho" pitchFamily="18" charset="-128"/>
              </a:rPr>
              <a:t>(</a:t>
            </a:r>
            <a:r>
              <a:rPr lang="en-US" altLang="zh-CN" sz="2400"/>
              <a:t>a</a:t>
            </a:r>
            <a:r>
              <a:rPr lang="en-US" altLang="zh-CN" sz="2400" baseline="-25000"/>
              <a:t>ik</a:t>
            </a:r>
            <a:r>
              <a:rPr lang="en-US" altLang="zh-CN" sz="2400">
                <a:sym typeface="Symbol" pitchFamily="18" charset="2"/>
              </a:rPr>
              <a:t></a:t>
            </a:r>
            <a:r>
              <a:rPr lang="en-US" altLang="zh-CN" sz="2400"/>
              <a:t>b</a:t>
            </a:r>
            <a:r>
              <a:rPr lang="en-US" altLang="zh-CN" sz="2400" baseline="-25000"/>
              <a:t>kj</a:t>
            </a:r>
            <a:r>
              <a:rPr lang="en-US" altLang="zh-CN" sz="2400">
                <a:ea typeface="MS PMincho" pitchFamily="18" charset="-128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ea typeface="MS PMincho" pitchFamily="18" charset="-128"/>
              </a:rPr>
              <a:t>Boolean matrix sum </a:t>
            </a:r>
            <a:r>
              <a:rPr lang="en-US" altLang="zh-CN" sz="2800" i="1">
                <a:ea typeface="MS PMincho" pitchFamily="18" charset="-128"/>
              </a:rPr>
              <a:t>D</a:t>
            </a:r>
            <a:r>
              <a:rPr lang="en-US" altLang="zh-CN" sz="2800">
                <a:ea typeface="MS PMincho" pitchFamily="18" charset="-128"/>
              </a:rPr>
              <a:t>=</a:t>
            </a:r>
            <a:r>
              <a:rPr lang="en-US" altLang="zh-CN" sz="2800" i="1">
                <a:ea typeface="MS PMincho" pitchFamily="18" charset="-128"/>
              </a:rPr>
              <a:t>A</a:t>
            </a:r>
            <a:r>
              <a:rPr lang="en-US" altLang="zh-CN" sz="2800">
                <a:ea typeface="MS PMincho" pitchFamily="18" charset="-128"/>
              </a:rPr>
              <a:t>+</a:t>
            </a:r>
            <a:r>
              <a:rPr lang="en-US" altLang="zh-CN" sz="2800" i="1">
                <a:ea typeface="MS PMincho" pitchFamily="18" charset="-128"/>
              </a:rPr>
              <a:t>B</a:t>
            </a:r>
            <a:r>
              <a:rPr lang="en-US" altLang="zh-CN" sz="2800">
                <a:ea typeface="MS PMincho" pitchFamily="18" charset="-128"/>
              </a:rPr>
              <a:t> as: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d</a:t>
            </a:r>
            <a:r>
              <a:rPr lang="en-US" altLang="zh-CN" sz="2400" baseline="-25000"/>
              <a:t>ij</a:t>
            </a:r>
            <a:r>
              <a:rPr lang="en-US" altLang="zh-CN" sz="2400">
                <a:ea typeface="MS PMincho" pitchFamily="18" charset="-128"/>
              </a:rPr>
              <a:t>=</a:t>
            </a:r>
            <a:r>
              <a:rPr lang="en-US" altLang="zh-CN" sz="2400"/>
              <a:t>a</a:t>
            </a:r>
            <a:r>
              <a:rPr lang="en-US" altLang="zh-CN" sz="2400" baseline="-25000"/>
              <a:t>ij</a:t>
            </a:r>
            <a:r>
              <a:rPr lang="en-US" altLang="zh-CN" sz="2400">
                <a:sym typeface="Symbol" pitchFamily="18" charset="2"/>
              </a:rPr>
              <a:t></a:t>
            </a:r>
            <a:r>
              <a:rPr lang="en-US" altLang="zh-CN" sz="2400"/>
              <a:t>b</a:t>
            </a:r>
            <a:r>
              <a:rPr lang="en-US" altLang="zh-CN" sz="2400" baseline="-25000"/>
              <a:t>ij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i="1">
                <a:ea typeface="MS PMincho" pitchFamily="18" charset="-128"/>
              </a:rPr>
              <a:t>R</a:t>
            </a:r>
            <a:r>
              <a:rPr lang="en-US" altLang="zh-CN" sz="2800">
                <a:ea typeface="MS PMincho" pitchFamily="18" charset="-128"/>
              </a:rPr>
              <a:t>, the transitive closure matrix of </a:t>
            </a:r>
            <a:r>
              <a:rPr lang="en-US" altLang="zh-CN" sz="2800" i="1">
                <a:ea typeface="MS PMincho" pitchFamily="18" charset="-128"/>
              </a:rPr>
              <a:t>A</a:t>
            </a:r>
            <a:r>
              <a:rPr lang="en-US" altLang="zh-CN" sz="2800">
                <a:ea typeface="MS PMincho" pitchFamily="18" charset="-128"/>
              </a:rPr>
              <a:t>, is the sum of all </a:t>
            </a:r>
            <a:r>
              <a:rPr lang="en-US" altLang="zh-CN" sz="2800" i="1"/>
              <a:t>A</a:t>
            </a:r>
            <a:r>
              <a:rPr lang="en-US" altLang="zh-CN" sz="2800" i="1" baseline="30000"/>
              <a:t>p</a:t>
            </a:r>
            <a:r>
              <a:rPr lang="en-US" altLang="zh-CN" sz="2800"/>
              <a:t>, </a:t>
            </a:r>
            <a:r>
              <a:rPr lang="en-US" altLang="zh-CN" sz="2800" i="1"/>
              <a:t>p</a:t>
            </a:r>
            <a:r>
              <a:rPr lang="en-US" altLang="zh-CN" sz="2800"/>
              <a:t> is a non-negative integer.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/>
              <a:t>For a digraph with </a:t>
            </a:r>
            <a:r>
              <a:rPr lang="en-US" altLang="zh-CN" sz="2800" i="1"/>
              <a:t>n</a:t>
            </a:r>
            <a:r>
              <a:rPr lang="en-US" altLang="zh-CN" sz="2800"/>
              <a:t> vertices, the length of the longest simple path is no larger than </a:t>
            </a:r>
            <a:r>
              <a:rPr lang="en-US" altLang="zh-CN" sz="2800" i="1"/>
              <a:t>n</a:t>
            </a:r>
            <a:r>
              <a:rPr lang="en-US" altLang="zh-CN" sz="2800"/>
              <a:t>-1.</a:t>
            </a:r>
          </a:p>
        </p:txBody>
      </p:sp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051520"/>
          </a:xfrm>
        </p:spPr>
        <p:txBody>
          <a:bodyPr/>
          <a:lstStyle/>
          <a:p>
            <a:pPr eaLnBrk="1" hangingPunct="1"/>
            <a:r>
              <a:rPr lang="en-US" altLang="zh-CN" dirty="0"/>
              <a:t>Boolean Matrix Operations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913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Bit Matrix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564562" cy="4367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A </a:t>
            </a:r>
            <a:r>
              <a:rPr lang="en-US" altLang="zh-CN" b="1">
                <a:solidFill>
                  <a:srgbClr val="FF0000"/>
                </a:solidFill>
              </a:rPr>
              <a:t>bit string</a:t>
            </a:r>
            <a:r>
              <a:rPr lang="en-US" altLang="zh-CN"/>
              <a:t> of length </a:t>
            </a:r>
            <a:r>
              <a:rPr lang="en-US" altLang="zh-CN" i="1"/>
              <a:t>n</a:t>
            </a:r>
            <a:r>
              <a:rPr lang="en-US" altLang="zh-CN"/>
              <a:t> is a sequence of </a:t>
            </a:r>
            <a:r>
              <a:rPr lang="en-US" altLang="zh-CN" i="1"/>
              <a:t>n</a:t>
            </a:r>
            <a:r>
              <a:rPr lang="en-US" altLang="zh-CN"/>
              <a:t> bits occupying contiguous storage(word boundary) </a:t>
            </a:r>
            <a:r>
              <a:rPr lang="en-US" altLang="zh-CN" sz="2800">
                <a:solidFill>
                  <a:srgbClr val="0000CC"/>
                </a:solidFill>
              </a:rPr>
              <a:t>(usually, </a:t>
            </a:r>
            <a:r>
              <a:rPr lang="en-US" altLang="zh-CN" sz="2800" i="1">
                <a:solidFill>
                  <a:srgbClr val="0000CC"/>
                </a:solidFill>
              </a:rPr>
              <a:t>n</a:t>
            </a:r>
            <a:r>
              <a:rPr lang="en-US" altLang="zh-CN" sz="2800">
                <a:solidFill>
                  <a:srgbClr val="0000CC"/>
                </a:solidFill>
              </a:rPr>
              <a:t> is larger than the word length of a computer)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If </a:t>
            </a:r>
            <a:r>
              <a:rPr lang="en-US" altLang="zh-CN" i="1"/>
              <a:t>A</a:t>
            </a:r>
            <a:r>
              <a:rPr lang="en-US" altLang="zh-CN"/>
              <a:t> is a </a:t>
            </a:r>
            <a:r>
              <a:rPr lang="en-US" altLang="zh-CN" b="1">
                <a:solidFill>
                  <a:srgbClr val="FF0000"/>
                </a:solidFill>
              </a:rPr>
              <a:t>bit matrix</a:t>
            </a:r>
            <a:r>
              <a:rPr lang="en-US" altLang="zh-CN"/>
              <a:t> of </a:t>
            </a:r>
            <a:r>
              <a:rPr lang="en-US" altLang="zh-CN" i="1"/>
              <a:t>n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 i="1">
                <a:sym typeface="Symbol" pitchFamily="18" charset="2"/>
              </a:rPr>
              <a:t>n</a:t>
            </a:r>
            <a:r>
              <a:rPr lang="en-US" altLang="zh-CN">
                <a:sym typeface="Symbol" pitchFamily="18" charset="2"/>
              </a:rPr>
              <a:t>, then 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[</a:t>
            </a:r>
            <a:r>
              <a:rPr lang="en-US" altLang="zh-CN" i="1">
                <a:sym typeface="Symbol" pitchFamily="18" charset="2"/>
              </a:rPr>
              <a:t>i</a:t>
            </a:r>
            <a:r>
              <a:rPr lang="en-US" altLang="zh-CN">
                <a:sym typeface="Symbol" pitchFamily="18" charset="2"/>
              </a:rPr>
              <a:t>] denotes the </a:t>
            </a:r>
            <a:r>
              <a:rPr lang="en-US" altLang="zh-CN" i="1">
                <a:sym typeface="Symbol" pitchFamily="18" charset="2"/>
              </a:rPr>
              <a:t>i</a:t>
            </a:r>
            <a:r>
              <a:rPr lang="en-US" altLang="zh-CN">
                <a:sym typeface="Symbol" pitchFamily="18" charset="2"/>
              </a:rPr>
              <a:t>th row of 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 which is a bit string of length </a:t>
            </a:r>
            <a:r>
              <a:rPr lang="en-US" altLang="zh-CN" i="1">
                <a:sym typeface="Symbol" pitchFamily="18" charset="2"/>
              </a:rPr>
              <a:t>n. a</a:t>
            </a:r>
            <a:r>
              <a:rPr lang="en-US" altLang="zh-CN" baseline="-25000">
                <a:sym typeface="Symbol" pitchFamily="18" charset="2"/>
              </a:rPr>
              <a:t>ij</a:t>
            </a:r>
            <a:r>
              <a:rPr lang="en-US" altLang="zh-CN">
                <a:sym typeface="Symbol" pitchFamily="18" charset="2"/>
              </a:rPr>
              <a:t> is the </a:t>
            </a:r>
            <a:r>
              <a:rPr lang="en-US" altLang="zh-CN" i="1">
                <a:sym typeface="Symbol" pitchFamily="18" charset="2"/>
              </a:rPr>
              <a:t>j</a:t>
            </a:r>
            <a:r>
              <a:rPr lang="en-US" altLang="zh-CN">
                <a:sym typeface="Symbol" pitchFamily="18" charset="2"/>
              </a:rPr>
              <a:t>th bit of 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[</a:t>
            </a:r>
            <a:r>
              <a:rPr lang="en-US" altLang="zh-CN" i="1">
                <a:sym typeface="Symbol" pitchFamily="18" charset="2"/>
              </a:rPr>
              <a:t>i</a:t>
            </a:r>
            <a:r>
              <a:rPr lang="en-US" altLang="zh-CN">
                <a:sym typeface="Symbol" pitchFamily="18" charset="2"/>
              </a:rPr>
              <a:t>].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ym typeface="Symbol" pitchFamily="18" charset="2"/>
              </a:rPr>
              <a:t>The 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procedure </a:t>
            </a:r>
            <a:r>
              <a:rPr lang="en-US" altLang="zh-CN">
                <a:solidFill>
                  <a:srgbClr val="009900"/>
                </a:solidFill>
                <a:sym typeface="Symbol" pitchFamily="18" charset="2"/>
              </a:rPr>
              <a:t>bitwiseOR(a,b,n)</a:t>
            </a:r>
            <a:r>
              <a:rPr lang="en-US" altLang="zh-CN">
                <a:sym typeface="Symbol" pitchFamily="18" charset="2"/>
              </a:rPr>
              <a:t> compute ab bitwise for </a:t>
            </a:r>
            <a:r>
              <a:rPr lang="en-US" altLang="zh-CN" i="1">
                <a:sym typeface="Symbol" pitchFamily="18" charset="2"/>
              </a:rPr>
              <a:t>n</a:t>
            </a:r>
            <a:r>
              <a:rPr lang="en-US" altLang="zh-CN">
                <a:sym typeface="Symbol" pitchFamily="18" charset="2"/>
              </a:rPr>
              <a:t> bits, leaving the result in 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3918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bitwiseOR</a:t>
            </a:r>
            <a:r>
              <a:rPr lang="en-US" altLang="zh-CN" dirty="0"/>
              <a:t>(a, b, n)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564562" cy="4367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ym typeface="Symbol" pitchFamily="18" charset="2"/>
              </a:rPr>
              <a:t>The 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procedure </a:t>
            </a:r>
            <a:r>
              <a:rPr lang="en-US" altLang="zh-CN" dirty="0" err="1">
                <a:solidFill>
                  <a:srgbClr val="009900"/>
                </a:solidFill>
                <a:sym typeface="Symbol" pitchFamily="18" charset="2"/>
              </a:rPr>
              <a:t>bitwiseOR</a:t>
            </a:r>
            <a:r>
              <a:rPr lang="en-US" altLang="zh-CN" dirty="0">
                <a:solidFill>
                  <a:srgbClr val="009900"/>
                </a:solidFill>
                <a:sym typeface="Symbol" pitchFamily="18" charset="2"/>
              </a:rPr>
              <a:t>(</a:t>
            </a:r>
            <a:r>
              <a:rPr lang="en-US" altLang="zh-CN" dirty="0" err="1">
                <a:solidFill>
                  <a:srgbClr val="009900"/>
                </a:solidFill>
                <a:sym typeface="Symbol" pitchFamily="18" charset="2"/>
              </a:rPr>
              <a:t>a,b,n</a:t>
            </a:r>
            <a:r>
              <a:rPr lang="en-US" altLang="zh-CN" dirty="0">
                <a:solidFill>
                  <a:srgbClr val="009900"/>
                </a:solidFill>
                <a:sym typeface="Symbol" pitchFamily="18" charset="2"/>
              </a:rPr>
              <a:t>)</a:t>
            </a:r>
            <a:r>
              <a:rPr lang="en-US" altLang="zh-CN" dirty="0">
                <a:sym typeface="Symbol" pitchFamily="18" charset="2"/>
              </a:rPr>
              <a:t> compute </a:t>
            </a:r>
            <a:r>
              <a:rPr lang="en-US" altLang="zh-CN" dirty="0" err="1">
                <a:sym typeface="Symbol" pitchFamily="18" charset="2"/>
              </a:rPr>
              <a:t>ab</a:t>
            </a:r>
            <a:r>
              <a:rPr lang="en-US" altLang="zh-CN" dirty="0">
                <a:sym typeface="Symbol" pitchFamily="18" charset="2"/>
              </a:rPr>
              <a:t> bitwise for </a:t>
            </a:r>
            <a:r>
              <a:rPr lang="en-US" altLang="zh-CN" i="1" dirty="0">
                <a:sym typeface="Symbol" pitchFamily="18" charset="2"/>
              </a:rPr>
              <a:t>n</a:t>
            </a:r>
            <a:r>
              <a:rPr lang="en-US" altLang="zh-CN" dirty="0">
                <a:sym typeface="Symbol" pitchFamily="18" charset="2"/>
              </a:rPr>
              <a:t> bits, leaving the result in </a:t>
            </a:r>
            <a:r>
              <a:rPr lang="en-US" altLang="zh-CN" i="1" dirty="0">
                <a:sym typeface="Symbol" pitchFamily="18" charset="2"/>
              </a:rPr>
              <a:t>a</a:t>
            </a:r>
            <a:r>
              <a:rPr lang="en-US" altLang="zh-CN" dirty="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ym typeface="Symbol" pitchFamily="18" charset="2"/>
              </a:rPr>
              <a:t>Example: n=5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ym typeface="Symbol" pitchFamily="18" charset="2"/>
              </a:rPr>
              <a:t>a = 1 0 1 0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ym typeface="Symbol" pitchFamily="18" charset="2"/>
              </a:rPr>
              <a:t>b = 1 1 0 0 1, then </a:t>
            </a:r>
            <a:r>
              <a:rPr lang="en-US" altLang="zh-CN" dirty="0" err="1">
                <a:sym typeface="Symbol" pitchFamily="18" charset="2"/>
              </a:rPr>
              <a:t>bitwiseOR</a:t>
            </a:r>
            <a:r>
              <a:rPr lang="en-US" altLang="zh-CN" dirty="0">
                <a:sym typeface="Symbol" pitchFamily="18" charset="2"/>
              </a:rPr>
              <a:t>(a, b, n) makes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dirty="0">
                <a:sym typeface="Symbol" pitchFamily="18" charset="2"/>
              </a:rPr>
              <a:t>   a = 1 1 1 0 1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3506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Computing </a:t>
            </a:r>
            <a:r>
              <a:rPr lang="en-US" altLang="zh-CN" i="1" dirty="0"/>
              <a:t>C</a:t>
            </a:r>
            <a:r>
              <a:rPr lang="en-US" altLang="zh-CN" dirty="0"/>
              <a:t>=</a:t>
            </a:r>
            <a:r>
              <a:rPr lang="en-US" altLang="zh-CN" i="1" dirty="0"/>
              <a:t>AB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olidFill>
                  <a:srgbClr val="0000CC"/>
                </a:solidFill>
              </a:rPr>
              <a:t>&lt;Initialize </a:t>
            </a:r>
            <a:r>
              <a:rPr lang="en-US" altLang="zh-CN" i="1" dirty="0">
                <a:solidFill>
                  <a:srgbClr val="0000CC"/>
                </a:solidFill>
              </a:rPr>
              <a:t>C</a:t>
            </a:r>
            <a:r>
              <a:rPr lang="en-US" altLang="zh-CN" dirty="0">
                <a:solidFill>
                  <a:srgbClr val="0000CC"/>
                </a:solidFill>
              </a:rPr>
              <a:t> to the zero matrix&gt;</a:t>
            </a:r>
          </a:p>
          <a:p>
            <a:pPr lvl="1" eaLnBrk="1" hangingPunct="1"/>
            <a:r>
              <a:rPr lang="en-US" altLang="zh-CN" b="1" dirty="0"/>
              <a:t>for</a:t>
            </a:r>
            <a:r>
              <a:rPr lang="en-US" altLang="zh-CN" dirty="0"/>
              <a:t> (i=1; </a:t>
            </a:r>
            <a:r>
              <a:rPr lang="en-US" altLang="zh-CN" dirty="0" err="1"/>
              <a:t>i</a:t>
            </a:r>
            <a:r>
              <a:rPr lang="en-US" altLang="zh-CN" dirty="0" err="1">
                <a:sym typeface="Symbol" pitchFamily="18" charset="2"/>
              </a:rPr>
              <a:t></a:t>
            </a:r>
            <a:r>
              <a:rPr lang="en-US" altLang="zh-CN" i="1" dirty="0" err="1">
                <a:sym typeface="Symbol" pitchFamily="18" charset="2"/>
              </a:rPr>
              <a:t>n</a:t>
            </a:r>
            <a:r>
              <a:rPr lang="en-US" altLang="zh-CN" dirty="0">
                <a:sym typeface="Symbol" pitchFamily="18" charset="2"/>
              </a:rPr>
              <a:t>, i++)</a:t>
            </a:r>
          </a:p>
          <a:p>
            <a:pPr lvl="1" eaLnBrk="1" hangingPunct="1"/>
            <a:r>
              <a:rPr lang="en-US" altLang="zh-CN" dirty="0">
                <a:sym typeface="Symbol" pitchFamily="18" charset="2"/>
              </a:rPr>
              <a:t>    </a:t>
            </a:r>
            <a:r>
              <a:rPr lang="en-US" altLang="zh-CN" b="1" dirty="0">
                <a:sym typeface="Symbol" pitchFamily="18" charset="2"/>
              </a:rPr>
              <a:t>for </a:t>
            </a:r>
            <a:r>
              <a:rPr lang="en-US" altLang="zh-CN" dirty="0">
                <a:sym typeface="Symbol" pitchFamily="18" charset="2"/>
              </a:rPr>
              <a:t>(k=1; </a:t>
            </a:r>
            <a:r>
              <a:rPr lang="en-US" altLang="zh-CN" dirty="0" err="1">
                <a:sym typeface="Symbol" pitchFamily="18" charset="2"/>
              </a:rPr>
              <a:t>k</a:t>
            </a:r>
            <a:r>
              <a:rPr lang="en-US" altLang="zh-CN" i="1" dirty="0" err="1">
                <a:sym typeface="Symbol" pitchFamily="18" charset="2"/>
              </a:rPr>
              <a:t>n</a:t>
            </a:r>
            <a:r>
              <a:rPr lang="en-US" altLang="zh-CN" dirty="0">
                <a:sym typeface="Symbol" pitchFamily="18" charset="2"/>
              </a:rPr>
              <a:t>, k++)</a:t>
            </a:r>
          </a:p>
          <a:p>
            <a:pPr lvl="1" eaLnBrk="1" hangingPunct="1"/>
            <a:r>
              <a:rPr lang="en-US" altLang="zh-CN" dirty="0">
                <a:sym typeface="Symbol" pitchFamily="18" charset="2"/>
              </a:rPr>
              <a:t>        </a:t>
            </a:r>
            <a:r>
              <a:rPr lang="en-US" altLang="zh-CN" b="1" dirty="0">
                <a:sym typeface="Symbol" pitchFamily="18" charset="2"/>
              </a:rPr>
              <a:t>if 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i="1" dirty="0" err="1">
                <a:sym typeface="Symbol" pitchFamily="18" charset="2"/>
              </a:rPr>
              <a:t>a</a:t>
            </a:r>
            <a:r>
              <a:rPr lang="en-US" altLang="zh-CN" baseline="-25000" dirty="0" err="1">
                <a:sym typeface="Symbol" pitchFamily="18" charset="2"/>
              </a:rPr>
              <a:t>ik</a:t>
            </a:r>
            <a:r>
              <a:rPr lang="en-US" altLang="zh-CN" dirty="0">
                <a:sym typeface="Symbol" pitchFamily="18" charset="2"/>
              </a:rPr>
              <a:t>==</a:t>
            </a:r>
            <a:r>
              <a:rPr lang="en-US" altLang="zh-CN" i="1" dirty="0">
                <a:sym typeface="Symbol" pitchFamily="18" charset="2"/>
              </a:rPr>
              <a:t>true</a:t>
            </a:r>
            <a:r>
              <a:rPr lang="en-US" altLang="zh-CN" dirty="0">
                <a:sym typeface="Symbol" pitchFamily="18" charset="2"/>
              </a:rPr>
              <a:t>) </a:t>
            </a:r>
            <a:r>
              <a:rPr lang="en-US" altLang="zh-CN" dirty="0" err="1">
                <a:solidFill>
                  <a:srgbClr val="009900"/>
                </a:solidFill>
                <a:sym typeface="Symbol" pitchFamily="18" charset="2"/>
              </a:rPr>
              <a:t>bitwiseOR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i="1" dirty="0">
                <a:sym typeface="Symbol" pitchFamily="18" charset="2"/>
              </a:rPr>
              <a:t>C</a:t>
            </a:r>
            <a:r>
              <a:rPr lang="en-US" altLang="zh-CN" dirty="0">
                <a:sym typeface="Symbol" pitchFamily="18" charset="2"/>
              </a:rPr>
              <a:t>[</a:t>
            </a:r>
            <a:r>
              <a:rPr lang="en-US" altLang="zh-CN" i="1" dirty="0">
                <a:sym typeface="Symbol" pitchFamily="18" charset="2"/>
              </a:rPr>
              <a:t>i</a:t>
            </a:r>
            <a:r>
              <a:rPr lang="en-US" altLang="zh-CN" dirty="0">
                <a:sym typeface="Symbol" pitchFamily="18" charset="2"/>
              </a:rPr>
              <a:t>], </a:t>
            </a:r>
            <a:r>
              <a:rPr lang="en-US" altLang="zh-CN" i="1" dirty="0">
                <a:sym typeface="Symbol" pitchFamily="18" charset="2"/>
              </a:rPr>
              <a:t>B</a:t>
            </a:r>
            <a:r>
              <a:rPr lang="en-US" altLang="zh-CN" dirty="0">
                <a:sym typeface="Symbol" pitchFamily="18" charset="2"/>
              </a:rPr>
              <a:t>[</a:t>
            </a:r>
            <a:r>
              <a:rPr lang="en-US" altLang="zh-CN" i="1" dirty="0">
                <a:sym typeface="Symbol" pitchFamily="18" charset="2"/>
              </a:rPr>
              <a:t>k</a:t>
            </a:r>
            <a:r>
              <a:rPr lang="en-US" altLang="zh-CN" dirty="0">
                <a:sym typeface="Symbol" pitchFamily="18" charset="2"/>
              </a:rPr>
              <a:t>], </a:t>
            </a:r>
            <a:r>
              <a:rPr lang="en-US" altLang="zh-CN" i="1" dirty="0">
                <a:sym typeface="Symbol" pitchFamily="18" charset="2"/>
              </a:rPr>
              <a:t>n</a:t>
            </a:r>
            <a:r>
              <a:rPr lang="en-US" altLang="zh-CN" dirty="0">
                <a:sym typeface="Symbol" pitchFamily="18" charset="2"/>
              </a:rPr>
              <a:t>)</a:t>
            </a:r>
          </a:p>
          <a:p>
            <a:pPr eaLnBrk="1" hangingPunct="1"/>
            <a:endParaRPr lang="en-US" altLang="zh-CN" b="1" dirty="0">
              <a:sym typeface="Symbol" pitchFamily="18" charset="2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47299" y="5073453"/>
            <a:ext cx="4518180" cy="1287660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</a:rPr>
              <a:t>In the case of </a:t>
            </a:r>
            <a:r>
              <a:rPr lang="en-US" altLang="zh-CN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a</a:t>
            </a:r>
            <a:r>
              <a:rPr lang="en-US" altLang="zh-CN" baseline="-25000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ik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</a:rPr>
              <a:t> is </a:t>
            </a:r>
            <a:r>
              <a:rPr lang="en-US" altLang="zh-CN" i="1" dirty="0">
                <a:latin typeface="Calibri" pitchFamily="34" charset="0"/>
                <a:ea typeface="宋体" pitchFamily="2" charset="-122"/>
                <a:cs typeface="Calibri" pitchFamily="34" charset="0"/>
              </a:rPr>
              <a:t>true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</a:rPr>
              <a:t>, </a:t>
            </a:r>
            <a:r>
              <a:rPr lang="en-US" altLang="zh-CN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c</a:t>
            </a:r>
            <a:r>
              <a:rPr lang="en-US" altLang="zh-CN" baseline="-25000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ij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</a:rPr>
              <a:t>=</a:t>
            </a:r>
            <a:r>
              <a:rPr lang="en-US" altLang="zh-CN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a</a:t>
            </a:r>
            <a:r>
              <a:rPr lang="en-US" altLang="zh-CN" baseline="-25000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ik</a:t>
            </a:r>
            <a:r>
              <a:rPr lang="en-US" altLang="zh-CN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b</a:t>
            </a:r>
            <a:r>
              <a:rPr lang="en-US" altLang="zh-CN" baseline="-25000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kj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</a:rPr>
              <a:t> is true </a:t>
            </a:r>
            <a:r>
              <a:rPr lang="en-US" altLang="zh-CN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iff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</a:rPr>
              <a:t>. </a:t>
            </a:r>
            <a:r>
              <a:rPr lang="en-US" altLang="zh-CN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b</a:t>
            </a:r>
            <a:r>
              <a:rPr lang="en-US" altLang="zh-CN" baseline="-25000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kj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</a:rPr>
              <a:t> is true. As a result: </a:t>
            </a:r>
            <a:r>
              <a:rPr lang="en-US" altLang="zh-CN" i="1" dirty="0">
                <a:latin typeface="Calibri" pitchFamily="34" charset="0"/>
                <a:ea typeface="宋体" pitchFamily="2" charset="-122"/>
                <a:cs typeface="Calibri" pitchFamily="34" charset="0"/>
              </a:rPr>
              <a:t>C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</a:rPr>
              <a:t>[</a:t>
            </a:r>
            <a:r>
              <a:rPr lang="en-US" altLang="zh-CN" i="1" dirty="0">
                <a:latin typeface="Calibri" pitchFamily="34" charset="0"/>
                <a:ea typeface="宋体" pitchFamily="2" charset="-122"/>
                <a:cs typeface="Calibri" pitchFamily="34" charset="0"/>
              </a:rPr>
              <a:t>i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</a:rPr>
              <a:t>]=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</a:t>
            </a:r>
            <a:r>
              <a:rPr lang="en-US" altLang="zh-CN" i="1" baseline="-25000" dirty="0" err="1"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k</a:t>
            </a:r>
            <a:r>
              <a:rPr lang="en-US" altLang="zh-CN" baseline="-25000" dirty="0" err="1"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</a:t>
            </a:r>
            <a:r>
              <a:rPr lang="en-US" altLang="zh-CN" i="1" baseline="-25000" dirty="0" err="1"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A</a:t>
            </a:r>
            <a:r>
              <a:rPr lang="en-US" altLang="zh-CN" baseline="-25000" dirty="0"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[</a:t>
            </a:r>
            <a:r>
              <a:rPr lang="en-US" altLang="zh-CN" i="1" baseline="-25000" dirty="0"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i</a:t>
            </a:r>
            <a:r>
              <a:rPr lang="en-US" altLang="zh-CN" baseline="-25000" dirty="0"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]</a:t>
            </a:r>
            <a:r>
              <a:rPr lang="en-US" altLang="zh-CN" i="1" dirty="0"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B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[</a:t>
            </a:r>
            <a:r>
              <a:rPr lang="en-US" altLang="zh-CN" i="1" dirty="0"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k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], (</a:t>
            </a:r>
            <a:r>
              <a:rPr lang="en-US" altLang="zh-CN" i="1" dirty="0"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A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[</a:t>
            </a:r>
            <a:r>
              <a:rPr lang="en-US" altLang="zh-CN" i="1" dirty="0"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i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]</a:t>
            </a:r>
            <a:r>
              <a:rPr lang="en-US" altLang="zh-CN" i="1" dirty="0"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=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{</a:t>
            </a:r>
            <a:r>
              <a:rPr lang="en-US" altLang="zh-CN" i="1" dirty="0" err="1"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k|a</a:t>
            </a:r>
            <a:r>
              <a:rPr lang="en-US" altLang="zh-CN" i="1" baseline="-25000" dirty="0" err="1"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ik</a:t>
            </a:r>
            <a:r>
              <a:rPr lang="en-US" altLang="zh-CN" i="1" dirty="0"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=true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2411413" y="4464114"/>
            <a:ext cx="495402" cy="693673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6443663" y="2009323"/>
            <a:ext cx="2243137" cy="1920409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</a:rPr>
              <a:t>Thought as a union of sets (row union), </a:t>
            </a:r>
            <a:r>
              <a:rPr lang="en-US" altLang="zh-CN" i="1" dirty="0">
                <a:latin typeface="Calibri" pitchFamily="34" charset="0"/>
                <a:ea typeface="宋体" pitchFamily="2" charset="-122"/>
                <a:cs typeface="Calibri" pitchFamily="34" charset="0"/>
              </a:rPr>
              <a:t>n</a:t>
            </a:r>
            <a:r>
              <a:rPr lang="en-US" altLang="zh-CN" baseline="30000" dirty="0">
                <a:latin typeface="Calibri" pitchFamily="34" charset="0"/>
                <a:ea typeface="宋体" pitchFamily="2" charset="-122"/>
                <a:cs typeface="Calibri" pitchFamily="34" charset="0"/>
              </a:rPr>
              <a:t>2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</a:rPr>
              <a:t> row</a:t>
            </a:r>
            <a:r>
              <a:rPr lang="zh-CN" altLang="en-US" dirty="0">
                <a:latin typeface="Calibri" pitchFamily="34" charset="0"/>
                <a:ea typeface="宋体" pitchFamily="2" charset="-122"/>
                <a:cs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</a:rPr>
              <a:t>unions are done at most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>
            <a:off x="4797024" y="3141663"/>
            <a:ext cx="1646637" cy="1080716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5234660" y="5172786"/>
            <a:ext cx="3889375" cy="1200329"/>
          </a:xfrm>
          <a:prstGeom prst="rect">
            <a:avLst/>
          </a:prstGeom>
          <a:solidFill>
            <a:srgbClr val="CCFFFF"/>
          </a:solidFill>
          <a:ln w="57150" cmpd="thinThick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</a:rPr>
              <a:t>Union for </a:t>
            </a:r>
            <a:r>
              <a:rPr lang="en-US" altLang="zh-CN" i="1" dirty="0">
                <a:latin typeface="Calibri" pitchFamily="34" charset="0"/>
                <a:ea typeface="宋体" pitchFamily="2" charset="-122"/>
                <a:cs typeface="Calibri" pitchFamily="34" charset="0"/>
              </a:rPr>
              <a:t>B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</a:rPr>
              <a:t>[k] is </a:t>
            </a:r>
            <a:r>
              <a:rPr lang="en-US" altLang="zh-CN" b="1" dirty="0">
                <a:solidFill>
                  <a:srgbClr val="0000CC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repeated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each time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</a:rPr>
              <a:t> when the </a:t>
            </a:r>
            <a:r>
              <a:rPr lang="en-US" altLang="zh-CN" i="1" dirty="0">
                <a:latin typeface="Calibri" pitchFamily="34" charset="0"/>
                <a:ea typeface="宋体" pitchFamily="2" charset="-122"/>
                <a:cs typeface="Calibri" pitchFamily="34" charset="0"/>
              </a:rPr>
              <a:t>k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</a:rPr>
              <a:t>th bit is </a:t>
            </a:r>
            <a:r>
              <a:rPr lang="en-US" altLang="zh-CN" i="1" dirty="0">
                <a:latin typeface="Calibri" pitchFamily="34" charset="0"/>
                <a:ea typeface="宋体" pitchFamily="2" charset="-122"/>
                <a:cs typeface="Calibri" pitchFamily="34" charset="0"/>
              </a:rPr>
              <a:t>true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</a:rPr>
              <a:t> in a different row of </a:t>
            </a:r>
            <a:r>
              <a:rPr lang="en-US" altLang="zh-CN" i="1" dirty="0">
                <a:latin typeface="Calibri" pitchFamily="34" charset="0"/>
                <a:ea typeface="宋体" pitchFamily="2" charset="-122"/>
                <a:cs typeface="Calibri" pitchFamily="34" charset="0"/>
              </a:rPr>
              <a:t>A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Calibri" pitchFamily="34" charset="0"/>
              </a:rPr>
              <a:t>.</a:t>
            </a:r>
          </a:p>
        </p:txBody>
      </p:sp>
      <p:sp>
        <p:nvSpPr>
          <p:cNvPr id="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649288"/>
            <a:ext cx="8229600" cy="1051520"/>
          </a:xfrm>
        </p:spPr>
        <p:txBody>
          <a:bodyPr/>
          <a:lstStyle/>
          <a:p>
            <a:pPr eaLnBrk="1" hangingPunct="1"/>
            <a:r>
              <a:rPr lang="en-US" altLang="zh-CN" dirty="0"/>
              <a:t>Straightforward Multiplication of Bit Matrix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8555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1980" y="98630"/>
            <a:ext cx="7933797" cy="2882642"/>
          </a:xfrm>
        </p:spPr>
        <p:txBody>
          <a:bodyPr/>
          <a:lstStyle/>
          <a:p>
            <a:pPr eaLnBrk="1" hangingPunct="1"/>
            <a:r>
              <a:rPr lang="en-US" altLang="zh-CN" sz="1800" dirty="0"/>
              <a:t>Computing </a:t>
            </a:r>
            <a:r>
              <a:rPr lang="en-US" altLang="zh-CN" sz="1800" i="1" dirty="0"/>
              <a:t>C</a:t>
            </a:r>
            <a:r>
              <a:rPr lang="en-US" altLang="zh-CN" sz="1800" dirty="0"/>
              <a:t>=</a:t>
            </a:r>
            <a:r>
              <a:rPr lang="en-US" altLang="zh-CN" sz="1800" i="1" dirty="0"/>
              <a:t>AB</a:t>
            </a:r>
            <a:endParaRPr lang="en-US" altLang="zh-CN" sz="1800" dirty="0"/>
          </a:p>
          <a:p>
            <a:pPr lvl="1" eaLnBrk="1" hangingPunct="1"/>
            <a:r>
              <a:rPr lang="en-US" altLang="zh-CN" sz="1600" dirty="0">
                <a:solidFill>
                  <a:srgbClr val="0000CC"/>
                </a:solidFill>
              </a:rPr>
              <a:t>&lt;Initialize </a:t>
            </a:r>
            <a:r>
              <a:rPr lang="en-US" altLang="zh-CN" sz="1600" i="1" dirty="0">
                <a:solidFill>
                  <a:srgbClr val="0000CC"/>
                </a:solidFill>
              </a:rPr>
              <a:t>C</a:t>
            </a:r>
            <a:r>
              <a:rPr lang="en-US" altLang="zh-CN" sz="1600" dirty="0">
                <a:solidFill>
                  <a:srgbClr val="0000CC"/>
                </a:solidFill>
              </a:rPr>
              <a:t> to the zero matrix&gt;</a:t>
            </a:r>
          </a:p>
          <a:p>
            <a:pPr lvl="1" eaLnBrk="1" hangingPunct="1"/>
            <a:r>
              <a:rPr lang="en-US" altLang="zh-CN" sz="1600" b="1" dirty="0"/>
              <a:t>for</a:t>
            </a:r>
            <a:r>
              <a:rPr lang="en-US" altLang="zh-CN" sz="1600" dirty="0"/>
              <a:t> (i=1; </a:t>
            </a:r>
            <a:r>
              <a:rPr lang="en-US" altLang="zh-CN" sz="1600" dirty="0" err="1"/>
              <a:t>i</a:t>
            </a:r>
            <a:r>
              <a:rPr lang="en-US" altLang="zh-CN" sz="1600" dirty="0" err="1">
                <a:sym typeface="Symbol" pitchFamily="18" charset="2"/>
              </a:rPr>
              <a:t></a:t>
            </a:r>
            <a:r>
              <a:rPr lang="en-US" altLang="zh-CN" sz="1600" i="1" dirty="0" err="1">
                <a:sym typeface="Symbol" pitchFamily="18" charset="2"/>
              </a:rPr>
              <a:t>n</a:t>
            </a:r>
            <a:r>
              <a:rPr lang="en-US" altLang="zh-CN" sz="1600" dirty="0">
                <a:sym typeface="Symbol" pitchFamily="18" charset="2"/>
              </a:rPr>
              <a:t>, i++)</a:t>
            </a:r>
          </a:p>
          <a:p>
            <a:pPr lvl="1" eaLnBrk="1" hangingPunct="1"/>
            <a:r>
              <a:rPr lang="en-US" altLang="zh-CN" sz="1600" dirty="0">
                <a:sym typeface="Symbol" pitchFamily="18" charset="2"/>
              </a:rPr>
              <a:t>    </a:t>
            </a:r>
            <a:r>
              <a:rPr lang="en-US" altLang="zh-CN" sz="1600" b="1" dirty="0">
                <a:sym typeface="Symbol" pitchFamily="18" charset="2"/>
              </a:rPr>
              <a:t>for </a:t>
            </a:r>
            <a:r>
              <a:rPr lang="en-US" altLang="zh-CN" sz="1600" dirty="0">
                <a:sym typeface="Symbol" pitchFamily="18" charset="2"/>
              </a:rPr>
              <a:t>(k=1; </a:t>
            </a:r>
            <a:r>
              <a:rPr lang="en-US" altLang="zh-CN" sz="1600" dirty="0" err="1">
                <a:sym typeface="Symbol" pitchFamily="18" charset="2"/>
              </a:rPr>
              <a:t>k</a:t>
            </a:r>
            <a:r>
              <a:rPr lang="en-US" altLang="zh-CN" sz="1600" i="1" dirty="0" err="1">
                <a:sym typeface="Symbol" pitchFamily="18" charset="2"/>
              </a:rPr>
              <a:t>n</a:t>
            </a:r>
            <a:r>
              <a:rPr lang="en-US" altLang="zh-CN" sz="1600" dirty="0">
                <a:sym typeface="Symbol" pitchFamily="18" charset="2"/>
              </a:rPr>
              <a:t>, k++)</a:t>
            </a:r>
          </a:p>
          <a:p>
            <a:pPr lvl="1" eaLnBrk="1" hangingPunct="1"/>
            <a:r>
              <a:rPr lang="en-US" altLang="zh-CN" sz="1600" dirty="0">
                <a:sym typeface="Symbol" pitchFamily="18" charset="2"/>
              </a:rPr>
              <a:t>        </a:t>
            </a:r>
            <a:r>
              <a:rPr lang="en-US" altLang="zh-CN" sz="1600" b="1" dirty="0">
                <a:sym typeface="Symbol" pitchFamily="18" charset="2"/>
              </a:rPr>
              <a:t>if </a:t>
            </a:r>
            <a:r>
              <a:rPr lang="en-US" altLang="zh-CN" sz="1600" dirty="0">
                <a:sym typeface="Symbol" pitchFamily="18" charset="2"/>
              </a:rPr>
              <a:t>(</a:t>
            </a:r>
            <a:r>
              <a:rPr lang="en-US" altLang="zh-CN" sz="1600" i="1" dirty="0" err="1">
                <a:sym typeface="Symbol" pitchFamily="18" charset="2"/>
              </a:rPr>
              <a:t>a</a:t>
            </a:r>
            <a:r>
              <a:rPr lang="en-US" altLang="zh-CN" sz="1600" baseline="-25000" dirty="0" err="1">
                <a:sym typeface="Symbol" pitchFamily="18" charset="2"/>
              </a:rPr>
              <a:t>ik</a:t>
            </a:r>
            <a:r>
              <a:rPr lang="en-US" altLang="zh-CN" sz="1600" dirty="0">
                <a:sym typeface="Symbol" pitchFamily="18" charset="2"/>
              </a:rPr>
              <a:t>==</a:t>
            </a:r>
            <a:r>
              <a:rPr lang="en-US" altLang="zh-CN" sz="1600" i="1" dirty="0">
                <a:sym typeface="Symbol" pitchFamily="18" charset="2"/>
              </a:rPr>
              <a:t>true</a:t>
            </a:r>
            <a:r>
              <a:rPr lang="en-US" altLang="zh-CN" sz="1600" dirty="0">
                <a:sym typeface="Symbol" pitchFamily="18" charset="2"/>
              </a:rPr>
              <a:t>) </a:t>
            </a:r>
            <a:r>
              <a:rPr lang="en-US" altLang="zh-CN" sz="1600" dirty="0" err="1">
                <a:solidFill>
                  <a:srgbClr val="009900"/>
                </a:solidFill>
                <a:sym typeface="Symbol" pitchFamily="18" charset="2"/>
              </a:rPr>
              <a:t>bitwiseOR</a:t>
            </a:r>
            <a:r>
              <a:rPr lang="en-US" altLang="zh-CN" sz="1600" dirty="0">
                <a:sym typeface="Symbol" pitchFamily="18" charset="2"/>
              </a:rPr>
              <a:t>(</a:t>
            </a:r>
            <a:r>
              <a:rPr lang="en-US" altLang="zh-CN" sz="1600" i="1" dirty="0">
                <a:sym typeface="Symbol" pitchFamily="18" charset="2"/>
              </a:rPr>
              <a:t>C</a:t>
            </a:r>
            <a:r>
              <a:rPr lang="en-US" altLang="zh-CN" sz="1600" dirty="0">
                <a:sym typeface="Symbol" pitchFamily="18" charset="2"/>
              </a:rPr>
              <a:t>[</a:t>
            </a:r>
            <a:r>
              <a:rPr lang="en-US" altLang="zh-CN" sz="1600" i="1" dirty="0">
                <a:sym typeface="Symbol" pitchFamily="18" charset="2"/>
              </a:rPr>
              <a:t>i</a:t>
            </a:r>
            <a:r>
              <a:rPr lang="en-US" altLang="zh-CN" sz="1600" dirty="0">
                <a:sym typeface="Symbol" pitchFamily="18" charset="2"/>
              </a:rPr>
              <a:t>], </a:t>
            </a:r>
            <a:r>
              <a:rPr lang="en-US" altLang="zh-CN" sz="1600" i="1" dirty="0">
                <a:sym typeface="Symbol" pitchFamily="18" charset="2"/>
              </a:rPr>
              <a:t>B</a:t>
            </a:r>
            <a:r>
              <a:rPr lang="en-US" altLang="zh-CN" sz="1600" dirty="0">
                <a:sym typeface="Symbol" pitchFamily="18" charset="2"/>
              </a:rPr>
              <a:t>[</a:t>
            </a:r>
            <a:r>
              <a:rPr lang="en-US" altLang="zh-CN" sz="1600" i="1" dirty="0">
                <a:sym typeface="Symbol" pitchFamily="18" charset="2"/>
              </a:rPr>
              <a:t>k</a:t>
            </a:r>
            <a:r>
              <a:rPr lang="en-US" altLang="zh-CN" sz="1600" dirty="0">
                <a:sym typeface="Symbol" pitchFamily="18" charset="2"/>
              </a:rPr>
              <a:t>], </a:t>
            </a:r>
            <a:r>
              <a:rPr lang="en-US" altLang="zh-CN" sz="1600" i="1" dirty="0">
                <a:sym typeface="Symbol" pitchFamily="18" charset="2"/>
              </a:rPr>
              <a:t>n</a:t>
            </a:r>
            <a:r>
              <a:rPr lang="en-US" altLang="zh-CN" sz="1600" dirty="0">
                <a:sym typeface="Symbol" pitchFamily="18" charset="2"/>
              </a:rPr>
              <a:t>)</a:t>
            </a:r>
          </a:p>
          <a:p>
            <a:pPr eaLnBrk="1" hangingPunct="1"/>
            <a:endParaRPr lang="en-US" altLang="zh-CN" sz="2000" b="1" dirty="0">
              <a:sym typeface="Symbol" pitchFamily="18" charset="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12" name="Rectangle 1026">
            <a:extLst>
              <a:ext uri="{FF2B5EF4-FFF2-40B4-BE49-F238E27FC236}">
                <a16:creationId xmlns:a16="http://schemas.microsoft.com/office/drawing/2014/main" id="{9A28A1FA-CFDB-CA47-B4E1-F0F3BD658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180" y="548680"/>
            <a:ext cx="3934780" cy="769441"/>
          </a:xfrm>
        </p:spPr>
        <p:txBody>
          <a:bodyPr/>
          <a:lstStyle/>
          <a:p>
            <a:pPr eaLnBrk="1" hangingPunct="1"/>
            <a:r>
              <a:rPr lang="en-US" altLang="zh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6EAD755E-54D8-3743-B677-EE2E1C2B2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613" y="1941513"/>
                <a:ext cx="8564562" cy="4682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CC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kern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A</m:t>
                      </m:r>
                      <m:r>
                        <a:rPr lang="en-US" altLang="zh-CN" sz="2400" kern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kern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kern="0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kern="0" smtClea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kern="0" smtClea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kern="0" smtClea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kern="0" smtClean="0"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kern="0" smtClean="0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kern="0" smtClean="0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kern="0" smtClean="0"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kern="0" smtClean="0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kern="0" smtClean="0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altLang="zh-CN" sz="2400" b="0" i="0" kern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B</m:t>
                      </m:r>
                      <m:r>
                        <a:rPr lang="en-US" altLang="zh-CN" sz="2400" b="0" i="0" kern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ker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ker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ker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kern="0" smtClean="0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kern="0" smtClean="0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 kern="0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i="1" kern="0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400" b="0" i="0" kern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kern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C</m:t>
                      </m:r>
                      <m:r>
                        <a:rPr lang="en-US" altLang="zh-CN" sz="2400" kern="0"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ker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ker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kern="0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 kern="0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kern="0" smtClean="0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 kern="0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kern="0" smtClean="0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kern="0" dirty="0">
                  <a:sym typeface="Symbol" pitchFamily="18" charset="2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zh-CN" sz="2400" kern="0" dirty="0">
                  <a:sym typeface="Symbol" pitchFamily="18" charset="2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kern="0" dirty="0">
                    <a:sym typeface="Symbol" pitchFamily="18" charset="2"/>
                  </a:rPr>
                  <a:t>When </a:t>
                </a:r>
                <a:r>
                  <a:rPr lang="en-US" altLang="zh-CN" sz="2400" kern="0" dirty="0" err="1">
                    <a:sym typeface="Symbol" pitchFamily="18" charset="2"/>
                  </a:rPr>
                  <a:t>i</a:t>
                </a:r>
                <a:r>
                  <a:rPr lang="en-US" altLang="zh-CN" sz="2400" kern="0" dirty="0">
                    <a:sym typeface="Symbol" pitchFamily="18" charset="2"/>
                  </a:rPr>
                  <a:t>=1, C[1] = </a:t>
                </a:r>
                <a:r>
                  <a:rPr lang="en-US" altLang="zh-CN" sz="2400" kern="0" dirty="0" err="1">
                    <a:sym typeface="Symbol" pitchFamily="18" charset="2"/>
                  </a:rPr>
                  <a:t>bitwiseOR</a:t>
                </a:r>
                <a:r>
                  <a:rPr lang="en-US" altLang="zh-CN" sz="2400" kern="0" dirty="0">
                    <a:sym typeface="Symbol" pitchFamily="18" charset="2"/>
                  </a:rPr>
                  <a:t>(C[1], B[1], 3)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kern="0" dirty="0">
                    <a:sym typeface="Symbol" pitchFamily="18" charset="2"/>
                  </a:rPr>
                  <a:t>                  C[1] = </a:t>
                </a:r>
                <a:r>
                  <a:rPr lang="en-US" altLang="zh-CN" sz="2400" kern="0" dirty="0" err="1">
                    <a:sym typeface="Symbol" pitchFamily="18" charset="2"/>
                  </a:rPr>
                  <a:t>bitwiseOR</a:t>
                </a:r>
                <a:r>
                  <a:rPr lang="en-US" altLang="zh-CN" sz="2400" kern="0" dirty="0">
                    <a:sym typeface="Symbol" pitchFamily="18" charset="2"/>
                  </a:rPr>
                  <a:t>(C[1], B[3], 3)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kern="0" dirty="0">
                    <a:sym typeface="Symbol" pitchFamily="18" charset="2"/>
                  </a:rPr>
                  <a:t>In fact, the above operations are equal to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kern="0" dirty="0">
                    <a:sym typeface="Symbol" pitchFamily="18" charset="2"/>
                  </a:rPr>
                  <a:t>                  C[1] = B[1] </a:t>
                </a:r>
                <a14:m>
                  <m:oMath xmlns:m="http://schemas.openxmlformats.org/officeDocument/2006/math">
                    <m:r>
                      <a:rPr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∪</m:t>
                    </m:r>
                  </m:oMath>
                </a14:m>
                <a:r>
                  <a:rPr lang="en-US" altLang="zh-CN" sz="2400" kern="0" dirty="0">
                    <a:sym typeface="Symbol" pitchFamily="18" charset="2"/>
                  </a:rPr>
                  <a:t>B[3]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zh-CN" sz="2400" kern="0" dirty="0">
                  <a:sym typeface="Symbol" pitchFamily="18" charset="2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kern="0" dirty="0">
                    <a:sym typeface="Symbol" pitchFamily="18" charset="2"/>
                  </a:rPr>
                  <a:t>You can verify that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kern="0" dirty="0">
                    <a:sym typeface="Symbol" pitchFamily="18" charset="2"/>
                  </a:rPr>
                  <a:t>                  C[2] = B[2] </a:t>
                </a:r>
                <a14:m>
                  <m:oMath xmlns:m="http://schemas.openxmlformats.org/officeDocument/2006/math">
                    <m:r>
                      <a:rPr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∪</m:t>
                    </m:r>
                  </m:oMath>
                </a14:m>
                <a:r>
                  <a:rPr lang="en-US" altLang="zh-CN" sz="2400" kern="0" dirty="0">
                    <a:sym typeface="Symbol" pitchFamily="18" charset="2"/>
                  </a:rPr>
                  <a:t>B[3]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kern="0" dirty="0">
                    <a:sym typeface="Symbol" pitchFamily="18" charset="2"/>
                  </a:rPr>
                  <a:t>                  C[3] = B[1]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zh-CN" sz="2400" kern="0" dirty="0">
                  <a:sym typeface="Symbol" pitchFamily="18" charset="2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zh-CN" sz="2400" kern="0" dirty="0">
                  <a:sym typeface="Symbol" pitchFamily="18" charset="2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zh-CN" sz="2400" kern="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6EAD755E-54D8-3743-B677-EE2E1C2B2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613" y="1941513"/>
                <a:ext cx="8564562" cy="4682842"/>
              </a:xfrm>
              <a:prstGeom prst="rect">
                <a:avLst/>
              </a:prstGeom>
              <a:blipFill>
                <a:blip r:embed="rId3"/>
                <a:stretch>
                  <a:fillRect l="-1037" t="-8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3257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63938" y="2420938"/>
            <a:ext cx="5329237" cy="4103687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116013" y="2565400"/>
            <a:ext cx="647700" cy="2159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Multiplication of 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two 12</a:t>
            </a:r>
            <a:r>
              <a:rPr lang="en-US" altLang="zh-CN" sz="2400">
                <a:sym typeface="Symbol" pitchFamily="18" charset="2"/>
              </a:rPr>
              <a:t>12 matrices</a:t>
            </a:r>
          </a:p>
        </p:txBody>
      </p:sp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611188" y="2565400"/>
            <a:ext cx="2736850" cy="3706813"/>
            <a:chOff x="431" y="1253"/>
            <a:chExt cx="1724" cy="2335"/>
          </a:xfrm>
        </p:grpSpPr>
        <p:sp>
          <p:nvSpPr>
            <p:cNvPr id="24586" name="Text Box 7"/>
            <p:cNvSpPr txBox="1">
              <a:spLocks noChangeArrowheads="1"/>
            </p:cNvSpPr>
            <p:nvPr/>
          </p:nvSpPr>
          <p:spPr bwMode="auto">
            <a:xfrm>
              <a:off x="431" y="1298"/>
              <a:ext cx="408" cy="2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800" i="1"/>
                <a:t>A</a:t>
              </a:r>
              <a:r>
                <a:rPr lang="en-US" altLang="zh-CN" sz="1800" baseline="-25000"/>
                <a:t>1</a:t>
              </a:r>
            </a:p>
            <a:p>
              <a:pPr eaLnBrk="1" hangingPunct="1"/>
              <a:r>
                <a:rPr lang="en-US" altLang="zh-CN" sz="1800" i="1"/>
                <a:t>A</a:t>
              </a:r>
              <a:r>
                <a:rPr lang="en-US" altLang="zh-CN" sz="1800" baseline="-25000"/>
                <a:t>2</a:t>
              </a:r>
            </a:p>
            <a:p>
              <a:pPr eaLnBrk="1" hangingPunct="1"/>
              <a:r>
                <a:rPr lang="en-US" altLang="zh-CN" sz="1800" i="1"/>
                <a:t>A</a:t>
              </a:r>
              <a:r>
                <a:rPr lang="en-US" altLang="zh-CN" sz="1800" baseline="-25000"/>
                <a:t>3</a:t>
              </a:r>
            </a:p>
            <a:p>
              <a:pPr eaLnBrk="1" hangingPunct="1"/>
              <a:r>
                <a:rPr lang="en-US" altLang="zh-CN" sz="1800" i="1"/>
                <a:t>A</a:t>
              </a:r>
              <a:r>
                <a:rPr lang="en-US" altLang="zh-CN" sz="1800" baseline="-25000"/>
                <a:t>4</a:t>
              </a:r>
            </a:p>
            <a:p>
              <a:pPr eaLnBrk="1" hangingPunct="1"/>
              <a:r>
                <a:rPr lang="en-US" altLang="zh-CN" sz="1800" i="1"/>
                <a:t>A</a:t>
              </a:r>
              <a:r>
                <a:rPr lang="en-US" altLang="zh-CN" sz="1800" baseline="-25000"/>
                <a:t>5</a:t>
              </a:r>
            </a:p>
            <a:p>
              <a:pPr eaLnBrk="1" hangingPunct="1"/>
              <a:r>
                <a:rPr lang="en-US" altLang="zh-CN" sz="1800" i="1"/>
                <a:t>A</a:t>
              </a:r>
              <a:r>
                <a:rPr lang="en-US" altLang="zh-CN" sz="1800" baseline="-25000"/>
                <a:t>6</a:t>
              </a:r>
            </a:p>
            <a:p>
              <a:pPr eaLnBrk="1" hangingPunct="1"/>
              <a:r>
                <a:rPr lang="en-US" altLang="zh-CN" sz="1800" i="1"/>
                <a:t>A</a:t>
              </a:r>
              <a:r>
                <a:rPr lang="en-US" altLang="zh-CN" sz="1800" baseline="-25000"/>
                <a:t>7</a:t>
              </a:r>
            </a:p>
            <a:p>
              <a:pPr eaLnBrk="1" hangingPunct="1"/>
              <a:r>
                <a:rPr lang="en-US" altLang="zh-CN" sz="1800" i="1"/>
                <a:t>A</a:t>
              </a:r>
              <a:r>
                <a:rPr lang="en-US" altLang="zh-CN" sz="1800" baseline="-25000"/>
                <a:t>8</a:t>
              </a:r>
            </a:p>
            <a:p>
              <a:pPr eaLnBrk="1" hangingPunct="1"/>
              <a:r>
                <a:rPr lang="en-US" altLang="zh-CN" sz="1800" i="1"/>
                <a:t>A</a:t>
              </a:r>
              <a:r>
                <a:rPr lang="en-US" altLang="zh-CN" sz="1800" baseline="-25000"/>
                <a:t>9</a:t>
              </a:r>
            </a:p>
            <a:p>
              <a:pPr eaLnBrk="1" hangingPunct="1"/>
              <a:r>
                <a:rPr lang="en-US" altLang="zh-CN" sz="1800" i="1"/>
                <a:t>A</a:t>
              </a:r>
              <a:r>
                <a:rPr lang="en-US" altLang="zh-CN" sz="1800" baseline="-25000"/>
                <a:t>10</a:t>
              </a:r>
            </a:p>
            <a:p>
              <a:pPr eaLnBrk="1" hangingPunct="1"/>
              <a:r>
                <a:rPr lang="en-US" altLang="zh-CN" sz="1800" i="1"/>
                <a:t>A</a:t>
              </a:r>
              <a:r>
                <a:rPr lang="en-US" altLang="zh-CN" sz="1800" baseline="-25000"/>
                <a:t>11</a:t>
              </a:r>
            </a:p>
            <a:p>
              <a:pPr eaLnBrk="1" hangingPunct="1"/>
              <a:r>
                <a:rPr lang="en-US" altLang="zh-CN" sz="1800" i="1"/>
                <a:t>A</a:t>
              </a:r>
              <a:r>
                <a:rPr lang="en-US" altLang="zh-CN" sz="1800" baseline="-25000"/>
                <a:t>12</a:t>
              </a:r>
            </a:p>
            <a:p>
              <a:pPr eaLnBrk="1" hangingPunct="1">
                <a:lnSpc>
                  <a:spcPct val="90000"/>
                </a:lnSpc>
              </a:pPr>
              <a:endParaRPr lang="en-US" altLang="zh-CN" sz="1800" i="1"/>
            </a:p>
          </p:txBody>
        </p:sp>
        <p:sp>
          <p:nvSpPr>
            <p:cNvPr id="24587" name="AutoShape 8"/>
            <p:cNvSpPr>
              <a:spLocks/>
            </p:cNvSpPr>
            <p:nvPr/>
          </p:nvSpPr>
          <p:spPr bwMode="auto">
            <a:xfrm>
              <a:off x="703" y="1253"/>
              <a:ext cx="46" cy="2314"/>
            </a:xfrm>
            <a:prstGeom prst="leftBracket">
              <a:avLst>
                <a:gd name="adj" fmla="val 4192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AutoShape 9"/>
            <p:cNvSpPr>
              <a:spLocks/>
            </p:cNvSpPr>
            <p:nvPr/>
          </p:nvSpPr>
          <p:spPr bwMode="auto">
            <a:xfrm flipH="1">
              <a:off x="2109" y="1253"/>
              <a:ext cx="46" cy="2314"/>
            </a:xfrm>
            <a:prstGeom prst="leftBracket">
              <a:avLst>
                <a:gd name="adj" fmla="val 4192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Text Box 10"/>
            <p:cNvSpPr txBox="1">
              <a:spLocks noChangeArrowheads="1"/>
            </p:cNvSpPr>
            <p:nvPr/>
          </p:nvSpPr>
          <p:spPr bwMode="auto">
            <a:xfrm>
              <a:off x="703" y="1298"/>
              <a:ext cx="1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1 0 1 1 0 1 0 1 0 0 0 1</a:t>
              </a:r>
            </a:p>
          </p:txBody>
        </p:sp>
        <p:sp>
          <p:nvSpPr>
            <p:cNvPr id="24590" name="Text Box 11"/>
            <p:cNvSpPr txBox="1">
              <a:spLocks noChangeArrowheads="1"/>
            </p:cNvSpPr>
            <p:nvPr/>
          </p:nvSpPr>
          <p:spPr bwMode="auto">
            <a:xfrm>
              <a:off x="703" y="1661"/>
              <a:ext cx="1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1 0 1 1 1 0 0 1 1 0 1 1</a:t>
              </a:r>
            </a:p>
          </p:txBody>
        </p:sp>
        <p:sp>
          <p:nvSpPr>
            <p:cNvPr id="24591" name="Text Box 12"/>
            <p:cNvSpPr txBox="1">
              <a:spLocks noChangeArrowheads="1"/>
            </p:cNvSpPr>
            <p:nvPr/>
          </p:nvSpPr>
          <p:spPr bwMode="auto">
            <a:xfrm>
              <a:off x="703" y="2341"/>
              <a:ext cx="1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1 0 1 1 1 0 0 1 1 1 1 0</a:t>
              </a:r>
            </a:p>
          </p:txBody>
        </p:sp>
        <p:sp>
          <p:nvSpPr>
            <p:cNvPr id="24592" name="Text Box 13"/>
            <p:cNvSpPr txBox="1">
              <a:spLocks noChangeArrowheads="1"/>
            </p:cNvSpPr>
            <p:nvPr/>
          </p:nvSpPr>
          <p:spPr bwMode="auto">
            <a:xfrm>
              <a:off x="703" y="2160"/>
              <a:ext cx="1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            0 1 0 1 </a:t>
              </a:r>
            </a:p>
          </p:txBody>
        </p:sp>
      </p:grpSp>
      <p:sp>
        <p:nvSpPr>
          <p:cNvPr id="24583" name="Text Box 14"/>
          <p:cNvSpPr txBox="1">
            <a:spLocks noChangeArrowheads="1"/>
          </p:cNvSpPr>
          <p:nvPr/>
        </p:nvSpPr>
        <p:spPr bwMode="auto">
          <a:xfrm>
            <a:off x="3708400" y="2565400"/>
            <a:ext cx="5040313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/>
              <a:t> 12 rows of </a:t>
            </a:r>
            <a:r>
              <a:rPr lang="en-US" altLang="zh-CN" i="1"/>
              <a:t>B</a:t>
            </a:r>
            <a:r>
              <a:rPr lang="en-US" altLang="zh-CN"/>
              <a:t> are divided evenly into 3 groups, with rows 1-4 in group 1, etc.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/>
              <a:t> With each group, all possible unions of different rows are pre-computed.  (This can be done with 11 unions if suitable order is assumed.)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/>
              <a:t> When the first row of </a:t>
            </a:r>
            <a:r>
              <a:rPr lang="en-US" altLang="zh-CN" i="1"/>
              <a:t>AB</a:t>
            </a:r>
            <a:r>
              <a:rPr lang="en-US" altLang="zh-CN"/>
              <a:t> is computed, (</a:t>
            </a:r>
            <a:r>
              <a:rPr lang="en-US" altLang="zh-CN" i="1"/>
              <a:t>B</a:t>
            </a:r>
            <a:r>
              <a:rPr lang="en-US" altLang="zh-CN"/>
              <a:t>[1]</a:t>
            </a:r>
            <a:r>
              <a:rPr lang="en-US" altLang="zh-CN">
                <a:sym typeface="Symbol" pitchFamily="18" charset="2"/>
              </a:rPr>
              <a:t>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[3]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[4]) is used in stead of 3 different unions, and this combination is used in computing the 3</a:t>
            </a:r>
            <a:r>
              <a:rPr lang="en-US" altLang="zh-CN" baseline="30000">
                <a:sym typeface="Symbol" pitchFamily="18" charset="2"/>
              </a:rPr>
              <a:t>rd</a:t>
            </a:r>
            <a:r>
              <a:rPr lang="en-US" altLang="zh-CN">
                <a:sym typeface="Symbol" pitchFamily="18" charset="2"/>
              </a:rPr>
              <a:t> and 7</a:t>
            </a:r>
            <a:r>
              <a:rPr lang="en-US" altLang="zh-CN" baseline="30000">
                <a:sym typeface="Symbol" pitchFamily="18" charset="2"/>
              </a:rPr>
              <a:t>th</a:t>
            </a:r>
            <a:r>
              <a:rPr lang="en-US" altLang="zh-CN">
                <a:sym typeface="Symbol" pitchFamily="18" charset="2"/>
              </a:rPr>
              <a:t> rows as well.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/>
          </a:p>
        </p:txBody>
      </p:sp>
      <p:sp>
        <p:nvSpPr>
          <p:cNvPr id="24584" name="Text Box 16"/>
          <p:cNvSpPr txBox="1">
            <a:spLocks noChangeArrowheads="1"/>
          </p:cNvSpPr>
          <p:nvPr/>
        </p:nvSpPr>
        <p:spPr bwMode="auto">
          <a:xfrm>
            <a:off x="1447800" y="5943600"/>
            <a:ext cx="16002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Segment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1800"/>
              <a:t>Length </a:t>
            </a:r>
            <a:r>
              <a:rPr lang="en-US" altLang="zh-CN" sz="1800" i="1"/>
              <a:t>t</a:t>
            </a:r>
            <a:endParaRPr lang="en-US" altLang="zh-CN" sz="1800"/>
          </a:p>
        </p:txBody>
      </p:sp>
      <p:sp>
        <p:nvSpPr>
          <p:cNvPr id="24585" name="Line 17"/>
          <p:cNvSpPr>
            <a:spLocks noChangeShapeType="1"/>
          </p:cNvSpPr>
          <p:nvPr/>
        </p:nvSpPr>
        <p:spPr bwMode="auto">
          <a:xfrm flipH="1" flipV="1">
            <a:off x="1447800" y="4648200"/>
            <a:ext cx="304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649288"/>
            <a:ext cx="8229600" cy="1051520"/>
          </a:xfrm>
        </p:spPr>
        <p:txBody>
          <a:bodyPr/>
          <a:lstStyle/>
          <a:p>
            <a:pPr eaLnBrk="1" hangingPunct="1"/>
            <a:r>
              <a:rPr lang="en-US" altLang="zh-CN" dirty="0"/>
              <a:t>Reducing the Duplicates </a:t>
            </a:r>
            <a:br>
              <a:rPr lang="en-US" altLang="zh-CN" dirty="0"/>
            </a:br>
            <a:r>
              <a:rPr lang="en-US" altLang="zh-CN" dirty="0"/>
              <a:t>by Grouping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905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9288"/>
            <a:ext cx="8229600" cy="1051520"/>
          </a:xfrm>
        </p:spPr>
        <p:txBody>
          <a:bodyPr/>
          <a:lstStyle/>
          <a:p>
            <a:pPr eaLnBrk="1" hangingPunct="1"/>
            <a:r>
              <a:rPr lang="en-US" altLang="zh-CN" dirty="0"/>
              <a:t>Cost as Function of </a:t>
            </a:r>
            <a:br>
              <a:rPr lang="en-US" altLang="zh-CN" dirty="0"/>
            </a:br>
            <a:r>
              <a:rPr lang="en-US" altLang="zh-CN" dirty="0"/>
              <a:t>Group Size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424863" cy="48244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/>
              <a:t>Cost for the pre-computation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/>
              <a:t>There are 2</a:t>
            </a:r>
            <a:r>
              <a:rPr lang="en-US" altLang="zh-CN" sz="2400" baseline="30000"/>
              <a:t>t</a:t>
            </a:r>
            <a:r>
              <a:rPr lang="en-US" altLang="zh-CN" sz="2400"/>
              <a:t> different combination of rows in one group, including an empty and t singleton. Note, in a suitable order, each combination can be made using only one union. So, the total number of union is </a:t>
            </a:r>
            <a:r>
              <a:rPr lang="en-US" altLang="zh-CN" sz="2400" b="1">
                <a:solidFill>
                  <a:srgbClr val="FF0000"/>
                </a:solidFill>
              </a:rPr>
              <a:t>g[2</a:t>
            </a:r>
            <a:r>
              <a:rPr lang="en-US" altLang="zh-CN" sz="2400" b="1" baseline="30000">
                <a:solidFill>
                  <a:srgbClr val="FF0000"/>
                </a:solidFill>
              </a:rPr>
              <a:t>t</a:t>
            </a:r>
            <a:r>
              <a:rPr lang="en-US" altLang="zh-CN" sz="2400" b="1">
                <a:solidFill>
                  <a:srgbClr val="FF0000"/>
                </a:solidFill>
              </a:rPr>
              <a:t>-(t+1)]</a:t>
            </a:r>
            <a:r>
              <a:rPr lang="en-US" altLang="zh-CN" sz="2400"/>
              <a:t>, where g=</a:t>
            </a:r>
            <a:r>
              <a:rPr lang="en-US" altLang="zh-CN" sz="2400" i="1"/>
              <a:t>n</a:t>
            </a:r>
            <a:r>
              <a:rPr lang="en-US" altLang="zh-CN" sz="2400"/>
              <a:t>/t is the number of group.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/>
              <a:t>Cost for the generation of the product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/>
              <a:t>In computing one of </a:t>
            </a:r>
            <a:r>
              <a:rPr lang="en-US" altLang="zh-CN" sz="2400" i="1"/>
              <a:t>n </a:t>
            </a:r>
            <a:r>
              <a:rPr lang="en-US" altLang="zh-CN" sz="2400"/>
              <a:t>rows of </a:t>
            </a:r>
            <a:r>
              <a:rPr lang="en-US" altLang="zh-CN" sz="2400" i="1"/>
              <a:t>AB</a:t>
            </a:r>
            <a:r>
              <a:rPr lang="en-US" altLang="zh-CN" sz="2400"/>
              <a:t>, at most one combination from each group is used. So, the total number of union is </a:t>
            </a:r>
            <a:r>
              <a:rPr lang="en-US" altLang="zh-CN" sz="2400" b="1" i="1">
                <a:solidFill>
                  <a:srgbClr val="FF0000"/>
                </a:solidFill>
              </a:rPr>
              <a:t>n(</a:t>
            </a:r>
            <a:r>
              <a:rPr lang="en-US" altLang="zh-CN" sz="2400" b="1">
                <a:solidFill>
                  <a:srgbClr val="FF0000"/>
                </a:solidFill>
              </a:rPr>
              <a:t>g-1)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1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537" y="600572"/>
            <a:ext cx="8229600" cy="769441"/>
          </a:xfrm>
        </p:spPr>
        <p:txBody>
          <a:bodyPr/>
          <a:lstStyle/>
          <a:p>
            <a:pPr eaLnBrk="1" hangingPunct="1"/>
            <a:r>
              <a:rPr lang="en-US" altLang="zh-CN" dirty="0"/>
              <a:t>Transitive Closure by Shortcuts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 idea: if there are edges </a:t>
            </a:r>
            <a:r>
              <a:rPr lang="en-US" altLang="zh-CN" i="1" dirty="0" err="1"/>
              <a:t>s</a:t>
            </a:r>
            <a:r>
              <a:rPr lang="en-US" altLang="zh-CN" baseline="-25000" dirty="0" err="1"/>
              <a:t>i</a:t>
            </a:r>
            <a:r>
              <a:rPr lang="en-US" altLang="zh-CN" i="1" dirty="0" err="1"/>
              <a:t>s</a:t>
            </a:r>
            <a:r>
              <a:rPr lang="en-US" altLang="zh-CN" baseline="-25000" dirty="0" err="1"/>
              <a:t>k</a:t>
            </a:r>
            <a:r>
              <a:rPr lang="en-US" altLang="zh-CN" dirty="0"/>
              <a:t>, </a:t>
            </a:r>
            <a:r>
              <a:rPr lang="en-US" altLang="zh-CN" i="1" dirty="0" err="1"/>
              <a:t>s</a:t>
            </a:r>
            <a:r>
              <a:rPr lang="en-US" altLang="zh-CN" baseline="-25000" dirty="0" err="1"/>
              <a:t>k</a:t>
            </a:r>
            <a:r>
              <a:rPr lang="en-US" altLang="zh-CN" i="1" dirty="0" err="1"/>
              <a:t>s</a:t>
            </a:r>
            <a:r>
              <a:rPr lang="en-US" altLang="zh-CN" baseline="-25000" dirty="0" err="1"/>
              <a:t>j</a:t>
            </a:r>
            <a:r>
              <a:rPr lang="en-US" altLang="zh-CN" dirty="0"/>
              <a:t>, then an edge </a:t>
            </a:r>
            <a:r>
              <a:rPr lang="en-US" altLang="zh-CN" i="1" dirty="0" err="1"/>
              <a:t>s</a:t>
            </a:r>
            <a:r>
              <a:rPr lang="en-US" altLang="zh-CN" baseline="-25000" dirty="0" err="1"/>
              <a:t>i</a:t>
            </a:r>
            <a:r>
              <a:rPr lang="en-US" altLang="zh-CN" i="1" dirty="0" err="1"/>
              <a:t>s</a:t>
            </a:r>
            <a:r>
              <a:rPr lang="en-US" altLang="zh-CN" baseline="-25000" dirty="0" err="1"/>
              <a:t>j</a:t>
            </a:r>
            <a:r>
              <a:rPr lang="en-US" altLang="zh-CN" dirty="0"/>
              <a:t>, i.e., the “shortcut”, is inserted.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71" name="Group 20">
            <a:extLst>
              <a:ext uri="{FF2B5EF4-FFF2-40B4-BE49-F238E27FC236}">
                <a16:creationId xmlns:a16="http://schemas.microsoft.com/office/drawing/2014/main" id="{DCDECF52-9A87-AD43-8BD9-DA1F910915B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505200"/>
            <a:ext cx="1981200" cy="1844675"/>
            <a:chOff x="336" y="2208"/>
            <a:chExt cx="1248" cy="1162"/>
          </a:xfrm>
        </p:grpSpPr>
        <p:sp>
          <p:nvSpPr>
            <p:cNvPr id="73" name="Oval 4">
              <a:extLst>
                <a:ext uri="{FF2B5EF4-FFF2-40B4-BE49-F238E27FC236}">
                  <a16:creationId xmlns:a16="http://schemas.microsoft.com/office/drawing/2014/main" id="{E7E28674-C3B6-844E-AFB4-51515C0F9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20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Oval 5">
              <a:extLst>
                <a:ext uri="{FF2B5EF4-FFF2-40B4-BE49-F238E27FC236}">
                  <a16:creationId xmlns:a16="http://schemas.microsoft.com/office/drawing/2014/main" id="{E2878A15-D0A0-7441-8982-B0196DB9B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20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Oval 6">
              <a:extLst>
                <a:ext uri="{FF2B5EF4-FFF2-40B4-BE49-F238E27FC236}">
                  <a16:creationId xmlns:a16="http://schemas.microsoft.com/office/drawing/2014/main" id="{DD97E021-7B82-FD4D-837F-FB7CB020F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Oval 7">
              <a:extLst>
                <a:ext uri="{FF2B5EF4-FFF2-40B4-BE49-F238E27FC236}">
                  <a16:creationId xmlns:a16="http://schemas.microsoft.com/office/drawing/2014/main" id="{5D04E352-5EAC-BD44-BE39-A59496E06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Oval 8">
              <a:extLst>
                <a:ext uri="{FF2B5EF4-FFF2-40B4-BE49-F238E27FC236}">
                  <a16:creationId xmlns:a16="http://schemas.microsoft.com/office/drawing/2014/main" id="{CDCD7D3F-C9C9-3840-A6D2-5118EEC5D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12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Text Box 9">
              <a:extLst>
                <a:ext uri="{FF2B5EF4-FFF2-40B4-BE49-F238E27FC236}">
                  <a16:creationId xmlns:a16="http://schemas.microsoft.com/office/drawing/2014/main" id="{F35654DC-DA2F-CE45-A05C-A97657C62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20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1</a:t>
              </a:r>
            </a:p>
          </p:txBody>
        </p:sp>
        <p:sp>
          <p:nvSpPr>
            <p:cNvPr id="79" name="Text Box 10">
              <a:extLst>
                <a:ext uri="{FF2B5EF4-FFF2-40B4-BE49-F238E27FC236}">
                  <a16:creationId xmlns:a16="http://schemas.microsoft.com/office/drawing/2014/main" id="{2BF60034-1EA1-964F-87CB-105DB19FD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20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2</a:t>
              </a:r>
            </a:p>
          </p:txBody>
        </p:sp>
        <p:sp>
          <p:nvSpPr>
            <p:cNvPr id="80" name="Text Box 11">
              <a:extLst>
                <a:ext uri="{FF2B5EF4-FFF2-40B4-BE49-F238E27FC236}">
                  <a16:creationId xmlns:a16="http://schemas.microsoft.com/office/drawing/2014/main" id="{B4EEF9B6-B0FC-FB4E-9C30-74DE02AEA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73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5</a:t>
              </a:r>
            </a:p>
          </p:txBody>
        </p:sp>
        <p:sp>
          <p:nvSpPr>
            <p:cNvPr id="81" name="Text Box 12">
              <a:extLst>
                <a:ext uri="{FF2B5EF4-FFF2-40B4-BE49-F238E27FC236}">
                  <a16:creationId xmlns:a16="http://schemas.microsoft.com/office/drawing/2014/main" id="{7886193C-582E-8C45-B1F3-AA9385622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73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3</a:t>
              </a:r>
            </a:p>
          </p:txBody>
        </p:sp>
        <p:sp>
          <p:nvSpPr>
            <p:cNvPr id="82" name="Text Box 13">
              <a:extLst>
                <a:ext uri="{FF2B5EF4-FFF2-40B4-BE49-F238E27FC236}">
                  <a16:creationId xmlns:a16="http://schemas.microsoft.com/office/drawing/2014/main" id="{D8FE3CF3-F916-9044-B48D-694648573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12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4</a:t>
              </a:r>
            </a:p>
          </p:txBody>
        </p:sp>
        <p:sp>
          <p:nvSpPr>
            <p:cNvPr id="83" name="Line 14">
              <a:extLst>
                <a:ext uri="{FF2B5EF4-FFF2-40B4-BE49-F238E27FC236}">
                  <a16:creationId xmlns:a16="http://schemas.microsoft.com/office/drawing/2014/main" id="{71EAEBF5-2B80-C343-A5B9-9F83EA92D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3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15">
              <a:extLst>
                <a:ext uri="{FF2B5EF4-FFF2-40B4-BE49-F238E27FC236}">
                  <a16:creationId xmlns:a16="http://schemas.microsoft.com/office/drawing/2014/main" id="{767A6F95-A67A-8E4C-A990-760C2F3480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400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16">
              <a:extLst>
                <a:ext uri="{FF2B5EF4-FFF2-40B4-BE49-F238E27FC236}">
                  <a16:creationId xmlns:a16="http://schemas.microsoft.com/office/drawing/2014/main" id="{02710196-CEC4-FD4B-BE29-21D6531F9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8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17">
              <a:extLst>
                <a:ext uri="{FF2B5EF4-FFF2-40B4-BE49-F238E27FC236}">
                  <a16:creationId xmlns:a16="http://schemas.microsoft.com/office/drawing/2014/main" id="{5272E662-C44E-944A-89E2-121B43075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400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Line 18">
              <a:extLst>
                <a:ext uri="{FF2B5EF4-FFF2-40B4-BE49-F238E27FC236}">
                  <a16:creationId xmlns:a16="http://schemas.microsoft.com/office/drawing/2014/main" id="{F61570A3-676B-C346-BDAB-5D66ABD70D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6" y="2400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Line 19">
              <a:extLst>
                <a:ext uri="{FF2B5EF4-FFF2-40B4-BE49-F238E27FC236}">
                  <a16:creationId xmlns:a16="http://schemas.microsoft.com/office/drawing/2014/main" id="{BB8432CB-3F83-8840-8FCC-FB3EEF79C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9" name="Group 21">
            <a:extLst>
              <a:ext uri="{FF2B5EF4-FFF2-40B4-BE49-F238E27FC236}">
                <a16:creationId xmlns:a16="http://schemas.microsoft.com/office/drawing/2014/main" id="{F33BE6AC-CDB2-6F40-990A-72140944BA3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429000"/>
            <a:ext cx="1981200" cy="1844675"/>
            <a:chOff x="336" y="2208"/>
            <a:chExt cx="1248" cy="1162"/>
          </a:xfrm>
        </p:grpSpPr>
        <p:sp>
          <p:nvSpPr>
            <p:cNvPr id="90" name="Oval 22">
              <a:extLst>
                <a:ext uri="{FF2B5EF4-FFF2-40B4-BE49-F238E27FC236}">
                  <a16:creationId xmlns:a16="http://schemas.microsoft.com/office/drawing/2014/main" id="{164C141B-04CE-9E43-9AEE-7651F3E0F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20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Oval 23">
              <a:extLst>
                <a:ext uri="{FF2B5EF4-FFF2-40B4-BE49-F238E27FC236}">
                  <a16:creationId xmlns:a16="http://schemas.microsoft.com/office/drawing/2014/main" id="{73B719EE-2847-9945-86D3-EA15702DD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20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Oval 24">
              <a:extLst>
                <a:ext uri="{FF2B5EF4-FFF2-40B4-BE49-F238E27FC236}">
                  <a16:creationId xmlns:a16="http://schemas.microsoft.com/office/drawing/2014/main" id="{3613910E-C1FB-504C-BE22-D7E00A59F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Oval 25">
              <a:extLst>
                <a:ext uri="{FF2B5EF4-FFF2-40B4-BE49-F238E27FC236}">
                  <a16:creationId xmlns:a16="http://schemas.microsoft.com/office/drawing/2014/main" id="{9022DB6F-67FA-954B-898C-3E4066F19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Oval 26">
              <a:extLst>
                <a:ext uri="{FF2B5EF4-FFF2-40B4-BE49-F238E27FC236}">
                  <a16:creationId xmlns:a16="http://schemas.microsoft.com/office/drawing/2014/main" id="{BA9B9C32-331A-7846-8BA1-C0ACCB045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12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Text Box 27">
              <a:extLst>
                <a:ext uri="{FF2B5EF4-FFF2-40B4-BE49-F238E27FC236}">
                  <a16:creationId xmlns:a16="http://schemas.microsoft.com/office/drawing/2014/main" id="{347F95AD-CFC6-4E4A-8F6C-A63BF77E4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20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1</a:t>
              </a:r>
            </a:p>
          </p:txBody>
        </p:sp>
        <p:sp>
          <p:nvSpPr>
            <p:cNvPr id="96" name="Text Box 28">
              <a:extLst>
                <a:ext uri="{FF2B5EF4-FFF2-40B4-BE49-F238E27FC236}">
                  <a16:creationId xmlns:a16="http://schemas.microsoft.com/office/drawing/2014/main" id="{AFA09576-BDA2-0745-A05E-C79BD0A7B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20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2</a:t>
              </a:r>
            </a:p>
          </p:txBody>
        </p:sp>
        <p:sp>
          <p:nvSpPr>
            <p:cNvPr id="97" name="Text Box 29">
              <a:extLst>
                <a:ext uri="{FF2B5EF4-FFF2-40B4-BE49-F238E27FC236}">
                  <a16:creationId xmlns:a16="http://schemas.microsoft.com/office/drawing/2014/main" id="{1BB02840-79C4-DD42-B9F9-5CBF6864C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73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5</a:t>
              </a:r>
            </a:p>
          </p:txBody>
        </p:sp>
        <p:sp>
          <p:nvSpPr>
            <p:cNvPr id="98" name="Text Box 30">
              <a:extLst>
                <a:ext uri="{FF2B5EF4-FFF2-40B4-BE49-F238E27FC236}">
                  <a16:creationId xmlns:a16="http://schemas.microsoft.com/office/drawing/2014/main" id="{14601FAC-F381-2B49-A24F-6859AC9A4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73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3</a:t>
              </a:r>
            </a:p>
          </p:txBody>
        </p:sp>
        <p:sp>
          <p:nvSpPr>
            <p:cNvPr id="99" name="Text Box 31">
              <a:extLst>
                <a:ext uri="{FF2B5EF4-FFF2-40B4-BE49-F238E27FC236}">
                  <a16:creationId xmlns:a16="http://schemas.microsoft.com/office/drawing/2014/main" id="{CA31400C-59C2-7747-ADD7-5FB1E2026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12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4</a:t>
              </a:r>
            </a:p>
          </p:txBody>
        </p:sp>
        <p:sp>
          <p:nvSpPr>
            <p:cNvPr id="100" name="Line 32">
              <a:extLst>
                <a:ext uri="{FF2B5EF4-FFF2-40B4-BE49-F238E27FC236}">
                  <a16:creationId xmlns:a16="http://schemas.microsoft.com/office/drawing/2014/main" id="{13985443-0821-7641-BC74-CF179F218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3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" name="Line 33">
              <a:extLst>
                <a:ext uri="{FF2B5EF4-FFF2-40B4-BE49-F238E27FC236}">
                  <a16:creationId xmlns:a16="http://schemas.microsoft.com/office/drawing/2014/main" id="{3921AC3C-0903-484A-AE52-60859BD626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400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" name="Line 34">
              <a:extLst>
                <a:ext uri="{FF2B5EF4-FFF2-40B4-BE49-F238E27FC236}">
                  <a16:creationId xmlns:a16="http://schemas.microsoft.com/office/drawing/2014/main" id="{9F6C16B9-5269-EF42-8EB2-CB8678CA3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8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" name="Line 35">
              <a:extLst>
                <a:ext uri="{FF2B5EF4-FFF2-40B4-BE49-F238E27FC236}">
                  <a16:creationId xmlns:a16="http://schemas.microsoft.com/office/drawing/2014/main" id="{0A4537D3-74C4-824F-AF93-D9179831DD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400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" name="Line 36">
              <a:extLst>
                <a:ext uri="{FF2B5EF4-FFF2-40B4-BE49-F238E27FC236}">
                  <a16:creationId xmlns:a16="http://schemas.microsoft.com/office/drawing/2014/main" id="{6C0D3922-93CC-BC43-B7E0-D8DED1F5F0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6" y="2400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" name="Line 37">
              <a:extLst>
                <a:ext uri="{FF2B5EF4-FFF2-40B4-BE49-F238E27FC236}">
                  <a16:creationId xmlns:a16="http://schemas.microsoft.com/office/drawing/2014/main" id="{A6342A77-4AF2-A048-9280-5A1D51B4C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6" name="Line 55">
            <a:extLst>
              <a:ext uri="{FF2B5EF4-FFF2-40B4-BE49-F238E27FC236}">
                <a16:creationId xmlns:a16="http://schemas.microsoft.com/office/drawing/2014/main" id="{02A03AFA-6451-724A-A3EF-50C779BF6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733800"/>
            <a:ext cx="457200" cy="11430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" name="Line 57">
            <a:extLst>
              <a:ext uri="{FF2B5EF4-FFF2-40B4-BE49-F238E27FC236}">
                <a16:creationId xmlns:a16="http://schemas.microsoft.com/office/drawing/2014/main" id="{024D2CD1-B9E1-894F-812A-A602B3625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657600"/>
            <a:ext cx="228600" cy="6096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" name="Line 58">
            <a:extLst>
              <a:ext uri="{FF2B5EF4-FFF2-40B4-BE49-F238E27FC236}">
                <a16:creationId xmlns:a16="http://schemas.microsoft.com/office/drawing/2014/main" id="{1A3C6BDE-5EA9-A04C-BD7E-1AAB18110B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572000"/>
            <a:ext cx="609600" cy="4572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" name="Line 59">
            <a:extLst>
              <a:ext uri="{FF2B5EF4-FFF2-40B4-BE49-F238E27FC236}">
                <a16:creationId xmlns:a16="http://schemas.microsoft.com/office/drawing/2014/main" id="{61858B75-249F-5848-BDA2-03A7A8CF4A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657600"/>
            <a:ext cx="381000" cy="12192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" name="Line 60">
            <a:extLst>
              <a:ext uri="{FF2B5EF4-FFF2-40B4-BE49-F238E27FC236}">
                <a16:creationId xmlns:a16="http://schemas.microsoft.com/office/drawing/2014/main" id="{1BAFE0B2-897D-5641-8CF7-07506B80D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419600"/>
            <a:ext cx="13716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" name="Oval 62">
            <a:extLst>
              <a:ext uri="{FF2B5EF4-FFF2-40B4-BE49-F238E27FC236}">
                <a16:creationId xmlns:a16="http://schemas.microsoft.com/office/drawing/2014/main" id="{1D24D35A-8ACF-AE45-86A8-D51D8B358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352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Oval 63">
            <a:extLst>
              <a:ext uri="{FF2B5EF4-FFF2-40B4-BE49-F238E27FC236}">
                <a16:creationId xmlns:a16="http://schemas.microsoft.com/office/drawing/2014/main" id="{4DE45DFB-91BC-9442-BADD-00237DAC8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352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Oval 64">
            <a:extLst>
              <a:ext uri="{FF2B5EF4-FFF2-40B4-BE49-F238E27FC236}">
                <a16:creationId xmlns:a16="http://schemas.microsoft.com/office/drawing/2014/main" id="{1ACAB31B-540C-A746-9E78-E81E345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91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Oval 65">
            <a:extLst>
              <a:ext uri="{FF2B5EF4-FFF2-40B4-BE49-F238E27FC236}">
                <a16:creationId xmlns:a16="http://schemas.microsoft.com/office/drawing/2014/main" id="{2D70519A-B46B-ED4B-9C4C-1649732EB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191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Oval 66">
            <a:extLst>
              <a:ext uri="{FF2B5EF4-FFF2-40B4-BE49-F238E27FC236}">
                <a16:creationId xmlns:a16="http://schemas.microsoft.com/office/drawing/2014/main" id="{E4AC88F5-0FE2-4649-BC60-7439A8B23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800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 Box 67">
            <a:extLst>
              <a:ext uri="{FF2B5EF4-FFF2-40B4-BE49-F238E27FC236}">
                <a16:creationId xmlns:a16="http://schemas.microsoft.com/office/drawing/2014/main" id="{584C1326-BF60-BF43-A89D-93D4914F7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3528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1</a:t>
            </a:r>
          </a:p>
        </p:txBody>
      </p:sp>
      <p:sp>
        <p:nvSpPr>
          <p:cNvPr id="117" name="Text Box 68">
            <a:extLst>
              <a:ext uri="{FF2B5EF4-FFF2-40B4-BE49-F238E27FC236}">
                <a16:creationId xmlns:a16="http://schemas.microsoft.com/office/drawing/2014/main" id="{C13FE0A2-5FE7-0149-A9DF-108A8B968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528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2</a:t>
            </a:r>
          </a:p>
        </p:txBody>
      </p:sp>
      <p:sp>
        <p:nvSpPr>
          <p:cNvPr id="118" name="Text Box 69">
            <a:extLst>
              <a:ext uri="{FF2B5EF4-FFF2-40B4-BE49-F238E27FC236}">
                <a16:creationId xmlns:a16="http://schemas.microsoft.com/office/drawing/2014/main" id="{E035D4C1-6D8A-D944-ACE9-EB67D5F24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1910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5</a:t>
            </a:r>
          </a:p>
        </p:txBody>
      </p:sp>
      <p:sp>
        <p:nvSpPr>
          <p:cNvPr id="119" name="Text Box 70">
            <a:extLst>
              <a:ext uri="{FF2B5EF4-FFF2-40B4-BE49-F238E27FC236}">
                <a16:creationId xmlns:a16="http://schemas.microsoft.com/office/drawing/2014/main" id="{3FB26C42-0E85-E745-B8DF-7B5E67F81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41910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3</a:t>
            </a:r>
          </a:p>
        </p:txBody>
      </p:sp>
      <p:sp>
        <p:nvSpPr>
          <p:cNvPr id="120" name="Text Box 71">
            <a:extLst>
              <a:ext uri="{FF2B5EF4-FFF2-40B4-BE49-F238E27FC236}">
                <a16:creationId xmlns:a16="http://schemas.microsoft.com/office/drawing/2014/main" id="{C0A6065F-8517-744D-9842-2BD552CD7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4</a:t>
            </a:r>
          </a:p>
        </p:txBody>
      </p:sp>
      <p:sp>
        <p:nvSpPr>
          <p:cNvPr id="121" name="Line 72">
            <a:extLst>
              <a:ext uri="{FF2B5EF4-FFF2-40B4-BE49-F238E27FC236}">
                <a16:creationId xmlns:a16="http://schemas.microsoft.com/office/drawing/2014/main" id="{6D16CE98-FC4A-D749-A836-F7872C72D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" name="Line 73">
            <a:extLst>
              <a:ext uri="{FF2B5EF4-FFF2-40B4-BE49-F238E27FC236}">
                <a16:creationId xmlns:a16="http://schemas.microsoft.com/office/drawing/2014/main" id="{6668A9D7-A737-E34D-8346-310DF00238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36576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" name="Line 74">
            <a:extLst>
              <a:ext uri="{FF2B5EF4-FFF2-40B4-BE49-F238E27FC236}">
                <a16:creationId xmlns:a16="http://schemas.microsoft.com/office/drawing/2014/main" id="{2FDB5B98-E6E9-FC44-9D5D-E20798E54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41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" name="Line 75">
            <a:extLst>
              <a:ext uri="{FF2B5EF4-FFF2-40B4-BE49-F238E27FC236}">
                <a16:creationId xmlns:a16="http://schemas.microsoft.com/office/drawing/2014/main" id="{3D618566-1F5F-1D4E-9000-23AD26C050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36576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5" name="Line 76">
            <a:extLst>
              <a:ext uri="{FF2B5EF4-FFF2-40B4-BE49-F238E27FC236}">
                <a16:creationId xmlns:a16="http://schemas.microsoft.com/office/drawing/2014/main" id="{D42063B7-95CB-4747-B67D-6C624D3D98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1000" y="3657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" name="Line 77">
            <a:extLst>
              <a:ext uri="{FF2B5EF4-FFF2-40B4-BE49-F238E27FC236}">
                <a16:creationId xmlns:a16="http://schemas.microsoft.com/office/drawing/2014/main" id="{4C46D1A7-701D-8F40-AD0A-111F4E0F4E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4419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7" name="Line 78">
            <a:extLst>
              <a:ext uri="{FF2B5EF4-FFF2-40B4-BE49-F238E27FC236}">
                <a16:creationId xmlns:a16="http://schemas.microsoft.com/office/drawing/2014/main" id="{C8B22517-F23E-B544-9BA6-D33B6E018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657600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" name="Line 79">
            <a:extLst>
              <a:ext uri="{FF2B5EF4-FFF2-40B4-BE49-F238E27FC236}">
                <a16:creationId xmlns:a16="http://schemas.microsoft.com/office/drawing/2014/main" id="{C9B72E10-580D-764C-B7A2-4FB87488E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3581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" name="Line 80">
            <a:extLst>
              <a:ext uri="{FF2B5EF4-FFF2-40B4-BE49-F238E27FC236}">
                <a16:creationId xmlns:a16="http://schemas.microsoft.com/office/drawing/2014/main" id="{39550C35-E3F1-4F42-8A47-0BF1131775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4495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0" name="Line 81">
            <a:extLst>
              <a:ext uri="{FF2B5EF4-FFF2-40B4-BE49-F238E27FC236}">
                <a16:creationId xmlns:a16="http://schemas.microsoft.com/office/drawing/2014/main" id="{9F307276-6AC3-B243-BF7B-62566C67F7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3581400"/>
            <a:ext cx="381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1" name="Line 82">
            <a:extLst>
              <a:ext uri="{FF2B5EF4-FFF2-40B4-BE49-F238E27FC236}">
                <a16:creationId xmlns:a16="http://schemas.microsoft.com/office/drawing/2014/main" id="{1D008F8F-91FF-1C45-B2D8-8AE8245C9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343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" name="Text Box 84">
            <a:extLst>
              <a:ext uri="{FF2B5EF4-FFF2-40B4-BE49-F238E27FC236}">
                <a16:creationId xmlns:a16="http://schemas.microsoft.com/office/drawing/2014/main" id="{97856D1E-03AC-254C-8C78-1AB6A23EE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334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Pass one</a:t>
            </a:r>
          </a:p>
        </p:txBody>
      </p:sp>
      <p:sp>
        <p:nvSpPr>
          <p:cNvPr id="133" name="Text Box 85">
            <a:extLst>
              <a:ext uri="{FF2B5EF4-FFF2-40B4-BE49-F238E27FC236}">
                <a16:creationId xmlns:a16="http://schemas.microsoft.com/office/drawing/2014/main" id="{289D739C-48E3-534A-AF23-5C7D539D4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578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Pass two</a:t>
            </a:r>
          </a:p>
        </p:txBody>
      </p:sp>
      <p:sp>
        <p:nvSpPr>
          <p:cNvPr id="134" name="AutoShape 86">
            <a:extLst>
              <a:ext uri="{FF2B5EF4-FFF2-40B4-BE49-F238E27FC236}">
                <a16:creationId xmlns:a16="http://schemas.microsoft.com/office/drawing/2014/main" id="{E992BCDB-6A79-2949-BF7C-93E4890BA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953000"/>
            <a:ext cx="1600200" cy="381000"/>
          </a:xfrm>
          <a:prstGeom prst="rightArrow">
            <a:avLst>
              <a:gd name="adj1" fmla="val 50000"/>
              <a:gd name="adj2" fmla="val 105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5" name="AutoShape 87">
            <a:extLst>
              <a:ext uri="{FF2B5EF4-FFF2-40B4-BE49-F238E27FC236}">
                <a16:creationId xmlns:a16="http://schemas.microsoft.com/office/drawing/2014/main" id="{4FA2E866-6EFA-8141-A593-2BE67F39A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1600200" cy="381000"/>
          </a:xfrm>
          <a:prstGeom prst="rightArrow">
            <a:avLst>
              <a:gd name="adj1" fmla="val 50000"/>
              <a:gd name="adj2" fmla="val 105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6" name="Line 89">
            <a:extLst>
              <a:ext uri="{FF2B5EF4-FFF2-40B4-BE49-F238E27FC236}">
                <a16:creationId xmlns:a16="http://schemas.microsoft.com/office/drawing/2014/main" id="{F19DAFBE-600B-AA4E-881D-0DAC76819E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657600"/>
            <a:ext cx="990600" cy="6858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" name="Line 90">
            <a:extLst>
              <a:ext uri="{FF2B5EF4-FFF2-40B4-BE49-F238E27FC236}">
                <a16:creationId xmlns:a16="http://schemas.microsoft.com/office/drawing/2014/main" id="{EA0A3DA8-417B-FE44-9C80-B3A79355DF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3581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" name="Line 91">
            <a:extLst>
              <a:ext uri="{FF2B5EF4-FFF2-40B4-BE49-F238E27FC236}">
                <a16:creationId xmlns:a16="http://schemas.microsoft.com/office/drawing/2014/main" id="{07269032-A782-4143-8669-4E2360420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3573463"/>
            <a:ext cx="1106488" cy="6746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" name="Text Box 84">
            <a:extLst>
              <a:ext uri="{FF2B5EF4-FFF2-40B4-BE49-F238E27FC236}">
                <a16:creationId xmlns:a16="http://schemas.microsoft.com/office/drawing/2014/main" id="{F1750B46-3B32-F447-BF22-4FEDA30F7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140" y="6188869"/>
            <a:ext cx="24434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不多、不少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52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/>
      <p:bldP spid="117" grpId="0"/>
      <p:bldP spid="118" grpId="0"/>
      <p:bldP spid="119" grpId="0"/>
      <p:bldP spid="120" grpId="0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3" grpId="0"/>
      <p:bldP spid="135" grpId="0" animBg="1"/>
      <p:bldP spid="136" grpId="0" animBg="1"/>
      <p:bldP spid="137" grpId="0" animBg="1"/>
      <p:bldP spid="13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Selecting Best Group Size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10600" cy="48768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The total number of union done is: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2400" b="1" dirty="0"/>
              <a:t>g[2</a:t>
            </a:r>
            <a:r>
              <a:rPr lang="en-US" altLang="zh-CN" sz="2400" b="1" baseline="30000" dirty="0"/>
              <a:t>t</a:t>
            </a:r>
            <a:r>
              <a:rPr lang="en-US" altLang="zh-CN" sz="2400" b="1" dirty="0"/>
              <a:t>-(t+1)]+n(g-1) </a:t>
            </a:r>
            <a:r>
              <a:rPr lang="en-US" altLang="zh-CN" sz="2400" b="1" dirty="0">
                <a:sym typeface="Symbol" pitchFamily="18" charset="2"/>
              </a:rPr>
              <a:t> (n2</a:t>
            </a:r>
            <a:r>
              <a:rPr lang="en-US" altLang="zh-CN" sz="2400" b="1" baseline="30000" dirty="0">
                <a:sym typeface="Symbol" pitchFamily="18" charset="2"/>
              </a:rPr>
              <a:t>t</a:t>
            </a:r>
            <a:r>
              <a:rPr lang="en-US" altLang="zh-CN" sz="2400" b="1" dirty="0">
                <a:sym typeface="Symbol" pitchFamily="18" charset="2"/>
              </a:rPr>
              <a:t>)/t+n</a:t>
            </a:r>
            <a:r>
              <a:rPr lang="en-US" altLang="zh-CN" sz="2400" b="1" baseline="30000" dirty="0">
                <a:sym typeface="Symbol" pitchFamily="18" charset="2"/>
              </a:rPr>
              <a:t>2</a:t>
            </a:r>
            <a:r>
              <a:rPr lang="en-US" altLang="zh-CN" sz="2400" b="1" dirty="0">
                <a:sym typeface="Symbol" pitchFamily="18" charset="2"/>
              </a:rPr>
              <a:t>/t </a:t>
            </a:r>
            <a:r>
              <a:rPr lang="en-US" altLang="zh-CN" sz="2400" b="1" dirty="0">
                <a:solidFill>
                  <a:srgbClr val="0000CC"/>
                </a:solidFill>
                <a:sym typeface="Symbol" pitchFamily="18" charset="2"/>
              </a:rPr>
              <a:t>(Note: g</a:t>
            </a:r>
            <a:r>
              <a:rPr lang="en-US" altLang="zh-CN" sz="2400" b="1" i="1" dirty="0">
                <a:solidFill>
                  <a:srgbClr val="0000CC"/>
                </a:solidFill>
                <a:sym typeface="Symbol" pitchFamily="18" charset="2"/>
              </a:rPr>
              <a:t>=n</a:t>
            </a:r>
            <a:r>
              <a:rPr lang="en-US" altLang="zh-CN" sz="2400" b="1" dirty="0">
                <a:solidFill>
                  <a:srgbClr val="0000CC"/>
                </a:solidFill>
                <a:sym typeface="Symbol" pitchFamily="18" charset="2"/>
              </a:rPr>
              <a:t>/t )</a:t>
            </a:r>
          </a:p>
          <a:p>
            <a:pPr eaLnBrk="1" hangingPunct="1"/>
            <a:r>
              <a:rPr lang="en-US" altLang="zh-CN" sz="2800" dirty="0">
                <a:sym typeface="Symbol" pitchFamily="18" charset="2"/>
              </a:rPr>
              <a:t>Trying to minimize the number of union</a:t>
            </a:r>
          </a:p>
          <a:p>
            <a:pPr lvl="1" eaLnBrk="1" hangingPunct="1"/>
            <a:r>
              <a:rPr lang="en-US" altLang="zh-CN" sz="2400" dirty="0">
                <a:sym typeface="Symbol" pitchFamily="18" charset="2"/>
              </a:rPr>
              <a:t>Assuming that the first term is of higher order:</a:t>
            </a:r>
          </a:p>
          <a:p>
            <a:pPr lvl="2" eaLnBrk="1" hangingPunct="1"/>
            <a:r>
              <a:rPr lang="en-US" altLang="zh-CN" dirty="0">
                <a:sym typeface="Symbol" pitchFamily="18" charset="2"/>
              </a:rPr>
              <a:t>Then </a:t>
            </a:r>
            <a:r>
              <a:rPr lang="en-US" altLang="zh-CN" dirty="0" err="1">
                <a:sym typeface="Symbol" pitchFamily="18" charset="2"/>
              </a:rPr>
              <a:t>tlg</a:t>
            </a:r>
            <a:r>
              <a:rPr lang="en-US" altLang="zh-CN" i="1" dirty="0" err="1">
                <a:sym typeface="Symbol" pitchFamily="18" charset="2"/>
              </a:rPr>
              <a:t>n</a:t>
            </a:r>
            <a:r>
              <a:rPr lang="en-US" altLang="zh-CN" dirty="0">
                <a:sym typeface="Symbol" pitchFamily="18" charset="2"/>
              </a:rPr>
              <a:t>, and the least value is reached when t=</a:t>
            </a:r>
            <a:r>
              <a:rPr lang="en-US" altLang="zh-CN" dirty="0" err="1">
                <a:sym typeface="Symbol" pitchFamily="18" charset="2"/>
              </a:rPr>
              <a:t>lg</a:t>
            </a:r>
            <a:r>
              <a:rPr lang="en-US" altLang="zh-CN" i="1" dirty="0" err="1">
                <a:sym typeface="Symbol" pitchFamily="18" charset="2"/>
              </a:rPr>
              <a:t>n</a:t>
            </a:r>
            <a:r>
              <a:rPr lang="en-US" altLang="zh-CN" dirty="0">
                <a:sym typeface="Symbol" pitchFamily="18" charset="2"/>
              </a:rPr>
              <a:t>.</a:t>
            </a:r>
          </a:p>
          <a:p>
            <a:pPr lvl="1" eaLnBrk="1" hangingPunct="1"/>
            <a:r>
              <a:rPr lang="en-US" altLang="zh-CN" sz="2400" dirty="0">
                <a:sym typeface="Symbol" pitchFamily="18" charset="2"/>
              </a:rPr>
              <a:t>Assuming that the second term is of higher order:</a:t>
            </a:r>
          </a:p>
          <a:p>
            <a:pPr lvl="2" eaLnBrk="1" hangingPunct="1"/>
            <a:r>
              <a:rPr lang="en-US" altLang="zh-CN" dirty="0">
                <a:sym typeface="Symbol" pitchFamily="18" charset="2"/>
              </a:rPr>
              <a:t>Then </a:t>
            </a:r>
            <a:r>
              <a:rPr lang="en-US" altLang="zh-CN" dirty="0" err="1">
                <a:sym typeface="Symbol" pitchFamily="18" charset="2"/>
              </a:rPr>
              <a:t>tlg</a:t>
            </a:r>
            <a:r>
              <a:rPr lang="en-US" altLang="zh-CN" i="1" dirty="0" err="1">
                <a:sym typeface="Symbol" pitchFamily="18" charset="2"/>
              </a:rPr>
              <a:t>n</a:t>
            </a:r>
            <a:r>
              <a:rPr lang="en-US" altLang="zh-CN" dirty="0">
                <a:sym typeface="Symbol" pitchFamily="18" charset="2"/>
              </a:rPr>
              <a:t>, and the least value is reached when t=</a:t>
            </a:r>
            <a:r>
              <a:rPr lang="en-US" altLang="zh-CN" dirty="0" err="1">
                <a:sym typeface="Symbol" pitchFamily="18" charset="2"/>
              </a:rPr>
              <a:t>lg</a:t>
            </a:r>
            <a:r>
              <a:rPr lang="en-US" altLang="zh-CN" i="1" dirty="0" err="1">
                <a:sym typeface="Symbol" pitchFamily="18" charset="2"/>
              </a:rPr>
              <a:t>n</a:t>
            </a:r>
            <a:r>
              <a:rPr lang="en-US" altLang="zh-CN" dirty="0">
                <a:sym typeface="Symbol" pitchFamily="18" charset="2"/>
              </a:rPr>
              <a:t>.</a:t>
            </a:r>
          </a:p>
          <a:p>
            <a:pPr eaLnBrk="1" hangingPunct="1"/>
            <a:r>
              <a:rPr lang="en-US" altLang="zh-CN" sz="2800" dirty="0">
                <a:sym typeface="Symbol" pitchFamily="18" charset="2"/>
              </a:rPr>
              <a:t>So, when </a:t>
            </a:r>
            <a:r>
              <a:rPr lang="en-US" altLang="zh-CN" sz="2800" dirty="0" err="1">
                <a:sym typeface="Symbol" pitchFamily="18" charset="2"/>
              </a:rPr>
              <a:t>tlg</a:t>
            </a:r>
            <a:r>
              <a:rPr lang="en-US" altLang="zh-CN" sz="2800" i="1" dirty="0" err="1">
                <a:sym typeface="Symbol" pitchFamily="18" charset="2"/>
              </a:rPr>
              <a:t>n</a:t>
            </a:r>
            <a:r>
              <a:rPr lang="en-US" altLang="zh-CN" sz="2800" dirty="0">
                <a:sym typeface="Symbol" pitchFamily="18" charset="2"/>
              </a:rPr>
              <a:t>, the number of union is roughly </a:t>
            </a:r>
            <a:r>
              <a:rPr lang="en-US" altLang="zh-CN" sz="2800" dirty="0">
                <a:solidFill>
                  <a:srgbClr val="009900"/>
                </a:solidFill>
                <a:sym typeface="Symbol" pitchFamily="18" charset="2"/>
              </a:rPr>
              <a:t>2n</a:t>
            </a:r>
            <a:r>
              <a:rPr lang="en-US" altLang="zh-CN" sz="2800" baseline="30000" dirty="0">
                <a:solidFill>
                  <a:srgbClr val="009900"/>
                </a:solidFill>
                <a:sym typeface="Symbol" pitchFamily="18" charset="2"/>
              </a:rPr>
              <a:t>2</a:t>
            </a:r>
            <a:r>
              <a:rPr lang="en-US" altLang="zh-CN" sz="2800" dirty="0">
                <a:solidFill>
                  <a:srgbClr val="009900"/>
                </a:solidFill>
                <a:sym typeface="Symbol" pitchFamily="18" charset="2"/>
              </a:rPr>
              <a:t>/</a:t>
            </a:r>
            <a:r>
              <a:rPr lang="en-US" altLang="zh-CN" sz="2800" dirty="0" err="1">
                <a:solidFill>
                  <a:srgbClr val="009900"/>
                </a:solidFill>
                <a:sym typeface="Symbol" pitchFamily="18" charset="2"/>
              </a:rPr>
              <a:t>lg</a:t>
            </a:r>
            <a:r>
              <a:rPr lang="en-US" altLang="zh-CN" sz="2800" i="1" dirty="0" err="1">
                <a:solidFill>
                  <a:srgbClr val="009900"/>
                </a:solidFill>
                <a:sym typeface="Symbol" pitchFamily="18" charset="2"/>
              </a:rPr>
              <a:t>n</a:t>
            </a:r>
            <a:r>
              <a:rPr lang="en-US" altLang="zh-CN" sz="2800" dirty="0">
                <a:sym typeface="Symbol" pitchFamily="18" charset="2"/>
              </a:rPr>
              <a:t>, which is of lower order than n</a:t>
            </a:r>
            <a:r>
              <a:rPr lang="en-US" altLang="zh-CN" sz="2800" baseline="30000" dirty="0">
                <a:sym typeface="Symbol" pitchFamily="18" charset="2"/>
              </a:rPr>
              <a:t>2</a:t>
            </a:r>
            <a:r>
              <a:rPr lang="en-US" altLang="zh-CN" sz="2800" dirty="0">
                <a:sym typeface="Symbol" pitchFamily="18" charset="2"/>
              </a:rPr>
              <a:t>. We use </a:t>
            </a:r>
            <a:r>
              <a:rPr lang="en-US" altLang="zh-CN" sz="2800" b="1" dirty="0">
                <a:sym typeface="Symbol" pitchFamily="18" charset="2"/>
              </a:rPr>
              <a:t>t=</a:t>
            </a:r>
            <a:r>
              <a:rPr lang="en-US" altLang="zh-CN" sz="2800" b="1" dirty="0" err="1">
                <a:sym typeface="Symbol" pitchFamily="18" charset="2"/>
              </a:rPr>
              <a:t>lg</a:t>
            </a:r>
            <a:r>
              <a:rPr lang="en-US" altLang="zh-CN" sz="2800" b="1" i="1" dirty="0" err="1">
                <a:sym typeface="Symbol" pitchFamily="18" charset="2"/>
              </a:rPr>
              <a:t>n</a:t>
            </a:r>
            <a:r>
              <a:rPr lang="en-US" altLang="zh-CN" sz="2800" b="1" dirty="0">
                <a:sym typeface="Symbol" pitchFamily="18" charset="2"/>
              </a:rPr>
              <a:t></a:t>
            </a:r>
          </a:p>
          <a:p>
            <a:pPr lvl="1" eaLnBrk="1" hangingPunct="1"/>
            <a:endParaRPr lang="en-US" altLang="zh-CN" dirty="0">
              <a:sym typeface="Symbol" pitchFamily="18" charset="2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508448" y="5877272"/>
            <a:ext cx="6096000" cy="4572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For </a:t>
            </a:r>
            <a:r>
              <a:rPr lang="en-US" altLang="zh-CN" b="1" dirty="0" err="1">
                <a:solidFill>
                  <a:srgbClr val="FF0000"/>
                </a:solidFill>
              </a:rPr>
              <a:t>symplicity</a:t>
            </a:r>
            <a:r>
              <a:rPr lang="en-US" altLang="zh-CN" b="1" dirty="0">
                <a:solidFill>
                  <a:srgbClr val="FF0000"/>
                </a:solidFill>
              </a:rPr>
              <a:t>, exact power for n is assumed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397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9288"/>
            <a:ext cx="8229600" cy="1051520"/>
          </a:xfrm>
        </p:spPr>
        <p:txBody>
          <a:bodyPr/>
          <a:lstStyle/>
          <a:p>
            <a:r>
              <a:rPr lang="en-US" altLang="zh-CN" dirty="0"/>
              <a:t>The Segmentation for Matrix A</a:t>
            </a:r>
            <a:endParaRPr lang="zh-CN" alt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1066800" y="2819400"/>
            <a:ext cx="228600" cy="3048000"/>
          </a:xfrm>
          <a:prstGeom prst="leftBracket">
            <a:avLst>
              <a:gd name="adj" fmla="val 1111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 flipH="1">
            <a:off x="8458200" y="2819400"/>
            <a:ext cx="228600" cy="3048000"/>
          </a:xfrm>
          <a:prstGeom prst="leftBracket">
            <a:avLst>
              <a:gd name="adj" fmla="val 1111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47800" y="2286000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1 2  …       …   </a:t>
            </a:r>
            <a:r>
              <a:rPr lang="en-US" altLang="zh-CN" sz="1800" i="1"/>
              <a:t>t</a:t>
            </a:r>
            <a:r>
              <a:rPr lang="en-US" altLang="zh-CN" sz="1800"/>
              <a:t>     </a:t>
            </a:r>
            <a:r>
              <a:rPr lang="en-US" altLang="zh-CN" sz="1800" i="1"/>
              <a:t>t</a:t>
            </a:r>
            <a:r>
              <a:rPr lang="en-US" altLang="zh-CN" sz="1800"/>
              <a:t>+1  …    …     2</a:t>
            </a:r>
            <a:r>
              <a:rPr lang="en-US" altLang="zh-CN" sz="1800" i="1"/>
              <a:t>t    … …  </a:t>
            </a:r>
            <a:r>
              <a:rPr lang="en-US" altLang="zh-CN" sz="1800"/>
              <a:t>(</a:t>
            </a:r>
            <a:r>
              <a:rPr lang="en-US" altLang="zh-CN" sz="1800" i="1"/>
              <a:t>j</a:t>
            </a:r>
            <a:r>
              <a:rPr lang="en-US" altLang="zh-CN" sz="1800"/>
              <a:t>-1)</a:t>
            </a:r>
            <a:r>
              <a:rPr lang="en-US" altLang="zh-CN" sz="1800" i="1"/>
              <a:t>t</a:t>
            </a:r>
            <a:r>
              <a:rPr lang="en-US" altLang="zh-CN" sz="1800"/>
              <a:t>+1    …      </a:t>
            </a:r>
            <a:r>
              <a:rPr lang="en-US" altLang="zh-CN" sz="1800" i="1"/>
              <a:t>jt</a:t>
            </a:r>
            <a:r>
              <a:rPr lang="en-US" altLang="zh-CN" sz="1800"/>
              <a:t>     …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124200" y="26670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029200" y="2590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638800" y="2590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7391400" y="25146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219200" y="39624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219200" y="44196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638800" y="3962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638800" y="4419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219200" y="3962400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bitSeg(A[i],1,t)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124200" y="3962400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bitSeg(A[i],2,t)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609600" y="39624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</a:t>
            </a:r>
            <a:r>
              <a:rPr lang="en-US" altLang="zh-CN" sz="2000" baseline="-25000"/>
              <a:t>i</a:t>
            </a:r>
            <a:endParaRPr lang="en-US" altLang="zh-CN" sz="2000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381000" y="1752600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The </a:t>
            </a:r>
            <a:r>
              <a:rPr lang="en-US" altLang="zh-CN" i="1"/>
              <a:t>n</a:t>
            </a:r>
            <a:r>
              <a:rPr lang="en-US" altLang="zh-CN" i="1">
                <a:cs typeface="Times New Roman" pitchFamily="18" charset="0"/>
              </a:rPr>
              <a:t>×n</a:t>
            </a:r>
            <a:r>
              <a:rPr lang="en-US" altLang="zh-CN">
                <a:cs typeface="Times New Roman" pitchFamily="18" charset="0"/>
              </a:rPr>
              <a:t> array</a:t>
            </a:r>
            <a:endParaRPr lang="en-US" altLang="zh-CN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638800" y="3962400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bitSeg(A[i],j,t)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362200" y="5181600"/>
            <a:ext cx="3352800" cy="879475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CC00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a typeface="宋体" pitchFamily="2" charset="-122"/>
              </a:rPr>
              <a:t>Bit string of length 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>
                <a:ea typeface="宋体" pitchFamily="2" charset="-122"/>
              </a:rPr>
              <a:t>, looked as a 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>
                <a:ea typeface="宋体" pitchFamily="2" charset="-122"/>
              </a:rPr>
              <a:t>-bit integer 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 flipV="1">
            <a:off x="2362200" y="4343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V="1">
            <a:off x="4191000" y="4343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5257800" y="44196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886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36" descr="信纸"/>
          <p:cNvSpPr>
            <a:spLocks noChangeArrowheads="1"/>
          </p:cNvSpPr>
          <p:nvPr/>
        </p:nvSpPr>
        <p:spPr bwMode="auto">
          <a:xfrm>
            <a:off x="4787900" y="2276475"/>
            <a:ext cx="4192588" cy="3848100"/>
          </a:xfrm>
          <a:prstGeom prst="roundRect">
            <a:avLst>
              <a:gd name="adj" fmla="val 16667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 flipV="1">
            <a:off x="1908175" y="1557338"/>
            <a:ext cx="3600450" cy="2808287"/>
          </a:xfrm>
          <a:prstGeom prst="line">
            <a:avLst/>
          </a:prstGeom>
          <a:noFill/>
          <a:ln w="28575">
            <a:solidFill>
              <a:srgbClr val="FF66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3754760" cy="1051520"/>
          </a:xfrm>
        </p:spPr>
        <p:txBody>
          <a:bodyPr/>
          <a:lstStyle/>
          <a:p>
            <a:pPr algn="l" eaLnBrk="1" hangingPunct="1"/>
            <a:r>
              <a:rPr lang="en-US" altLang="zh-CN" dirty="0"/>
              <a:t>An Example</a:t>
            </a:r>
          </a:p>
        </p:txBody>
      </p:sp>
      <p:graphicFrame>
        <p:nvGraphicFramePr>
          <p:cNvPr id="1026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755650" y="2276475"/>
          <a:ext cx="3913188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5" imgW="2641320" imgH="2743200" progId="Equation.3">
                  <p:embed/>
                </p:oleObj>
              </mc:Choice>
              <mc:Fallback>
                <p:oleObj name="公式" r:id="rId5" imgW="2641320" imgH="274320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276475"/>
                        <a:ext cx="3913188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2054225" y="1851025"/>
            <a:ext cx="0" cy="4679950"/>
          </a:xfrm>
          <a:prstGeom prst="line">
            <a:avLst/>
          </a:prstGeom>
          <a:noFill/>
          <a:ln w="28575">
            <a:solidFill>
              <a:srgbClr val="FF66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3297238" y="1828800"/>
            <a:ext cx="0" cy="4679950"/>
          </a:xfrm>
          <a:prstGeom prst="line">
            <a:avLst/>
          </a:prstGeom>
          <a:noFill/>
          <a:ln w="28575">
            <a:solidFill>
              <a:srgbClr val="FF66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323850" y="2276475"/>
            <a:ext cx="508000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34000"/>
              </a:lnSpc>
              <a:spcBef>
                <a:spcPct val="50000"/>
              </a:spcBef>
            </a:pPr>
            <a:r>
              <a:rPr lang="en-US" altLang="zh-CN" sz="1600"/>
              <a:t>A</a:t>
            </a:r>
            <a:r>
              <a:rPr lang="en-US" altLang="zh-CN" sz="1600" baseline="-25000"/>
              <a:t>1</a:t>
            </a:r>
            <a:r>
              <a:rPr lang="en-US" altLang="zh-CN" sz="1600"/>
              <a:t>A</a:t>
            </a:r>
            <a:r>
              <a:rPr lang="en-US" altLang="zh-CN" sz="1600" baseline="-25000"/>
              <a:t>2</a:t>
            </a:r>
            <a:r>
              <a:rPr lang="en-US" altLang="zh-CN" sz="1600"/>
              <a:t>A</a:t>
            </a:r>
            <a:r>
              <a:rPr lang="en-US" altLang="zh-CN" sz="1600" baseline="-25000"/>
              <a:t>3</a:t>
            </a:r>
            <a:r>
              <a:rPr lang="en-US" altLang="zh-CN" sz="1600"/>
              <a:t>A</a:t>
            </a:r>
            <a:r>
              <a:rPr lang="en-US" altLang="zh-CN" sz="1600" baseline="-25000"/>
              <a:t>4</a:t>
            </a:r>
            <a:r>
              <a:rPr lang="en-US" altLang="zh-CN" sz="1600"/>
              <a:t>A</a:t>
            </a:r>
            <a:r>
              <a:rPr lang="en-US" altLang="zh-CN" sz="1600" baseline="-25000"/>
              <a:t>5</a:t>
            </a:r>
            <a:r>
              <a:rPr lang="en-US" altLang="zh-CN" sz="1600"/>
              <a:t>A</a:t>
            </a:r>
            <a:r>
              <a:rPr lang="en-US" altLang="zh-CN" sz="1600" baseline="-25000"/>
              <a:t>6</a:t>
            </a:r>
            <a:r>
              <a:rPr lang="en-US" altLang="zh-CN" sz="1600"/>
              <a:t>A</a:t>
            </a:r>
            <a:r>
              <a:rPr lang="en-US" altLang="zh-CN" sz="1600" baseline="-25000"/>
              <a:t>7</a:t>
            </a:r>
            <a:r>
              <a:rPr lang="en-US" altLang="zh-CN" sz="1600"/>
              <a:t>A</a:t>
            </a:r>
            <a:r>
              <a:rPr lang="en-US" altLang="zh-CN" sz="1600" baseline="-25000"/>
              <a:t>8</a:t>
            </a:r>
            <a:r>
              <a:rPr lang="en-US" altLang="zh-CN" sz="1600"/>
              <a:t>A</a:t>
            </a:r>
            <a:r>
              <a:rPr lang="en-US" altLang="zh-CN" sz="1600" baseline="-25000"/>
              <a:t>9</a:t>
            </a:r>
            <a:r>
              <a:rPr lang="en-US" altLang="zh-CN" sz="1600"/>
              <a:t>A</a:t>
            </a:r>
            <a:r>
              <a:rPr lang="en-US" altLang="zh-CN" sz="1600" baseline="-25000"/>
              <a:t>10</a:t>
            </a:r>
            <a:r>
              <a:rPr lang="en-US" altLang="zh-CN" sz="1600"/>
              <a:t>A</a:t>
            </a:r>
            <a:r>
              <a:rPr lang="en-US" altLang="zh-CN" sz="1600" baseline="-25000"/>
              <a:t>11</a:t>
            </a:r>
            <a:r>
              <a:rPr lang="en-US" altLang="zh-CN" sz="1600"/>
              <a:t>A</a:t>
            </a:r>
            <a:r>
              <a:rPr lang="en-US" altLang="zh-CN" sz="1600" baseline="-25000"/>
              <a:t>12</a:t>
            </a:r>
            <a:endParaRPr lang="en-US" altLang="zh-CN" sz="1600"/>
          </a:p>
        </p:txBody>
      </p:sp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827088" y="1700213"/>
            <a:ext cx="936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3333CC"/>
                </a:solidFill>
              </a:rPr>
              <a:t>Group 1</a:t>
            </a:r>
          </a:p>
          <a:p>
            <a:pPr algn="ctr" eaLnBrk="1" hangingPunct="1"/>
            <a:r>
              <a:rPr lang="en-US" altLang="zh-CN" sz="1600" b="1">
                <a:solidFill>
                  <a:srgbClr val="3333CC"/>
                </a:solidFill>
              </a:rPr>
              <a:t>(1…</a:t>
            </a:r>
            <a:r>
              <a:rPr lang="en-US" altLang="zh-CN" sz="1600" b="1" i="1">
                <a:solidFill>
                  <a:srgbClr val="3333CC"/>
                </a:solidFill>
              </a:rPr>
              <a:t>t</a:t>
            </a:r>
            <a:r>
              <a:rPr lang="en-US" altLang="zh-CN" sz="1600" b="1">
                <a:solidFill>
                  <a:srgbClr val="3333CC"/>
                </a:solidFill>
              </a:rPr>
              <a:t>)</a:t>
            </a:r>
          </a:p>
        </p:txBody>
      </p:sp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2195513" y="1700213"/>
            <a:ext cx="936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3333CC"/>
                </a:solidFill>
              </a:rPr>
              <a:t>Group 2</a:t>
            </a:r>
          </a:p>
          <a:p>
            <a:pPr algn="ctr" eaLnBrk="1" hangingPunct="1"/>
            <a:r>
              <a:rPr lang="en-US" altLang="zh-CN" sz="1600" b="1">
                <a:solidFill>
                  <a:srgbClr val="3333CC"/>
                </a:solidFill>
              </a:rPr>
              <a:t>(</a:t>
            </a:r>
            <a:r>
              <a:rPr lang="en-US" altLang="zh-CN" sz="1600" b="1" i="1">
                <a:solidFill>
                  <a:srgbClr val="3333CC"/>
                </a:solidFill>
              </a:rPr>
              <a:t>t</a:t>
            </a:r>
            <a:r>
              <a:rPr lang="en-US" altLang="zh-CN" sz="1600" b="1">
                <a:solidFill>
                  <a:srgbClr val="3333CC"/>
                </a:solidFill>
              </a:rPr>
              <a:t>+1…2</a:t>
            </a:r>
            <a:r>
              <a:rPr lang="en-US" altLang="zh-CN" sz="1600" b="1" i="1">
                <a:solidFill>
                  <a:srgbClr val="3333CC"/>
                </a:solidFill>
              </a:rPr>
              <a:t>t</a:t>
            </a:r>
            <a:r>
              <a:rPr lang="en-US" altLang="zh-CN" sz="1600" b="1">
                <a:solidFill>
                  <a:srgbClr val="3333CC"/>
                </a:solidFill>
              </a:rPr>
              <a:t>)</a:t>
            </a:r>
          </a:p>
        </p:txBody>
      </p:sp>
      <p:sp>
        <p:nvSpPr>
          <p:cNvPr id="1035" name="Text Box 12"/>
          <p:cNvSpPr txBox="1">
            <a:spLocks noChangeArrowheads="1"/>
          </p:cNvSpPr>
          <p:nvPr/>
        </p:nvSpPr>
        <p:spPr bwMode="auto">
          <a:xfrm>
            <a:off x="3492500" y="1714500"/>
            <a:ext cx="1079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3333CC"/>
                </a:solidFill>
              </a:rPr>
              <a:t>Group 3</a:t>
            </a:r>
          </a:p>
          <a:p>
            <a:pPr algn="ctr" eaLnBrk="1" hangingPunct="1"/>
            <a:r>
              <a:rPr lang="en-US" altLang="zh-CN" sz="1600" b="1">
                <a:solidFill>
                  <a:srgbClr val="3333CC"/>
                </a:solidFill>
              </a:rPr>
              <a:t>(2</a:t>
            </a:r>
            <a:r>
              <a:rPr lang="en-US" altLang="zh-CN" sz="1600" b="1" i="1">
                <a:solidFill>
                  <a:srgbClr val="3333CC"/>
                </a:solidFill>
              </a:rPr>
              <a:t>t</a:t>
            </a:r>
            <a:r>
              <a:rPr lang="en-US" altLang="zh-CN" sz="1600" b="1">
                <a:solidFill>
                  <a:srgbClr val="3333CC"/>
                </a:solidFill>
              </a:rPr>
              <a:t>+1…3</a:t>
            </a:r>
            <a:r>
              <a:rPr lang="en-US" altLang="zh-CN" sz="1600" b="1" i="1">
                <a:solidFill>
                  <a:srgbClr val="3333CC"/>
                </a:solidFill>
              </a:rPr>
              <a:t>t</a:t>
            </a:r>
            <a:r>
              <a:rPr lang="en-US" altLang="zh-CN" sz="1600" b="1">
                <a:solidFill>
                  <a:srgbClr val="3333CC"/>
                </a:solidFill>
              </a:rPr>
              <a:t>)</a:t>
            </a:r>
          </a:p>
        </p:txBody>
      </p:sp>
      <p:sp>
        <p:nvSpPr>
          <p:cNvPr id="1036" name="Text Box 13"/>
          <p:cNvSpPr txBox="1">
            <a:spLocks noChangeArrowheads="1"/>
          </p:cNvSpPr>
          <p:nvPr/>
        </p:nvSpPr>
        <p:spPr bwMode="auto">
          <a:xfrm>
            <a:off x="1763713" y="63817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99"/>
                </a:solidFill>
              </a:rPr>
              <a:t>t</a:t>
            </a:r>
            <a:r>
              <a:rPr lang="en-US" altLang="zh-CN" sz="2000" b="1">
                <a:solidFill>
                  <a:srgbClr val="000099"/>
                </a:solidFill>
              </a:rPr>
              <a:t>=4</a:t>
            </a:r>
            <a:endParaRPr lang="en-US" altLang="zh-CN" sz="2000" b="1" i="1">
              <a:solidFill>
                <a:srgbClr val="000099"/>
              </a:solidFill>
            </a:endParaRPr>
          </a:p>
        </p:txBody>
      </p:sp>
      <p:grpSp>
        <p:nvGrpSpPr>
          <p:cNvPr id="1037" name="Group 19"/>
          <p:cNvGrpSpPr>
            <a:grpSpLocks/>
          </p:cNvGrpSpPr>
          <p:nvPr/>
        </p:nvGrpSpPr>
        <p:grpSpPr bwMode="auto">
          <a:xfrm>
            <a:off x="5499100" y="2636838"/>
            <a:ext cx="152400" cy="3168650"/>
            <a:chOff x="3464" y="1661"/>
            <a:chExt cx="96" cy="1996"/>
          </a:xfrm>
        </p:grpSpPr>
        <p:sp>
          <p:nvSpPr>
            <p:cNvPr id="1055" name="Line 14"/>
            <p:cNvSpPr>
              <a:spLocks noChangeShapeType="1"/>
            </p:cNvSpPr>
            <p:nvPr/>
          </p:nvSpPr>
          <p:spPr bwMode="auto">
            <a:xfrm>
              <a:off x="3470" y="1661"/>
              <a:ext cx="0" cy="1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6" name="Line 16"/>
            <p:cNvSpPr>
              <a:spLocks noChangeShapeType="1"/>
            </p:cNvSpPr>
            <p:nvPr/>
          </p:nvSpPr>
          <p:spPr bwMode="auto">
            <a:xfrm>
              <a:off x="3464" y="1661"/>
              <a:ext cx="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7" name="Line 18"/>
            <p:cNvSpPr>
              <a:spLocks noChangeShapeType="1"/>
            </p:cNvSpPr>
            <p:nvPr/>
          </p:nvSpPr>
          <p:spPr bwMode="auto">
            <a:xfrm>
              <a:off x="3465" y="3657"/>
              <a:ext cx="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38" name="Group 20"/>
          <p:cNvGrpSpPr>
            <a:grpSpLocks/>
          </p:cNvGrpSpPr>
          <p:nvPr/>
        </p:nvGrpSpPr>
        <p:grpSpPr bwMode="auto">
          <a:xfrm flipH="1">
            <a:off x="7667625" y="2636838"/>
            <a:ext cx="152400" cy="3168650"/>
            <a:chOff x="3464" y="1661"/>
            <a:chExt cx="96" cy="1996"/>
          </a:xfrm>
        </p:grpSpPr>
        <p:sp>
          <p:nvSpPr>
            <p:cNvPr id="1052" name="Line 21"/>
            <p:cNvSpPr>
              <a:spLocks noChangeShapeType="1"/>
            </p:cNvSpPr>
            <p:nvPr/>
          </p:nvSpPr>
          <p:spPr bwMode="auto">
            <a:xfrm>
              <a:off x="3470" y="1661"/>
              <a:ext cx="0" cy="1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3" name="Line 22"/>
            <p:cNvSpPr>
              <a:spLocks noChangeShapeType="1"/>
            </p:cNvSpPr>
            <p:nvPr/>
          </p:nvSpPr>
          <p:spPr bwMode="auto">
            <a:xfrm>
              <a:off x="3464" y="1661"/>
              <a:ext cx="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4" name="Line 23"/>
            <p:cNvSpPr>
              <a:spLocks noChangeShapeType="1"/>
            </p:cNvSpPr>
            <p:nvPr/>
          </p:nvSpPr>
          <p:spPr bwMode="auto">
            <a:xfrm>
              <a:off x="3465" y="3657"/>
              <a:ext cx="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39" name="Text Box 24"/>
          <p:cNvSpPr txBox="1">
            <a:spLocks noChangeArrowheads="1"/>
          </p:cNvSpPr>
          <p:nvPr/>
        </p:nvSpPr>
        <p:spPr bwMode="auto">
          <a:xfrm>
            <a:off x="4932363" y="2708275"/>
            <a:ext cx="5080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B</a:t>
            </a:r>
            <a:r>
              <a:rPr lang="en-US" altLang="zh-CN" sz="1600" baseline="-25000"/>
              <a:t>1</a:t>
            </a:r>
            <a:r>
              <a:rPr lang="en-US" altLang="zh-CN" sz="1600"/>
              <a:t>B</a:t>
            </a:r>
            <a:r>
              <a:rPr lang="en-US" altLang="zh-CN" sz="1600" baseline="-25000"/>
              <a:t>2</a:t>
            </a:r>
            <a:r>
              <a:rPr lang="en-US" altLang="zh-CN" sz="1600"/>
              <a:t>B</a:t>
            </a:r>
            <a:r>
              <a:rPr lang="en-US" altLang="zh-CN" sz="1600" baseline="-25000"/>
              <a:t>3</a:t>
            </a:r>
            <a:r>
              <a:rPr lang="en-US" altLang="zh-CN" sz="1600"/>
              <a:t>B</a:t>
            </a:r>
            <a:r>
              <a:rPr lang="en-US" altLang="zh-CN" sz="1600" baseline="-25000"/>
              <a:t>4</a:t>
            </a:r>
            <a:r>
              <a:rPr lang="en-US" altLang="zh-CN" sz="1600"/>
              <a:t>B</a:t>
            </a:r>
            <a:r>
              <a:rPr lang="en-US" altLang="zh-CN" sz="1600" baseline="-25000"/>
              <a:t>5</a:t>
            </a:r>
            <a:r>
              <a:rPr lang="en-US" altLang="zh-CN" sz="1600"/>
              <a:t>B</a:t>
            </a:r>
            <a:r>
              <a:rPr lang="en-US" altLang="zh-CN" sz="1600" baseline="-25000"/>
              <a:t>6</a:t>
            </a:r>
            <a:r>
              <a:rPr lang="en-US" altLang="zh-CN" sz="1600"/>
              <a:t>B</a:t>
            </a:r>
            <a:r>
              <a:rPr lang="en-US" altLang="zh-CN" sz="1600" baseline="-25000"/>
              <a:t>7</a:t>
            </a:r>
            <a:r>
              <a:rPr lang="en-US" altLang="zh-CN" sz="1600"/>
              <a:t>B</a:t>
            </a:r>
            <a:r>
              <a:rPr lang="en-US" altLang="zh-CN" sz="1600" baseline="-25000"/>
              <a:t>8</a:t>
            </a:r>
            <a:r>
              <a:rPr lang="en-US" altLang="zh-CN" sz="1600"/>
              <a:t>B</a:t>
            </a:r>
            <a:r>
              <a:rPr lang="en-US" altLang="zh-CN" sz="1600" baseline="-25000"/>
              <a:t>9</a:t>
            </a:r>
            <a:r>
              <a:rPr lang="en-US" altLang="zh-CN" sz="1600"/>
              <a:t>B</a:t>
            </a:r>
            <a:r>
              <a:rPr lang="en-US" altLang="zh-CN" sz="1600" baseline="-25000"/>
              <a:t>10</a:t>
            </a:r>
            <a:r>
              <a:rPr lang="en-US" altLang="zh-CN" sz="1600"/>
              <a:t>B</a:t>
            </a:r>
            <a:r>
              <a:rPr lang="en-US" altLang="zh-CN" sz="1600" baseline="-25000"/>
              <a:t>11</a:t>
            </a:r>
            <a:r>
              <a:rPr lang="en-US" altLang="zh-CN" sz="1600"/>
              <a:t>B</a:t>
            </a:r>
            <a:r>
              <a:rPr lang="en-US" altLang="zh-CN" sz="1600" baseline="-25000"/>
              <a:t>12</a:t>
            </a:r>
            <a:endParaRPr lang="en-US" altLang="zh-CN" sz="1600"/>
          </a:p>
        </p:txBody>
      </p:sp>
      <p:sp>
        <p:nvSpPr>
          <p:cNvPr id="1040" name="Line 25"/>
          <p:cNvSpPr>
            <a:spLocks noChangeShapeType="1"/>
          </p:cNvSpPr>
          <p:nvPr/>
        </p:nvSpPr>
        <p:spPr bwMode="auto">
          <a:xfrm>
            <a:off x="4813300" y="3763963"/>
            <a:ext cx="4105275" cy="0"/>
          </a:xfrm>
          <a:prstGeom prst="line">
            <a:avLst/>
          </a:prstGeom>
          <a:noFill/>
          <a:ln w="28575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1" name="Line 26"/>
          <p:cNvSpPr>
            <a:spLocks noChangeShapeType="1"/>
          </p:cNvSpPr>
          <p:nvPr/>
        </p:nvSpPr>
        <p:spPr bwMode="auto">
          <a:xfrm>
            <a:off x="4816475" y="4743450"/>
            <a:ext cx="4105275" cy="0"/>
          </a:xfrm>
          <a:prstGeom prst="line">
            <a:avLst/>
          </a:prstGeom>
          <a:noFill/>
          <a:ln w="28575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2" name="Text Box 27"/>
          <p:cNvSpPr txBox="1">
            <a:spLocks noChangeArrowheads="1"/>
          </p:cNvSpPr>
          <p:nvPr/>
        </p:nvSpPr>
        <p:spPr bwMode="auto">
          <a:xfrm>
            <a:off x="7812088" y="2924175"/>
            <a:ext cx="936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3333CC"/>
                </a:solidFill>
              </a:rPr>
              <a:t>Group 1</a:t>
            </a:r>
          </a:p>
          <a:p>
            <a:pPr algn="ctr" eaLnBrk="1" hangingPunct="1"/>
            <a:r>
              <a:rPr lang="en-US" altLang="zh-CN" sz="1600" b="1">
                <a:solidFill>
                  <a:srgbClr val="3333CC"/>
                </a:solidFill>
              </a:rPr>
              <a:t>(1…</a:t>
            </a:r>
            <a:r>
              <a:rPr lang="en-US" altLang="zh-CN" sz="1600" b="1" i="1">
                <a:solidFill>
                  <a:srgbClr val="3333CC"/>
                </a:solidFill>
              </a:rPr>
              <a:t>t</a:t>
            </a:r>
            <a:r>
              <a:rPr lang="en-US" altLang="zh-CN" sz="1600" b="1">
                <a:solidFill>
                  <a:srgbClr val="3333CC"/>
                </a:solidFill>
              </a:rPr>
              <a:t>)</a:t>
            </a:r>
          </a:p>
        </p:txBody>
      </p:sp>
      <p:sp>
        <p:nvSpPr>
          <p:cNvPr id="1043" name="Text Box 28"/>
          <p:cNvSpPr txBox="1">
            <a:spLocks noChangeArrowheads="1"/>
          </p:cNvSpPr>
          <p:nvPr/>
        </p:nvSpPr>
        <p:spPr bwMode="auto">
          <a:xfrm>
            <a:off x="7885113" y="3933825"/>
            <a:ext cx="936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3333CC"/>
                </a:solidFill>
              </a:rPr>
              <a:t>Group 2</a:t>
            </a:r>
          </a:p>
          <a:p>
            <a:pPr algn="ctr" eaLnBrk="1" hangingPunct="1"/>
            <a:r>
              <a:rPr lang="en-US" altLang="zh-CN" sz="1600" b="1">
                <a:solidFill>
                  <a:srgbClr val="3333CC"/>
                </a:solidFill>
              </a:rPr>
              <a:t>(</a:t>
            </a:r>
            <a:r>
              <a:rPr lang="en-US" altLang="zh-CN" sz="1600" b="1" i="1">
                <a:solidFill>
                  <a:srgbClr val="3333CC"/>
                </a:solidFill>
              </a:rPr>
              <a:t>t</a:t>
            </a:r>
            <a:r>
              <a:rPr lang="en-US" altLang="zh-CN" sz="1600" b="1">
                <a:solidFill>
                  <a:srgbClr val="3333CC"/>
                </a:solidFill>
              </a:rPr>
              <a:t>+1…2</a:t>
            </a:r>
            <a:r>
              <a:rPr lang="en-US" altLang="zh-CN" sz="1600" b="1" i="1">
                <a:solidFill>
                  <a:srgbClr val="3333CC"/>
                </a:solidFill>
              </a:rPr>
              <a:t>t</a:t>
            </a:r>
            <a:r>
              <a:rPr lang="en-US" altLang="zh-CN" sz="1600" b="1">
                <a:solidFill>
                  <a:srgbClr val="3333CC"/>
                </a:solidFill>
              </a:rPr>
              <a:t>)</a:t>
            </a:r>
          </a:p>
        </p:txBody>
      </p:sp>
      <p:sp>
        <p:nvSpPr>
          <p:cNvPr id="1044" name="Text Box 29"/>
          <p:cNvSpPr txBox="1">
            <a:spLocks noChangeArrowheads="1"/>
          </p:cNvSpPr>
          <p:nvPr/>
        </p:nvSpPr>
        <p:spPr bwMode="auto">
          <a:xfrm>
            <a:off x="7812088" y="4941888"/>
            <a:ext cx="1079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3333CC"/>
                </a:solidFill>
              </a:rPr>
              <a:t>Group 3</a:t>
            </a:r>
          </a:p>
          <a:p>
            <a:pPr algn="ctr" eaLnBrk="1" hangingPunct="1"/>
            <a:r>
              <a:rPr lang="en-US" altLang="zh-CN" sz="1600" b="1">
                <a:solidFill>
                  <a:srgbClr val="3333CC"/>
                </a:solidFill>
              </a:rPr>
              <a:t>(2</a:t>
            </a:r>
            <a:r>
              <a:rPr lang="en-US" altLang="zh-CN" sz="1600" b="1" i="1">
                <a:solidFill>
                  <a:srgbClr val="3333CC"/>
                </a:solidFill>
              </a:rPr>
              <a:t>t</a:t>
            </a:r>
            <a:r>
              <a:rPr lang="en-US" altLang="zh-CN" sz="1600" b="1">
                <a:solidFill>
                  <a:srgbClr val="3333CC"/>
                </a:solidFill>
              </a:rPr>
              <a:t>+1…3</a:t>
            </a:r>
            <a:r>
              <a:rPr lang="en-US" altLang="zh-CN" sz="1600" b="1" i="1">
                <a:solidFill>
                  <a:srgbClr val="3333CC"/>
                </a:solidFill>
              </a:rPr>
              <a:t>t</a:t>
            </a:r>
            <a:r>
              <a:rPr lang="en-US" altLang="zh-CN" sz="1600" b="1">
                <a:solidFill>
                  <a:srgbClr val="3333CC"/>
                </a:solidFill>
              </a:rPr>
              <a:t>)</a:t>
            </a:r>
          </a:p>
        </p:txBody>
      </p:sp>
      <p:sp>
        <p:nvSpPr>
          <p:cNvPr id="1045" name="Oval 30"/>
          <p:cNvSpPr>
            <a:spLocks noChangeArrowheads="1"/>
          </p:cNvSpPr>
          <p:nvPr/>
        </p:nvSpPr>
        <p:spPr bwMode="auto">
          <a:xfrm>
            <a:off x="755650" y="4292600"/>
            <a:ext cx="1368425" cy="36036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56" name="Text Box 32" descr="粉色面巾纸"/>
          <p:cNvSpPr txBox="1">
            <a:spLocks noChangeArrowheads="1"/>
          </p:cNvSpPr>
          <p:nvPr/>
        </p:nvSpPr>
        <p:spPr bwMode="auto">
          <a:xfrm>
            <a:off x="5580063" y="1052513"/>
            <a:ext cx="2232025" cy="911225"/>
          </a:xfrm>
          <a:prstGeom prst="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57150" cmpd="thinThick">
            <a:solidFill>
              <a:srgbClr val="FFCC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bitSeg</a:t>
            </a:r>
            <a:r>
              <a:rPr lang="en-US" altLang="zh-CN" sz="2000">
                <a:solidFill>
                  <a:srgbClr val="000099"/>
                </a:solidFill>
                <a:ea typeface="宋体" pitchFamily="2" charset="-122"/>
              </a:rPr>
              <a:t>(A[7], 1, </a:t>
            </a:r>
            <a:r>
              <a:rPr lang="en-US" altLang="zh-CN" sz="2000" i="1">
                <a:solidFill>
                  <a:srgbClr val="000099"/>
                </a:solidFill>
                <a:ea typeface="宋体" pitchFamily="2" charset="-122"/>
              </a:rPr>
              <a:t>t</a:t>
            </a:r>
            <a:r>
              <a:rPr lang="en-US" altLang="zh-CN" sz="2000">
                <a:solidFill>
                  <a:srgbClr val="000099"/>
                </a:solidFill>
                <a:ea typeface="宋体" pitchFamily="2" charset="-122"/>
              </a:rPr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000099"/>
                </a:solidFill>
                <a:ea typeface="宋体" pitchFamily="2" charset="-122"/>
              </a:rPr>
              <a:t>= 1011</a:t>
            </a:r>
            <a:r>
              <a:rPr lang="en-US" altLang="zh-CN" sz="2000" baseline="-25000">
                <a:solidFill>
                  <a:srgbClr val="000099"/>
                </a:solidFill>
                <a:ea typeface="宋体" pitchFamily="2" charset="-122"/>
              </a:rPr>
              <a:t>2</a:t>
            </a:r>
            <a:r>
              <a:rPr lang="en-US" altLang="zh-CN" sz="2000">
                <a:solidFill>
                  <a:srgbClr val="000099"/>
                </a:solidFill>
                <a:ea typeface="宋体" pitchFamily="2" charset="-122"/>
              </a:rPr>
              <a:t> = 11</a:t>
            </a:r>
          </a:p>
        </p:txBody>
      </p:sp>
      <p:sp>
        <p:nvSpPr>
          <p:cNvPr id="1047" name="Text Box 33"/>
          <p:cNvSpPr txBox="1">
            <a:spLocks noChangeArrowheads="1"/>
          </p:cNvSpPr>
          <p:nvPr/>
        </p:nvSpPr>
        <p:spPr bwMode="auto">
          <a:xfrm>
            <a:off x="5580063" y="2708275"/>
            <a:ext cx="222408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any union combination of {B</a:t>
            </a:r>
            <a:r>
              <a:rPr lang="en-US" altLang="zh-CN" sz="1600" baseline="-25000"/>
              <a:t>1</a:t>
            </a:r>
            <a:r>
              <a:rPr lang="en-US" altLang="zh-CN" sz="1600"/>
              <a:t>,B</a:t>
            </a:r>
            <a:r>
              <a:rPr lang="en-US" altLang="zh-CN" sz="1600" baseline="-25000"/>
              <a:t>2</a:t>
            </a:r>
            <a:r>
              <a:rPr lang="en-US" altLang="zh-CN" sz="1600"/>
              <a:t>,B</a:t>
            </a:r>
            <a:r>
              <a:rPr lang="en-US" altLang="zh-CN" sz="1600" baseline="-25000"/>
              <a:t>3</a:t>
            </a:r>
            <a:r>
              <a:rPr lang="en-US" altLang="zh-CN" sz="1600"/>
              <a:t>,B</a:t>
            </a:r>
            <a:r>
              <a:rPr lang="en-US" altLang="zh-CN" sz="1600" baseline="-25000"/>
              <a:t>4</a:t>
            </a:r>
            <a:r>
              <a:rPr lang="en-US" altLang="zh-CN" sz="1600"/>
              <a:t>}, totaling 16, 11 computed</a:t>
            </a:r>
          </a:p>
        </p:txBody>
      </p:sp>
      <p:sp>
        <p:nvSpPr>
          <p:cNvPr id="1048" name="Text Box 34"/>
          <p:cNvSpPr txBox="1">
            <a:spLocks noChangeArrowheads="1"/>
          </p:cNvSpPr>
          <p:nvPr/>
        </p:nvSpPr>
        <p:spPr bwMode="auto">
          <a:xfrm>
            <a:off x="5508625" y="3789363"/>
            <a:ext cx="22240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any union combination of {B</a:t>
            </a:r>
            <a:r>
              <a:rPr lang="en-US" altLang="zh-CN" sz="1600" baseline="-25000"/>
              <a:t>5</a:t>
            </a:r>
            <a:r>
              <a:rPr lang="en-US" altLang="zh-CN" sz="1600"/>
              <a:t>,B</a:t>
            </a:r>
            <a:r>
              <a:rPr lang="en-US" altLang="zh-CN" sz="1600" baseline="-25000"/>
              <a:t>6</a:t>
            </a:r>
            <a:r>
              <a:rPr lang="en-US" altLang="zh-CN" sz="1600"/>
              <a:t>,B</a:t>
            </a:r>
            <a:r>
              <a:rPr lang="en-US" altLang="zh-CN" sz="1600" baseline="-25000"/>
              <a:t>7</a:t>
            </a:r>
            <a:r>
              <a:rPr lang="en-US" altLang="zh-CN" sz="1600"/>
              <a:t>,B</a:t>
            </a:r>
            <a:r>
              <a:rPr lang="en-US" altLang="zh-CN" sz="1600" baseline="-25000"/>
              <a:t>8</a:t>
            </a:r>
            <a:r>
              <a:rPr lang="en-US" altLang="zh-CN" sz="1600"/>
              <a:t>}, totaling 16, 11 computed</a:t>
            </a:r>
          </a:p>
        </p:txBody>
      </p:sp>
      <p:sp>
        <p:nvSpPr>
          <p:cNvPr id="1049" name="Text Box 35"/>
          <p:cNvSpPr txBox="1">
            <a:spLocks noChangeArrowheads="1"/>
          </p:cNvSpPr>
          <p:nvPr/>
        </p:nvSpPr>
        <p:spPr bwMode="auto">
          <a:xfrm>
            <a:off x="5508625" y="4868863"/>
            <a:ext cx="22240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any union combination of {B</a:t>
            </a:r>
            <a:r>
              <a:rPr lang="en-US" altLang="zh-CN" sz="1600" baseline="-25000"/>
              <a:t>9</a:t>
            </a:r>
            <a:r>
              <a:rPr lang="en-US" altLang="zh-CN" sz="1600"/>
              <a:t>,B</a:t>
            </a:r>
            <a:r>
              <a:rPr lang="en-US" altLang="zh-CN" sz="1600" baseline="-25000"/>
              <a:t>10</a:t>
            </a:r>
            <a:r>
              <a:rPr lang="en-US" altLang="zh-CN" sz="1600"/>
              <a:t>,B</a:t>
            </a:r>
            <a:r>
              <a:rPr lang="en-US" altLang="zh-CN" sz="1600" baseline="-25000"/>
              <a:t>11</a:t>
            </a:r>
            <a:r>
              <a:rPr lang="en-US" altLang="zh-CN" sz="1600"/>
              <a:t>,B</a:t>
            </a:r>
            <a:r>
              <a:rPr lang="en-US" altLang="zh-CN" sz="1600" baseline="-25000"/>
              <a:t>12</a:t>
            </a:r>
            <a:r>
              <a:rPr lang="en-US" altLang="zh-CN" sz="1600"/>
              <a:t>}, totaling 16, 11 computed</a:t>
            </a:r>
          </a:p>
        </p:txBody>
      </p:sp>
      <p:sp>
        <p:nvSpPr>
          <p:cNvPr id="103461" name="Oval 37"/>
          <p:cNvSpPr>
            <a:spLocks noChangeArrowheads="1"/>
          </p:cNvSpPr>
          <p:nvPr/>
        </p:nvSpPr>
        <p:spPr bwMode="auto">
          <a:xfrm>
            <a:off x="5435600" y="2060575"/>
            <a:ext cx="2520950" cy="4248150"/>
          </a:xfrm>
          <a:prstGeom prst="ellipse">
            <a:avLst/>
          </a:prstGeom>
          <a:noFill/>
          <a:ln w="28575">
            <a:solidFill>
              <a:srgbClr val="33CCCC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62" name="Text Box 38"/>
          <p:cNvSpPr txBox="1">
            <a:spLocks noChangeArrowheads="1"/>
          </p:cNvSpPr>
          <p:nvPr/>
        </p:nvSpPr>
        <p:spPr bwMode="auto">
          <a:xfrm>
            <a:off x="6034088" y="6286500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Where to store?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76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3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6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9288"/>
            <a:ext cx="8229600" cy="1051520"/>
          </a:xfrm>
        </p:spPr>
        <p:txBody>
          <a:bodyPr/>
          <a:lstStyle/>
          <a:p>
            <a:pPr eaLnBrk="1" hangingPunct="1"/>
            <a:r>
              <a:rPr lang="en-US" altLang="zh-CN" dirty="0"/>
              <a:t>Storage of the Row Combinations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Using one large 2-dimensional array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Goals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keep all unions generated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provide indexing for using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Coding within a group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One-to-one correspondence between a bit string of length </a:t>
            </a:r>
            <a:r>
              <a:rPr lang="en-US" altLang="zh-CN" sz="2400" i="1"/>
              <a:t>t</a:t>
            </a:r>
            <a:r>
              <a:rPr lang="en-US" altLang="zh-CN" sz="2400"/>
              <a:t> and one union for a subset of a set of </a:t>
            </a:r>
            <a:r>
              <a:rPr lang="en-US" altLang="zh-CN" sz="2400" i="1"/>
              <a:t>t </a:t>
            </a:r>
            <a:r>
              <a:rPr lang="en-US" altLang="zh-CN" sz="2400"/>
              <a:t>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Establishing indexing for union required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When constructing a row of </a:t>
            </a:r>
            <a:r>
              <a:rPr lang="en-US" altLang="zh-CN" sz="2400" i="1"/>
              <a:t>AB</a:t>
            </a:r>
            <a:r>
              <a:rPr lang="en-US" altLang="zh-CN" sz="2400"/>
              <a:t>, a segment can be notated as a integer. Use it as index.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4941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9" descr="蓝色面巾纸"/>
          <p:cNvSpPr>
            <a:spLocks noChangeArrowheads="1"/>
          </p:cNvSpPr>
          <p:nvPr/>
        </p:nvSpPr>
        <p:spPr bwMode="auto">
          <a:xfrm>
            <a:off x="179388" y="3429000"/>
            <a:ext cx="8785225" cy="1584325"/>
          </a:xfrm>
          <a:prstGeom prst="roundRect">
            <a:avLst>
              <a:gd name="adj" fmla="val 16667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Storage the Unions</a:t>
            </a:r>
          </a:p>
        </p:txBody>
      </p:sp>
      <p:graphicFrame>
        <p:nvGraphicFramePr>
          <p:cNvPr id="2050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323850" y="3573463"/>
          <a:ext cx="84963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公式" r:id="rId5" imgW="5613120" imgH="711000" progId="Equation.3">
                  <p:embed/>
                </p:oleObj>
              </mc:Choice>
              <mc:Fallback>
                <p:oleObj name="公式" r:id="rId5" imgW="5613120" imgH="711000" progId="Equation.3">
                  <p:embed/>
                  <p:pic>
                    <p:nvPicPr>
                      <p:cNvPr id="20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573463"/>
                        <a:ext cx="84963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5148263" y="3644900"/>
            <a:ext cx="27352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5400"/>
              <a:t>……</a:t>
            </a:r>
          </a:p>
        </p:txBody>
      </p:sp>
      <p:sp>
        <p:nvSpPr>
          <p:cNvPr id="2054" name="Oval 11"/>
          <p:cNvSpPr>
            <a:spLocks noChangeArrowheads="1"/>
          </p:cNvSpPr>
          <p:nvPr/>
        </p:nvSpPr>
        <p:spPr bwMode="auto">
          <a:xfrm>
            <a:off x="6804025" y="3429000"/>
            <a:ext cx="503238" cy="649288"/>
          </a:xfrm>
          <a:prstGeom prst="ellips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5" name="Line 12"/>
          <p:cNvSpPr>
            <a:spLocks noChangeShapeType="1"/>
          </p:cNvSpPr>
          <p:nvPr/>
        </p:nvSpPr>
        <p:spPr bwMode="auto">
          <a:xfrm flipH="1">
            <a:off x="3563938" y="4076700"/>
            <a:ext cx="3455987" cy="1223963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6" name="Text Box 13"/>
          <p:cNvSpPr txBox="1">
            <a:spLocks noChangeArrowheads="1"/>
          </p:cNvSpPr>
          <p:nvPr/>
        </p:nvSpPr>
        <p:spPr bwMode="auto">
          <a:xfrm>
            <a:off x="2843213" y="5300663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i</a:t>
            </a:r>
            <a:r>
              <a:rPr lang="en-US" altLang="zh-CN"/>
              <a:t>,</a:t>
            </a:r>
            <a:r>
              <a:rPr lang="en-US" altLang="zh-CN" i="1"/>
              <a:t>j</a:t>
            </a:r>
            <a:r>
              <a:rPr lang="en-US" altLang="zh-CN"/>
              <a:t>,</a:t>
            </a:r>
            <a:r>
              <a:rPr lang="en-US" altLang="zh-CN" i="1"/>
              <a:t>k </a:t>
            </a:r>
            <a:r>
              <a:rPr lang="en-US" altLang="zh-CN"/>
              <a:t>stands for </a:t>
            </a:r>
            <a:r>
              <a:rPr lang="en-US" altLang="zh-CN" i="1"/>
              <a:t>B</a:t>
            </a:r>
            <a:r>
              <a:rPr lang="en-US" altLang="zh-CN" baseline="-25000"/>
              <a:t>i</a:t>
            </a:r>
            <a:r>
              <a:rPr lang="en-US" altLang="zh-CN">
                <a:sym typeface="Symbol" pitchFamily="18" charset="2"/>
              </a:rPr>
              <a:t>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 baseline="-25000">
                <a:sym typeface="Symbol" pitchFamily="18" charset="2"/>
              </a:rPr>
              <a:t>j</a:t>
            </a:r>
            <a:r>
              <a:rPr lang="en-US" altLang="zh-CN">
                <a:sym typeface="Symbol" pitchFamily="18" charset="2"/>
              </a:rPr>
              <a:t>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 baseline="-25000">
                <a:sym typeface="Symbol" pitchFamily="18" charset="2"/>
              </a:rPr>
              <a:t>k</a:t>
            </a:r>
            <a:endParaRPr lang="en-US" altLang="zh-CN" i="1">
              <a:sym typeface="Symbol" pitchFamily="18" charset="2"/>
            </a:endParaRPr>
          </a:p>
        </p:txBody>
      </p:sp>
      <p:sp>
        <p:nvSpPr>
          <p:cNvPr id="2057" name="Text Box 14"/>
          <p:cNvSpPr txBox="1">
            <a:spLocks noChangeArrowheads="1"/>
          </p:cNvSpPr>
          <p:nvPr/>
        </p:nvSpPr>
        <p:spPr bwMode="auto">
          <a:xfrm>
            <a:off x="539750" y="2636838"/>
            <a:ext cx="1439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one row for one group</a:t>
            </a:r>
          </a:p>
        </p:txBody>
      </p:sp>
      <p:sp>
        <p:nvSpPr>
          <p:cNvPr id="2058" name="Text Box 15"/>
          <p:cNvSpPr txBox="1">
            <a:spLocks noChangeArrowheads="1"/>
          </p:cNvSpPr>
          <p:nvPr/>
        </p:nvSpPr>
        <p:spPr bwMode="auto">
          <a:xfrm>
            <a:off x="4284663" y="2781300"/>
            <a:ext cx="446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column indexed by bitSeg(</a:t>
            </a:r>
            <a:r>
              <a:rPr lang="en-US" altLang="zh-CN" i="1"/>
              <a:t>A</a:t>
            </a:r>
            <a:r>
              <a:rPr lang="en-US" altLang="zh-CN"/>
              <a:t>[i],j,t)</a:t>
            </a:r>
          </a:p>
        </p:txBody>
      </p:sp>
      <p:sp>
        <p:nvSpPr>
          <p:cNvPr id="2059" name="Line 16"/>
          <p:cNvSpPr>
            <a:spLocks noChangeShapeType="1"/>
          </p:cNvSpPr>
          <p:nvPr/>
        </p:nvSpPr>
        <p:spPr bwMode="auto">
          <a:xfrm>
            <a:off x="6300788" y="3141663"/>
            <a:ext cx="576262" cy="358775"/>
          </a:xfrm>
          <a:prstGeom prst="line">
            <a:avLst/>
          </a:prstGeom>
          <a:noFill/>
          <a:ln w="9525">
            <a:solidFill>
              <a:srgbClr val="008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60" name="WordArt 17"/>
          <p:cNvSpPr>
            <a:spLocks noChangeArrowheads="1" noChangeShapeType="1" noTextEdit="1"/>
          </p:cNvSpPr>
          <p:nvPr/>
        </p:nvSpPr>
        <p:spPr bwMode="auto">
          <a:xfrm>
            <a:off x="2555875" y="1989138"/>
            <a:ext cx="3529013" cy="746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新魏"/>
                <a:ea typeface="华文新魏"/>
              </a:rPr>
              <a:t>allUnion</a:t>
            </a:r>
            <a:endParaRPr lang="zh-CN" altLang="en-US" sz="3600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华文新魏"/>
              <a:ea typeface="华文新魏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841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1296"/>
            <a:ext cx="8229600" cy="1051520"/>
          </a:xfrm>
        </p:spPr>
        <p:txBody>
          <a:bodyPr/>
          <a:lstStyle/>
          <a:p>
            <a:r>
              <a:rPr lang="en-US" altLang="zh-CN" dirty="0"/>
              <a:t>Array for Row Combinations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38600" y="2702768"/>
            <a:ext cx="457200" cy="4038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66800" y="4074368"/>
            <a:ext cx="7620000" cy="4572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>
            <a:off x="1066800" y="2931368"/>
            <a:ext cx="228600" cy="3048000"/>
          </a:xfrm>
          <a:prstGeom prst="leftBracket">
            <a:avLst>
              <a:gd name="adj" fmla="val 1111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6"/>
          <p:cNvSpPr>
            <a:spLocks/>
          </p:cNvSpPr>
          <p:nvPr/>
        </p:nvSpPr>
        <p:spPr bwMode="auto">
          <a:xfrm flipH="1">
            <a:off x="8458200" y="2931368"/>
            <a:ext cx="228600" cy="3048000"/>
          </a:xfrm>
          <a:prstGeom prst="leftBracket">
            <a:avLst>
              <a:gd name="adj" fmla="val 1111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81000" y="1864568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The </a:t>
            </a:r>
            <a:r>
              <a:rPr lang="en-US" altLang="zh-CN">
                <a:cs typeface="Times New Roman" pitchFamily="18" charset="0"/>
              </a:rPr>
              <a:t>array: </a:t>
            </a: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allUnions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09600" y="4074368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09600" y="4531568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81000" y="4074368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row </a:t>
            </a:r>
            <a:r>
              <a:rPr lang="en-US" altLang="zh-CN" sz="2000" i="1"/>
              <a:t>j</a:t>
            </a:r>
            <a:endParaRPr lang="en-US" altLang="zh-CN" sz="200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371600" y="5293567"/>
            <a:ext cx="3560440" cy="1200329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ea typeface="宋体" pitchFamily="2" charset="-122"/>
              </a:rPr>
              <a:t>Containing all possible row combinations, totaling 2</a:t>
            </a:r>
            <a:r>
              <a:rPr lang="en-US" altLang="zh-CN" i="1" baseline="30000" dirty="0"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, within </a:t>
            </a:r>
            <a:r>
              <a:rPr lang="en-US" altLang="zh-CN" i="1" dirty="0" err="1">
                <a:ea typeface="宋体" pitchFamily="2" charset="-122"/>
              </a:rPr>
              <a:t>j</a:t>
            </a:r>
            <a:r>
              <a:rPr lang="en-US" altLang="zh-CN" dirty="0" err="1">
                <a:ea typeface="宋体" pitchFamily="2" charset="-122"/>
              </a:rPr>
              <a:t>th</a:t>
            </a:r>
            <a:r>
              <a:rPr lang="en-US" altLang="zh-CN" dirty="0">
                <a:ea typeface="宋体" pitchFamily="2" charset="-122"/>
              </a:rPr>
              <a:t> group of B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2286000" y="4302968"/>
            <a:ext cx="533400" cy="9906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038600" y="2702768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810000" y="2321768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column </a:t>
            </a:r>
            <a:r>
              <a:rPr lang="en-US" altLang="zh-CN" sz="2000" i="1"/>
              <a:t>i</a:t>
            </a:r>
            <a:endParaRPr lang="en-US" altLang="zh-CN" sz="2000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5334000" y="1864568"/>
            <a:ext cx="3048000" cy="1792288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>
                <a:ea typeface="宋体" pitchFamily="2" charset="-122"/>
              </a:rPr>
              <a:t>Containing in each row the union, of which the code is exactly </a:t>
            </a:r>
            <a:r>
              <a:rPr lang="en-US" altLang="zh-CN" i="1">
                <a:ea typeface="宋体" pitchFamily="2" charset="-122"/>
              </a:rPr>
              <a:t>i</a:t>
            </a:r>
            <a:r>
              <a:rPr lang="en-US" altLang="zh-CN">
                <a:ea typeface="宋体" pitchFamily="2" charset="-122"/>
              </a:rPr>
              <a:t>, looked as a 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>
                <a:ea typeface="宋体" pitchFamily="2" charset="-122"/>
              </a:rPr>
              <a:t>-bit binary number.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4267200" y="2550368"/>
            <a:ext cx="1066800" cy="5334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791200" y="4988768"/>
            <a:ext cx="2819400" cy="879475"/>
          </a:xfrm>
          <a:prstGeom prst="rect">
            <a:avLst/>
          </a:prstGeom>
          <a:solidFill>
            <a:srgbClr val="CCFFFF"/>
          </a:solidFill>
          <a:ln w="57150" cmpd="thinThick">
            <a:solidFill>
              <a:srgbClr val="33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Indexed by segment coding for Matrix A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4495800" y="2702768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4114800" y="415056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 flipV="1">
            <a:off x="4191000" y="4302968"/>
            <a:ext cx="1676400" cy="68580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0839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Sketch for the Procedure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t=</a:t>
            </a:r>
            <a:r>
              <a:rPr lang="en-US" altLang="zh-CN">
                <a:sym typeface="Symbol" pitchFamily="18" charset="2"/>
              </a:rPr>
              <a:t>lg</a:t>
            </a:r>
            <a:r>
              <a:rPr lang="en-US" altLang="zh-CN" i="1">
                <a:sym typeface="Symbol" pitchFamily="18" charset="2"/>
              </a:rPr>
              <a:t>n</a:t>
            </a:r>
            <a:r>
              <a:rPr lang="en-US" altLang="zh-CN">
                <a:sym typeface="Symbol" pitchFamily="18" charset="2"/>
              </a:rPr>
              <a:t>; g=</a:t>
            </a:r>
            <a:r>
              <a:rPr lang="en-US" altLang="zh-CN" i="1">
                <a:sym typeface="Symbol" pitchFamily="18" charset="2"/>
              </a:rPr>
              <a:t>n</a:t>
            </a:r>
            <a:r>
              <a:rPr lang="en-US" altLang="zh-CN">
                <a:sym typeface="Symbol" pitchFamily="18" charset="2"/>
              </a:rPr>
              <a:t>/</a:t>
            </a:r>
            <a:r>
              <a:rPr lang="en-US" altLang="zh-CN" i="1">
                <a:sym typeface="Symbol" pitchFamily="18" charset="2"/>
              </a:rPr>
              <a:t>t</a:t>
            </a:r>
            <a:r>
              <a:rPr lang="en-US" altLang="zh-CN">
                <a:sym typeface="Symbol" pitchFamily="18" charset="2"/>
              </a:rPr>
              <a:t>;</a:t>
            </a:r>
          </a:p>
          <a:p>
            <a:pPr eaLnBrk="1" hangingPunct="1"/>
            <a:r>
              <a:rPr lang="en-US" altLang="zh-CN">
                <a:solidFill>
                  <a:srgbClr val="0000CC"/>
                </a:solidFill>
                <a:sym typeface="Symbol" pitchFamily="18" charset="2"/>
              </a:rPr>
              <a:t>&lt;Compute and store in 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allUnions</a:t>
            </a:r>
            <a:r>
              <a:rPr lang="en-US" altLang="zh-CN">
                <a:solidFill>
                  <a:srgbClr val="0000CC"/>
                </a:solidFill>
                <a:sym typeface="Symbol" pitchFamily="18" charset="2"/>
              </a:rPr>
              <a:t> unions of all combinations of rows of </a:t>
            </a:r>
            <a:r>
              <a:rPr lang="en-US" altLang="zh-CN" i="1">
                <a:solidFill>
                  <a:srgbClr val="0000CC"/>
                </a:solidFill>
                <a:sym typeface="Symbol" pitchFamily="18" charset="2"/>
              </a:rPr>
              <a:t>B</a:t>
            </a:r>
            <a:r>
              <a:rPr lang="en-US" altLang="zh-CN">
                <a:solidFill>
                  <a:srgbClr val="0000CC"/>
                </a:solidFill>
                <a:sym typeface="Symbol" pitchFamily="18" charset="2"/>
              </a:rPr>
              <a:t>&gt;</a:t>
            </a:r>
          </a:p>
          <a:p>
            <a:pPr eaLnBrk="1" hangingPunct="1"/>
            <a:r>
              <a:rPr lang="en-US" altLang="zh-CN" b="1">
                <a:sym typeface="Symbol" pitchFamily="18" charset="2"/>
              </a:rPr>
              <a:t>for</a:t>
            </a:r>
            <a:r>
              <a:rPr lang="en-US" altLang="zh-CN">
                <a:sym typeface="Symbol" pitchFamily="18" charset="2"/>
              </a:rPr>
              <a:t> (i=1; i</a:t>
            </a:r>
            <a:r>
              <a:rPr lang="en-US" altLang="zh-CN" i="1">
                <a:sym typeface="Symbol" pitchFamily="18" charset="2"/>
              </a:rPr>
              <a:t>n</a:t>
            </a:r>
            <a:r>
              <a:rPr lang="en-US" altLang="zh-CN">
                <a:sym typeface="Symbol" pitchFamily="18" charset="2"/>
              </a:rPr>
              <a:t>; i++)</a:t>
            </a:r>
          </a:p>
          <a:p>
            <a:pPr eaLnBrk="1" hangingPunct="1"/>
            <a:r>
              <a:rPr lang="en-US" altLang="zh-CN">
                <a:sym typeface="Symbol" pitchFamily="18" charset="2"/>
              </a:rPr>
              <a:t>    </a:t>
            </a:r>
            <a:r>
              <a:rPr lang="en-US" altLang="zh-CN">
                <a:solidFill>
                  <a:srgbClr val="0000CC"/>
                </a:solidFill>
                <a:sym typeface="Symbol" pitchFamily="18" charset="2"/>
              </a:rPr>
              <a:t>&lt;Initialize C[i] to 0&gt;</a:t>
            </a:r>
          </a:p>
          <a:p>
            <a:pPr eaLnBrk="1" hangingPunct="1"/>
            <a:r>
              <a:rPr lang="en-US" altLang="zh-CN">
                <a:sym typeface="Symbol" pitchFamily="18" charset="2"/>
              </a:rPr>
              <a:t>    </a:t>
            </a:r>
            <a:r>
              <a:rPr lang="en-US" altLang="zh-CN" b="1">
                <a:sym typeface="Symbol" pitchFamily="18" charset="2"/>
              </a:rPr>
              <a:t>for</a:t>
            </a:r>
            <a:r>
              <a:rPr lang="en-US" altLang="zh-CN">
                <a:sym typeface="Symbol" pitchFamily="18" charset="2"/>
              </a:rPr>
              <a:t> (j=1; j</a:t>
            </a:r>
            <a:r>
              <a:rPr lang="en-US" altLang="zh-CN" i="1">
                <a:sym typeface="Symbol" pitchFamily="18" charset="2"/>
              </a:rPr>
              <a:t>g</a:t>
            </a:r>
            <a:r>
              <a:rPr lang="en-US" altLang="zh-CN">
                <a:sym typeface="Symbol" pitchFamily="18" charset="2"/>
              </a:rPr>
              <a:t>; j++)</a:t>
            </a:r>
          </a:p>
          <a:p>
            <a:pPr eaLnBrk="1" hangingPunct="1"/>
            <a:r>
              <a:rPr lang="en-US" altLang="zh-CN">
                <a:sym typeface="Symbol" pitchFamily="18" charset="2"/>
              </a:rPr>
              <a:t>        C[i] = C[i]  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allUnions</a:t>
            </a:r>
            <a:r>
              <a:rPr lang="en-US" altLang="zh-CN">
                <a:sym typeface="Symbol" pitchFamily="18" charset="2"/>
              </a:rPr>
              <a:t>[j][bitSeg(A[i],j,t)]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6070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Kronrod</a:t>
            </a:r>
            <a:r>
              <a:rPr lang="en-US" altLang="zh-CN" dirty="0"/>
              <a:t>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Input: A,B and n, where A and B are n</a:t>
            </a:r>
            <a:r>
              <a:rPr lang="en-US" altLang="zh-CN">
                <a:sym typeface="Symbol" pitchFamily="18" charset="2"/>
              </a:rPr>
              <a:t>n bit matrices.</a:t>
            </a:r>
          </a:p>
          <a:p>
            <a:pPr eaLnBrk="1" hangingPunct="1"/>
            <a:r>
              <a:rPr lang="en-US" altLang="zh-CN">
                <a:sym typeface="Symbol" pitchFamily="18" charset="2"/>
              </a:rPr>
              <a:t>Output: C, the Boolean matrix product.</a:t>
            </a:r>
          </a:p>
          <a:p>
            <a:pPr eaLnBrk="1" hangingPunct="1"/>
            <a:r>
              <a:rPr lang="en-US" altLang="zh-CN">
                <a:sym typeface="Symbol" pitchFamily="18" charset="2"/>
              </a:rPr>
              <a:t>Procedure</a:t>
            </a:r>
          </a:p>
          <a:p>
            <a:pPr lvl="1" eaLnBrk="1" hangingPunct="1"/>
            <a:r>
              <a:rPr lang="en-US" altLang="zh-CN">
                <a:solidFill>
                  <a:srgbClr val="0000CC"/>
                </a:solidFill>
              </a:rPr>
              <a:t>The processing order has been changed, from “row by row” to “group by group”, resulting the reduction of storage space for unions.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7129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9288"/>
            <a:ext cx="8229600" cy="1051520"/>
          </a:xfrm>
        </p:spPr>
        <p:txBody>
          <a:bodyPr/>
          <a:lstStyle/>
          <a:p>
            <a:pPr eaLnBrk="1" hangingPunct="1"/>
            <a:r>
              <a:rPr lang="en-US" altLang="zh-CN" dirty="0"/>
              <a:t>Complexity of the </a:t>
            </a:r>
            <a:br>
              <a:rPr lang="en-US" altLang="zh-CN" dirty="0"/>
            </a:br>
            <a:r>
              <a:rPr lang="en-US" altLang="zh-CN" dirty="0" err="1"/>
              <a:t>Kronrod</a:t>
            </a:r>
            <a:r>
              <a:rPr lang="en-US" altLang="zh-CN" dirty="0"/>
              <a:t> Algorithm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For computing all unions within a group, 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en-US" altLang="zh-CN" baseline="30000">
                <a:solidFill>
                  <a:srgbClr val="FF0000"/>
                </a:solidFill>
              </a:rPr>
              <a:t>t</a:t>
            </a:r>
            <a:r>
              <a:rPr lang="en-US" altLang="zh-CN">
                <a:solidFill>
                  <a:srgbClr val="FF0000"/>
                </a:solidFill>
              </a:rPr>
              <a:t>-1</a:t>
            </a:r>
            <a:r>
              <a:rPr lang="en-US" altLang="zh-CN"/>
              <a:t> union operations are done.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One union is bitwiseOR’ed to 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en-US" altLang="zh-CN"/>
              <a:t> row of 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So, altogether, 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n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en-US" altLang="zh-CN" i="1">
                <a:solidFill>
                  <a:srgbClr val="FF0000"/>
                </a:solidFill>
              </a:rPr>
              <a:t>t</a:t>
            </a:r>
            <a:r>
              <a:rPr lang="en-US" altLang="zh-CN">
                <a:solidFill>
                  <a:srgbClr val="FF0000"/>
                </a:solidFill>
              </a:rPr>
              <a:t>)(2</a:t>
            </a:r>
            <a:r>
              <a:rPr lang="en-US" altLang="zh-CN" baseline="30000">
                <a:solidFill>
                  <a:srgbClr val="FF0000"/>
                </a:solidFill>
              </a:rPr>
              <a:t>t</a:t>
            </a:r>
            <a:r>
              <a:rPr lang="en-US" altLang="zh-CN">
                <a:solidFill>
                  <a:srgbClr val="FF0000"/>
                </a:solidFill>
              </a:rPr>
              <a:t>-1+n)</a:t>
            </a:r>
            <a:r>
              <a:rPr lang="en-US" altLang="zh-CN"/>
              <a:t> row unions are done.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The cost of row union is </a:t>
            </a:r>
            <a:r>
              <a:rPr lang="en-US" altLang="zh-CN">
                <a:sym typeface="Symbol" pitchFamily="18" charset="2"/>
              </a:rPr>
              <a:t></a:t>
            </a:r>
            <a:r>
              <a:rPr lang="en-US" altLang="zh-CN" i="1">
                <a:sym typeface="Symbol" pitchFamily="18" charset="2"/>
              </a:rPr>
              <a:t>n</a:t>
            </a:r>
            <a:r>
              <a:rPr lang="en-US" altLang="zh-CN">
                <a:sym typeface="Symbol" pitchFamily="18" charset="2"/>
              </a:rPr>
              <a:t>/</a:t>
            </a:r>
            <a:r>
              <a:rPr lang="en-US" altLang="zh-CN" i="1">
                <a:sym typeface="Symbol" pitchFamily="18" charset="2"/>
              </a:rPr>
              <a:t>w</a:t>
            </a:r>
            <a:r>
              <a:rPr lang="en-US" altLang="zh-CN">
                <a:sym typeface="Symbol" pitchFamily="18" charset="2"/>
              </a:rPr>
              <a:t> bitwise or operations, where </a:t>
            </a:r>
            <a:r>
              <a:rPr lang="en-US" altLang="zh-CN" i="1">
                <a:sym typeface="Symbol" pitchFamily="18" charset="2"/>
              </a:rPr>
              <a:t>w </a:t>
            </a:r>
            <a:r>
              <a:rPr lang="en-US" altLang="zh-CN">
                <a:sym typeface="Symbol" pitchFamily="18" charset="2"/>
              </a:rPr>
              <a:t> is word size of bitwise or instruction dependent constant.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15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Input: </a:t>
            </a:r>
            <a:r>
              <a:rPr lang="en-US" altLang="zh-CN" sz="2000" i="1" dirty="0"/>
              <a:t>A</a:t>
            </a:r>
            <a:r>
              <a:rPr lang="en-US" altLang="zh-CN" sz="2000" dirty="0"/>
              <a:t>, an </a:t>
            </a:r>
            <a:r>
              <a:rPr lang="en-US" altLang="zh-CN" sz="2000" i="1" dirty="0" err="1"/>
              <a:t>n</a:t>
            </a:r>
            <a:r>
              <a:rPr lang="en-US" altLang="zh-CN" sz="2000" dirty="0" err="1">
                <a:sym typeface="Symbol" pitchFamily="18" charset="2"/>
              </a:rPr>
              <a:t></a:t>
            </a:r>
            <a:r>
              <a:rPr lang="en-US" altLang="zh-CN" sz="2000" i="1" dirty="0" err="1">
                <a:sym typeface="Symbol" pitchFamily="18" charset="2"/>
              </a:rPr>
              <a:t>n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b="1" dirty="0" err="1">
                <a:sym typeface="Symbol" pitchFamily="18" charset="2"/>
              </a:rPr>
              <a:t>boolean</a:t>
            </a:r>
            <a:r>
              <a:rPr lang="en-US" altLang="zh-CN" sz="2000" dirty="0">
                <a:sym typeface="Symbol" pitchFamily="18" charset="2"/>
              </a:rPr>
              <a:t> matrix that represents a binary relation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ym typeface="Symbol" pitchFamily="18" charset="2"/>
              </a:rPr>
              <a:t>Output: </a:t>
            </a:r>
            <a:r>
              <a:rPr lang="en-US" altLang="zh-CN" sz="2000" i="1" dirty="0">
                <a:sym typeface="Symbol" pitchFamily="18" charset="2"/>
              </a:rPr>
              <a:t>R</a:t>
            </a:r>
            <a:r>
              <a:rPr lang="en-US" altLang="zh-CN" sz="2000" dirty="0">
                <a:sym typeface="Symbol" pitchFamily="18" charset="2"/>
              </a:rPr>
              <a:t>, the </a:t>
            </a:r>
            <a:r>
              <a:rPr lang="en-US" altLang="zh-CN" sz="2000" b="1" dirty="0" err="1">
                <a:sym typeface="Symbol" pitchFamily="18" charset="2"/>
              </a:rPr>
              <a:t>boolean</a:t>
            </a:r>
            <a:r>
              <a:rPr lang="en-US" altLang="zh-CN" sz="2000" dirty="0">
                <a:sym typeface="Symbol" pitchFamily="18" charset="2"/>
              </a:rPr>
              <a:t> matrix for the transitive closure of </a:t>
            </a:r>
            <a:r>
              <a:rPr lang="en-US" altLang="zh-CN" sz="2000" i="1" dirty="0">
                <a:sym typeface="Symbol" pitchFamily="18" charset="2"/>
              </a:rPr>
              <a:t>A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ym typeface="Symbol" pitchFamily="18" charset="2"/>
              </a:rPr>
              <a:t>Procedure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/>
              <a:t>void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simpleTransitiveClosure</a:t>
            </a:r>
            <a:r>
              <a:rPr lang="en-US" altLang="zh-CN" sz="2000" dirty="0"/>
              <a:t>(</a:t>
            </a:r>
            <a:r>
              <a:rPr lang="en-US" altLang="zh-CN" sz="2000" b="1" dirty="0" err="1"/>
              <a:t>boolean</a:t>
            </a:r>
            <a:r>
              <a:rPr lang="en-US" altLang="zh-CN" sz="2000" dirty="0"/>
              <a:t>[ ][ ] A, </a:t>
            </a:r>
            <a:r>
              <a:rPr lang="en-US" altLang="zh-CN" sz="2000" b="1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i="1" dirty="0"/>
              <a:t>n</a:t>
            </a:r>
            <a:r>
              <a:rPr lang="en-US" altLang="zh-CN" sz="2000" dirty="0"/>
              <a:t>, </a:t>
            </a:r>
            <a:r>
              <a:rPr lang="en-US" altLang="zh-CN" sz="2000" b="1" dirty="0" err="1"/>
              <a:t>boolean</a:t>
            </a:r>
            <a:r>
              <a:rPr lang="en-US" altLang="zh-CN" sz="2000" dirty="0"/>
              <a:t>[ ][ ] </a:t>
            </a:r>
            <a:r>
              <a:rPr lang="en-US" altLang="zh-CN" sz="2000" i="1" dirty="0"/>
              <a:t>R</a:t>
            </a:r>
            <a:r>
              <a:rPr lang="en-US" altLang="zh-CN" sz="20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    </a:t>
            </a:r>
            <a:r>
              <a:rPr lang="en-US" altLang="zh-CN" sz="2000" b="1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i,j,k</a:t>
            </a:r>
            <a:r>
              <a:rPr lang="en-US" altLang="zh-CN" sz="2000" dirty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/>
              <a:t>    </a:t>
            </a:r>
            <a:r>
              <a:rPr lang="en-US" altLang="zh-CN" sz="2000" dirty="0">
                <a:solidFill>
                  <a:srgbClr val="3333CC"/>
                </a:solidFill>
              </a:rPr>
              <a:t>Copy </a:t>
            </a:r>
            <a:r>
              <a:rPr lang="en-US" altLang="zh-CN" sz="2000" i="1" dirty="0">
                <a:solidFill>
                  <a:srgbClr val="3333CC"/>
                </a:solidFill>
              </a:rPr>
              <a:t>A</a:t>
            </a:r>
            <a:r>
              <a:rPr lang="en-US" altLang="zh-CN" sz="2000" dirty="0">
                <a:solidFill>
                  <a:srgbClr val="3333CC"/>
                </a:solidFill>
              </a:rPr>
              <a:t> to </a:t>
            </a:r>
            <a:r>
              <a:rPr lang="en-US" altLang="zh-CN" sz="2000" i="1" dirty="0">
                <a:solidFill>
                  <a:srgbClr val="3333CC"/>
                </a:solidFill>
              </a:rPr>
              <a:t>R</a:t>
            </a:r>
            <a:r>
              <a:rPr lang="en-US" altLang="zh-CN" sz="2000" dirty="0">
                <a:solidFill>
                  <a:srgbClr val="3333CC"/>
                </a:solidFill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>
                <a:solidFill>
                  <a:srgbClr val="3333CC"/>
                </a:solidFill>
              </a:rPr>
              <a:t>    </a:t>
            </a:r>
            <a:r>
              <a:rPr lang="en-US" altLang="zh-CN" sz="2000" dirty="0">
                <a:solidFill>
                  <a:srgbClr val="3333CC"/>
                </a:solidFill>
              </a:rPr>
              <a:t>Set all main diagonal entries, </a:t>
            </a:r>
            <a:r>
              <a:rPr lang="en-US" altLang="zh-CN" sz="2000" i="1" dirty="0" err="1">
                <a:solidFill>
                  <a:srgbClr val="3333CC"/>
                </a:solidFill>
              </a:rPr>
              <a:t>r</a:t>
            </a:r>
            <a:r>
              <a:rPr lang="en-US" altLang="zh-CN" sz="2000" baseline="-25000" dirty="0" err="1">
                <a:solidFill>
                  <a:srgbClr val="3333CC"/>
                </a:solidFill>
              </a:rPr>
              <a:t>ii</a:t>
            </a:r>
            <a:r>
              <a:rPr lang="en-US" altLang="zh-CN" sz="2000" dirty="0">
                <a:solidFill>
                  <a:srgbClr val="3333CC"/>
                </a:solidFill>
              </a:rPr>
              <a:t>, to </a:t>
            </a:r>
            <a:r>
              <a:rPr lang="en-US" altLang="zh-CN" sz="2000" i="1" dirty="0">
                <a:solidFill>
                  <a:srgbClr val="3333CC"/>
                </a:solidFill>
              </a:rPr>
              <a:t>true</a:t>
            </a:r>
            <a:r>
              <a:rPr lang="en-US" altLang="zh-CN" sz="2000" dirty="0">
                <a:solidFill>
                  <a:srgbClr val="3333CC"/>
                </a:solidFill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    </a:t>
            </a:r>
            <a:r>
              <a:rPr lang="en-US" altLang="zh-CN" sz="2000" b="1" dirty="0"/>
              <a:t>while</a:t>
            </a:r>
            <a:r>
              <a:rPr lang="en-US" altLang="zh-CN" sz="2000" dirty="0"/>
              <a:t> (</a:t>
            </a:r>
            <a:r>
              <a:rPr lang="en-US" altLang="zh-CN" sz="2000" dirty="0">
                <a:solidFill>
                  <a:schemeClr val="tx2"/>
                </a:solidFill>
              </a:rPr>
              <a:t>any entry of </a:t>
            </a:r>
            <a:r>
              <a:rPr lang="en-US" altLang="zh-CN" sz="2000" i="1" dirty="0">
                <a:solidFill>
                  <a:schemeClr val="tx2"/>
                </a:solidFill>
              </a:rPr>
              <a:t>R</a:t>
            </a:r>
            <a:r>
              <a:rPr lang="en-US" altLang="zh-CN" sz="2000" dirty="0">
                <a:solidFill>
                  <a:schemeClr val="tx2"/>
                </a:solidFill>
              </a:rPr>
              <a:t> changed in the previous round of loop</a:t>
            </a:r>
            <a:r>
              <a:rPr lang="en-US" altLang="zh-CN" sz="20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        </a:t>
            </a:r>
            <a:r>
              <a:rPr lang="en-US" altLang="zh-CN" sz="2000" b="1" dirty="0"/>
              <a:t>for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 </a:t>
            </a:r>
            <a:r>
              <a:rPr lang="en-US" altLang="zh-CN" sz="2000" dirty="0" err="1"/>
              <a:t>i</a:t>
            </a:r>
            <a:r>
              <a:rPr lang="en-US" altLang="zh-CN" sz="2000" dirty="0" err="1">
                <a:sym typeface="Symbol" pitchFamily="18" charset="2"/>
              </a:rPr>
              <a:t></a:t>
            </a:r>
            <a:r>
              <a:rPr lang="en-US" altLang="zh-CN" sz="2000" i="1" dirty="0" err="1">
                <a:sym typeface="Symbol" pitchFamily="18" charset="2"/>
              </a:rPr>
              <a:t>n</a:t>
            </a:r>
            <a:r>
              <a:rPr lang="en-US" altLang="zh-CN" sz="2000" dirty="0">
                <a:sym typeface="Symbol" pitchFamily="18" charset="2"/>
              </a:rPr>
              <a:t>; </a:t>
            </a:r>
            <a:r>
              <a:rPr lang="en-US" altLang="zh-CN" sz="2000" dirty="0" err="1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++)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sym typeface="Symbol" pitchFamily="18" charset="2"/>
              </a:rPr>
              <a:t>            </a:t>
            </a:r>
            <a:r>
              <a:rPr lang="en-US" altLang="zh-CN" sz="2000" b="1" dirty="0">
                <a:sym typeface="Symbol" pitchFamily="18" charset="2"/>
              </a:rPr>
              <a:t>for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dirty="0"/>
              <a:t>(j=1; </a:t>
            </a:r>
            <a:r>
              <a:rPr lang="en-US" altLang="zh-CN" sz="2000" dirty="0" err="1"/>
              <a:t>j</a:t>
            </a:r>
            <a:r>
              <a:rPr lang="en-US" altLang="zh-CN" sz="2000" dirty="0" err="1">
                <a:sym typeface="Symbol" pitchFamily="18" charset="2"/>
              </a:rPr>
              <a:t></a:t>
            </a:r>
            <a:r>
              <a:rPr lang="en-US" altLang="zh-CN" sz="2000" i="1" dirty="0" err="1">
                <a:sym typeface="Symbol" pitchFamily="18" charset="2"/>
              </a:rPr>
              <a:t>n</a:t>
            </a:r>
            <a:r>
              <a:rPr lang="en-US" altLang="zh-CN" sz="2000" dirty="0">
                <a:sym typeface="Symbol" pitchFamily="18" charset="2"/>
              </a:rPr>
              <a:t>; </a:t>
            </a:r>
            <a:r>
              <a:rPr lang="en-US" altLang="zh-CN" sz="2000" dirty="0" err="1">
                <a:sym typeface="Symbol" pitchFamily="18" charset="2"/>
              </a:rPr>
              <a:t>j++</a:t>
            </a:r>
            <a:r>
              <a:rPr lang="en-US" altLang="zh-CN" sz="2000" dirty="0"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sym typeface="Symbol" pitchFamily="18" charset="2"/>
              </a:rPr>
              <a:t>                 </a:t>
            </a:r>
            <a:r>
              <a:rPr lang="en-US" altLang="zh-CN" sz="2000" b="1" dirty="0">
                <a:sym typeface="Symbol" pitchFamily="18" charset="2"/>
              </a:rPr>
              <a:t>for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dirty="0"/>
              <a:t>(k=1; </a:t>
            </a:r>
            <a:r>
              <a:rPr lang="en-US" altLang="zh-CN" sz="2000" dirty="0" err="1"/>
              <a:t>k</a:t>
            </a:r>
            <a:r>
              <a:rPr lang="en-US" altLang="zh-CN" sz="2000" dirty="0" err="1">
                <a:sym typeface="Symbol" pitchFamily="18" charset="2"/>
              </a:rPr>
              <a:t></a:t>
            </a:r>
            <a:r>
              <a:rPr lang="en-US" altLang="zh-CN" sz="2000" i="1" dirty="0" err="1">
                <a:sym typeface="Symbol" pitchFamily="18" charset="2"/>
              </a:rPr>
              <a:t>n</a:t>
            </a:r>
            <a:r>
              <a:rPr lang="en-US" altLang="zh-CN" sz="2000" dirty="0">
                <a:sym typeface="Symbol" pitchFamily="18" charset="2"/>
              </a:rPr>
              <a:t>; k++)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ym typeface="Symbol" pitchFamily="18" charset="2"/>
              </a:rPr>
              <a:t>                      </a:t>
            </a:r>
            <a:r>
              <a:rPr lang="en-US" altLang="zh-CN" sz="2400" i="1" dirty="0" err="1">
                <a:sym typeface="Symbol" pitchFamily="18" charset="2"/>
              </a:rPr>
              <a:t>r</a:t>
            </a:r>
            <a:r>
              <a:rPr lang="en-US" altLang="zh-CN" sz="2400" baseline="-25000" dirty="0" err="1">
                <a:sym typeface="Symbol" pitchFamily="18" charset="2"/>
              </a:rPr>
              <a:t>ij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i="1" dirty="0" err="1">
                <a:sym typeface="Symbol" pitchFamily="18" charset="2"/>
              </a:rPr>
              <a:t>r</a:t>
            </a:r>
            <a:r>
              <a:rPr lang="en-US" altLang="zh-CN" sz="2400" baseline="-25000" dirty="0" err="1">
                <a:sym typeface="Symbol" pitchFamily="18" charset="2"/>
              </a:rPr>
              <a:t>ij</a:t>
            </a:r>
            <a:r>
              <a:rPr lang="en-US" altLang="zh-CN" sz="2400" dirty="0">
                <a:sym typeface="Symbol" pitchFamily="18" charset="2"/>
              </a:rPr>
              <a:t>(</a:t>
            </a:r>
            <a:r>
              <a:rPr lang="en-US" altLang="zh-CN" sz="2400" i="1" dirty="0" err="1">
                <a:sym typeface="Symbol" pitchFamily="18" charset="2"/>
              </a:rPr>
              <a:t>r</a:t>
            </a:r>
            <a:r>
              <a:rPr lang="en-US" altLang="zh-CN" sz="2400" baseline="-25000" dirty="0" err="1">
                <a:sym typeface="Symbol" pitchFamily="18" charset="2"/>
              </a:rPr>
              <a:t>ik</a:t>
            </a:r>
            <a:r>
              <a:rPr lang="en-US" altLang="zh-CN" sz="2400" dirty="0" err="1">
                <a:sym typeface="Symbol" pitchFamily="18" charset="2"/>
              </a:rPr>
              <a:t></a:t>
            </a:r>
            <a:r>
              <a:rPr lang="en-US" altLang="zh-CN" sz="2400" i="1" dirty="0" err="1">
                <a:sym typeface="Symbol" pitchFamily="18" charset="2"/>
              </a:rPr>
              <a:t>r</a:t>
            </a:r>
            <a:r>
              <a:rPr lang="en-US" altLang="zh-CN" sz="2400" baseline="-25000" dirty="0" err="1">
                <a:sym typeface="Symbol" pitchFamily="18" charset="2"/>
              </a:rPr>
              <a:t>kj</a:t>
            </a:r>
            <a:r>
              <a:rPr lang="en-US" altLang="zh-CN" sz="2400" dirty="0">
                <a:sym typeface="Symbol" pitchFamily="18" charset="2"/>
              </a:rPr>
              <a:t>)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5638800" y="4973414"/>
            <a:ext cx="1905000" cy="83185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a typeface="宋体" pitchFamily="2" charset="-122"/>
              </a:rPr>
              <a:t>The order of (i,j,k) matters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 flipV="1">
            <a:off x="4644008" y="5013176"/>
            <a:ext cx="994792" cy="168424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28613" y="724344"/>
            <a:ext cx="8229600" cy="769441"/>
          </a:xfrm>
        </p:spPr>
        <p:txBody>
          <a:bodyPr/>
          <a:lstStyle/>
          <a:p>
            <a:pPr marL="742950" indent="-742950" eaLnBrk="1" hangingPunct="1">
              <a:buFont typeface="+mj-ea"/>
              <a:buAutoNum type="circleNumDbPlain"/>
            </a:pPr>
            <a:r>
              <a:rPr lang="en-US" altLang="zh-CN" dirty="0"/>
              <a:t>BF1: Shortcut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76385" y="3549014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O(n</a:t>
            </a:r>
            <a:r>
              <a:rPr lang="en-US" altLang="zh-CN" sz="2800" b="1" baseline="30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86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68" y="778151"/>
            <a:ext cx="8229600" cy="769441"/>
          </a:xfrm>
        </p:spPr>
        <p:txBody>
          <a:bodyPr/>
          <a:lstStyle/>
          <a:p>
            <a:pPr marL="742950" indent="-742950">
              <a:buFont typeface="+mj-ea"/>
              <a:buAutoNum type="circleNumDbPlain" startAt="2"/>
            </a:pPr>
            <a:r>
              <a:rPr lang="en-US" altLang="zh-CN" dirty="0"/>
              <a:t>BF2: Enumerate all edges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364088" y="2204864"/>
            <a:ext cx="360040" cy="360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732240" y="3645024"/>
            <a:ext cx="360040" cy="360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884368" y="3645024"/>
            <a:ext cx="360040" cy="360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11" idx="6"/>
            <a:endCxn id="12" idx="2"/>
          </p:cNvCxnSpPr>
          <p:nvPr/>
        </p:nvCxnSpPr>
        <p:spPr>
          <a:xfrm>
            <a:off x="7092280" y="3825044"/>
            <a:ext cx="792088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92913" y="187960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2"/>
                </a:solidFill>
              </a:rPr>
              <a:t>for every u</a:t>
            </a:r>
            <a:endParaRPr lang="zh-CN" altLang="en-US" sz="1600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2240" y="424634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2"/>
                </a:solidFill>
              </a:rPr>
              <a:t>for each edge xv</a:t>
            </a:r>
            <a:endParaRPr lang="zh-CN" altLang="en-US" sz="1600" b="1" dirty="0">
              <a:solidFill>
                <a:schemeClr val="tx2"/>
              </a:solidFill>
            </a:endParaRPr>
          </a:p>
        </p:txBody>
      </p:sp>
      <p:cxnSp>
        <p:nvCxnSpPr>
          <p:cNvPr id="17" name="曲线连接符 16"/>
          <p:cNvCxnSpPr>
            <a:stCxn id="9" idx="6"/>
            <a:endCxn id="12" idx="0"/>
          </p:cNvCxnSpPr>
          <p:nvPr/>
        </p:nvCxnSpPr>
        <p:spPr>
          <a:xfrm>
            <a:off x="5724128" y="2384884"/>
            <a:ext cx="2340260" cy="1260140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9" idx="4"/>
            <a:endCxn id="11" idx="2"/>
          </p:cNvCxnSpPr>
          <p:nvPr/>
        </p:nvCxnSpPr>
        <p:spPr>
          <a:xfrm rot="16200000" flipH="1">
            <a:off x="5508104" y="2600908"/>
            <a:ext cx="1260140" cy="1188132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01027" y="5380735"/>
            <a:ext cx="2456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n-1 round</a:t>
            </a:r>
          </a:p>
          <a:p>
            <a:r>
              <a:rPr lang="en-US" altLang="zh-CN" b="1" dirty="0">
                <a:solidFill>
                  <a:schemeClr val="tx2"/>
                </a:solidFill>
              </a:rPr>
              <a:t>iteration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22" name="上箭头 21"/>
          <p:cNvSpPr/>
          <p:nvPr/>
        </p:nvSpPr>
        <p:spPr>
          <a:xfrm>
            <a:off x="6614060" y="4797152"/>
            <a:ext cx="560396" cy="528257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795204" y="6066493"/>
            <a:ext cx="140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O(n</a:t>
            </a:r>
            <a:r>
              <a:rPr lang="en-US" altLang="zh-CN" sz="2800" b="1" baseline="30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m)</a:t>
            </a:r>
            <a:endParaRPr lang="zh-CN" altLang="en-US" sz="2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1993" y="4246349"/>
            <a:ext cx="4740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dirty="0"/>
              <a:t>While any entry of R changed</a:t>
            </a:r>
          </a:p>
          <a:p>
            <a:pPr marL="342900" indent="-342900">
              <a:buFont typeface="Wingdings" pitchFamily="2" charset="2"/>
              <a:buChar char="n"/>
            </a:pPr>
            <a:r>
              <a:rPr lang="en-US" altLang="zh-CN" dirty="0"/>
              <a:t>       for all vertices u</a:t>
            </a:r>
          </a:p>
          <a:p>
            <a:pPr marL="342900" indent="-342900">
              <a:buFont typeface="Wingdings" pitchFamily="2" charset="2"/>
              <a:buChar char="n"/>
            </a:pPr>
            <a:r>
              <a:rPr lang="en-US" altLang="zh-CN" dirty="0"/>
              <a:t>               for every edge (</a:t>
            </a:r>
            <a:r>
              <a:rPr lang="en-US" altLang="zh-CN" dirty="0" err="1"/>
              <a:t>x,v</a:t>
            </a:r>
            <a:r>
              <a:rPr lang="en-US" altLang="zh-CN" dirty="0"/>
              <a:t>)</a:t>
            </a:r>
          </a:p>
          <a:p>
            <a:pPr marL="342900" indent="-342900">
              <a:buFont typeface="Wingdings" pitchFamily="2" charset="2"/>
              <a:buChar char="n"/>
            </a:pPr>
            <a:r>
              <a:rPr lang="en-US" altLang="zh-CN" dirty="0"/>
              <a:t>                       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uv</a:t>
            </a:r>
            <a:r>
              <a:rPr lang="en-US" altLang="zh-CN" dirty="0"/>
              <a:t>=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uv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 (</a:t>
            </a:r>
            <a:r>
              <a:rPr lang="en-US" altLang="zh-CN" dirty="0" err="1">
                <a:sym typeface="Symbol" panose="05050102010706020507" pitchFamily="18" charset="2"/>
              </a:rPr>
              <a:t>r</a:t>
            </a:r>
            <a:r>
              <a:rPr lang="en-US" altLang="zh-CN" baseline="-25000" dirty="0" err="1">
                <a:sym typeface="Symbol" panose="05050102010706020507" pitchFamily="18" charset="2"/>
              </a:rPr>
              <a:t>ux</a:t>
            </a:r>
            <a:r>
              <a:rPr lang="en-US" altLang="zh-CN" dirty="0">
                <a:sym typeface="Symbol" panose="05050102010706020507" pitchFamily="18" charset="2"/>
              </a:rPr>
              <a:t>  </a:t>
            </a:r>
            <a:r>
              <a:rPr lang="en-US" altLang="zh-CN" dirty="0" err="1">
                <a:sym typeface="Symbol" panose="05050102010706020507" pitchFamily="18" charset="2"/>
              </a:rPr>
              <a:t>r</a:t>
            </a:r>
            <a:r>
              <a:rPr lang="en-US" altLang="zh-CN" baseline="-25000" dirty="0" err="1">
                <a:sym typeface="Symbol" panose="05050102010706020507" pitchFamily="18" charset="2"/>
              </a:rPr>
              <a:t>xv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zh-CN" altLang="en-US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298768" y="2245912"/>
            <a:ext cx="4027363" cy="1343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sz="2200" dirty="0"/>
              <a:t>Enumerate all edges (</a:t>
            </a:r>
            <a:r>
              <a:rPr lang="en-US" altLang="zh-CN" sz="2200" dirty="0" err="1"/>
              <a:t>x,v</a:t>
            </a:r>
            <a:r>
              <a:rPr lang="en-US" altLang="zh-CN" sz="2200" dirty="0"/>
              <a:t>)</a:t>
            </a:r>
          </a:p>
          <a:p>
            <a:pPr lvl="1"/>
            <a:r>
              <a:rPr lang="en-US" altLang="zh-CN" sz="1600" dirty="0"/>
              <a:t>v as the destination </a:t>
            </a:r>
          </a:p>
          <a:p>
            <a:pPr lvl="1"/>
            <a:r>
              <a:rPr lang="en-US" altLang="zh-CN" sz="1600" dirty="0"/>
              <a:t>Enumerate all possible sources u </a:t>
            </a:r>
          </a:p>
        </p:txBody>
      </p:sp>
    </p:spTree>
    <p:extLst>
      <p:ext uri="{BB962C8B-B14F-4D97-AF65-F5344CB8AC3E}">
        <p14:creationId xmlns:p14="http://schemas.microsoft.com/office/powerpoint/2010/main" val="42896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760432" y="4041183"/>
            <a:ext cx="68129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k=1 to n-1</a:t>
            </a:r>
          </a:p>
          <a:p>
            <a:r>
              <a:rPr lang="en-US" altLang="zh-CN" dirty="0"/>
              <a:t>    for all vertices u</a:t>
            </a:r>
          </a:p>
          <a:p>
            <a:r>
              <a:rPr lang="en-US" altLang="zh-CN" dirty="0"/>
              <a:t>        for all vertices v</a:t>
            </a:r>
          </a:p>
          <a:p>
            <a:r>
              <a:rPr lang="en-US" altLang="zh-CN" dirty="0"/>
              <a:t>            for all vertices x such that there is an edge xv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r</a:t>
            </a:r>
            <a:r>
              <a:rPr lang="en-US" altLang="zh-CN" baseline="30000" dirty="0" err="1"/>
              <a:t>k</a:t>
            </a:r>
            <a:r>
              <a:rPr lang="en-US" altLang="zh-CN" baseline="-25000" dirty="0" err="1"/>
              <a:t>uv</a:t>
            </a:r>
            <a:r>
              <a:rPr lang="en-US" altLang="zh-CN" baseline="-25000" dirty="0"/>
              <a:t> </a:t>
            </a:r>
            <a:r>
              <a:rPr lang="en-US" altLang="zh-CN" dirty="0"/>
              <a:t>= r</a:t>
            </a:r>
            <a:r>
              <a:rPr lang="en-US" altLang="zh-CN" baseline="30000" dirty="0"/>
              <a:t>k-1</a:t>
            </a:r>
            <a:r>
              <a:rPr lang="en-US" altLang="zh-CN" baseline="-25000" dirty="0"/>
              <a:t>uv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 (r</a:t>
            </a:r>
            <a:r>
              <a:rPr lang="en-US" altLang="zh-CN" baseline="30000" dirty="0">
                <a:sym typeface="Symbol" panose="05050102010706020507" pitchFamily="18" charset="2"/>
              </a:rPr>
              <a:t>k-1</a:t>
            </a:r>
            <a:r>
              <a:rPr lang="en-US" altLang="zh-CN" baseline="-25000" dirty="0">
                <a:sym typeface="Symbol" panose="05050102010706020507" pitchFamily="18" charset="2"/>
              </a:rPr>
              <a:t>ux</a:t>
            </a:r>
            <a:r>
              <a:rPr lang="en-US" altLang="zh-CN" dirty="0">
                <a:sym typeface="Symbol" panose="05050102010706020507" pitchFamily="18" charset="2"/>
              </a:rPr>
              <a:t>  </a:t>
            </a:r>
            <a:r>
              <a:rPr lang="en-US" altLang="zh-CN" dirty="0" err="1">
                <a:sym typeface="Symbol" panose="05050102010706020507" pitchFamily="18" charset="2"/>
              </a:rPr>
              <a:t>r</a:t>
            </a:r>
            <a:r>
              <a:rPr lang="en-US" altLang="zh-CN" baseline="-25000" dirty="0" err="1">
                <a:sym typeface="Symbol" panose="05050102010706020507" pitchFamily="18" charset="2"/>
              </a:rPr>
              <a:t>xv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500" y="714872"/>
            <a:ext cx="8637588" cy="769441"/>
          </a:xfrm>
        </p:spPr>
        <p:txBody>
          <a:bodyPr/>
          <a:lstStyle/>
          <a:p>
            <a:pPr marL="742950" indent="-742950">
              <a:buFont typeface="+mj-ea"/>
              <a:buAutoNum type="circleNumDbPlain" startAt="3"/>
            </a:pPr>
            <a:r>
              <a:rPr lang="en-US" altLang="zh-CN" dirty="0"/>
              <a:t>BF3: Enumerate all path lengths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781277" y="4273847"/>
            <a:ext cx="360040" cy="360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933405" y="4273847"/>
            <a:ext cx="360040" cy="360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11" idx="6"/>
            <a:endCxn id="12" idx="2"/>
          </p:cNvCxnSpPr>
          <p:nvPr/>
        </p:nvCxnSpPr>
        <p:spPr>
          <a:xfrm>
            <a:off x="7141317" y="4453867"/>
            <a:ext cx="792088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85697" y="2348880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2"/>
                </a:solidFill>
              </a:rPr>
              <a:t>for every u</a:t>
            </a:r>
            <a:endParaRPr lang="zh-CN" altLang="en-US" sz="1600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2520" y="4812687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2"/>
                </a:solidFill>
              </a:rPr>
              <a:t>for every v</a:t>
            </a:r>
            <a:endParaRPr lang="zh-CN" altLang="en-US" sz="1600" b="1" dirty="0">
              <a:solidFill>
                <a:schemeClr val="tx2"/>
              </a:solidFill>
            </a:endParaRPr>
          </a:p>
        </p:txBody>
      </p:sp>
      <p:cxnSp>
        <p:nvCxnSpPr>
          <p:cNvPr id="16" name="曲线连接符 15"/>
          <p:cNvCxnSpPr>
            <a:stCxn id="10" idx="6"/>
            <a:endCxn id="12" idx="0"/>
          </p:cNvCxnSpPr>
          <p:nvPr/>
        </p:nvCxnSpPr>
        <p:spPr>
          <a:xfrm>
            <a:off x="5773165" y="3013707"/>
            <a:ext cx="2340260" cy="1260140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10" idx="4"/>
            <a:endCxn id="11" idx="2"/>
          </p:cNvCxnSpPr>
          <p:nvPr/>
        </p:nvCxnSpPr>
        <p:spPr>
          <a:xfrm rot="16200000" flipH="1">
            <a:off x="5557141" y="3229731"/>
            <a:ext cx="1260140" cy="1188132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4871" y="4690157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2"/>
                </a:solidFill>
              </a:rPr>
              <a:t>for every x</a:t>
            </a:r>
            <a:endParaRPr lang="zh-CN" altLang="en-US" sz="16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60032" y="3909078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k-1 path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90198" y="4020599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 path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1731" y="2745941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k path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52615" y="4022664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O(n</a:t>
            </a:r>
            <a:r>
              <a:rPr lang="en-US" altLang="zh-CN" sz="2800" b="1" baseline="30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413125" y="2833687"/>
            <a:ext cx="360040" cy="360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9</a:t>
            </a:fld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783573" y="5980175"/>
            <a:ext cx="288031" cy="224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664490" y="6176447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ym typeface="Symbol" panose="05050102010706020507" pitchFamily="18" charset="2"/>
              </a:rPr>
              <a:t>r</a:t>
            </a:r>
            <a:r>
              <a:rPr lang="en-US" altLang="zh-CN" baseline="-25000" dirty="0" err="1">
                <a:sym typeface="Symbol" panose="05050102010706020507" pitchFamily="18" charset="2"/>
              </a:rPr>
              <a:t>xv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= 1</a:t>
            </a:r>
            <a:endParaRPr lang="zh-CN" alt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57200" y="1977424"/>
            <a:ext cx="4853007" cy="1343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sz="2200" dirty="0"/>
              <a:t>Recursion</a:t>
            </a:r>
          </a:p>
          <a:p>
            <a:pPr lvl="1"/>
            <a:r>
              <a:rPr lang="en-US" altLang="zh-CN" sz="1600" dirty="0"/>
              <a:t>Reachable via at most k edges</a:t>
            </a:r>
          </a:p>
          <a:p>
            <a:r>
              <a:rPr lang="en-US" altLang="zh-CN" sz="2200" dirty="0"/>
              <a:t>Enumeration</a:t>
            </a:r>
          </a:p>
          <a:p>
            <a:pPr lvl="1"/>
            <a:r>
              <a:rPr lang="en-US" altLang="zh-CN" sz="1600" dirty="0"/>
              <a:t>Enumerate all path lengths</a:t>
            </a:r>
          </a:p>
          <a:p>
            <a:pPr lvl="1"/>
            <a:r>
              <a:rPr lang="en-US" altLang="zh-CN" sz="1600" dirty="0"/>
              <a:t>Enumerate all sources and destinations</a:t>
            </a:r>
          </a:p>
        </p:txBody>
      </p:sp>
    </p:spTree>
    <p:extLst>
      <p:ext uri="{BB962C8B-B14F-4D97-AF65-F5344CB8AC3E}">
        <p14:creationId xmlns:p14="http://schemas.microsoft.com/office/powerpoint/2010/main" val="2190602591"/>
      </p:ext>
    </p:extLst>
  </p:cSld>
  <p:clrMapOvr>
    <a:masterClrMapping/>
  </p:clrMapOvr>
</p:sld>
</file>

<file path=ppt/theme/theme1.xml><?xml version="1.0" encoding="utf-8"?>
<a:theme xmlns:a="http://schemas.openxmlformats.org/drawingml/2006/main" name="Artsy">
  <a:themeElements>
    <a:clrScheme name="Artsy 2">
      <a:dk1>
        <a:srgbClr val="660033"/>
      </a:dk1>
      <a:lt1>
        <a:srgbClr val="FFFFFF"/>
      </a:lt1>
      <a:dk2>
        <a:srgbClr val="B60009"/>
      </a:dk2>
      <a:lt2>
        <a:srgbClr val="B2B2B2"/>
      </a:lt2>
      <a:accent1>
        <a:srgbClr val="CCCC00"/>
      </a:accent1>
      <a:accent2>
        <a:srgbClr val="DE9ABC"/>
      </a:accent2>
      <a:accent3>
        <a:srgbClr val="FFFFFF"/>
      </a:accent3>
      <a:accent4>
        <a:srgbClr val="56002A"/>
      </a:accent4>
      <a:accent5>
        <a:srgbClr val="E2E2AA"/>
      </a:accent5>
      <a:accent6>
        <a:srgbClr val="C98BAA"/>
      </a:accent6>
      <a:hlink>
        <a:srgbClr val="FFAFAF"/>
      </a:hlink>
      <a:folHlink>
        <a:srgbClr val="969696"/>
      </a:folHlink>
    </a:clrScheme>
    <a:fontScheme name="Artsy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20979</TotalTime>
  <Words>3707</Words>
  <Application>Microsoft Macintosh PowerPoint</Application>
  <PresentationFormat>全屏显示(4:3)</PresentationFormat>
  <Paragraphs>478</Paragraphs>
  <Slides>68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0" baseType="lpstr">
      <vt:lpstr>华文新魏</vt:lpstr>
      <vt:lpstr>MS PMincho</vt:lpstr>
      <vt:lpstr>Arial</vt:lpstr>
      <vt:lpstr>Calibri</vt:lpstr>
      <vt:lpstr>Cambria Math</vt:lpstr>
      <vt:lpstr>Courier New</vt:lpstr>
      <vt:lpstr>Palatino Linotype</vt:lpstr>
      <vt:lpstr>Times New Roman</vt:lpstr>
      <vt:lpstr>Wingdings</vt:lpstr>
      <vt:lpstr>Wingdings 2</vt:lpstr>
      <vt:lpstr>Artsy</vt:lpstr>
      <vt:lpstr>公式</vt:lpstr>
      <vt:lpstr>All-Pairs Shortest Paths (APSP) </vt:lpstr>
      <vt:lpstr>In this class</vt:lpstr>
      <vt:lpstr>We are going to answer the following two questions in this class</vt:lpstr>
      <vt:lpstr>PowerPoint 演示文稿</vt:lpstr>
      <vt:lpstr>PowerPoint 演示文稿</vt:lpstr>
      <vt:lpstr>Transitive Closure by Shortcuts</vt:lpstr>
      <vt:lpstr>BF1: Shortcut Algorithm</vt:lpstr>
      <vt:lpstr>BF2: Enumerate all edges</vt:lpstr>
      <vt:lpstr>BF3: Enumerate all path lengths</vt:lpstr>
      <vt:lpstr>The  Kleene-Floyd-Warshall Algorithm</vt:lpstr>
      <vt:lpstr>Change the Order:  the Warshall Algorithm</vt:lpstr>
      <vt:lpstr>Why the Warshall Algorithm Works</vt:lpstr>
      <vt:lpstr>Correctness of the Warshall Algorithm</vt:lpstr>
      <vt:lpstr>Correctness of  the Warshall Algorithm</vt:lpstr>
      <vt:lpstr>Highest-numbered Intermediate Vertex</vt:lpstr>
      <vt:lpstr>Correctness of  the Warshall Algorithm</vt:lpstr>
      <vt:lpstr>PowerPoint 演示文稿</vt:lpstr>
      <vt:lpstr>All-pairs Shortest Paths</vt:lpstr>
      <vt:lpstr>Computing the  Distance Matrix</vt:lpstr>
      <vt:lpstr>All-pairs Shortest Paths</vt:lpstr>
      <vt:lpstr>All-pairs Shortest Paths</vt:lpstr>
      <vt:lpstr>Floyd’s Lemma</vt:lpstr>
      <vt:lpstr>Negative Weight</vt:lpstr>
      <vt:lpstr>Negative Weight</vt:lpstr>
      <vt:lpstr>PowerPoint 演示文稿</vt:lpstr>
      <vt:lpstr>Shortest-path with Negative Weights</vt:lpstr>
      <vt:lpstr>Bellman-Ford algorithm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Correctness of Bellman-Ford algorithm</vt:lpstr>
      <vt:lpstr>Correctness (continued)</vt:lpstr>
      <vt:lpstr>PowerPoint 演示文稿</vt:lpstr>
      <vt:lpstr>Matrix Representation</vt:lpstr>
      <vt:lpstr>Boolean Matrix Operations</vt:lpstr>
      <vt:lpstr>Bit Matrix</vt:lpstr>
      <vt:lpstr>bitwiseOR(a, b, n)</vt:lpstr>
      <vt:lpstr>Straightforward Multiplication of Bit Matrix</vt:lpstr>
      <vt:lpstr>Example</vt:lpstr>
      <vt:lpstr>Reducing the Duplicates  by Grouping</vt:lpstr>
      <vt:lpstr>Cost as Function of  Group Size</vt:lpstr>
      <vt:lpstr>Selecting Best Group Size</vt:lpstr>
      <vt:lpstr>The Segmentation for Matrix A</vt:lpstr>
      <vt:lpstr>An Example</vt:lpstr>
      <vt:lpstr>Storage of the Row Combinations</vt:lpstr>
      <vt:lpstr>Storage the Unions</vt:lpstr>
      <vt:lpstr>Array for Row Combinations</vt:lpstr>
      <vt:lpstr>Sketch for the Procedure</vt:lpstr>
      <vt:lpstr>Kronrod Algorithm</vt:lpstr>
      <vt:lpstr>Complexity of the  Kronrod Algorithm</vt:lpstr>
    </vt:vector>
  </TitlesOfParts>
  <Manager/>
  <Company>Nanjing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Algorithm Analysis</dc:title>
  <dc:subject/>
  <dc:creator>Sheng Zhang</dc:creator>
  <cp:keywords/>
  <dc:description/>
  <cp:lastModifiedBy>Sheng#NJU#mbpr16'</cp:lastModifiedBy>
  <cp:revision>263</cp:revision>
  <cp:lastPrinted>2019-05-17T12:44:58Z</cp:lastPrinted>
  <dcterms:created xsi:type="dcterms:W3CDTF">2001-08-01T06:52:17Z</dcterms:created>
  <dcterms:modified xsi:type="dcterms:W3CDTF">2022-05-06T07:44:04Z</dcterms:modified>
  <cp:category/>
</cp:coreProperties>
</file>