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59" r:id="rId5"/>
    <p:sldId id="288" r:id="rId6"/>
    <p:sldId id="261" r:id="rId7"/>
    <p:sldId id="263" r:id="rId8"/>
    <p:sldId id="264" r:id="rId9"/>
    <p:sldId id="262" r:id="rId10"/>
    <p:sldId id="265" r:id="rId11"/>
    <p:sldId id="289" r:id="rId12"/>
    <p:sldId id="286" r:id="rId13"/>
    <p:sldId id="266" r:id="rId14"/>
    <p:sldId id="28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0" r:id="rId26"/>
    <p:sldId id="292" r:id="rId2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00CC"/>
    <a:srgbClr val="FF0000"/>
    <a:srgbClr val="000000"/>
    <a:srgbClr val="CC6600"/>
    <a:srgbClr val="00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77071" autoAdjust="0"/>
  </p:normalViewPr>
  <p:slideViewPr>
    <p:cSldViewPr>
      <p:cViewPr varScale="1">
        <p:scale>
          <a:sx n="111" d="100"/>
          <a:sy n="111" d="100"/>
        </p:scale>
        <p:origin x="19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3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5D79024-3D50-4E2B-BD22-48B6E6BD7126}" type="datetimeFigureOut">
              <a:rPr lang="en-US"/>
              <a:pPr>
                <a:defRPr/>
              </a:pPr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B86B489-E8E1-49BA-BD6D-71341F4FF8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971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2D8EE8-C8B7-4F1C-8B72-B5307560B9D2}" type="datetimeFigureOut">
              <a:rPr lang="en-US"/>
              <a:pPr>
                <a:defRPr/>
              </a:pPr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10BE582-7DB1-42A8-98F5-D4D7440395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746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BE582-7DB1-42A8-98F5-D4D74403957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811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、最多</a:t>
            </a:r>
            <a:r>
              <a:rPr lang="en-US" altLang="zh-CN" dirty="0"/>
              <a:t>n^2/2</a:t>
            </a:r>
            <a:r>
              <a:rPr lang="zh-CN" altLang="en-US" dirty="0"/>
              <a:t>个点对（子问题）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、最多</a:t>
            </a:r>
            <a:r>
              <a:rPr lang="en-US" altLang="zh-CN" dirty="0"/>
              <a:t>2n</a:t>
            </a:r>
            <a:r>
              <a:rPr lang="zh-CN" altLang="en-US" dirty="0"/>
              <a:t>条边从一个节点发出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Running time is \Theta(n^3)</a:t>
            </a:r>
            <a:endParaRPr lang="zh-CN" altLang="en-US" dirty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311234-0714-45CA-8E01-3C3999C7440A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67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BE582-7DB1-42A8-98F5-D4D74403957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126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计算顺序：</a:t>
            </a:r>
            <a:r>
              <a:rPr lang="en-US" altLang="zh-CN" dirty="0"/>
              <a:t>[3][4]=0</a:t>
            </a:r>
            <a:r>
              <a:rPr lang="zh-CN" altLang="en-US" dirty="0"/>
              <a:t>，</a:t>
            </a:r>
            <a:r>
              <a:rPr lang="en-US" altLang="zh-CN" dirty="0"/>
              <a:t>[2][3]=0</a:t>
            </a:r>
            <a:r>
              <a:rPr lang="zh-CN" altLang="en-US" dirty="0"/>
              <a:t>，</a:t>
            </a:r>
            <a:r>
              <a:rPr lang="en-US" altLang="zh-CN" dirty="0"/>
              <a:t>[2][4]=10000</a:t>
            </a:r>
            <a:r>
              <a:rPr lang="zh-CN" altLang="en-US" dirty="0"/>
              <a:t>，</a:t>
            </a:r>
            <a:r>
              <a:rPr lang="en-US" altLang="zh-CN" dirty="0"/>
              <a:t>[1][2]=0</a:t>
            </a:r>
            <a:r>
              <a:rPr lang="zh-CN" altLang="en-US" dirty="0"/>
              <a:t>，</a:t>
            </a:r>
            <a:r>
              <a:rPr lang="en-US" altLang="zh-CN" dirty="0"/>
              <a:t>[1][3]=400</a:t>
            </a:r>
            <a:r>
              <a:rPr lang="zh-CN" altLang="en-US" dirty="0"/>
              <a:t>，</a:t>
            </a:r>
            <a:r>
              <a:rPr lang="en-US" altLang="zh-CN" dirty="0"/>
              <a:t>[1][4]=min</a:t>
            </a:r>
            <a:r>
              <a:rPr lang="zh-CN" altLang="en-US" dirty="0"/>
              <a:t>（</a:t>
            </a:r>
            <a:r>
              <a:rPr lang="en-US" altLang="zh-CN" dirty="0"/>
              <a:t>[1][3]+[3][4]+1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zh-CN" altLang="en-US" dirty="0"/>
              <a:t>*</a:t>
            </a:r>
            <a:r>
              <a:rPr lang="en-US" altLang="zh-CN" dirty="0"/>
              <a:t>25=650</a:t>
            </a:r>
            <a:r>
              <a:rPr lang="zh-CN" altLang="en-US" dirty="0"/>
              <a:t>，</a:t>
            </a:r>
            <a:r>
              <a:rPr lang="en-US" altLang="zh-CN" dirty="0"/>
              <a:t>[1][2]+[2][4]+1</a:t>
            </a:r>
            <a:r>
              <a:rPr lang="zh-CN" altLang="en-US" dirty="0"/>
              <a:t>*</a:t>
            </a:r>
            <a:r>
              <a:rPr lang="en-US" altLang="zh-CN" dirty="0"/>
              <a:t>40</a:t>
            </a:r>
            <a:r>
              <a:rPr lang="zh-CN" altLang="en-US" dirty="0"/>
              <a:t>*</a:t>
            </a:r>
            <a:r>
              <a:rPr lang="en-US" altLang="zh-CN" dirty="0"/>
              <a:t>25=20000</a:t>
            </a:r>
            <a:r>
              <a:rPr lang="zh-CN" altLang="en-US" dirty="0"/>
              <a:t>）</a:t>
            </a:r>
            <a:r>
              <a:rPr lang="en-US" altLang="zh-CN" dirty="0"/>
              <a:t>=650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[0][1]=0</a:t>
            </a:r>
            <a:r>
              <a:rPr lang="zh-CN" altLang="en-US" dirty="0"/>
              <a:t>，</a:t>
            </a:r>
            <a:r>
              <a:rPr lang="en-US" altLang="zh-CN" dirty="0"/>
              <a:t>……[0][4]=[0][1]+[1][4]+30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25=0+650+750=1400</a:t>
            </a:r>
            <a:endParaRPr lang="zh-CN" altLang="en-US" dirty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2874D5-D88C-446D-8BA1-A3F595F0B8EC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8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2F_{n+1}-1?</a:t>
            </a:r>
            <a:r>
              <a:rPr kumimoji="1" lang="zh-CN" altLang="en-US" dirty="0"/>
              <a:t> 可用数学归纳法对</a:t>
            </a:r>
            <a:r>
              <a:rPr kumimoji="1" lang="en-US" altLang="zh-CN" dirty="0"/>
              <a:t>n</a:t>
            </a:r>
            <a:r>
              <a:rPr kumimoji="1" lang="zh-CN" altLang="en-US" dirty="0"/>
              <a:t>证明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E582-7DB1-42A8-98F5-D4D74403957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88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。子问题图是一个</a:t>
            </a:r>
            <a:r>
              <a:rPr lang="en-US" altLang="zh-CN"/>
              <a:t>DAG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。对任意</a:t>
            </a:r>
            <a:r>
              <a:rPr lang="en-US" altLang="zh-CN"/>
              <a:t>A</a:t>
            </a:r>
            <a:r>
              <a:rPr lang="zh-CN" altLang="en-US"/>
              <a:t>（</a:t>
            </a:r>
            <a:r>
              <a:rPr lang="en-US" altLang="zh-CN"/>
              <a:t>P</a:t>
            </a:r>
            <a:r>
              <a:rPr lang="zh-CN" altLang="en-US"/>
              <a:t>）都有一个</a:t>
            </a:r>
            <a:r>
              <a:rPr lang="en-US" altLang="zh-CN"/>
              <a:t>P</a:t>
            </a:r>
            <a:r>
              <a:rPr lang="zh-CN" altLang="en-US"/>
              <a:t>到</a:t>
            </a:r>
            <a:r>
              <a:rPr lang="en-US" altLang="zh-CN"/>
              <a:t>base-case</a:t>
            </a:r>
            <a:r>
              <a:rPr lang="zh-CN" altLang="en-US"/>
              <a:t>的路径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3</a:t>
            </a:r>
            <a:r>
              <a:rPr lang="zh-CN" altLang="en-US"/>
              <a:t>。顶层的递归计算以无记忆的方式在子问题图中运动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4</a:t>
            </a:r>
            <a:r>
              <a:rPr lang="zh-CN" altLang="en-US"/>
              <a:t>。子问题图可以被视为一个子任务依赖图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B00026-F2D0-4DF4-A8D9-5D50CC31AAE4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5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回顾树的遍历中</a:t>
            </a:r>
            <a:r>
              <a:rPr lang="en-US" altLang="zh-CN"/>
              <a:t>DFS</a:t>
            </a:r>
            <a:r>
              <a:rPr lang="zh-CN" altLang="en-US"/>
              <a:t>的</a:t>
            </a:r>
            <a:r>
              <a:rPr lang="en-US" altLang="zh-CN"/>
              <a:t>3</a:t>
            </a:r>
            <a:r>
              <a:rPr lang="zh-CN" altLang="en-US"/>
              <a:t>类非树边。只有</a:t>
            </a:r>
            <a:r>
              <a:rPr lang="en-US" altLang="zh-CN"/>
              <a:t>back edge</a:t>
            </a:r>
            <a:r>
              <a:rPr lang="zh-CN" altLang="en-US"/>
              <a:t>才可能碰到灰色节点，也才可能形成环。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2D4220-FB2C-4FC0-B764-3D682BE8D95A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9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。逆拓扑序列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。以逆拓扑序来调度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3</a:t>
            </a:r>
            <a:r>
              <a:rPr lang="zh-CN" altLang="en-US"/>
              <a:t>。记住子问题的解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BAF808-0FF7-4D4D-AD78-222B9EAFA563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4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BE582-7DB1-42A8-98F5-D4D74403957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057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考虑哪个乘号先做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2FC3A5-4ECC-4269-954F-44A87092970B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2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0D7102-FB74-4246-936F-CF3AD05B547E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91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E0FE6B-7273-4A30-9ED7-F0DA81D8911F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55BB76-B2C7-4147-896F-01F27DA71C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56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98B-DA2B-4E9B-9EF4-F76243F4B2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55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7706A-58AA-4785-8CB6-E62BA74304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19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79D91-D219-486E-A305-595994ABBC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7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F9E9B-3EEF-43DF-AF70-4913F015C1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7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38159-A70E-46C0-99DB-AFE32DCECA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5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B07F-47EE-438E-98D2-4D7EA60767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78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5DD39-A98C-4255-AB1C-EC01F518DA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A35E7-5F19-4DBE-9359-EE0164C28C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6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E8D48-EFE1-4D22-8BAD-C998D2D778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49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F6122-79F3-4F69-A596-976207F807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88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mtClean="0"/>
            </a:lvl1pPr>
          </a:lstStyle>
          <a:p>
            <a:pPr>
              <a:defRPr/>
            </a:pPr>
            <a:fld id="{57BCF8BA-613D-46B5-BBAE-22CCF5E878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01450"/>
            <a:ext cx="7772400" cy="1446550"/>
          </a:xfrm>
        </p:spPr>
        <p:txBody>
          <a:bodyPr/>
          <a:lstStyle/>
          <a:p>
            <a:pPr algn="ctr" eaLnBrk="1" hangingPunct="1"/>
            <a:r>
              <a:rPr lang="en-US" altLang="zh-CN" dirty="0"/>
              <a:t> Dynamic Programming</a:t>
            </a:r>
            <a:r>
              <a:rPr lang="zh-CN" altLang="en-US" dirty="0"/>
              <a:t> </a:t>
            </a:r>
            <a:br>
              <a:rPr lang="en-US" altLang="zh-CN"/>
            </a:b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MatrixOrder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570BC6-466E-4C43-85AC-23EE66927D2F}"/>
              </a:ext>
            </a:extLst>
          </p:cNvPr>
          <p:cNvSpPr txBox="1"/>
          <p:nvPr/>
        </p:nvSpPr>
        <p:spPr>
          <a:xfrm>
            <a:off x="2816805" y="4824155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pPr>
              <a:buNone/>
            </a:pPr>
            <a:r>
              <a:rPr lang="en-US" altLang="zh-CN" sz="2800" i="0" dirty="0">
                <a:hlinkClick r:id="rId3"/>
              </a:rPr>
              <a:t>sheng@nju.edu.cn</a:t>
            </a:r>
            <a:endParaRPr lang="en-US" altLang="zh-CN" sz="2800" i="0" dirty="0"/>
          </a:p>
          <a:p>
            <a:pPr>
              <a:buNone/>
            </a:pPr>
            <a:r>
              <a:rPr kumimoji="1" lang="zh-CN" altLang="en-US" sz="2800" i="0" dirty="0"/>
              <a:t>南京大学</a:t>
            </a:r>
            <a:endParaRPr kumimoji="1" lang="en-US" altLang="zh-CN" sz="2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692150"/>
            <a:ext cx="8955087" cy="762000"/>
          </a:xfrm>
        </p:spPr>
        <p:txBody>
          <a:bodyPr/>
          <a:lstStyle/>
          <a:p>
            <a:pPr eaLnBrk="1" hangingPunct="1"/>
            <a:r>
              <a:rPr lang="en-US" altLang="zh-CN"/>
              <a:t>Matrix Multiplication Order Problem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656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task: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Find the product: 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…</a:t>
            </a:r>
            <a:r>
              <a:rPr lang="en-US" altLang="zh-CN" dirty="0"/>
              <a:t>A</a:t>
            </a:r>
            <a:r>
              <a:rPr lang="en-US" altLang="zh-CN" baseline="-25000" dirty="0"/>
              <a:t>n-1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endParaRPr lang="en-US" altLang="zh-CN" dirty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i </a:t>
            </a:r>
            <a:r>
              <a:rPr lang="en-US" altLang="zh-CN" sz="2400" dirty="0">
                <a:solidFill>
                  <a:srgbClr val="0000CC"/>
                </a:solidFill>
              </a:rPr>
              <a:t>is</a:t>
            </a:r>
            <a:r>
              <a:rPr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 2-dimentional array of different legal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The issues: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Matrix multiplication is associative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Different computing orders probably result in great difference in the number of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The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Find the best computing order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that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has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the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minimal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cost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2" name="Oval 8"/>
          <p:cNvSpPr>
            <a:spLocks noChangeArrowheads="1"/>
          </p:cNvSpPr>
          <p:nvPr/>
        </p:nvSpPr>
        <p:spPr bwMode="auto">
          <a:xfrm>
            <a:off x="431800" y="2663825"/>
            <a:ext cx="8505825" cy="18891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Cost of Matrix Multiplication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01675" y="1943100"/>
            <a:ext cx="4005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Let </a:t>
            </a:r>
            <a:r>
              <a:rPr lang="en-US" altLang="zh-CN" i="1"/>
              <a:t>C = A</a:t>
            </a:r>
            <a:r>
              <a:rPr lang="en-US" altLang="zh-CN" baseline="-25000"/>
              <a:t>p</a:t>
            </a:r>
            <a:r>
              <a:rPr lang="en-US" altLang="zh-CN" baseline="-25000">
                <a:sym typeface="Symbol" panose="05050102010706020507" pitchFamily="18" charset="2"/>
              </a:rPr>
              <a:t>q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 baseline="-25000">
                <a:sym typeface="Symbol" panose="05050102010706020507" pitchFamily="18" charset="2"/>
              </a:rPr>
              <a:t>qr</a:t>
            </a:r>
            <a:endParaRPr lang="en-US" altLang="zh-CN" i="1">
              <a:sym typeface="Symbol" panose="05050102010706020507" pitchFamily="18" charset="2"/>
            </a:endParaRPr>
          </a:p>
        </p:txBody>
      </p:sp>
      <p:graphicFrame>
        <p:nvGraphicFramePr>
          <p:cNvPr id="1843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017588" y="2844800"/>
          <a:ext cx="28733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公式" r:id="rId3" imgW="875920" imgH="444307" progId="Equation.3">
                  <p:embed/>
                </p:oleObj>
              </mc:Choice>
              <mc:Fallback>
                <p:oleObj name="公式" r:id="rId3" imgW="87592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44800"/>
                        <a:ext cx="287337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213225" y="3338513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There are </a:t>
            </a:r>
            <a:r>
              <a:rPr lang="en-US" altLang="zh-CN" sz="2400" i="1"/>
              <a:t>q </a:t>
            </a:r>
            <a:r>
              <a:rPr lang="en-US" altLang="zh-CN" sz="2400"/>
              <a:t>multiplication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1017588" y="49149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/>
              <a:t>C</a:t>
            </a:r>
            <a:r>
              <a:rPr lang="en-US" altLang="zh-CN" sz="2400"/>
              <a:t> has </a:t>
            </a:r>
            <a:r>
              <a:rPr lang="en-US" altLang="zh-CN" sz="2400" i="1"/>
              <a:t>p</a:t>
            </a:r>
            <a:r>
              <a:rPr lang="en-US" altLang="zh-CN" sz="2400">
                <a:sym typeface="Symbol" panose="05050102010706020507" pitchFamily="18" charset="2"/>
              </a:rPr>
              <a:t></a:t>
            </a:r>
            <a:r>
              <a:rPr lang="en-US" altLang="zh-CN" sz="2400" i="1">
                <a:sym typeface="Symbol" panose="05050102010706020507" pitchFamily="18" charset="2"/>
              </a:rPr>
              <a:t>r</a:t>
            </a:r>
            <a:r>
              <a:rPr lang="en-US" altLang="zh-CN" sz="2400">
                <a:sym typeface="Symbol" panose="05050102010706020507" pitchFamily="18" charset="2"/>
              </a:rPr>
              <a:t> elements as </a:t>
            </a:r>
            <a:r>
              <a:rPr lang="en-US" altLang="zh-CN" sz="2400" i="1">
                <a:sym typeface="Symbol" panose="05050102010706020507" pitchFamily="18" charset="2"/>
              </a:rPr>
              <a:t>c</a:t>
            </a:r>
            <a:r>
              <a:rPr lang="en-US" altLang="zh-CN" sz="2400" baseline="-25000">
                <a:sym typeface="Symbol" panose="05050102010706020507" pitchFamily="18" charset="2"/>
              </a:rPr>
              <a:t>i,j</a:t>
            </a:r>
            <a:endParaRPr lang="en-US" altLang="zh-CN" sz="2400" i="1">
              <a:sym typeface="Symbol" panose="05050102010706020507" pitchFamily="18" charset="2"/>
            </a:endParaRP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1557338" y="5454650"/>
            <a:ext cx="6751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So, </a:t>
            </a:r>
            <a:r>
              <a:rPr lang="en-US" altLang="zh-CN" i="1"/>
              <a:t>pqr</a:t>
            </a:r>
            <a:r>
              <a:rPr lang="en-US" altLang="zh-CN"/>
              <a:t> multiplications altogether</a:t>
            </a:r>
          </a:p>
        </p:txBody>
      </p:sp>
    </p:spTree>
    <p:extLst>
      <p:ext uri="{BB962C8B-B14F-4D97-AF65-F5344CB8AC3E}">
        <p14:creationId xmlns:p14="http://schemas.microsoft.com/office/powerpoint/2010/main" val="27215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7763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Cost of Matrix Multiplication: Example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21621" y="2063766"/>
            <a:ext cx="4005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Let </a:t>
            </a:r>
            <a:r>
              <a:rPr lang="en-US" altLang="zh-CN" i="1" dirty="0"/>
              <a:t>C = 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q</a:t>
            </a:r>
            <a:r>
              <a:rPr lang="en-US" altLang="zh-CN" dirty="0" err="1">
                <a:sym typeface="Symbol" panose="05050102010706020507" pitchFamily="18" charset="2"/>
              </a:rPr>
              <a:t></a:t>
            </a:r>
            <a:r>
              <a:rPr lang="en-US" altLang="zh-CN" i="1" dirty="0" err="1">
                <a:sym typeface="Symbol" panose="05050102010706020507" pitchFamily="18" charset="2"/>
              </a:rPr>
              <a:t>B</a:t>
            </a:r>
            <a:r>
              <a:rPr lang="en-US" altLang="zh-CN" baseline="-25000" dirty="0" err="1">
                <a:sym typeface="Symbol" panose="05050102010706020507" pitchFamily="18" charset="2"/>
              </a:rPr>
              <a:t>qr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graphicFrame>
        <p:nvGraphicFramePr>
          <p:cNvPr id="1741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144684"/>
              </p:ext>
            </p:extLst>
          </p:nvPr>
        </p:nvGraphicFramePr>
        <p:xfrm>
          <a:off x="4636294" y="1761210"/>
          <a:ext cx="28733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公式" r:id="rId3" imgW="875920" imgH="444307" progId="Equation.3">
                  <p:embed/>
                </p:oleObj>
              </mc:Choice>
              <mc:Fallback>
                <p:oleObj name="公式" r:id="rId3" imgW="875920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6294" y="1761210"/>
                        <a:ext cx="287337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254033" y="3110034"/>
            <a:ext cx="6751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So, </a:t>
            </a:r>
            <a:r>
              <a:rPr lang="en-US" altLang="zh-CN" i="1"/>
              <a:t>pqr</a:t>
            </a:r>
            <a:r>
              <a:rPr lang="en-US" altLang="zh-CN"/>
              <a:t> multiplications altogether</a:t>
            </a:r>
          </a:p>
        </p:txBody>
      </p:sp>
      <p:sp>
        <p:nvSpPr>
          <p:cNvPr id="103435" name="Text Box 11" descr="粉色面巾纸"/>
          <p:cNvSpPr txBox="1">
            <a:spLocks noChangeArrowheads="1"/>
          </p:cNvSpPr>
          <p:nvPr/>
        </p:nvSpPr>
        <p:spPr bwMode="auto">
          <a:xfrm>
            <a:off x="1646675" y="3924055"/>
            <a:ext cx="5716587" cy="2522537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An example: A</a:t>
            </a:r>
            <a:r>
              <a:rPr lang="en-US" altLang="zh-CN" sz="2400" baseline="-25000" dirty="0"/>
              <a:t>1  </a:t>
            </a:r>
            <a:r>
              <a:rPr lang="en-US" altLang="zh-CN" sz="2400" dirty="0">
                <a:sym typeface="Symbol" panose="05050102010706020507" pitchFamily="18" charset="2"/>
              </a:rPr>
              <a:t>  A</a:t>
            </a:r>
            <a:r>
              <a:rPr lang="en-US" altLang="zh-CN" sz="2400" baseline="-25000" dirty="0">
                <a:sym typeface="Symbol" panose="05050102010706020507" pitchFamily="18" charset="2"/>
              </a:rPr>
              <a:t>2  </a:t>
            </a:r>
            <a:r>
              <a:rPr lang="en-US" altLang="zh-CN" sz="2400" dirty="0">
                <a:sym typeface="Symbol" panose="05050102010706020507" pitchFamily="18" charset="2"/>
              </a:rPr>
              <a:t>  A</a:t>
            </a:r>
            <a:r>
              <a:rPr lang="en-US" altLang="zh-CN" sz="2400" baseline="-25000" dirty="0">
                <a:sym typeface="Symbol" panose="05050102010706020507" pitchFamily="18" charset="2"/>
              </a:rPr>
              <a:t>3  </a:t>
            </a:r>
            <a:r>
              <a:rPr lang="en-US" altLang="zh-CN" sz="2400" dirty="0">
                <a:sym typeface="Symbol" panose="05050102010706020507" pitchFamily="18" charset="2"/>
              </a:rPr>
              <a:t>  A</a:t>
            </a:r>
            <a:r>
              <a:rPr lang="en-US" altLang="zh-CN" sz="2400" baseline="-25000" dirty="0">
                <a:sym typeface="Symbol" panose="05050102010706020507" pitchFamily="18" charset="2"/>
              </a:rPr>
              <a:t>4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       </a:t>
            </a:r>
            <a:r>
              <a:rPr lang="en-US" altLang="zh-CN" sz="1800" dirty="0">
                <a:sym typeface="Symbol" panose="05050102010706020507" pitchFamily="18" charset="2"/>
              </a:rPr>
              <a:t>301     140    4010    1025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/>
              <a:t>((A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A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)A</a:t>
            </a:r>
            <a:r>
              <a:rPr lang="en-US" altLang="zh-CN" sz="2400" baseline="-25000" dirty="0"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ym typeface="Symbol" panose="05050102010706020507" pitchFamily="18" charset="2"/>
              </a:rPr>
              <a:t>)A</a:t>
            </a:r>
            <a:r>
              <a:rPr lang="en-US" altLang="zh-CN" sz="2400" baseline="-25000" dirty="0"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ym typeface="Symbol" panose="05050102010706020507" pitchFamily="18" charset="2"/>
              </a:rPr>
              <a:t>:  20700 multiplications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(A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(A</a:t>
            </a:r>
            <a:r>
              <a:rPr lang="en-US" altLang="zh-CN" sz="2400" baseline="-25000" dirty="0"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ym typeface="Symbol" panose="05050102010706020507" pitchFamily="18" charset="2"/>
              </a:rPr>
              <a:t>A</a:t>
            </a:r>
            <a:r>
              <a:rPr lang="en-US" altLang="zh-CN" sz="2400" baseline="-25000" dirty="0"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ym typeface="Symbol" panose="05050102010706020507" pitchFamily="18" charset="2"/>
              </a:rPr>
              <a:t>)):  11750 </a:t>
            </a:r>
            <a:endParaRPr lang="en-US" altLang="zh-CN" sz="2400" baseline="-250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/>
              <a:t>(A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A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)(A</a:t>
            </a:r>
            <a:r>
              <a:rPr lang="en-US" altLang="zh-CN" sz="2400" baseline="-25000" dirty="0"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ym typeface="Symbol" panose="05050102010706020507" pitchFamily="18" charset="2"/>
              </a:rPr>
              <a:t>A</a:t>
            </a:r>
            <a:r>
              <a:rPr lang="en-US" altLang="zh-CN" sz="2400" baseline="-25000" dirty="0"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ym typeface="Symbol" panose="05050102010706020507" pitchFamily="18" charset="2"/>
              </a:rPr>
              <a:t>):  41200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((A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A</a:t>
            </a:r>
            <a:r>
              <a:rPr lang="en-US" altLang="zh-CN" sz="2400" baseline="-25000" dirty="0"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ym typeface="Symbol" panose="05050102010706020507" pitchFamily="18" charset="2"/>
              </a:rPr>
              <a:t>)A</a:t>
            </a:r>
            <a:r>
              <a:rPr lang="en-US" altLang="zh-CN" sz="2400" baseline="-25000" dirty="0"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sym typeface="Symbol" panose="05050102010706020507" pitchFamily="18" charset="2"/>
              </a:rPr>
              <a:t>):  1400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Greedy is Good?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05" y="1808820"/>
            <a:ext cx="8564562" cy="4725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/>
              <a:t>Strategy 1: “</a:t>
            </a:r>
            <a:r>
              <a:rPr lang="en-US" altLang="zh-CN" b="1" dirty="0"/>
              <a:t>cheapest multiplication first</a:t>
            </a:r>
            <a:r>
              <a:rPr lang="en-US" altLang="zh-CN" dirty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Success: A</a:t>
            </a:r>
            <a:r>
              <a:rPr lang="en-US" altLang="zh-CN" baseline="-25000" dirty="0"/>
              <a:t>30</a:t>
            </a:r>
            <a:r>
              <a:rPr lang="en-US" altLang="zh-CN" baseline="-25000" dirty="0">
                <a:sym typeface="Symbol" panose="05050102010706020507" pitchFamily="18" charset="2"/>
              </a:rPr>
              <a:t>1</a:t>
            </a:r>
            <a:r>
              <a:rPr lang="en-US" altLang="zh-CN" dirty="0">
                <a:sym typeface="Symbol" panose="05050102010706020507" pitchFamily="18" charset="2"/>
              </a:rPr>
              <a:t>((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baseline="-25000" dirty="0">
                <a:sym typeface="Symbol" panose="05050102010706020507" pitchFamily="18" charset="2"/>
              </a:rPr>
              <a:t>40</a:t>
            </a:r>
            <a:r>
              <a:rPr lang="en-US" altLang="zh-CN" dirty="0">
                <a:sym typeface="Symbol" panose="05050102010706020507" pitchFamily="18" charset="2"/>
              </a:rPr>
              <a:t> </a:t>
            </a:r>
            <a:r>
              <a:rPr lang="en-US" altLang="zh-CN" dirty="0"/>
              <a:t>A</a:t>
            </a:r>
            <a:r>
              <a:rPr lang="en-US" altLang="zh-CN" baseline="-25000" dirty="0"/>
              <a:t>40</a:t>
            </a:r>
            <a:r>
              <a:rPr lang="en-US" altLang="zh-CN" baseline="-25000" dirty="0">
                <a:sym typeface="Symbol" panose="05050102010706020507" pitchFamily="18" charset="2"/>
              </a:rPr>
              <a:t>10</a:t>
            </a:r>
            <a:r>
              <a:rPr lang="en-US" altLang="zh-CN" dirty="0">
                <a:sym typeface="Symbol" panose="05050102010706020507" pitchFamily="18" charset="2"/>
              </a:rPr>
              <a:t>)</a:t>
            </a:r>
            <a:r>
              <a:rPr lang="en-US" altLang="zh-CN" dirty="0"/>
              <a:t>A</a:t>
            </a:r>
            <a:r>
              <a:rPr lang="en-US" altLang="zh-CN" baseline="-25000" dirty="0"/>
              <a:t>10</a:t>
            </a:r>
            <a:r>
              <a:rPr lang="en-US" altLang="zh-CN" baseline="-25000" dirty="0">
                <a:sym typeface="Symbol" panose="05050102010706020507" pitchFamily="18" charset="2"/>
              </a:rPr>
              <a:t>25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Fail: (</a:t>
            </a:r>
            <a:r>
              <a:rPr lang="en-US" altLang="zh-CN" dirty="0"/>
              <a:t>A</a:t>
            </a:r>
            <a:r>
              <a:rPr lang="en-US" altLang="zh-CN" baseline="-25000" dirty="0"/>
              <a:t>4</a:t>
            </a:r>
            <a:r>
              <a:rPr lang="en-US" altLang="zh-CN" baseline="-25000" dirty="0">
                <a:sym typeface="Symbol" panose="05050102010706020507" pitchFamily="18" charset="2"/>
              </a:rPr>
              <a:t>1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baseline="-25000" dirty="0">
                <a:sym typeface="Symbol" panose="05050102010706020507" pitchFamily="18" charset="2"/>
              </a:rPr>
              <a:t>100</a:t>
            </a:r>
            <a:r>
              <a:rPr lang="en-US" altLang="zh-CN" dirty="0">
                <a:sym typeface="Symbol" panose="05050102010706020507" pitchFamily="18" charset="2"/>
              </a:rPr>
              <a:t>)</a:t>
            </a:r>
            <a:r>
              <a:rPr lang="en-US" altLang="zh-CN" dirty="0"/>
              <a:t>A</a:t>
            </a:r>
            <a:r>
              <a:rPr lang="en-US" altLang="zh-CN" baseline="-25000" dirty="0"/>
              <a:t>100</a:t>
            </a:r>
            <a:r>
              <a:rPr lang="en-US" altLang="zh-CN" baseline="-25000" dirty="0">
                <a:sym typeface="Symbol" panose="05050102010706020507" pitchFamily="18" charset="2"/>
              </a:rPr>
              <a:t>5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ym typeface="Symbol" panose="05050102010706020507" pitchFamily="18" charset="2"/>
              </a:rPr>
              <a:t>Strategy 2: “</a:t>
            </a:r>
            <a:r>
              <a:rPr lang="en-US" altLang="zh-CN" b="1" dirty="0">
                <a:sym typeface="Symbol" panose="05050102010706020507" pitchFamily="18" charset="2"/>
              </a:rPr>
              <a:t>largest dimension first</a:t>
            </a:r>
            <a:r>
              <a:rPr lang="en-US" altLang="zh-CN" dirty="0">
                <a:sym typeface="Symbol" panose="05050102010706020507" pitchFamily="18" charset="2"/>
              </a:rPr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Success: A</a:t>
            </a:r>
            <a:r>
              <a:rPr lang="en-US" altLang="zh-CN" baseline="-25000" dirty="0"/>
              <a:t>30</a:t>
            </a:r>
            <a:r>
              <a:rPr lang="en-US" altLang="zh-CN" baseline="-25000" dirty="0">
                <a:sym typeface="Symbol" panose="05050102010706020507" pitchFamily="18" charset="2"/>
              </a:rPr>
              <a:t>1</a:t>
            </a:r>
            <a:r>
              <a:rPr lang="en-US" altLang="zh-CN" dirty="0">
                <a:sym typeface="Symbol" panose="05050102010706020507" pitchFamily="18" charset="2"/>
              </a:rPr>
              <a:t>((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baseline="-25000" dirty="0">
                <a:sym typeface="Symbol" panose="05050102010706020507" pitchFamily="18" charset="2"/>
              </a:rPr>
              <a:t>40</a:t>
            </a:r>
            <a:r>
              <a:rPr lang="en-US" altLang="zh-CN" dirty="0">
                <a:sym typeface="Symbol" panose="05050102010706020507" pitchFamily="18" charset="2"/>
              </a:rPr>
              <a:t> </a:t>
            </a:r>
            <a:r>
              <a:rPr lang="en-US" altLang="zh-CN" dirty="0"/>
              <a:t>A</a:t>
            </a:r>
            <a:r>
              <a:rPr lang="en-US" altLang="zh-CN" baseline="-25000" dirty="0"/>
              <a:t>40</a:t>
            </a:r>
            <a:r>
              <a:rPr lang="en-US" altLang="zh-CN" baseline="-25000" dirty="0">
                <a:sym typeface="Symbol" panose="05050102010706020507" pitchFamily="18" charset="2"/>
              </a:rPr>
              <a:t>10</a:t>
            </a:r>
            <a:r>
              <a:rPr lang="en-US" altLang="zh-CN" dirty="0">
                <a:sym typeface="Symbol" panose="05050102010706020507" pitchFamily="18" charset="2"/>
              </a:rPr>
              <a:t>)</a:t>
            </a:r>
            <a:r>
              <a:rPr lang="en-US" altLang="zh-CN" dirty="0"/>
              <a:t>A</a:t>
            </a:r>
            <a:r>
              <a:rPr lang="en-US" altLang="zh-CN" baseline="-25000" dirty="0"/>
              <a:t>10</a:t>
            </a:r>
            <a:r>
              <a:rPr lang="en-US" altLang="zh-CN" baseline="-25000" dirty="0">
                <a:sym typeface="Symbol" panose="05050102010706020507" pitchFamily="18" charset="2"/>
              </a:rPr>
              <a:t>25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Success: A</a:t>
            </a:r>
            <a:r>
              <a:rPr lang="en-US" altLang="zh-CN" baseline="-25000" dirty="0"/>
              <a:t>4</a:t>
            </a:r>
            <a:r>
              <a:rPr lang="en-US" altLang="zh-CN" baseline="-25000" dirty="0">
                <a:sym typeface="Symbol" panose="05050102010706020507" pitchFamily="18" charset="2"/>
              </a:rPr>
              <a:t>1</a:t>
            </a:r>
            <a:r>
              <a:rPr lang="en-US" altLang="zh-CN" dirty="0">
                <a:sym typeface="Symbol" panose="05050102010706020507" pitchFamily="18" charset="2"/>
              </a:rPr>
              <a:t> ( 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baseline="-25000" dirty="0">
                <a:sym typeface="Symbol" panose="05050102010706020507" pitchFamily="18" charset="2"/>
              </a:rPr>
              <a:t>100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A</a:t>
            </a:r>
            <a:r>
              <a:rPr lang="en-US" altLang="zh-CN" baseline="-25000" dirty="0"/>
              <a:t>100</a:t>
            </a:r>
            <a:r>
              <a:rPr lang="en-US" altLang="zh-CN" baseline="-25000" dirty="0">
                <a:sym typeface="Symbol" panose="05050102010706020507" pitchFamily="18" charset="2"/>
              </a:rPr>
              <a:t>5</a:t>
            </a:r>
            <a:r>
              <a:rPr lang="en-US" altLang="zh-CN" dirty="0">
                <a:sym typeface="Symbol" panose="05050102010706020507" pitchFamily="18" charset="2"/>
              </a:rPr>
              <a:t> 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/>
              <a:t>Fail: (A</a:t>
            </a:r>
            <a:r>
              <a:rPr lang="en-US" altLang="zh-CN" baseline="-25000" dirty="0"/>
              <a:t>9</a:t>
            </a:r>
            <a:r>
              <a:rPr lang="en-US" altLang="zh-CN" baseline="-25000" dirty="0">
                <a:sym typeface="Symbol" panose="05050102010706020507" pitchFamily="18" charset="2"/>
              </a:rPr>
              <a:t>10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A</a:t>
            </a:r>
            <a:r>
              <a:rPr lang="en-US" altLang="zh-CN" baseline="-25000" dirty="0"/>
              <a:t>10</a:t>
            </a:r>
            <a:r>
              <a:rPr lang="en-US" altLang="zh-CN" baseline="-25000" dirty="0">
                <a:sym typeface="Symbol" panose="05050102010706020507" pitchFamily="18" charset="2"/>
              </a:rPr>
              <a:t>8</a:t>
            </a:r>
            <a:r>
              <a:rPr lang="en-US" altLang="zh-CN" dirty="0">
                <a:sym typeface="Symbol" panose="05050102010706020507" pitchFamily="18" charset="2"/>
              </a:rPr>
              <a:t>)  </a:t>
            </a:r>
            <a:r>
              <a:rPr lang="en-US" altLang="zh-CN" dirty="0"/>
              <a:t>A</a:t>
            </a:r>
            <a:r>
              <a:rPr lang="en-US" altLang="zh-CN" baseline="-25000" dirty="0"/>
              <a:t>8</a:t>
            </a:r>
            <a:r>
              <a:rPr lang="en-US" altLang="zh-CN" baseline="-25000" dirty="0">
                <a:sym typeface="Symbol" panose="05050102010706020507" pitchFamily="18" charset="2"/>
              </a:rPr>
              <a:t>1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ym typeface="Symbol" panose="05050102010706020507" pitchFamily="18" charset="2"/>
              </a:rPr>
              <a:t>the cost is 792, while the optimal cost is 170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Problem and Subproblem: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4541" y="1836943"/>
                <a:ext cx="8877300" cy="5021057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en-US" altLang="zh-CN" dirty="0"/>
                  <a:t>Matrices: </a:t>
                </a:r>
                <a:r>
                  <a:rPr lang="en-US" altLang="zh-CN" i="1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…, </a:t>
                </a:r>
                <a:r>
                  <a:rPr lang="en-US" altLang="zh-CN" i="1" dirty="0"/>
                  <a:t>A</a:t>
                </a:r>
                <a:r>
                  <a:rPr lang="en-US" altLang="zh-CN" baseline="-25000" dirty="0"/>
                  <a:t>n</a:t>
                </a:r>
                <a:endParaRPr lang="en-US" altLang="zh-CN" dirty="0"/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dirty="0"/>
                  <a:t>Dimensions</a:t>
                </a: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en-US" altLang="zh-CN" dirty="0"/>
                  <a:t>dim: </a:t>
                </a:r>
                <a:r>
                  <a:rPr lang="en-US" altLang="zh-CN" i="1" dirty="0"/>
                  <a:t>d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d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d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…, </a:t>
                </a:r>
                <a:r>
                  <a:rPr lang="en-US" altLang="zh-CN" i="1" dirty="0"/>
                  <a:t>d</a:t>
                </a:r>
                <a:r>
                  <a:rPr lang="en-US" altLang="zh-CN" baseline="-25000" dirty="0"/>
                  <a:t>n-1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d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, for </a:t>
                </a:r>
                <a:r>
                  <a:rPr lang="en-US" altLang="zh-CN" i="1" dirty="0"/>
                  <a:t>A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 is </a:t>
                </a:r>
                <a:r>
                  <a:rPr lang="en-US" altLang="zh-CN" i="1" dirty="0"/>
                  <a:t>d</a:t>
                </a:r>
                <a:r>
                  <a:rPr lang="en-US" altLang="zh-CN" baseline="-25000" dirty="0"/>
                  <a:t>i-1</a:t>
                </a:r>
                <a:r>
                  <a:rPr lang="en-US" altLang="zh-CN" dirty="0">
                    <a:sym typeface="Symbol" panose="05050102010706020507" pitchFamily="18" charset="2"/>
                  </a:rPr>
                  <a:t></a:t>
                </a:r>
                <a:r>
                  <a:rPr lang="en-US" altLang="zh-CN" i="1" dirty="0">
                    <a:sym typeface="Symbol" panose="05050102010706020507" pitchFamily="18" charset="2"/>
                  </a:rPr>
                  <a:t>d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i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dirty="0">
                    <a:sym typeface="Symbol" panose="05050102010706020507" pitchFamily="18" charset="2"/>
                  </a:rPr>
                  <a:t>Sub-problem</a:t>
                </a: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en-US" altLang="zh-CN" dirty="0" err="1">
                    <a:sym typeface="Symbol" panose="05050102010706020507" pitchFamily="18" charset="2"/>
                  </a:rPr>
                  <a:t>seq</a:t>
                </a:r>
                <a:r>
                  <a:rPr lang="en-US" altLang="zh-CN" dirty="0">
                    <a:sym typeface="Symbol" panose="05050102010706020507" pitchFamily="18" charset="2"/>
                  </a:rPr>
                  <a:t>: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s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s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s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, …, </a:t>
                </a:r>
                <a:r>
                  <a:rPr lang="en-US" altLang="zh-CN" i="1" dirty="0" err="1">
                    <a:sym typeface="Symbol" panose="05050102010706020507" pitchFamily="18" charset="2"/>
                  </a:rPr>
                  <a:t>s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len</a:t>
                </a:r>
                <a:r>
                  <a:rPr lang="en-US" altLang="zh-CN" dirty="0">
                    <a:sym typeface="Symbol" panose="05050102010706020507" pitchFamily="18" charset="2"/>
                  </a:rPr>
                  <a:t>, which means the multiplication of </a:t>
                </a:r>
                <a:r>
                  <a:rPr lang="en-US" altLang="zh-CN" i="1" dirty="0" err="1">
                    <a:sym typeface="Symbol" panose="05050102010706020507" pitchFamily="18" charset="2"/>
                  </a:rPr>
                  <a:t>len</a:t>
                </a:r>
                <a:r>
                  <a:rPr lang="en-US" altLang="zh-CN" dirty="0">
                    <a:sym typeface="Symbol" panose="05050102010706020507" pitchFamily="18" charset="2"/>
                  </a:rPr>
                  <a:t> matrices, with the dimensions: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𝑙𝑒𝑛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𝑙𝑒𝑛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.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dirty="0">
                    <a:sym typeface="Symbol" panose="05050102010706020507" pitchFamily="18" charset="2"/>
                  </a:rPr>
                  <a:t>Note: the original problem is: seq=(0,1,2,…,</a:t>
                </a:r>
                <a:r>
                  <a:rPr lang="en-US" altLang="zh-CN" i="1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541" y="1836943"/>
                <a:ext cx="8877300" cy="5021057"/>
              </a:xfrm>
              <a:blipFill>
                <a:blip r:embed="rId3"/>
                <a:stretch>
                  <a:fillRect l="-857" t="-505" b="-3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881063" y="4373563"/>
            <a:ext cx="6624637" cy="990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8416925" cy="4511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mmTry1(dim,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seq</a:t>
            </a:r>
            <a:r>
              <a:rPr lang="en-US" altLang="zh-CN" sz="28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b="1" dirty="0"/>
              <a:t>if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&lt;2) </a:t>
            </a:r>
            <a:r>
              <a:rPr lang="en-US" altLang="zh-CN" sz="2800" dirty="0" err="1"/>
              <a:t>bestCost</a:t>
            </a:r>
            <a:r>
              <a:rPr lang="en-US" altLang="zh-CN" sz="2800" dirty="0"/>
              <a:t>=0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b="1" dirty="0"/>
              <a:t>else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bestCost</a:t>
            </a:r>
            <a:r>
              <a:rPr lang="en-US" altLang="zh-CN" sz="2800" dirty="0"/>
              <a:t>=</a:t>
            </a:r>
            <a:r>
              <a:rPr lang="en-US" altLang="zh-CN" sz="2800" dirty="0">
                <a:sym typeface="Symbol" panose="05050102010706020507" pitchFamily="18" charset="2"/>
              </a:rPr>
              <a:t>;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</a:t>
            </a:r>
            <a:r>
              <a:rPr lang="en-US" altLang="zh-CN" sz="2800" b="1" dirty="0">
                <a:sym typeface="Symbol" panose="05050102010706020507" pitchFamily="18" charset="2"/>
              </a:rPr>
              <a:t>for</a:t>
            </a:r>
            <a:r>
              <a:rPr lang="en-US" altLang="zh-CN" sz="2800" dirty="0">
                <a:sym typeface="Symbol" panose="05050102010706020507" pitchFamily="18" charset="2"/>
              </a:rPr>
              <a:t> (</a:t>
            </a:r>
            <a:r>
              <a:rPr lang="en-US" altLang="zh-CN" sz="2800" dirty="0" err="1"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ym typeface="Symbol" panose="05050102010706020507" pitchFamily="18" charset="2"/>
              </a:rPr>
              <a:t>=1; ilen-1; </a:t>
            </a:r>
            <a:r>
              <a:rPr lang="en-US" altLang="zh-CN" sz="2800" dirty="0" err="1"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ym typeface="Symbol" panose="05050102010706020507" pitchFamily="18" charset="2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c=cost of multiplication at position </a:t>
            </a:r>
            <a:r>
              <a:rPr lang="en-US" altLang="zh-CN" sz="2800" dirty="0" err="1">
                <a:sym typeface="Symbol" panose="05050102010706020507" pitchFamily="18" charset="2"/>
              </a:rPr>
              <a:t>seq</a:t>
            </a:r>
            <a:r>
              <a:rPr lang="en-US" altLang="zh-CN" sz="2800" dirty="0">
                <a:sym typeface="Symbol" panose="05050102010706020507" pitchFamily="18" charset="2"/>
              </a:rPr>
              <a:t>[</a:t>
            </a:r>
            <a:r>
              <a:rPr lang="en-US" altLang="zh-CN" sz="2800" dirty="0" err="1"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ym typeface="Symbol" panose="05050102010706020507" pitchFamily="18" charset="2"/>
              </a:rPr>
              <a:t>];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</a:t>
            </a:r>
            <a:r>
              <a:rPr lang="en-US" altLang="zh-CN" sz="2800" dirty="0" err="1">
                <a:solidFill>
                  <a:srgbClr val="0000CC"/>
                </a:solidFill>
                <a:sym typeface="Symbol" panose="05050102010706020507" pitchFamily="18" charset="2"/>
              </a:rPr>
              <a:t>newSeq</a:t>
            </a:r>
            <a:r>
              <a:rPr lang="en-US" altLang="zh-CN" sz="2800" dirty="0">
                <a:solidFill>
                  <a:srgbClr val="0000CC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dirty="0" err="1">
                <a:solidFill>
                  <a:srgbClr val="0000CC"/>
                </a:solidFill>
                <a:sym typeface="Symbol" panose="05050102010706020507" pitchFamily="18" charset="2"/>
              </a:rPr>
              <a:t>seq</a:t>
            </a:r>
            <a:r>
              <a:rPr lang="en-US" altLang="zh-CN" sz="2800" dirty="0">
                <a:solidFill>
                  <a:srgbClr val="0000CC"/>
                </a:solidFill>
                <a:sym typeface="Symbol" panose="05050102010706020507" pitchFamily="18" charset="2"/>
              </a:rPr>
              <a:t> with </a:t>
            </a:r>
            <a:r>
              <a:rPr lang="en-US" altLang="zh-CN" sz="2800" i="1" dirty="0" err="1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dirty="0" err="1">
                <a:solidFill>
                  <a:srgbClr val="0000CC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800" dirty="0">
                <a:solidFill>
                  <a:srgbClr val="0000CC"/>
                </a:solidFill>
                <a:sym typeface="Symbol" panose="05050102010706020507" pitchFamily="18" charset="2"/>
              </a:rPr>
              <a:t> element deleted;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sz="2800" dirty="0">
                <a:sym typeface="Symbol" panose="05050102010706020507" pitchFamily="18" charset="2"/>
              </a:rPr>
              <a:t>b=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mmTry1(dim, len-1, </a:t>
            </a:r>
            <a:r>
              <a:rPr lang="en-US" altLang="zh-CN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newSeq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</a:t>
            </a:r>
            <a:r>
              <a:rPr lang="en-US" altLang="zh-CN" sz="2800" dirty="0" err="1">
                <a:sym typeface="Symbol" panose="05050102010706020507" pitchFamily="18" charset="2"/>
              </a:rPr>
              <a:t>bestCost</a:t>
            </a:r>
            <a:r>
              <a:rPr lang="en-US" altLang="zh-CN" sz="2800" dirty="0">
                <a:sym typeface="Symbol" panose="05050102010706020507" pitchFamily="18" charset="2"/>
              </a:rPr>
              <a:t>=min(</a:t>
            </a:r>
            <a:r>
              <a:rPr lang="en-US" altLang="zh-CN" sz="2800" dirty="0" err="1">
                <a:sym typeface="Symbol" panose="05050102010706020507" pitchFamily="18" charset="2"/>
              </a:rPr>
              <a:t>bestCost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en-US" altLang="zh-CN" sz="2800" dirty="0" err="1">
                <a:sym typeface="Symbol" panose="05050102010706020507" pitchFamily="18" charset="2"/>
              </a:rPr>
              <a:t>b+c</a:t>
            </a:r>
            <a:r>
              <a:rPr lang="en-US" altLang="zh-CN" sz="2800" dirty="0">
                <a:sym typeface="Symbol" panose="05050102010706020507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ym typeface="Symbol" panose="05050102010706020507" pitchFamily="18" charset="2"/>
              </a:rPr>
              <a:t>return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ym typeface="Symbol" panose="05050102010706020507" pitchFamily="18" charset="2"/>
              </a:rPr>
              <a:t>bestCost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25463"/>
            <a:ext cx="8637588" cy="641350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Best Order for Minimal Cost: by Recursion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643438" y="1484313"/>
            <a:ext cx="4195762" cy="1495794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Recursion on index sequence: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(</a:t>
            </a:r>
            <a:r>
              <a:rPr lang="en-US" altLang="zh-CN" sz="2400" b="1" dirty="0" err="1"/>
              <a:t>seq</a:t>
            </a:r>
            <a:r>
              <a:rPr lang="en-US" altLang="zh-CN" sz="2400" b="1" dirty="0"/>
              <a:t>):  0, 1, 2, …, </a:t>
            </a:r>
            <a:r>
              <a:rPr lang="en-US" altLang="zh-CN" sz="2400" b="1" i="1" dirty="0"/>
              <a:t>n 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=</a:t>
            </a:r>
            <a:r>
              <a:rPr lang="en-US" altLang="zh-CN" sz="2000" i="1" dirty="0"/>
              <a:t>n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with the </a:t>
            </a:r>
            <a:r>
              <a:rPr lang="en-US" altLang="zh-CN" sz="2400" i="1" dirty="0">
                <a:solidFill>
                  <a:srgbClr val="0000CC"/>
                </a:solidFill>
              </a:rPr>
              <a:t>k</a:t>
            </a:r>
            <a:r>
              <a:rPr lang="en-US" altLang="zh-CN" sz="2400" dirty="0">
                <a:solidFill>
                  <a:srgbClr val="0000CC"/>
                </a:solidFill>
              </a:rPr>
              <a:t>th matrix is A</a:t>
            </a:r>
            <a:r>
              <a:rPr lang="en-US" altLang="zh-CN" sz="2400" i="1" baseline="-25000" dirty="0">
                <a:solidFill>
                  <a:srgbClr val="0000CC"/>
                </a:solidFill>
              </a:rPr>
              <a:t>k</a:t>
            </a:r>
            <a:r>
              <a:rPr lang="en-US" altLang="zh-CN" sz="2400" dirty="0">
                <a:solidFill>
                  <a:srgbClr val="0000CC"/>
                </a:solidFill>
              </a:rPr>
              <a:t> (</a:t>
            </a:r>
            <a:r>
              <a:rPr lang="en-US" altLang="zh-CN" sz="2400" i="1" dirty="0">
                <a:solidFill>
                  <a:srgbClr val="0000CC"/>
                </a:solidFill>
              </a:rPr>
              <a:t>k</a:t>
            </a:r>
            <a:r>
              <a:rPr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0</a:t>
            </a:r>
            <a:r>
              <a:rPr lang="en-US" altLang="zh-CN" sz="2400" dirty="0">
                <a:solidFill>
                  <a:srgbClr val="0000CC"/>
                </a:solidFill>
              </a:rPr>
              <a:t>) of the size </a:t>
            </a:r>
            <a:r>
              <a:rPr lang="en-US" altLang="zh-CN" sz="2400" i="1" dirty="0">
                <a:solidFill>
                  <a:srgbClr val="0000CC"/>
                </a:solidFill>
              </a:rPr>
              <a:t>d</a:t>
            </a:r>
            <a:r>
              <a:rPr lang="en-US" altLang="zh-CN" sz="2400" i="1" baseline="-25000" dirty="0">
                <a:solidFill>
                  <a:srgbClr val="0000CC"/>
                </a:solidFill>
              </a:rPr>
              <a:t>k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-1</a:t>
            </a:r>
            <a:r>
              <a:rPr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 i="1" dirty="0">
                <a:solidFill>
                  <a:srgbClr val="0000CC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k</a:t>
            </a:r>
            <a:endParaRPr lang="en-US" altLang="zh-CN" sz="2400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061610" y="6295954"/>
            <a:ext cx="6624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</a:rPr>
              <a:t>)=(</a:t>
            </a: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</a:rPr>
              <a:t>-1)</a:t>
            </a: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</a:rPr>
              <a:t>-1)+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  (</a:t>
            </a:r>
            <a:r>
              <a:rPr lang="en-US" altLang="zh-CN" sz="2400" b="1" i="1" dirty="0">
                <a:solidFill>
                  <a:srgbClr val="FF0000"/>
                </a:solidFill>
              </a:rPr>
              <a:t>n)</a:t>
            </a:r>
            <a:r>
              <a:rPr lang="en-US" altLang="zh-CN" sz="2400" b="1" dirty="0">
                <a:solidFill>
                  <a:srgbClr val="FF0000"/>
                </a:solidFill>
              </a:rPr>
              <a:t>, thus </a:t>
            </a:r>
            <a:r>
              <a:rPr lang="en-US" altLang="zh-CN" sz="2400" b="1" i="1" dirty="0">
                <a:solidFill>
                  <a:srgbClr val="FF0000"/>
                </a:solidFill>
              </a:rPr>
              <a:t>T(n) </a:t>
            </a:r>
            <a:r>
              <a:rPr lang="en-US" altLang="zh-CN" sz="2400" b="1" dirty="0">
                <a:solidFill>
                  <a:srgbClr val="FF0000"/>
                </a:solidFill>
              </a:rPr>
              <a:t>is in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((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-1)!)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Constructing the Subproblem Graph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564563" cy="4681538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The key issue is: how can a sub-problem be denoted using a </a:t>
            </a:r>
            <a:r>
              <a:rPr lang="en-US" altLang="zh-CN" sz="2800" b="1" dirty="0">
                <a:solidFill>
                  <a:schemeClr val="tx2"/>
                </a:solidFill>
              </a:rPr>
              <a:t>concise identifier</a:t>
            </a:r>
            <a:r>
              <a:rPr lang="en-US" altLang="zh-CN" sz="2800" dirty="0"/>
              <a:t>?</a:t>
            </a:r>
          </a:p>
          <a:p>
            <a:pPr eaLnBrk="1" hangingPunct="1"/>
            <a:r>
              <a:rPr lang="en-US" altLang="zh-CN" sz="2800" dirty="0"/>
              <a:t>For mmTry1, the difficulty originates from the </a:t>
            </a:r>
            <a:r>
              <a:rPr lang="en-US" altLang="zh-CN" sz="2800" dirty="0">
                <a:solidFill>
                  <a:srgbClr val="0000CC"/>
                </a:solidFill>
              </a:rPr>
              <a:t>varied intervals</a:t>
            </a:r>
            <a:r>
              <a:rPr lang="en-US" altLang="zh-CN" sz="2800" dirty="0"/>
              <a:t> in each </a:t>
            </a:r>
            <a:r>
              <a:rPr lang="en-US" altLang="zh-CN" sz="2800" dirty="0" err="1"/>
              <a:t>newSeq</a:t>
            </a:r>
            <a:r>
              <a:rPr lang="en-US" altLang="zh-CN" sz="2800" dirty="0"/>
              <a:t>.</a:t>
            </a:r>
          </a:p>
          <a:p>
            <a:pPr eaLnBrk="1" hangingPunct="1"/>
            <a:r>
              <a:rPr lang="en-US" altLang="zh-CN" sz="2800" dirty="0"/>
              <a:t>If we look at the </a:t>
            </a:r>
            <a:r>
              <a:rPr lang="en-US" altLang="zh-CN" sz="2800" b="1" dirty="0">
                <a:solidFill>
                  <a:srgbClr val="FF0000"/>
                </a:solidFill>
              </a:rPr>
              <a:t>last</a:t>
            </a:r>
            <a:r>
              <a:rPr lang="en-US" altLang="zh-CN" sz="2800" dirty="0"/>
              <a:t> (contrast to the first) multiplication, the </a:t>
            </a:r>
            <a:r>
              <a:rPr lang="en-US" altLang="zh-CN" sz="2800" b="1" dirty="0">
                <a:solidFill>
                  <a:srgbClr val="FF0000"/>
                </a:solidFill>
              </a:rPr>
              <a:t>two</a:t>
            </a:r>
            <a:r>
              <a:rPr lang="en-US" altLang="zh-CN" sz="2800" dirty="0"/>
              <a:t> (not one) resulted sub-problems are both contiguous subsequences, which can be uniquely determined by the pair: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336600"/>
                </a:solidFill>
              </a:rPr>
              <a:t>&lt;head-index, tail-index&gt;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9"/>
          <p:cNvSpPr>
            <a:spLocks noChangeShapeType="1"/>
          </p:cNvSpPr>
          <p:nvPr/>
        </p:nvSpPr>
        <p:spPr bwMode="auto">
          <a:xfrm flipH="1">
            <a:off x="2862263" y="1854200"/>
            <a:ext cx="2295525" cy="58420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05" y="160874"/>
            <a:ext cx="9027495" cy="1323439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Best Order for Minimal Cost: by Recursion (Improved)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208963" cy="47529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mmTry2(dim, low, high)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    </a:t>
            </a:r>
            <a:r>
              <a:rPr lang="en-US" altLang="zh-CN" sz="2800" b="1"/>
              <a:t>if </a:t>
            </a:r>
            <a:r>
              <a:rPr lang="en-US" altLang="zh-CN" sz="2800"/>
              <a:t>(high-low= =1) bestCost=0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    </a:t>
            </a:r>
            <a:r>
              <a:rPr lang="en-US" altLang="zh-CN" sz="2800" b="1"/>
              <a:t>else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        bestCost=</a:t>
            </a:r>
            <a:r>
              <a:rPr lang="en-US" altLang="zh-CN" sz="2800">
                <a:sym typeface="Symbol" panose="05050102010706020507" pitchFamily="18" charset="2"/>
              </a:rPr>
              <a:t>;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ym typeface="Symbol" panose="05050102010706020507" pitchFamily="18" charset="2"/>
              </a:rPr>
              <a:t>        </a:t>
            </a:r>
            <a:r>
              <a:rPr lang="en-US" altLang="zh-CN" sz="2800" b="1">
                <a:sym typeface="Symbol" panose="05050102010706020507" pitchFamily="18" charset="2"/>
              </a:rPr>
              <a:t>for</a:t>
            </a:r>
            <a:r>
              <a:rPr lang="en-US" altLang="zh-CN" sz="2800">
                <a:sym typeface="Symbol" panose="05050102010706020507" pitchFamily="18" charset="2"/>
              </a:rPr>
              <a:t> (k=low+1; khigh-1; k++)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ym typeface="Symbol" panose="05050102010706020507" pitchFamily="18" charset="2"/>
              </a:rPr>
              <a:t>            a=</a:t>
            </a:r>
            <a:r>
              <a:rPr lang="en-US" altLang="zh-CN" sz="2800" b="1">
                <a:solidFill>
                  <a:srgbClr val="FF0000"/>
                </a:solidFill>
                <a:sym typeface="Symbol" panose="05050102010706020507" pitchFamily="18" charset="2"/>
              </a:rPr>
              <a:t>mmTry2(dim, low, k)</a:t>
            </a:r>
            <a:r>
              <a:rPr lang="en-US" altLang="zh-CN" sz="280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ym typeface="Symbol" panose="05050102010706020507" pitchFamily="18" charset="2"/>
              </a:rPr>
              <a:t>            b=</a:t>
            </a:r>
            <a:r>
              <a:rPr lang="en-US" altLang="zh-CN" sz="2800" b="1">
                <a:solidFill>
                  <a:srgbClr val="FF0000"/>
                </a:solidFill>
                <a:sym typeface="Symbol" panose="05050102010706020507" pitchFamily="18" charset="2"/>
              </a:rPr>
              <a:t>mmTry2(dim, k, high)</a:t>
            </a:r>
            <a:r>
              <a:rPr lang="en-US" altLang="zh-CN" sz="280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ym typeface="Symbol" panose="05050102010706020507" pitchFamily="18" charset="2"/>
              </a:rPr>
              <a:t>            c=cost of multiplication at position </a:t>
            </a:r>
            <a:r>
              <a:rPr lang="en-US" altLang="zh-CN" sz="2800" i="1">
                <a:sym typeface="Symbol" panose="05050102010706020507" pitchFamily="18" charset="2"/>
              </a:rPr>
              <a:t>k</a:t>
            </a:r>
            <a:r>
              <a:rPr lang="en-US" altLang="zh-CN" sz="280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ym typeface="Symbol" panose="05050102010706020507" pitchFamily="18" charset="2"/>
              </a:rPr>
              <a:t>            bestCost=min(bestCost, a+b+c);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ym typeface="Symbol" panose="05050102010706020507" pitchFamily="18" charset="2"/>
              </a:rPr>
              <a:t>    </a:t>
            </a:r>
            <a:r>
              <a:rPr lang="en-US" altLang="zh-CN" sz="2800" b="1">
                <a:sym typeface="Symbol" panose="05050102010706020507" pitchFamily="18" charset="2"/>
              </a:rPr>
              <a:t>return</a:t>
            </a:r>
            <a:r>
              <a:rPr lang="en-US" altLang="zh-CN" sz="2800">
                <a:sym typeface="Symbol" panose="05050102010706020507" pitchFamily="18" charset="2"/>
              </a:rPr>
              <a:t> bestCost</a:t>
            </a:r>
            <a:endParaRPr lang="zh-CN" altLang="en-US" sz="2800">
              <a:sym typeface="Symbol" panose="05050102010706020507" pitchFamily="18" charset="2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6372225" y="3114675"/>
            <a:ext cx="2519363" cy="1244600"/>
          </a:xfrm>
          <a:prstGeom prst="rect">
            <a:avLst/>
          </a:prstGeom>
          <a:solidFill>
            <a:srgbClr val="CCFFFF"/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with dimensions: dim[low], dim[k], and dim[high]</a:t>
            </a:r>
            <a:endParaRPr lang="zh-CN" altLang="en-US" sz="2400">
              <a:sym typeface="Symbol" panose="05050102010706020507" pitchFamily="18" charset="2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6011863" y="4419600"/>
            <a:ext cx="946150" cy="584200"/>
          </a:xfrm>
          <a:prstGeom prst="line">
            <a:avLst/>
          </a:prstGeom>
          <a:noFill/>
          <a:ln w="9525">
            <a:solidFill>
              <a:srgbClr val="99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246688" y="1584325"/>
            <a:ext cx="2474912" cy="51435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Only one matrix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82E14E4-EF65-6F45-9A3B-1618C9A8A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81" y="6323735"/>
            <a:ext cx="8512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</a:rPr>
              <a:t>)=2 (</a:t>
            </a: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</a:rPr>
              <a:t>-1) + … + </a:t>
            </a: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</a:rPr>
              <a:t>(1)) +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 (</a:t>
            </a:r>
            <a:r>
              <a:rPr lang="en-US" altLang="zh-CN" sz="2400" b="1" i="1" dirty="0">
                <a:solidFill>
                  <a:srgbClr val="FF0000"/>
                </a:solidFill>
              </a:rPr>
              <a:t>n)</a:t>
            </a:r>
            <a:r>
              <a:rPr lang="en-US" altLang="zh-CN" sz="2400" b="1" dirty="0">
                <a:solidFill>
                  <a:srgbClr val="FF0000"/>
                </a:solidFill>
              </a:rPr>
              <a:t> &gt;2T(n-1), thus T(n)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 is (2</a:t>
            </a:r>
            <a:r>
              <a:rPr lang="en-US" altLang="zh-CN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395288" y="3068638"/>
            <a:ext cx="8280400" cy="3529012"/>
          </a:xfrm>
          <a:prstGeom prst="rect">
            <a:avLst/>
          </a:prstGeom>
          <a:solidFill>
            <a:srgbClr val="CCFFCC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99318"/>
            <a:ext cx="8637588" cy="138499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Best Order for Minimal Cost: </a:t>
            </a:r>
            <a:br>
              <a:rPr lang="en-US" altLang="zh-CN" sz="4000" dirty="0"/>
            </a:br>
            <a:r>
              <a:rPr lang="en-US" altLang="zh-CN" sz="4000" dirty="0"/>
              <a:t>by Dynamic Programming</a:t>
            </a:r>
            <a:r>
              <a:rPr lang="en-US" altLang="zh-CN" dirty="0"/>
              <a:t>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16668"/>
            <a:ext cx="8748712" cy="5157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DFS can traverse the </a:t>
            </a:r>
            <a:r>
              <a:rPr lang="en-US" altLang="zh-CN" sz="2400" dirty="0" err="1"/>
              <a:t>subproblem</a:t>
            </a:r>
            <a:r>
              <a:rPr lang="en-US" altLang="zh-CN" sz="2400" dirty="0"/>
              <a:t> graph in time O(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At most 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/2 vertices, as &lt;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&gt;, 0</a:t>
            </a:r>
            <a:r>
              <a:rPr lang="en-US" altLang="zh-CN" sz="2400" dirty="0">
                <a:sym typeface="Symbol" panose="05050102010706020507" pitchFamily="18" charset="2"/>
              </a:rPr>
              <a:t>i&lt;</a:t>
            </a:r>
            <a:r>
              <a:rPr lang="en-US" altLang="zh-CN" sz="2400" dirty="0" err="1">
                <a:sym typeface="Symbol" panose="05050102010706020507" pitchFamily="18" charset="2"/>
              </a:rPr>
              <a:t>j</a:t>
            </a:r>
            <a:r>
              <a:rPr lang="en-US" altLang="zh-CN" sz="2400" i="1" dirty="0" err="1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At most 2</a:t>
            </a:r>
            <a:r>
              <a:rPr lang="en-US" altLang="zh-CN" sz="2400" i="1" dirty="0"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ym typeface="Symbol" panose="05050102010706020507" pitchFamily="18" charset="2"/>
              </a:rPr>
              <a:t>edges leaving a vertex</a:t>
            </a:r>
          </a:p>
          <a:p>
            <a:pPr eaLnBrk="1" hangingPunct="1">
              <a:lnSpc>
                <a:spcPct val="90000"/>
              </a:lnSpc>
              <a:spcBef>
                <a:spcPct val="90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>
                <a:solidFill>
                  <a:schemeClr val="tx2"/>
                </a:solidFill>
              </a:rPr>
              <a:t>mmTry2DP</a:t>
            </a:r>
            <a:r>
              <a:rPr lang="en-US" altLang="zh-CN" sz="2400" dirty="0"/>
              <a:t>(dim, low, high, cost)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</a:t>
            </a:r>
            <a:r>
              <a:rPr lang="en-US" altLang="zh-CN" sz="2400" dirty="0">
                <a:sym typeface="Symbol" panose="05050102010706020507" pitchFamily="18" charset="2"/>
              </a:rPr>
              <a:t>……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for</a:t>
            </a:r>
            <a:r>
              <a:rPr lang="en-US" altLang="zh-CN" sz="2400" dirty="0">
                <a:sym typeface="Symbol" panose="05050102010706020507" pitchFamily="18" charset="2"/>
              </a:rPr>
              <a:t> (k=low+1; khigh-1; k++)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</a:t>
            </a:r>
            <a:r>
              <a:rPr lang="en-US" altLang="zh-CN" sz="2400" b="1" dirty="0">
                <a:sym typeface="Symbol" panose="05050102010706020507" pitchFamily="18" charset="2"/>
              </a:rPr>
              <a:t>if </a:t>
            </a:r>
            <a:r>
              <a:rPr lang="en-US" altLang="zh-CN" sz="2400" dirty="0">
                <a:sym typeface="Symbol" panose="05050102010706020507" pitchFamily="18" charset="2"/>
              </a:rPr>
              <a:t>(member(</a:t>
            </a:r>
            <a:r>
              <a:rPr lang="en-US" altLang="zh-CN" sz="2400" dirty="0" err="1">
                <a:sym typeface="Symbol" panose="05050102010706020507" pitchFamily="18" charset="2"/>
              </a:rPr>
              <a:t>low,k</a:t>
            </a:r>
            <a:r>
              <a:rPr lang="en-US" altLang="zh-CN" sz="2400" dirty="0">
                <a:sym typeface="Symbol" panose="05050102010706020507" pitchFamily="18" charset="2"/>
              </a:rPr>
              <a:t>)==false) a=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mmTry2DP(dim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, low, k, cost)</a:t>
            </a:r>
            <a:r>
              <a:rPr lang="en-US" altLang="zh-CN" sz="2400" dirty="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   </a:t>
            </a:r>
            <a:r>
              <a:rPr lang="en-US" altLang="zh-CN" sz="2400" b="1" dirty="0">
                <a:sym typeface="Symbol" panose="05050102010706020507" pitchFamily="18" charset="2"/>
              </a:rPr>
              <a:t>else </a:t>
            </a:r>
            <a:r>
              <a:rPr lang="en-US" altLang="zh-CN" sz="2400" dirty="0">
                <a:sym typeface="Symbol" panose="05050102010706020507" pitchFamily="18" charset="2"/>
              </a:rPr>
              <a:t>a=retrieve(cost, low, k);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</a:t>
            </a:r>
            <a:r>
              <a:rPr lang="en-US" altLang="zh-CN" sz="2400" b="1" dirty="0">
                <a:sym typeface="Symbol" panose="05050102010706020507" pitchFamily="18" charset="2"/>
              </a:rPr>
              <a:t>if </a:t>
            </a:r>
            <a:r>
              <a:rPr lang="en-US" altLang="zh-CN" sz="2400" dirty="0">
                <a:sym typeface="Symbol" panose="05050102010706020507" pitchFamily="18" charset="2"/>
              </a:rPr>
              <a:t>(member(</a:t>
            </a:r>
            <a:r>
              <a:rPr lang="en-US" altLang="zh-CN" sz="2400" dirty="0" err="1">
                <a:sym typeface="Symbol" panose="05050102010706020507" pitchFamily="18" charset="2"/>
              </a:rPr>
              <a:t>k,high</a:t>
            </a:r>
            <a:r>
              <a:rPr lang="en-US" altLang="zh-CN" sz="2400" dirty="0">
                <a:sym typeface="Symbol" panose="05050102010706020507" pitchFamily="18" charset="2"/>
              </a:rPr>
              <a:t>)==false) b=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mmTry2DP(dim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, k, high, cost)</a:t>
            </a:r>
            <a:r>
              <a:rPr lang="en-US" altLang="zh-CN" sz="2400" dirty="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   </a:t>
            </a:r>
            <a:r>
              <a:rPr lang="en-US" altLang="zh-CN" sz="2400" b="1" dirty="0">
                <a:sym typeface="Symbol" panose="05050102010706020507" pitchFamily="18" charset="2"/>
              </a:rPr>
              <a:t>else </a:t>
            </a:r>
            <a:r>
              <a:rPr lang="en-US" altLang="zh-CN" sz="2400" dirty="0">
                <a:sym typeface="Symbol" panose="05050102010706020507" pitchFamily="18" charset="2"/>
              </a:rPr>
              <a:t>b=retrieve(cost, k, high);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……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store(cost, low, high, </a:t>
            </a:r>
            <a:r>
              <a:rPr lang="en-US" altLang="zh-CN" sz="2400" dirty="0" err="1">
                <a:sym typeface="Symbol" panose="05050102010706020507" pitchFamily="18" charset="2"/>
              </a:rPr>
              <a:t>bestCost</a:t>
            </a:r>
            <a:r>
              <a:rPr lang="en-US" altLang="zh-CN" sz="2400" dirty="0">
                <a:sym typeface="Symbol" panose="05050102010706020507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return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err="1">
                <a:sym typeface="Symbol" panose="05050102010706020507" pitchFamily="18" charset="2"/>
              </a:rPr>
              <a:t>bestCost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156325" y="5589588"/>
            <a:ext cx="2449513" cy="1006475"/>
          </a:xfrm>
          <a:prstGeom prst="rect">
            <a:avLst/>
          </a:prstGeom>
          <a:solidFill>
            <a:srgbClr val="C0C0C0"/>
          </a:solidFill>
          <a:ln w="38100" cmpd="dbl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Corresponding to the recursive procedure of DFS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Simplification Using Ordering Feature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916113"/>
            <a:ext cx="3313113" cy="41148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For any </a:t>
            </a:r>
            <a:r>
              <a:rPr lang="en-US" altLang="zh-CN" sz="2400" dirty="0" err="1"/>
              <a:t>subproblems</a:t>
            </a:r>
            <a:r>
              <a:rPr lang="en-US" altLang="zh-CN" sz="2400" dirty="0"/>
              <a:t>: (low1, high1) depending on (low2, high2) if and only if low2</a:t>
            </a:r>
            <a:r>
              <a:rPr lang="en-US" altLang="zh-CN" sz="2400" dirty="0">
                <a:sym typeface="Symbol" panose="05050102010706020507" pitchFamily="18" charset="2"/>
              </a:rPr>
              <a:t>≧low1, and high2≦high1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Computing </a:t>
            </a:r>
            <a:r>
              <a:rPr lang="en-US" altLang="zh-CN" sz="2400" dirty="0" err="1">
                <a:sym typeface="Symbol" panose="05050102010706020507" pitchFamily="18" charset="2"/>
              </a:rPr>
              <a:t>subproblems</a:t>
            </a:r>
            <a:r>
              <a:rPr lang="en-US" altLang="zh-CN" sz="2400" dirty="0">
                <a:sym typeface="Symbol" panose="05050102010706020507" pitchFamily="18" charset="2"/>
              </a:rPr>
              <a:t> according the dependency order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635375" y="1773238"/>
            <a:ext cx="4902200" cy="4283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matrixOrder(</a:t>
            </a:r>
            <a:r>
              <a:rPr lang="en-US" altLang="zh-CN" i="1"/>
              <a:t>n</a:t>
            </a:r>
            <a:r>
              <a:rPr lang="en-US" altLang="zh-CN"/>
              <a:t>, cost, last)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  </a:t>
            </a:r>
            <a:r>
              <a:rPr lang="en-US" altLang="zh-CN" b="1"/>
              <a:t>for</a:t>
            </a:r>
            <a:r>
              <a:rPr lang="en-US" altLang="zh-CN"/>
              <a:t> (low=</a:t>
            </a:r>
            <a:r>
              <a:rPr lang="en-US" altLang="zh-CN" i="1"/>
              <a:t>n</a:t>
            </a:r>
            <a:r>
              <a:rPr lang="en-US" altLang="zh-CN"/>
              <a:t>-1; low</a:t>
            </a:r>
            <a:r>
              <a:rPr lang="en-US" altLang="zh-CN">
                <a:sym typeface="Symbol" panose="05050102010706020507" pitchFamily="18" charset="2"/>
              </a:rPr>
              <a:t>0; low--)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    </a:t>
            </a:r>
            <a:r>
              <a:rPr lang="en-US" altLang="zh-CN" b="1">
                <a:sym typeface="Symbol" panose="05050102010706020507" pitchFamily="18" charset="2"/>
              </a:rPr>
              <a:t>for</a:t>
            </a:r>
            <a:r>
              <a:rPr lang="en-US" altLang="zh-CN">
                <a:sym typeface="Symbol" panose="05050102010706020507" pitchFamily="18" charset="2"/>
              </a:rPr>
              <a:t> (high=low+1; high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; high++)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return</a:t>
            </a:r>
            <a:r>
              <a:rPr lang="en-US" altLang="zh-CN">
                <a:sym typeface="Symbol" panose="05050102010706020507" pitchFamily="18" charset="2"/>
              </a:rPr>
              <a:t> cost[0][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]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4787900" y="3716338"/>
            <a:ext cx="3887788" cy="160972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Compute solution of subproblem (low, high) and store it in cost[low][high] and last[low][high]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Dynamic Programming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Motivation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Recursion and </a:t>
            </a:r>
            <a:r>
              <a:rPr lang="en-US" altLang="zh-CN" dirty="0" err="1"/>
              <a:t>Subproblem</a:t>
            </a:r>
            <a:r>
              <a:rPr lang="en-US" altLang="zh-CN" dirty="0"/>
              <a:t> Graph</a:t>
            </a:r>
          </a:p>
          <a:p>
            <a:pPr eaLnBrk="1" hangingPunct="1"/>
            <a:r>
              <a:rPr lang="en-US" altLang="zh-CN" dirty="0"/>
              <a:t>Solution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Dynamic Programming</a:t>
            </a:r>
          </a:p>
          <a:p>
            <a:pPr eaLnBrk="1" hangingPunct="1"/>
            <a:r>
              <a:rPr lang="en-US" altLang="zh-CN" dirty="0"/>
              <a:t>Example</a:t>
            </a:r>
            <a:endParaRPr lang="zh-CN" altLang="en-US"/>
          </a:p>
          <a:p>
            <a:pPr lvl="1" eaLnBrk="1" hangingPunct="1"/>
            <a:r>
              <a:rPr lang="en-US" altLang="zh-CN"/>
              <a:t>Least </a:t>
            </a:r>
            <a:r>
              <a:rPr lang="en-US" altLang="zh-CN" dirty="0"/>
              <a:t>Cost of Matrix Multiplication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2862263" y="1223963"/>
            <a:ext cx="6030912" cy="53546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143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Matrix Multiplication Order: Algorithm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8613" y="1941513"/>
            <a:ext cx="2398712" cy="46561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/>
              <a:t>Input</a:t>
            </a:r>
            <a:r>
              <a:rPr lang="en-US" altLang="zh-CN" sz="2000"/>
              <a:t>: array </a:t>
            </a:r>
            <a:r>
              <a:rPr lang="en-US" altLang="zh-CN" sz="2000" b="1">
                <a:solidFill>
                  <a:srgbClr val="0000CC"/>
                </a:solidFill>
              </a:rPr>
              <a:t>dim</a:t>
            </a:r>
            <a:r>
              <a:rPr lang="en-US" altLang="zh-CN" sz="2000">
                <a:solidFill>
                  <a:srgbClr val="0000CC"/>
                </a:solidFill>
              </a:rPr>
              <a:t> </a:t>
            </a:r>
            <a:r>
              <a:rPr lang="en-US" altLang="zh-CN" sz="2000"/>
              <a:t>=(</a:t>
            </a:r>
            <a:r>
              <a:rPr lang="en-US" altLang="zh-CN" sz="2000" i="1"/>
              <a:t>d</a:t>
            </a:r>
            <a:r>
              <a:rPr lang="en-US" altLang="zh-CN" sz="2000" baseline="-25000"/>
              <a:t>0</a:t>
            </a:r>
            <a:r>
              <a:rPr lang="en-US" altLang="zh-CN" sz="2000"/>
              <a:t>, </a:t>
            </a:r>
            <a:r>
              <a:rPr lang="en-US" altLang="zh-CN" sz="2000" i="1"/>
              <a:t>d</a:t>
            </a:r>
            <a:r>
              <a:rPr lang="en-US" altLang="zh-CN" sz="2000" baseline="-25000"/>
              <a:t>1</a:t>
            </a:r>
            <a:r>
              <a:rPr lang="en-US" altLang="zh-CN" sz="2000"/>
              <a:t>, …, </a:t>
            </a:r>
            <a:r>
              <a:rPr lang="en-US" altLang="zh-CN" sz="2000" i="1"/>
              <a:t>d</a:t>
            </a:r>
            <a:r>
              <a:rPr lang="en-US" altLang="zh-CN" sz="2000" baseline="-25000"/>
              <a:t>n</a:t>
            </a:r>
            <a:r>
              <a:rPr lang="en-US" altLang="zh-CN" sz="2000"/>
              <a:t>), the dimension of the matrices.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altLang="zh-CN" sz="2000" b="1"/>
              <a:t>Output</a:t>
            </a:r>
            <a:r>
              <a:rPr lang="en-US" altLang="zh-CN" sz="2000"/>
              <a:t>: array </a:t>
            </a:r>
            <a:r>
              <a:rPr lang="en-US" altLang="zh-CN" sz="2000" b="1">
                <a:solidFill>
                  <a:srgbClr val="FF0000"/>
                </a:solidFill>
              </a:rPr>
              <a:t>multOrder</a:t>
            </a:r>
            <a:r>
              <a:rPr lang="en-US" altLang="zh-CN" sz="2000"/>
              <a:t>, of which the </a:t>
            </a:r>
            <a:r>
              <a:rPr lang="en-US" altLang="zh-CN" sz="2000" i="1"/>
              <a:t>i</a:t>
            </a:r>
            <a:r>
              <a:rPr lang="en-US" altLang="zh-CN" sz="2000"/>
              <a:t>th entry is the index of the </a:t>
            </a:r>
            <a:r>
              <a:rPr lang="en-US" altLang="zh-CN" sz="2000" i="1"/>
              <a:t>i</a:t>
            </a:r>
            <a:r>
              <a:rPr lang="en-US" altLang="zh-CN" sz="2000"/>
              <a:t>th multiplication in an optimum sequence.</a:t>
            </a:r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3851275" y="3203575"/>
            <a:ext cx="5041900" cy="18907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03575" y="1314450"/>
            <a:ext cx="5689600" cy="5283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float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matrixOrder</a:t>
            </a:r>
            <a:r>
              <a:rPr lang="en-US" altLang="zh-CN" sz="2000" dirty="0"/>
              <a:t>(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[] dim,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i="1" dirty="0"/>
              <a:t>n</a:t>
            </a:r>
            <a:r>
              <a:rPr lang="en-US" altLang="zh-CN" sz="2000" dirty="0"/>
              <a:t>,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[] </a:t>
            </a:r>
            <a:r>
              <a:rPr lang="en-US" altLang="zh-CN" sz="2000" dirty="0" err="1"/>
              <a:t>multOrder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</a:t>
            </a:r>
            <a:r>
              <a:rPr lang="en-US" altLang="zh-CN" sz="2000" dirty="0">
                <a:solidFill>
                  <a:srgbClr val="0000CC"/>
                </a:solidFill>
              </a:rPr>
              <a:t>&lt;initialization of </a:t>
            </a:r>
            <a:r>
              <a:rPr lang="en-US" altLang="zh-CN" sz="2000" dirty="0" err="1">
                <a:solidFill>
                  <a:srgbClr val="0000CC"/>
                </a:solidFill>
              </a:rPr>
              <a:t>last,cost,bestcost,bestlast</a:t>
            </a:r>
            <a:r>
              <a:rPr lang="en-US" altLang="zh-CN" sz="2000" dirty="0">
                <a:solidFill>
                  <a:srgbClr val="0000CC"/>
                </a:solidFill>
              </a:rPr>
              <a:t>…&gt;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for</a:t>
            </a:r>
            <a:r>
              <a:rPr lang="en-US" altLang="zh-CN" sz="2000" dirty="0"/>
              <a:t> (low=n-1; low</a:t>
            </a:r>
            <a:r>
              <a:rPr lang="en-US" altLang="zh-CN" sz="2000" dirty="0">
                <a:sym typeface="Symbol" panose="05050102010706020507" pitchFamily="18" charset="2"/>
              </a:rPr>
              <a:t>0; low--)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      for </a:t>
            </a:r>
            <a:r>
              <a:rPr lang="en-US" altLang="zh-CN" sz="2000" dirty="0">
                <a:sym typeface="Symbol" panose="05050102010706020507" pitchFamily="18" charset="2"/>
              </a:rPr>
              <a:t>(high=low+1; </a:t>
            </a:r>
            <a:r>
              <a:rPr lang="en-US" altLang="zh-CN" sz="2000" dirty="0" err="1">
                <a:sym typeface="Symbol" panose="05050102010706020507" pitchFamily="18" charset="2"/>
              </a:rPr>
              <a:t>highn</a:t>
            </a:r>
            <a:r>
              <a:rPr lang="en-US" altLang="zh-CN" sz="2000" dirty="0">
                <a:sym typeface="Symbol" panose="05050102010706020507" pitchFamily="18" charset="2"/>
              </a:rPr>
              <a:t>; high++)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          if</a:t>
            </a:r>
            <a:r>
              <a:rPr lang="en-US" altLang="zh-CN" sz="2000" dirty="0">
                <a:sym typeface="Symbol" panose="05050102010706020507" pitchFamily="18" charset="2"/>
              </a:rPr>
              <a:t> (high-low==1) </a:t>
            </a:r>
            <a:r>
              <a:rPr lang="en-US" altLang="zh-CN" sz="2000" dirty="0" err="1">
                <a:solidFill>
                  <a:srgbClr val="0000CC"/>
                </a:solidFill>
                <a:sym typeface="Symbol" panose="05050102010706020507" pitchFamily="18" charset="2"/>
              </a:rPr>
              <a:t>bestCost</a:t>
            </a:r>
            <a:r>
              <a:rPr lang="en-US" altLang="zh-CN" sz="2000" dirty="0">
                <a:solidFill>
                  <a:srgbClr val="0000CC"/>
                </a:solidFill>
                <a:sym typeface="Symbol" panose="05050102010706020507" pitchFamily="18" charset="2"/>
              </a:rPr>
              <a:t>=0; </a:t>
            </a:r>
            <a:r>
              <a:rPr lang="en-US" altLang="zh-CN" sz="2000" dirty="0" err="1">
                <a:solidFill>
                  <a:srgbClr val="0000CC"/>
                </a:solidFill>
                <a:sym typeface="Symbol" panose="05050102010706020507" pitchFamily="18" charset="2"/>
              </a:rPr>
              <a:t>bestLast</a:t>
            </a:r>
            <a:r>
              <a:rPr lang="en-US" altLang="zh-CN" sz="2000">
                <a:solidFill>
                  <a:srgbClr val="0000CC"/>
                </a:solidFill>
                <a:sym typeface="Symbol" panose="05050102010706020507" pitchFamily="18" charset="2"/>
              </a:rPr>
              <a:t>=-1;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          else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err="1">
                <a:sym typeface="Symbol" panose="05050102010706020507" pitchFamily="18" charset="2"/>
              </a:rPr>
              <a:t>bestcost</a:t>
            </a:r>
            <a:r>
              <a:rPr lang="en-US" altLang="zh-CN" sz="2000" dirty="0">
                <a:sym typeface="Symbol" panose="05050102010706020507" pitchFamily="18" charset="2"/>
              </a:rPr>
              <a:t>=;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          for</a:t>
            </a:r>
            <a:r>
              <a:rPr lang="en-US" altLang="zh-CN" sz="2000" dirty="0">
                <a:sym typeface="Symbol" panose="05050102010706020507" pitchFamily="18" charset="2"/>
              </a:rPr>
              <a:t> (k=low+1; khigh-1; k++)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              </a:t>
            </a:r>
            <a:r>
              <a:rPr lang="en-US" altLang="zh-CN" sz="2000" dirty="0">
                <a:sym typeface="Symbol" panose="05050102010706020507" pitchFamily="18" charset="2"/>
              </a:rPr>
              <a:t>a=cost[low][k];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              </a:t>
            </a:r>
            <a:r>
              <a:rPr lang="en-US" altLang="zh-CN" sz="2000" dirty="0">
                <a:sym typeface="Symbol" panose="05050102010706020507" pitchFamily="18" charset="2"/>
              </a:rPr>
              <a:t>b=cost[k][high]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              </a:t>
            </a:r>
            <a:r>
              <a:rPr lang="en-US" altLang="zh-CN" sz="2000" dirty="0">
                <a:sym typeface="Symbol" panose="05050102010706020507" pitchFamily="18" charset="2"/>
              </a:rPr>
              <a:t>c=</a:t>
            </a:r>
            <a:r>
              <a:rPr lang="en-US" altLang="zh-CN" sz="2000" dirty="0" err="1">
                <a:sym typeface="Symbol" panose="05050102010706020507" pitchFamily="18" charset="2"/>
              </a:rPr>
              <a:t>multCost</a:t>
            </a:r>
            <a:r>
              <a:rPr lang="en-US" altLang="zh-CN" sz="2000" dirty="0">
                <a:sym typeface="Symbol" panose="05050102010706020507" pitchFamily="18" charset="2"/>
              </a:rPr>
              <a:t>(dim[low], dim[k], dim[high]);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              if</a:t>
            </a:r>
            <a:r>
              <a:rPr lang="en-US" altLang="zh-CN" sz="2000" dirty="0">
                <a:sym typeface="Symbol" panose="05050102010706020507" pitchFamily="18" charset="2"/>
              </a:rPr>
              <a:t> (</a:t>
            </a:r>
            <a:r>
              <a:rPr lang="en-US" altLang="zh-CN" sz="2000" dirty="0" err="1">
                <a:sym typeface="Symbol" panose="05050102010706020507" pitchFamily="18" charset="2"/>
              </a:rPr>
              <a:t>a+b+c</a:t>
            </a:r>
            <a:r>
              <a:rPr lang="en-US" altLang="zh-CN" sz="2000" dirty="0">
                <a:sym typeface="Symbol" panose="05050102010706020507" pitchFamily="18" charset="2"/>
              </a:rPr>
              <a:t>&lt;</a:t>
            </a:r>
            <a:r>
              <a:rPr lang="en-US" altLang="zh-CN" sz="2000" dirty="0" err="1">
                <a:sym typeface="Symbol" panose="05050102010706020507" pitchFamily="18" charset="2"/>
              </a:rPr>
              <a:t>bestCost</a:t>
            </a:r>
            <a:r>
              <a:rPr lang="en-US" altLang="zh-CN" sz="2000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                  </a:t>
            </a:r>
            <a:r>
              <a:rPr lang="en-US" altLang="zh-CN" sz="2000" dirty="0" err="1">
                <a:sym typeface="Symbol" panose="05050102010706020507" pitchFamily="18" charset="2"/>
              </a:rPr>
              <a:t>bestCost</a:t>
            </a:r>
            <a:r>
              <a:rPr lang="en-US" altLang="zh-CN" sz="2000" dirty="0">
                <a:sym typeface="Symbol" panose="05050102010706020507" pitchFamily="18" charset="2"/>
              </a:rPr>
              <a:t>=</a:t>
            </a:r>
            <a:r>
              <a:rPr lang="en-US" altLang="zh-CN" sz="2000" dirty="0" err="1">
                <a:sym typeface="Symbol" panose="05050102010706020507" pitchFamily="18" charset="2"/>
              </a:rPr>
              <a:t>a+b+c</a:t>
            </a:r>
            <a:r>
              <a:rPr lang="en-US" altLang="zh-CN" sz="2000" dirty="0">
                <a:sym typeface="Symbol" panose="05050102010706020507" pitchFamily="18" charset="2"/>
              </a:rPr>
              <a:t>; </a:t>
            </a:r>
            <a:r>
              <a:rPr lang="en-US" altLang="zh-CN" sz="2000" dirty="0" err="1">
                <a:sym typeface="Symbol" panose="05050102010706020507" pitchFamily="18" charset="2"/>
              </a:rPr>
              <a:t>bestLast</a:t>
            </a:r>
            <a:r>
              <a:rPr lang="en-US" altLang="zh-CN" sz="2000" dirty="0">
                <a:sym typeface="Symbol" panose="05050102010706020507" pitchFamily="18" charset="2"/>
              </a:rPr>
              <a:t>=k;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          </a:t>
            </a:r>
            <a:r>
              <a:rPr lang="en-US" altLang="zh-CN" sz="2000" dirty="0">
                <a:sym typeface="Symbol" panose="05050102010706020507" pitchFamily="18" charset="2"/>
              </a:rPr>
              <a:t>cost[low][high]=</a:t>
            </a:r>
            <a:r>
              <a:rPr lang="en-US" altLang="zh-CN" sz="2000" dirty="0" err="1">
                <a:sym typeface="Symbol" panose="05050102010706020507" pitchFamily="18" charset="2"/>
              </a:rPr>
              <a:t>bestCost</a:t>
            </a:r>
            <a:r>
              <a:rPr lang="en-US" altLang="zh-CN" sz="2000" dirty="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          </a:t>
            </a:r>
            <a:r>
              <a:rPr lang="en-US" altLang="zh-CN" sz="2000" dirty="0">
                <a:sym typeface="Symbol" panose="05050102010706020507" pitchFamily="18" charset="2"/>
              </a:rPr>
              <a:t>last[low][high]=</a:t>
            </a:r>
            <a:r>
              <a:rPr lang="en-US" altLang="zh-CN" sz="2000" dirty="0" err="1">
                <a:sym typeface="Symbol" panose="05050102010706020507" pitchFamily="18" charset="2"/>
              </a:rPr>
              <a:t>bestLast</a:t>
            </a:r>
            <a:r>
              <a:rPr lang="en-US" altLang="zh-CN" sz="2000" dirty="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</a:t>
            </a:r>
            <a:r>
              <a:rPr lang="en-US" altLang="zh-CN" sz="2000" dirty="0" err="1">
                <a:solidFill>
                  <a:srgbClr val="336600"/>
                </a:solidFill>
                <a:sym typeface="Symbol" panose="05050102010706020507" pitchFamily="18" charset="2"/>
              </a:rPr>
              <a:t>extrctOrderWrap</a:t>
            </a:r>
            <a:r>
              <a:rPr lang="en-US" altLang="zh-CN" sz="2000" dirty="0">
                <a:sym typeface="Symbol" panose="05050102010706020507" pitchFamily="18" charset="2"/>
              </a:rPr>
              <a:t>(n, last, </a:t>
            </a:r>
            <a:r>
              <a:rPr lang="en-US" altLang="zh-CN" sz="2000" dirty="0" err="1">
                <a:sym typeface="Symbol" panose="05050102010706020507" pitchFamily="18" charset="2"/>
              </a:rPr>
              <a:t>multOrder</a:t>
            </a:r>
            <a:r>
              <a:rPr lang="en-US" altLang="zh-CN" sz="2000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return </a:t>
            </a:r>
            <a:r>
              <a:rPr lang="en-US" altLang="zh-CN" sz="2000" dirty="0">
                <a:sym typeface="Symbol" panose="05050102010706020507" pitchFamily="18" charset="2"/>
              </a:rPr>
              <a:t>cost[0][n]</a:t>
            </a:r>
            <a:endParaRPr lang="en-US" altLang="zh-CN" sz="2000" b="1" dirty="0">
              <a:sym typeface="Symbol" panose="05050102010706020507" pitchFamily="18" charset="2"/>
            </a:endParaRP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1062038" y="5499100"/>
            <a:ext cx="2024062" cy="771525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1"/>
              <a:t>Using the stored results</a:t>
            </a:r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V="1">
            <a:off x="2681288" y="3698875"/>
            <a:ext cx="2205037" cy="1709738"/>
          </a:xfrm>
          <a:prstGeom prst="line">
            <a:avLst/>
          </a:prstGeom>
          <a:noFill/>
          <a:ln w="9525">
            <a:solidFill>
              <a:srgbClr val="99CC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12"/>
          <p:cNvSpPr>
            <a:spLocks noChangeArrowheads="1"/>
          </p:cNvSpPr>
          <p:nvPr/>
        </p:nvSpPr>
        <p:spPr bwMode="auto">
          <a:xfrm>
            <a:off x="3041650" y="3114675"/>
            <a:ext cx="1216025" cy="449263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1747" name="Oval 7"/>
          <p:cNvSpPr>
            <a:spLocks noChangeArrowheads="1"/>
          </p:cNvSpPr>
          <p:nvPr/>
        </p:nvSpPr>
        <p:spPr bwMode="auto">
          <a:xfrm>
            <a:off x="3357563" y="4733925"/>
            <a:ext cx="449262" cy="450850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1313" y="3114675"/>
          <a:ext cx="3825875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0" name="公式" r:id="rId4" imgW="2095500" imgH="1333500" progId="Equation.3">
                  <p:embed/>
                </p:oleObj>
              </mc:Choice>
              <mc:Fallback>
                <p:oleObj name="公式" r:id="rId4" imgW="2095500" imgH="1333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3114675"/>
                        <a:ext cx="3825875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An Example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Input: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=30,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=1,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=40,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=10,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=25</a:t>
            </a:r>
            <a:endParaRPr lang="en-US" altLang="zh-CN" dirty="0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399653" y="6045994"/>
            <a:ext cx="2205038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336600"/>
                </a:solidFill>
              </a:rPr>
              <a:t>cost</a:t>
            </a:r>
            <a:r>
              <a:rPr lang="en-US" altLang="zh-CN" sz="2400" b="1">
                <a:solidFill>
                  <a:srgbClr val="336600"/>
                </a:solidFill>
              </a:rPr>
              <a:t> </a:t>
            </a:r>
            <a:r>
              <a:rPr lang="en-US" altLang="zh-CN" sz="2400" b="1"/>
              <a:t>as finished</a:t>
            </a:r>
            <a:endParaRPr lang="en-US" altLang="zh-CN" sz="2400" b="1" i="1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177381" y="5820569"/>
            <a:ext cx="2384425" cy="457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First entry filled</a:t>
            </a:r>
          </a:p>
        </p:txBody>
      </p:sp>
      <p:sp>
        <p:nvSpPr>
          <p:cNvPr id="89098" name="AutoShape 10"/>
          <p:cNvSpPr>
            <a:spLocks noChangeArrowheads="1"/>
          </p:cNvSpPr>
          <p:nvPr/>
        </p:nvSpPr>
        <p:spPr bwMode="auto">
          <a:xfrm rot="16200000">
            <a:off x="138113" y="4532312"/>
            <a:ext cx="1530350" cy="3143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9099" name="AutoShape 11"/>
          <p:cNvSpPr>
            <a:spLocks noChangeArrowheads="1"/>
          </p:cNvSpPr>
          <p:nvPr/>
        </p:nvSpPr>
        <p:spPr bwMode="auto">
          <a:xfrm>
            <a:off x="1106488" y="4643438"/>
            <a:ext cx="1439862" cy="3603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 flipH="1" flipV="1">
            <a:off x="3671888" y="5184775"/>
            <a:ext cx="269875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6" name="Text Box 14"/>
          <p:cNvSpPr txBox="1">
            <a:spLocks noChangeArrowheads="1"/>
          </p:cNvSpPr>
          <p:nvPr/>
        </p:nvSpPr>
        <p:spPr bwMode="auto">
          <a:xfrm>
            <a:off x="3985533" y="309664"/>
            <a:ext cx="2205037" cy="457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Last entry filled</a:t>
            </a:r>
          </a:p>
        </p:txBody>
      </p:sp>
      <p:sp>
        <p:nvSpPr>
          <p:cNvPr id="31757" name="Line 15"/>
          <p:cNvSpPr>
            <a:spLocks noChangeShapeType="1"/>
          </p:cNvSpPr>
          <p:nvPr/>
        </p:nvSpPr>
        <p:spPr bwMode="auto">
          <a:xfrm flipH="1">
            <a:off x="3693320" y="762100"/>
            <a:ext cx="946150" cy="23744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8" name="Text Box 16"/>
          <p:cNvSpPr txBox="1">
            <a:spLocks noChangeArrowheads="1"/>
          </p:cNvSpPr>
          <p:nvPr/>
        </p:nvSpPr>
        <p:spPr bwMode="auto">
          <a:xfrm>
            <a:off x="4662488" y="2708275"/>
            <a:ext cx="404971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Note: </a:t>
            </a:r>
            <a:r>
              <a:rPr lang="en-US" altLang="zh-CN" sz="2400" i="1"/>
              <a:t>cost</a:t>
            </a:r>
            <a:r>
              <a:rPr lang="en-US" altLang="zh-CN" sz="2400"/>
              <a:t>[i][j] is the least cost of A</a:t>
            </a:r>
            <a:r>
              <a:rPr lang="en-US" altLang="zh-CN" sz="2400" b="1" baseline="-25000">
                <a:solidFill>
                  <a:srgbClr val="FF0000"/>
                </a:solidFill>
              </a:rPr>
              <a:t>i+1</a:t>
            </a:r>
            <a:r>
              <a:rPr lang="en-US" altLang="zh-CN" sz="2400">
                <a:sym typeface="Symbol" panose="05050102010706020507" pitchFamily="18" charset="2"/>
              </a:rPr>
              <a:t></a:t>
            </a:r>
            <a:r>
              <a:rPr lang="en-US" altLang="zh-CN" sz="2400"/>
              <a:t>A</a:t>
            </a:r>
            <a:r>
              <a:rPr lang="en-US" altLang="zh-CN" sz="2400" baseline="-25000"/>
              <a:t>i+2</a:t>
            </a:r>
            <a:r>
              <a:rPr lang="en-US" altLang="zh-CN" sz="2400">
                <a:sym typeface="Symbol" panose="05050102010706020507" pitchFamily="18" charset="2"/>
              </a:rPr>
              <a:t>…</a:t>
            </a:r>
            <a:r>
              <a:rPr lang="en-US" altLang="zh-CN" sz="2400"/>
              <a:t>A</a:t>
            </a:r>
            <a:r>
              <a:rPr lang="en-US" altLang="zh-CN" sz="2400" b="1" baseline="-25000">
                <a:solidFill>
                  <a:srgbClr val="FF0000"/>
                </a:solidFill>
              </a:rPr>
              <a:t>j</a:t>
            </a:r>
            <a:r>
              <a:rPr lang="en-US" altLang="zh-CN" sz="2400"/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For each selected </a:t>
            </a:r>
            <a:r>
              <a:rPr lang="en-US" altLang="zh-CN" sz="2400" i="1"/>
              <a:t>k</a:t>
            </a:r>
            <a:r>
              <a:rPr lang="en-US" altLang="zh-CN" sz="2400"/>
              <a:t>, retrieving: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>
                <a:sym typeface="Symbol" panose="05050102010706020507" pitchFamily="18" charset="2"/>
              </a:rPr>
              <a:t> least cost of </a:t>
            </a:r>
            <a:r>
              <a:rPr lang="en-US" altLang="zh-CN" sz="2400"/>
              <a:t>A</a:t>
            </a:r>
            <a:r>
              <a:rPr lang="en-US" altLang="zh-CN" sz="2400" b="1" baseline="-25000">
                <a:solidFill>
                  <a:srgbClr val="FF0000"/>
                </a:solidFill>
              </a:rPr>
              <a:t>i+1</a:t>
            </a:r>
            <a:r>
              <a:rPr lang="en-US" altLang="zh-CN" sz="2400">
                <a:sym typeface="Symbol" panose="05050102010706020507" pitchFamily="18" charset="2"/>
              </a:rPr>
              <a:t></a:t>
            </a:r>
            <a:r>
              <a:rPr lang="en-US" altLang="zh-CN" sz="2400"/>
              <a:t>…</a:t>
            </a:r>
            <a:r>
              <a:rPr lang="en-US" altLang="zh-CN" sz="2400">
                <a:sym typeface="Symbol" panose="05050102010706020507" pitchFamily="18" charset="2"/>
              </a:rPr>
              <a:t></a:t>
            </a:r>
            <a:r>
              <a:rPr lang="en-US" altLang="zh-CN" sz="2400"/>
              <a:t>A</a:t>
            </a:r>
            <a:r>
              <a:rPr lang="en-US" altLang="zh-CN" sz="2400" b="1" baseline="-25000">
                <a:solidFill>
                  <a:srgbClr val="FF0000"/>
                </a:solidFill>
              </a:rPr>
              <a:t>k</a:t>
            </a:r>
            <a:r>
              <a:rPr lang="en-US" altLang="zh-CN" sz="240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/>
              <a:t> least cost of A</a:t>
            </a:r>
            <a:r>
              <a:rPr lang="en-US" altLang="zh-CN" sz="2400" b="1" baseline="-25000">
                <a:solidFill>
                  <a:srgbClr val="FF0000"/>
                </a:solidFill>
              </a:rPr>
              <a:t>k+1</a:t>
            </a:r>
            <a:r>
              <a:rPr lang="en-US" altLang="zh-CN" sz="2400">
                <a:sym typeface="Symbol" panose="05050102010706020507" pitchFamily="18" charset="2"/>
              </a:rPr>
              <a:t></a:t>
            </a:r>
            <a:r>
              <a:rPr lang="en-US" altLang="zh-CN" sz="2400"/>
              <a:t>…</a:t>
            </a:r>
            <a:r>
              <a:rPr lang="en-US" altLang="zh-CN" sz="2400">
                <a:sym typeface="Symbol" panose="05050102010706020507" pitchFamily="18" charset="2"/>
              </a:rPr>
              <a:t></a:t>
            </a:r>
            <a:r>
              <a:rPr lang="en-US" altLang="zh-CN" sz="2400"/>
              <a:t>A</a:t>
            </a:r>
            <a:r>
              <a:rPr lang="en-US" altLang="zh-CN" sz="2400" b="1" baseline="-25000">
                <a:solidFill>
                  <a:srgbClr val="FF0000"/>
                </a:solidFill>
              </a:rPr>
              <a:t>j</a:t>
            </a:r>
            <a:r>
              <a:rPr lang="en-US" altLang="zh-CN" sz="240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and computing: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>
                <a:sym typeface="Symbol" panose="05050102010706020507" pitchFamily="18" charset="2"/>
              </a:rPr>
              <a:t> cost of the last multiplication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31759" name="Line 17"/>
          <p:cNvSpPr>
            <a:spLocks noChangeShapeType="1"/>
          </p:cNvSpPr>
          <p:nvPr/>
        </p:nvSpPr>
        <p:spPr bwMode="auto">
          <a:xfrm>
            <a:off x="3536950" y="2484438"/>
            <a:ext cx="29257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0" name="Line 18"/>
          <p:cNvSpPr>
            <a:spLocks noChangeShapeType="1"/>
          </p:cNvSpPr>
          <p:nvPr/>
        </p:nvSpPr>
        <p:spPr bwMode="auto">
          <a:xfrm flipV="1">
            <a:off x="3941763" y="2455665"/>
            <a:ext cx="1273573" cy="1782949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1" name="Line 19"/>
          <p:cNvSpPr>
            <a:spLocks noChangeShapeType="1"/>
          </p:cNvSpPr>
          <p:nvPr/>
        </p:nvSpPr>
        <p:spPr bwMode="auto">
          <a:xfrm>
            <a:off x="2727325" y="2619375"/>
            <a:ext cx="27892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2" name="Line 20"/>
          <p:cNvSpPr>
            <a:spLocks noChangeShapeType="1"/>
          </p:cNvSpPr>
          <p:nvPr/>
        </p:nvSpPr>
        <p:spPr bwMode="auto">
          <a:xfrm flipV="1">
            <a:off x="2681288" y="2619375"/>
            <a:ext cx="630237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3" name="Line 21"/>
          <p:cNvSpPr>
            <a:spLocks noChangeShapeType="1"/>
          </p:cNvSpPr>
          <p:nvPr/>
        </p:nvSpPr>
        <p:spPr bwMode="auto">
          <a:xfrm>
            <a:off x="2727325" y="2754313"/>
            <a:ext cx="3735388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4" name="Line 22"/>
          <p:cNvSpPr>
            <a:spLocks noChangeShapeType="1"/>
          </p:cNvSpPr>
          <p:nvPr/>
        </p:nvSpPr>
        <p:spPr bwMode="auto">
          <a:xfrm flipV="1">
            <a:off x="3627438" y="2788743"/>
            <a:ext cx="944562" cy="954582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4331" y="5489079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/>
              <a:t> 0       1           2             3              4</a:t>
            </a:r>
            <a:endParaRPr kumimoji="1" lang="zh-CN" altLang="en-US" sz="1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7587" y="3148708"/>
            <a:ext cx="33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/>
              <a:t>0       </a:t>
            </a:r>
          </a:p>
          <a:p>
            <a:endParaRPr lang="en-US" altLang="zh-CN" sz="1800" dirty="0"/>
          </a:p>
          <a:p>
            <a:r>
              <a:rPr kumimoji="1" lang="en-US" altLang="zh-CN" sz="1800" dirty="0"/>
              <a:t>1</a:t>
            </a:r>
          </a:p>
          <a:p>
            <a:r>
              <a:rPr kumimoji="1" lang="en-US" altLang="zh-CN" sz="1800" dirty="0"/>
              <a:t>       2</a:t>
            </a:r>
          </a:p>
          <a:p>
            <a:r>
              <a:rPr kumimoji="1" lang="en-US" altLang="zh-CN" sz="1800" dirty="0"/>
              <a:t>         3</a:t>
            </a:r>
          </a:p>
          <a:p>
            <a:r>
              <a:rPr kumimoji="1" lang="en-US" altLang="zh-CN" sz="1800" dirty="0"/>
              <a:t>          4</a:t>
            </a:r>
            <a:endParaRPr kumimoji="1"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7"/>
          <p:cNvSpPr>
            <a:spLocks noChangeArrowheads="1"/>
          </p:cNvSpPr>
          <p:nvPr/>
        </p:nvSpPr>
        <p:spPr bwMode="auto">
          <a:xfrm>
            <a:off x="2727325" y="3519488"/>
            <a:ext cx="495300" cy="450850"/>
          </a:xfrm>
          <a:prstGeom prst="ellipse">
            <a:avLst/>
          </a:prstGeom>
          <a:solidFill>
            <a:srgbClr val="FF99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73038"/>
            <a:ext cx="8637588" cy="13112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Array </a:t>
            </a:r>
            <a:r>
              <a:rPr lang="en-US" altLang="zh-CN" sz="4000" i="1" dirty="0"/>
              <a:t>last</a:t>
            </a:r>
            <a:r>
              <a:rPr lang="en-US" altLang="zh-CN" sz="4000" dirty="0"/>
              <a:t> and </a:t>
            </a:r>
            <a:br>
              <a:rPr lang="en-US" altLang="zh-CN" sz="4000" dirty="0"/>
            </a:br>
            <a:r>
              <a:rPr lang="en-US" altLang="zh-CN" sz="4000" dirty="0"/>
              <a:t>the Arithmetic-Expression Tree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41513"/>
            <a:ext cx="8642350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Example input: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=30,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=1,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=40,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=10,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=25</a:t>
            </a:r>
          </a:p>
          <a:p>
            <a:pPr eaLnBrk="1" hangingPunct="1"/>
            <a:endParaRPr lang="en-US" altLang="zh-CN" sz="2800" dirty="0"/>
          </a:p>
        </p:txBody>
      </p:sp>
      <p:graphicFrame>
        <p:nvGraphicFramePr>
          <p:cNvPr id="33797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6250" y="3519488"/>
          <a:ext cx="2835275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4" name="公式" r:id="rId3" imgW="1739900" imgH="1333500" progId="Equation.3">
                  <p:embed/>
                </p:oleObj>
              </mc:Choice>
              <mc:Fallback>
                <p:oleObj name="公式" r:id="rId3" imgW="1739900" imgH="1333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519488"/>
                        <a:ext cx="2835275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57225" y="2708275"/>
            <a:ext cx="2474913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336600"/>
                </a:solidFill>
              </a:rPr>
              <a:t>last</a:t>
            </a:r>
            <a:r>
              <a:rPr lang="en-US" altLang="zh-CN" sz="2400" b="1">
                <a:solidFill>
                  <a:srgbClr val="336600"/>
                </a:solidFill>
              </a:rPr>
              <a:t> </a:t>
            </a:r>
            <a:r>
              <a:rPr lang="en-US" altLang="zh-CN" sz="2400" b="1"/>
              <a:t>as finished</a:t>
            </a:r>
            <a:endParaRPr lang="en-US" altLang="zh-CN" sz="2400" b="1" i="1"/>
          </a:p>
        </p:txBody>
      </p:sp>
      <p:sp>
        <p:nvSpPr>
          <p:cNvPr id="33799" name="Oval 8"/>
          <p:cNvSpPr>
            <a:spLocks noChangeArrowheads="1"/>
          </p:cNvSpPr>
          <p:nvPr/>
        </p:nvSpPr>
        <p:spPr bwMode="auto">
          <a:xfrm>
            <a:off x="4932363" y="2933700"/>
            <a:ext cx="503237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3986213" y="3698875"/>
            <a:ext cx="503237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3801" name="Oval 10"/>
          <p:cNvSpPr>
            <a:spLocks noChangeArrowheads="1"/>
          </p:cNvSpPr>
          <p:nvPr/>
        </p:nvSpPr>
        <p:spPr bwMode="auto">
          <a:xfrm>
            <a:off x="5202238" y="5364163"/>
            <a:ext cx="503237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3802" name="Oval 11"/>
          <p:cNvSpPr>
            <a:spLocks noChangeArrowheads="1"/>
          </p:cNvSpPr>
          <p:nvPr/>
        </p:nvSpPr>
        <p:spPr bwMode="auto">
          <a:xfrm>
            <a:off x="7092950" y="5319713"/>
            <a:ext cx="503238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3803" name="Oval 12"/>
          <p:cNvSpPr>
            <a:spLocks noChangeArrowheads="1"/>
          </p:cNvSpPr>
          <p:nvPr/>
        </p:nvSpPr>
        <p:spPr bwMode="auto">
          <a:xfrm>
            <a:off x="6777038" y="3519488"/>
            <a:ext cx="503237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3804" name="Oval 13"/>
          <p:cNvSpPr>
            <a:spLocks noChangeArrowheads="1"/>
          </p:cNvSpPr>
          <p:nvPr/>
        </p:nvSpPr>
        <p:spPr bwMode="auto">
          <a:xfrm>
            <a:off x="7721600" y="4373563"/>
            <a:ext cx="503238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3805" name="Oval 14"/>
          <p:cNvSpPr>
            <a:spLocks noChangeArrowheads="1"/>
          </p:cNvSpPr>
          <p:nvPr/>
        </p:nvSpPr>
        <p:spPr bwMode="auto">
          <a:xfrm>
            <a:off x="6057900" y="4329113"/>
            <a:ext cx="503238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3806" name="Line 15"/>
          <p:cNvSpPr>
            <a:spLocks noChangeShapeType="1"/>
          </p:cNvSpPr>
          <p:nvPr/>
        </p:nvSpPr>
        <p:spPr bwMode="auto">
          <a:xfrm flipH="1">
            <a:off x="4392613" y="3338513"/>
            <a:ext cx="62865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7" name="Line 16"/>
          <p:cNvSpPr>
            <a:spLocks noChangeShapeType="1"/>
          </p:cNvSpPr>
          <p:nvPr/>
        </p:nvSpPr>
        <p:spPr bwMode="auto">
          <a:xfrm>
            <a:off x="5427663" y="3249613"/>
            <a:ext cx="1349375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8" name="Line 17"/>
          <p:cNvSpPr>
            <a:spLocks noChangeShapeType="1"/>
          </p:cNvSpPr>
          <p:nvPr/>
        </p:nvSpPr>
        <p:spPr bwMode="auto">
          <a:xfrm flipH="1">
            <a:off x="6462713" y="3968750"/>
            <a:ext cx="404812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9" name="Line 18"/>
          <p:cNvSpPr>
            <a:spLocks noChangeShapeType="1"/>
          </p:cNvSpPr>
          <p:nvPr/>
        </p:nvSpPr>
        <p:spPr bwMode="auto">
          <a:xfrm>
            <a:off x="7227888" y="3878263"/>
            <a:ext cx="584200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0" name="Line 22"/>
          <p:cNvSpPr>
            <a:spLocks noChangeShapeType="1"/>
          </p:cNvSpPr>
          <p:nvPr/>
        </p:nvSpPr>
        <p:spPr bwMode="auto">
          <a:xfrm flipH="1">
            <a:off x="5562600" y="4778375"/>
            <a:ext cx="53975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1" name="Line 23"/>
          <p:cNvSpPr>
            <a:spLocks noChangeShapeType="1"/>
          </p:cNvSpPr>
          <p:nvPr/>
        </p:nvSpPr>
        <p:spPr bwMode="auto">
          <a:xfrm>
            <a:off x="6551613" y="4733925"/>
            <a:ext cx="585787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2" name="Text Box 24"/>
          <p:cNvSpPr txBox="1">
            <a:spLocks noChangeArrowheads="1"/>
          </p:cNvSpPr>
          <p:nvPr/>
        </p:nvSpPr>
        <p:spPr bwMode="auto">
          <a:xfrm>
            <a:off x="3986213" y="3698875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endParaRPr lang="en-US" altLang="zh-CN" sz="2400"/>
          </a:p>
        </p:txBody>
      </p:sp>
      <p:sp>
        <p:nvSpPr>
          <p:cNvPr id="33813" name="Text Box 25"/>
          <p:cNvSpPr txBox="1">
            <a:spLocks noChangeArrowheads="1"/>
          </p:cNvSpPr>
          <p:nvPr/>
        </p:nvSpPr>
        <p:spPr bwMode="auto">
          <a:xfrm>
            <a:off x="5246688" y="5364163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/>
          </a:p>
        </p:txBody>
      </p:sp>
      <p:sp>
        <p:nvSpPr>
          <p:cNvPr id="33814" name="Text Box 26"/>
          <p:cNvSpPr txBox="1">
            <a:spLocks noChangeArrowheads="1"/>
          </p:cNvSpPr>
          <p:nvPr/>
        </p:nvSpPr>
        <p:spPr bwMode="auto">
          <a:xfrm>
            <a:off x="7137400" y="5319713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/>
          </a:p>
        </p:txBody>
      </p:sp>
      <p:sp>
        <p:nvSpPr>
          <p:cNvPr id="33815" name="Text Box 27"/>
          <p:cNvSpPr txBox="1">
            <a:spLocks noChangeArrowheads="1"/>
          </p:cNvSpPr>
          <p:nvPr/>
        </p:nvSpPr>
        <p:spPr bwMode="auto">
          <a:xfrm>
            <a:off x="7721600" y="4373563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  <a:r>
              <a:rPr lang="en-US" altLang="zh-CN" sz="2400" baseline="-25000"/>
              <a:t>4</a:t>
            </a:r>
            <a:endParaRPr lang="en-US" altLang="zh-CN" sz="2400"/>
          </a:p>
        </p:txBody>
      </p:sp>
      <p:sp>
        <p:nvSpPr>
          <p:cNvPr id="33816" name="Text Box 28"/>
          <p:cNvSpPr txBox="1">
            <a:spLocks noChangeArrowheads="1"/>
          </p:cNvSpPr>
          <p:nvPr/>
        </p:nvSpPr>
        <p:spPr bwMode="auto">
          <a:xfrm>
            <a:off x="3671888" y="4149725"/>
            <a:ext cx="85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(0,1)</a:t>
            </a:r>
          </a:p>
        </p:txBody>
      </p:sp>
      <p:sp>
        <p:nvSpPr>
          <p:cNvPr id="33817" name="Text Box 29"/>
          <p:cNvSpPr txBox="1">
            <a:spLocks noChangeArrowheads="1"/>
          </p:cNvSpPr>
          <p:nvPr/>
        </p:nvSpPr>
        <p:spPr bwMode="auto">
          <a:xfrm>
            <a:off x="5021263" y="5815013"/>
            <a:ext cx="85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(1,2)</a:t>
            </a:r>
          </a:p>
        </p:txBody>
      </p:sp>
      <p:sp>
        <p:nvSpPr>
          <p:cNvPr id="33818" name="Text Box 30"/>
          <p:cNvSpPr txBox="1">
            <a:spLocks noChangeArrowheads="1"/>
          </p:cNvSpPr>
          <p:nvPr/>
        </p:nvSpPr>
        <p:spPr bwMode="auto">
          <a:xfrm>
            <a:off x="7993063" y="4014788"/>
            <a:ext cx="85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(3,4)</a:t>
            </a:r>
          </a:p>
        </p:txBody>
      </p:sp>
      <p:sp>
        <p:nvSpPr>
          <p:cNvPr id="33819" name="Text Box 31"/>
          <p:cNvSpPr txBox="1">
            <a:spLocks noChangeArrowheads="1"/>
          </p:cNvSpPr>
          <p:nvPr/>
        </p:nvSpPr>
        <p:spPr bwMode="auto">
          <a:xfrm>
            <a:off x="5697538" y="3968750"/>
            <a:ext cx="85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(1,3)</a:t>
            </a:r>
          </a:p>
        </p:txBody>
      </p:sp>
      <p:sp>
        <p:nvSpPr>
          <p:cNvPr id="33820" name="Text Box 32"/>
          <p:cNvSpPr txBox="1">
            <a:spLocks noChangeArrowheads="1"/>
          </p:cNvSpPr>
          <p:nvPr/>
        </p:nvSpPr>
        <p:spPr bwMode="auto">
          <a:xfrm>
            <a:off x="7181850" y="3203575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(1,4)</a:t>
            </a:r>
          </a:p>
        </p:txBody>
      </p:sp>
      <p:sp>
        <p:nvSpPr>
          <p:cNvPr id="33821" name="Text Box 33"/>
          <p:cNvSpPr txBox="1">
            <a:spLocks noChangeArrowheads="1"/>
          </p:cNvSpPr>
          <p:nvPr/>
        </p:nvSpPr>
        <p:spPr bwMode="auto">
          <a:xfrm>
            <a:off x="5337175" y="2663825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(0,4)</a:t>
            </a:r>
          </a:p>
        </p:txBody>
      </p:sp>
      <p:sp>
        <p:nvSpPr>
          <p:cNvPr id="33822" name="Text Box 34"/>
          <p:cNvSpPr txBox="1">
            <a:spLocks noChangeArrowheads="1"/>
          </p:cNvSpPr>
          <p:nvPr/>
        </p:nvSpPr>
        <p:spPr bwMode="auto">
          <a:xfrm>
            <a:off x="7497763" y="5678488"/>
            <a:ext cx="85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(2,3)</a:t>
            </a:r>
          </a:p>
        </p:txBody>
      </p:sp>
      <p:sp>
        <p:nvSpPr>
          <p:cNvPr id="92197" name="AutoShape 37"/>
          <p:cNvSpPr>
            <a:spLocks noChangeArrowheads="1"/>
          </p:cNvSpPr>
          <p:nvPr/>
        </p:nvSpPr>
        <p:spPr bwMode="auto">
          <a:xfrm rot="-1000492">
            <a:off x="3357563" y="3249613"/>
            <a:ext cx="1349375" cy="314325"/>
          </a:xfrm>
          <a:prstGeom prst="rightArrow">
            <a:avLst>
              <a:gd name="adj1" fmla="val 50000"/>
              <a:gd name="adj2" fmla="val 10732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3824" name="Text Box 38"/>
          <p:cNvSpPr txBox="1">
            <a:spLocks noChangeArrowheads="1"/>
          </p:cNvSpPr>
          <p:nvPr/>
        </p:nvSpPr>
        <p:spPr bwMode="auto">
          <a:xfrm rot="-854995">
            <a:off x="3132138" y="2933700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As root</a:t>
            </a:r>
          </a:p>
        </p:txBody>
      </p:sp>
      <p:sp>
        <p:nvSpPr>
          <p:cNvPr id="33825" name="Text Box 39"/>
          <p:cNvSpPr txBox="1">
            <a:spLocks noChangeArrowheads="1"/>
          </p:cNvSpPr>
          <p:nvPr/>
        </p:nvSpPr>
        <p:spPr bwMode="auto">
          <a:xfrm>
            <a:off x="5021263" y="2979738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3826" name="Text Box 40"/>
          <p:cNvSpPr txBox="1">
            <a:spLocks noChangeArrowheads="1"/>
          </p:cNvSpPr>
          <p:nvPr/>
        </p:nvSpPr>
        <p:spPr bwMode="auto">
          <a:xfrm>
            <a:off x="6146800" y="4329113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3827" name="Text Box 41"/>
          <p:cNvSpPr txBox="1">
            <a:spLocks noChangeArrowheads="1"/>
          </p:cNvSpPr>
          <p:nvPr/>
        </p:nvSpPr>
        <p:spPr bwMode="auto">
          <a:xfrm>
            <a:off x="6867525" y="351948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3828" name="Text Box 42"/>
          <p:cNvSpPr txBox="1">
            <a:spLocks noChangeArrowheads="1"/>
          </p:cNvSpPr>
          <p:nvPr/>
        </p:nvSpPr>
        <p:spPr bwMode="auto">
          <a:xfrm>
            <a:off x="3581400" y="5003800"/>
            <a:ext cx="16208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Computing in post order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06515" y="3564015"/>
            <a:ext cx="33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/>
              <a:t>0       </a:t>
            </a:r>
          </a:p>
          <a:p>
            <a:endParaRPr lang="en-US" altLang="zh-CN" sz="1800" dirty="0"/>
          </a:p>
          <a:p>
            <a:r>
              <a:rPr kumimoji="1" lang="en-US" altLang="zh-CN" sz="1800" dirty="0"/>
              <a:t>1</a:t>
            </a:r>
          </a:p>
          <a:p>
            <a:r>
              <a:rPr kumimoji="1" lang="en-US" altLang="zh-CN" sz="1800" dirty="0"/>
              <a:t>       2</a:t>
            </a:r>
          </a:p>
          <a:p>
            <a:r>
              <a:rPr kumimoji="1" lang="en-US" altLang="zh-CN" sz="1800" dirty="0"/>
              <a:t>         3</a:t>
            </a:r>
          </a:p>
          <a:p>
            <a:r>
              <a:rPr kumimoji="1" lang="en-US" altLang="zh-CN" sz="1800" dirty="0"/>
              <a:t>          4</a:t>
            </a:r>
            <a:endParaRPr kumimoji="1" lang="zh-CN" altLang="en-US" sz="1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84454" y="6203868"/>
            <a:ext cx="2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/>
              <a:t> 0       </a:t>
            </a:r>
            <a:r>
              <a:rPr kumimoji="1" lang="en-US" altLang="zh-CN" sz="1800"/>
              <a:t>1        2         3         </a:t>
            </a:r>
            <a:r>
              <a:rPr kumimoji="1" lang="en-US" altLang="zh-CN" sz="1800" dirty="0"/>
              <a:t>4</a:t>
            </a:r>
            <a:endParaRPr kumimoji="1" lang="zh-CN" alt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 descr="信纸"/>
          <p:cNvSpPr>
            <a:spLocks noChangeArrowheads="1"/>
          </p:cNvSpPr>
          <p:nvPr/>
        </p:nvSpPr>
        <p:spPr bwMode="auto">
          <a:xfrm>
            <a:off x="461043" y="2530475"/>
            <a:ext cx="7245350" cy="34639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910" y="1647824"/>
            <a:ext cx="8433770" cy="522922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The core procedure is </a:t>
            </a:r>
            <a:r>
              <a:rPr lang="en-US" altLang="zh-CN" sz="2400" dirty="0" err="1">
                <a:solidFill>
                  <a:srgbClr val="FF0000"/>
                </a:solidFill>
              </a:rPr>
              <a:t>extractOrder</a:t>
            </a:r>
            <a:r>
              <a:rPr lang="en-US" altLang="zh-CN" sz="2400" dirty="0"/>
              <a:t>, which fills the </a:t>
            </a:r>
            <a:r>
              <a:rPr lang="en-US" altLang="zh-CN" sz="2400" dirty="0" err="1"/>
              <a:t>multiOrder</a:t>
            </a:r>
            <a:r>
              <a:rPr lang="en-US" altLang="zh-CN" sz="2400" dirty="0"/>
              <a:t> array for </a:t>
            </a:r>
            <a:r>
              <a:rPr lang="en-US" altLang="zh-CN" sz="2400" dirty="0" err="1"/>
              <a:t>subproblem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low,high</a:t>
            </a:r>
            <a:r>
              <a:rPr lang="en-US" altLang="zh-CN" sz="2400" dirty="0"/>
              <a:t>), using </a:t>
            </a:r>
            <a:r>
              <a:rPr lang="en-US" altLang="zh-CN" sz="2400" dirty="0" err="1"/>
              <a:t>informations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last</a:t>
            </a:r>
            <a:r>
              <a:rPr lang="en-US" altLang="zh-CN" sz="2400" dirty="0"/>
              <a:t> array.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</a:rPr>
              <a:t>extractOrder</a:t>
            </a:r>
            <a:r>
              <a:rPr lang="en-US" altLang="zh-CN" sz="2400" dirty="0"/>
              <a:t>(low, high, last, </a:t>
            </a:r>
            <a:r>
              <a:rPr lang="en-US" altLang="zh-CN" sz="2400" dirty="0" err="1"/>
              <a:t>multOrder</a:t>
            </a:r>
            <a:r>
              <a:rPr lang="en-US" altLang="zh-CN" sz="2400" dirty="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k;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(high-low&gt;1)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    k=last[low][high];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extractOrder</a:t>
            </a:r>
            <a:r>
              <a:rPr lang="en-US" altLang="zh-CN" sz="2400" dirty="0"/>
              <a:t>(low, k, last, </a:t>
            </a:r>
            <a:r>
              <a:rPr lang="en-US" altLang="zh-CN" sz="2400" dirty="0" err="1"/>
              <a:t>multOrder</a:t>
            </a:r>
            <a:r>
              <a:rPr lang="en-US" altLang="zh-CN" sz="2400" dirty="0"/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extractOrder</a:t>
            </a:r>
            <a:r>
              <a:rPr lang="en-US" altLang="zh-CN" sz="2400" dirty="0"/>
              <a:t>(k, high, last, </a:t>
            </a:r>
            <a:r>
              <a:rPr lang="en-US" altLang="zh-CN" sz="2400" dirty="0" err="1"/>
              <a:t>multOrder</a:t>
            </a:r>
            <a:r>
              <a:rPr lang="en-US" altLang="zh-CN" sz="2400" dirty="0"/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multOrder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multOrderNext</a:t>
            </a:r>
            <a:r>
              <a:rPr lang="en-US" altLang="zh-CN" sz="2400" dirty="0"/>
              <a:t>]=k;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multOrderNext</a:t>
            </a:r>
            <a:r>
              <a:rPr lang="en-US" altLang="zh-CN" sz="2400" dirty="0"/>
              <a:t>++;</a:t>
            </a:r>
          </a:p>
          <a:p>
            <a:pPr eaLnBrk="1" hangingPunct="1">
              <a:spcBef>
                <a:spcPct val="0"/>
              </a:spcBef>
            </a:pPr>
            <a:endParaRPr lang="en-US" altLang="zh-CN" sz="2400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Extracting the Optimal Order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4589927" y="3573688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Just a post-order traversal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3716903" y="5472111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initialized in the wrapper</a:t>
            </a: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 flipH="1" flipV="1">
            <a:off x="3716903" y="5139190"/>
            <a:ext cx="540061" cy="39801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96" y="5870121"/>
            <a:ext cx="3392715" cy="830509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of matrixOrder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673225"/>
            <a:ext cx="8208962" cy="4916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Main body: 3 layer of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Time: the innermost processing costs</a:t>
            </a:r>
            <a:r>
              <a:rPr lang="zh-CN" altLang="en-US" dirty="0"/>
              <a:t> </a:t>
            </a:r>
            <a:r>
              <a:rPr lang="en-US" altLang="zh-CN" dirty="0"/>
              <a:t>is constant, thus, the total time complexity is </a:t>
            </a:r>
            <a:r>
              <a:rPr lang="en-US" altLang="zh-CN" dirty="0"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Space: extra space for </a:t>
            </a:r>
            <a:r>
              <a:rPr lang="en-US" altLang="zh-CN" i="1" dirty="0">
                <a:sym typeface="Symbol" panose="05050102010706020507" pitchFamily="18" charset="2"/>
              </a:rPr>
              <a:t>cost</a:t>
            </a:r>
            <a:r>
              <a:rPr lang="en-US" altLang="zh-CN" dirty="0"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sym typeface="Symbol" panose="05050102010706020507" pitchFamily="18" charset="2"/>
              </a:rPr>
              <a:t>last</a:t>
            </a:r>
            <a:r>
              <a:rPr lang="en-US" altLang="zh-CN" dirty="0">
                <a:sym typeface="Symbol" panose="05050102010706020507" pitchFamily="18" charset="2"/>
              </a:rPr>
              <a:t>, both in 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Order extracting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There are 2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-1 nodes in the arithmetic-expression tree. For each node, </a:t>
            </a:r>
            <a:r>
              <a:rPr lang="en-US" altLang="zh-CN" dirty="0" err="1">
                <a:sym typeface="Symbol" panose="05050102010706020507" pitchFamily="18" charset="2"/>
              </a:rPr>
              <a:t>extractOrder</a:t>
            </a:r>
            <a:r>
              <a:rPr lang="en-US" altLang="zh-CN" dirty="0">
                <a:sym typeface="Symbol" panose="05050102010706020507" pitchFamily="18" charset="2"/>
              </a:rPr>
              <a:t> is called once. Since non-recursive cost for </a:t>
            </a:r>
            <a:r>
              <a:rPr lang="en-US" altLang="zh-CN" dirty="0" err="1">
                <a:sym typeface="Symbol" panose="05050102010706020507" pitchFamily="18" charset="2"/>
              </a:rPr>
              <a:t>extractOrder</a:t>
            </a:r>
            <a:r>
              <a:rPr lang="en-US" altLang="zh-CN" dirty="0">
                <a:sym typeface="Symbol" panose="05050102010706020507" pitchFamily="18" charset="2"/>
              </a:rPr>
              <a:t> is constant, so, the complexity of </a:t>
            </a:r>
            <a:r>
              <a:rPr lang="en-US" altLang="zh-CN" dirty="0" err="1">
                <a:sym typeface="Symbol" panose="05050102010706020507" pitchFamily="18" charset="2"/>
              </a:rPr>
              <a:t>extractOrder</a:t>
            </a:r>
            <a:r>
              <a:rPr lang="en-US" altLang="zh-CN" dirty="0">
                <a:sym typeface="Symbol" panose="05050102010706020507" pitchFamily="18" charset="2"/>
              </a:rPr>
              <a:t> is in 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0" y="37763"/>
            <a:ext cx="8637588" cy="1446550"/>
          </a:xfrm>
        </p:spPr>
        <p:txBody>
          <a:bodyPr/>
          <a:lstStyle/>
          <a:p>
            <a:r>
              <a:rPr kumimoji="1" lang="en-US" altLang="zh-CN" dirty="0"/>
              <a:t>Summary from the Matrix Multiplication Problem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431540" y="2123855"/>
            <a:ext cx="1980220" cy="5850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mmTry1</a:t>
            </a: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22050" y="2141010"/>
            <a:ext cx="1980220" cy="5850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mmTry2</a:t>
            </a: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" name="直线箭头连接符 7"/>
          <p:cNvCxnSpPr>
            <a:stCxn id="5" idx="3"/>
            <a:endCxn id="6" idx="1"/>
          </p:cNvCxnSpPr>
          <p:nvPr/>
        </p:nvCxnSpPr>
        <p:spPr bwMode="auto">
          <a:xfrm>
            <a:off x="2411760" y="2416388"/>
            <a:ext cx="2610290" cy="1715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746562" y="2708920"/>
                <a:ext cx="16651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FF33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CC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𝚯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((</a:t>
                </a:r>
                <a:r>
                  <a:rPr lang="en-US" altLang="zh-CN" sz="2800" b="1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zh-CN" sz="28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-1)!)</a:t>
                </a:r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562" y="2708920"/>
                <a:ext cx="1665196" cy="523220"/>
              </a:xfrm>
              <a:prstGeom prst="rect">
                <a:avLst/>
              </a:prstGeom>
              <a:blipFill>
                <a:blip r:embed="rId2"/>
                <a:stretch>
                  <a:fillRect l="-1515" t="-9524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199115" y="2156831"/>
            <a:ext cx="106152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(2</a:t>
            </a:r>
            <a:r>
              <a:rPr lang="en-US" altLang="zh-CN" sz="28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629247" y="1607893"/>
            <a:ext cx="21753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Better Decomposition</a:t>
            </a:r>
            <a:endParaRPr lang="en-US" altLang="zh-CN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cxnSp>
        <p:nvCxnSpPr>
          <p:cNvPr id="12" name="直线箭头连接符 11"/>
          <p:cNvCxnSpPr/>
          <p:nvPr/>
        </p:nvCxnSpPr>
        <p:spPr bwMode="auto">
          <a:xfrm>
            <a:off x="6057165" y="2726075"/>
            <a:ext cx="0" cy="173804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矩形 14"/>
          <p:cNvSpPr/>
          <p:nvPr/>
        </p:nvSpPr>
        <p:spPr bwMode="auto">
          <a:xfrm>
            <a:off x="5067055" y="4481083"/>
            <a:ext cx="1980220" cy="5850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mmTry2DP</a:t>
            </a: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7131176" y="4475727"/>
                <a:ext cx="106152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FF33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CC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𝚯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(n</a:t>
                </a:r>
                <a:r>
                  <a:rPr lang="en-US" altLang="zh-CN" sz="2800" b="1" baseline="30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US" altLang="zh-CN" sz="28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1176" y="4475727"/>
                <a:ext cx="1061522" cy="523220"/>
              </a:xfrm>
              <a:prstGeom prst="rect">
                <a:avLst/>
              </a:prstGeom>
              <a:blipFill>
                <a:blip r:embed="rId3"/>
                <a:stretch>
                  <a:fillRect l="-2381" t="-9302" r="-4762" b="-30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141509" y="3266882"/>
            <a:ext cx="2051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DP using DFS</a:t>
            </a:r>
            <a:endParaRPr lang="en-US" altLang="zh-CN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39077" y="4509120"/>
            <a:ext cx="1980220" cy="5850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multiOrder</a:t>
            </a: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898426" y="5151179"/>
                <a:ext cx="106152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FF33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CC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𝚯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(n</a:t>
                </a:r>
                <a:r>
                  <a:rPr lang="en-US" altLang="zh-CN" sz="2800" b="1" baseline="30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US" altLang="zh-CN" sz="28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8426" y="5151179"/>
                <a:ext cx="1061522" cy="523220"/>
              </a:xfrm>
              <a:prstGeom prst="rect">
                <a:avLst/>
              </a:prstGeom>
              <a:blipFill>
                <a:blip r:embed="rId4"/>
                <a:stretch>
                  <a:fillRect l="-2381" t="-11905" r="-4762" b="-309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/>
          <p:cNvCxnSpPr>
            <a:stCxn id="15" idx="1"/>
            <a:endCxn id="19" idx="3"/>
          </p:cNvCxnSpPr>
          <p:nvPr/>
        </p:nvCxnSpPr>
        <p:spPr bwMode="auto">
          <a:xfrm flipH="1">
            <a:off x="2419297" y="4773616"/>
            <a:ext cx="2647758" cy="2803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675913" y="4920346"/>
            <a:ext cx="25711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DP based on </a:t>
            </a:r>
            <a:r>
              <a:rPr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the understanding of the problem </a:t>
            </a:r>
            <a:endParaRPr lang="en-US" altLang="zh-CN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776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final note* (</a:t>
            </a:r>
            <a:r>
              <a:rPr lang="zh-CN" altLang="en-US" dirty="0"/>
              <a:t>不作要求</a:t>
            </a:r>
            <a:r>
              <a:rPr lang="en-US" altLang="zh-CN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5763" y="1673225"/>
                <a:ext cx="8208962" cy="4916488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/>
                  <a:t>There is a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𝚯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(n</a:t>
                </a:r>
                <a:r>
                  <a:rPr lang="en-US" altLang="zh-CN" b="1" baseline="30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zh-CN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 </a:t>
                </a:r>
                <a:r>
                  <a:rPr lang="en-US" altLang="zh-CN" dirty="0">
                    <a:sym typeface="Symbol" panose="05050102010706020507" pitchFamily="18" charset="2"/>
                  </a:rPr>
                  <a:t>algorithm for determining the best multiplication order for a sequence of matrices. However, it is specialized to the cost function given by </a:t>
                </a:r>
                <a:r>
                  <a:rPr lang="en-US" altLang="zh-CN" dirty="0" err="1">
                    <a:solidFill>
                      <a:srgbClr val="00B050"/>
                    </a:solidFill>
                    <a:sym typeface="Symbol" panose="05050102010706020507" pitchFamily="18" charset="2"/>
                  </a:rPr>
                  <a:t>multiCost</a:t>
                </a:r>
                <a:r>
                  <a:rPr lang="en-US" altLang="zh-CN" dirty="0">
                    <a:sym typeface="Symbol" panose="05050102010706020507" pitchFamily="18" charset="2"/>
                  </a:rPr>
                  <a:t> in </a:t>
                </a:r>
                <a:r>
                  <a:rPr lang="en-US" altLang="zh-CN" dirty="0" err="1">
                    <a:solidFill>
                      <a:srgbClr val="00B050"/>
                    </a:solidFill>
                    <a:sym typeface="Symbol" panose="05050102010706020507" pitchFamily="18" charset="2"/>
                  </a:rPr>
                  <a:t>multiOrder</a:t>
                </a:r>
                <a:r>
                  <a:rPr lang="en-US" altLang="zh-CN" dirty="0">
                    <a:sym typeface="Symbol" panose="05050102010706020507" pitchFamily="18" charset="2"/>
                  </a:rPr>
                  <a:t>, whereas </a:t>
                </a:r>
                <a:r>
                  <a:rPr lang="en-US" altLang="zh-CN" dirty="0" err="1">
                    <a:solidFill>
                      <a:srgbClr val="00B050"/>
                    </a:solidFill>
                    <a:sym typeface="Symbol" panose="05050102010706020507" pitchFamily="18" charset="2"/>
                  </a:rPr>
                  <a:t>multiOrder</a:t>
                </a:r>
                <a:r>
                  <a:rPr lang="en-US" altLang="zh-CN" dirty="0">
                    <a:sym typeface="Symbol" panose="05050102010706020507" pitchFamily="18" charset="2"/>
                  </a:rPr>
                  <a:t> does not depend on any particular cost function.</a:t>
                </a:r>
                <a:endParaRPr lang="en-US" altLang="zh-CN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sym typeface="Symbol" panose="05050102010706020507" pitchFamily="18" charset="2"/>
                  </a:rPr>
                  <a:t>See more at 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Yao, F(1982). Speed-up in dynamic programming. SIAM journal on algebraic and discrete methods, 3(4):532-540</a:t>
                </a:r>
                <a:endParaRPr lang="en-US" altLang="zh-CN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5763" y="1673225"/>
                <a:ext cx="8208962" cy="4916488"/>
              </a:xfrm>
              <a:blipFill>
                <a:blip r:embed="rId2"/>
                <a:stretch>
                  <a:fillRect l="-772" t="-2842" r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8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116"/>
          <p:cNvSpPr>
            <a:spLocks noChangeArrowheads="1"/>
          </p:cNvSpPr>
          <p:nvPr/>
        </p:nvSpPr>
        <p:spPr bwMode="auto">
          <a:xfrm>
            <a:off x="7070725" y="5844260"/>
            <a:ext cx="304800" cy="457200"/>
          </a:xfrm>
          <a:prstGeom prst="ellipse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71" name="Rectangle 113"/>
          <p:cNvSpPr>
            <a:spLocks noChangeArrowheads="1"/>
          </p:cNvSpPr>
          <p:nvPr/>
        </p:nvSpPr>
        <p:spPr bwMode="auto">
          <a:xfrm>
            <a:off x="323850" y="5013325"/>
            <a:ext cx="4392613" cy="158432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Natural Recursion may be Expensive</a:t>
            </a:r>
          </a:p>
        </p:txBody>
      </p:sp>
      <p:sp>
        <p:nvSpPr>
          <p:cNvPr id="7173" name="Oval 3"/>
          <p:cNvSpPr>
            <a:spLocks noChangeArrowheads="1"/>
          </p:cNvSpPr>
          <p:nvPr/>
        </p:nvSpPr>
        <p:spPr bwMode="auto">
          <a:xfrm>
            <a:off x="2762250" y="4638675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74" name="Oval 4"/>
          <p:cNvSpPr>
            <a:spLocks noChangeArrowheads="1"/>
          </p:cNvSpPr>
          <p:nvPr/>
        </p:nvSpPr>
        <p:spPr bwMode="auto">
          <a:xfrm>
            <a:off x="3265488" y="4638675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75" name="Oval 5"/>
          <p:cNvSpPr>
            <a:spLocks noChangeArrowheads="1"/>
          </p:cNvSpPr>
          <p:nvPr/>
        </p:nvSpPr>
        <p:spPr bwMode="auto">
          <a:xfrm>
            <a:off x="3014663" y="405923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76" name="Oval 6"/>
          <p:cNvSpPr>
            <a:spLocks noChangeArrowheads="1"/>
          </p:cNvSpPr>
          <p:nvPr/>
        </p:nvSpPr>
        <p:spPr bwMode="auto">
          <a:xfrm>
            <a:off x="3541713" y="405923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77" name="Oval 7"/>
          <p:cNvSpPr>
            <a:spLocks noChangeArrowheads="1"/>
          </p:cNvSpPr>
          <p:nvPr/>
        </p:nvSpPr>
        <p:spPr bwMode="auto">
          <a:xfrm>
            <a:off x="4068763" y="4059238"/>
            <a:ext cx="334962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78" name="Oval 8"/>
          <p:cNvSpPr>
            <a:spLocks noChangeArrowheads="1"/>
          </p:cNvSpPr>
          <p:nvPr/>
        </p:nvSpPr>
        <p:spPr bwMode="auto">
          <a:xfrm>
            <a:off x="4594225" y="405923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79" name="Oval 9"/>
          <p:cNvSpPr>
            <a:spLocks noChangeArrowheads="1"/>
          </p:cNvSpPr>
          <p:nvPr/>
        </p:nvSpPr>
        <p:spPr bwMode="auto">
          <a:xfrm>
            <a:off x="5121275" y="405923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80" name="Oval 10"/>
          <p:cNvSpPr>
            <a:spLocks noChangeArrowheads="1"/>
          </p:cNvSpPr>
          <p:nvPr/>
        </p:nvSpPr>
        <p:spPr bwMode="auto">
          <a:xfrm>
            <a:off x="5648325" y="405923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81" name="Oval 11"/>
          <p:cNvSpPr>
            <a:spLocks noChangeArrowheads="1"/>
          </p:cNvSpPr>
          <p:nvPr/>
        </p:nvSpPr>
        <p:spPr bwMode="auto">
          <a:xfrm>
            <a:off x="6554788" y="405923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82" name="Oval 12"/>
          <p:cNvSpPr>
            <a:spLocks noChangeArrowheads="1"/>
          </p:cNvSpPr>
          <p:nvPr/>
        </p:nvSpPr>
        <p:spPr bwMode="auto">
          <a:xfrm>
            <a:off x="7124700" y="405923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83" name="Oval 13"/>
          <p:cNvSpPr>
            <a:spLocks noChangeArrowheads="1"/>
          </p:cNvSpPr>
          <p:nvPr/>
        </p:nvSpPr>
        <p:spPr bwMode="auto">
          <a:xfrm>
            <a:off x="3298825" y="3414713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84" name="Oval 14"/>
          <p:cNvSpPr>
            <a:spLocks noChangeArrowheads="1"/>
          </p:cNvSpPr>
          <p:nvPr/>
        </p:nvSpPr>
        <p:spPr bwMode="auto">
          <a:xfrm>
            <a:off x="4305300" y="3414713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85" name="Oval 15"/>
          <p:cNvSpPr>
            <a:spLocks noChangeArrowheads="1"/>
          </p:cNvSpPr>
          <p:nvPr/>
        </p:nvSpPr>
        <p:spPr bwMode="auto">
          <a:xfrm>
            <a:off x="5311775" y="3414713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86" name="Oval 16"/>
          <p:cNvSpPr>
            <a:spLocks noChangeArrowheads="1"/>
          </p:cNvSpPr>
          <p:nvPr/>
        </p:nvSpPr>
        <p:spPr bwMode="auto">
          <a:xfrm>
            <a:off x="6838950" y="3414713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87" name="Oval 17"/>
          <p:cNvSpPr>
            <a:spLocks noChangeArrowheads="1"/>
          </p:cNvSpPr>
          <p:nvPr/>
        </p:nvSpPr>
        <p:spPr bwMode="auto">
          <a:xfrm>
            <a:off x="7392988" y="3414713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88" name="Oval 18"/>
          <p:cNvSpPr>
            <a:spLocks noChangeArrowheads="1"/>
          </p:cNvSpPr>
          <p:nvPr/>
        </p:nvSpPr>
        <p:spPr bwMode="auto">
          <a:xfrm>
            <a:off x="7947025" y="3414713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89" name="Oval 19"/>
          <p:cNvSpPr>
            <a:spLocks noChangeArrowheads="1"/>
          </p:cNvSpPr>
          <p:nvPr/>
        </p:nvSpPr>
        <p:spPr bwMode="auto">
          <a:xfrm>
            <a:off x="8501063" y="3414713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90" name="Oval 20"/>
          <p:cNvSpPr>
            <a:spLocks noChangeArrowheads="1"/>
          </p:cNvSpPr>
          <p:nvPr/>
        </p:nvSpPr>
        <p:spPr bwMode="auto">
          <a:xfrm>
            <a:off x="7669213" y="2289175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91" name="Oval 21"/>
          <p:cNvSpPr>
            <a:spLocks noChangeArrowheads="1"/>
          </p:cNvSpPr>
          <p:nvPr/>
        </p:nvSpPr>
        <p:spPr bwMode="auto">
          <a:xfrm>
            <a:off x="4732338" y="2289175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92" name="Oval 22"/>
          <p:cNvSpPr>
            <a:spLocks noChangeArrowheads="1"/>
          </p:cNvSpPr>
          <p:nvPr/>
        </p:nvSpPr>
        <p:spPr bwMode="auto">
          <a:xfrm>
            <a:off x="8223250" y="2803525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93" name="Oval 23"/>
          <p:cNvSpPr>
            <a:spLocks noChangeArrowheads="1"/>
          </p:cNvSpPr>
          <p:nvPr/>
        </p:nvSpPr>
        <p:spPr bwMode="auto">
          <a:xfrm>
            <a:off x="7116763" y="2803525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94" name="Oval 24"/>
          <p:cNvSpPr>
            <a:spLocks noChangeArrowheads="1"/>
          </p:cNvSpPr>
          <p:nvPr/>
        </p:nvSpPr>
        <p:spPr bwMode="auto">
          <a:xfrm>
            <a:off x="5664200" y="2803525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95" name="Oval 25"/>
          <p:cNvSpPr>
            <a:spLocks noChangeArrowheads="1"/>
          </p:cNvSpPr>
          <p:nvPr/>
        </p:nvSpPr>
        <p:spPr bwMode="auto">
          <a:xfrm>
            <a:off x="6016625" y="3382963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96" name="Oval 26"/>
          <p:cNvSpPr>
            <a:spLocks noChangeArrowheads="1"/>
          </p:cNvSpPr>
          <p:nvPr/>
        </p:nvSpPr>
        <p:spPr bwMode="auto">
          <a:xfrm>
            <a:off x="3802063" y="2803525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97" name="Oval 27"/>
          <p:cNvSpPr>
            <a:spLocks noChangeArrowheads="1"/>
          </p:cNvSpPr>
          <p:nvPr/>
        </p:nvSpPr>
        <p:spPr bwMode="auto">
          <a:xfrm>
            <a:off x="6200775" y="174148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98" name="Line 28"/>
          <p:cNvSpPr>
            <a:spLocks noChangeShapeType="1"/>
          </p:cNvSpPr>
          <p:nvPr/>
        </p:nvSpPr>
        <p:spPr bwMode="auto">
          <a:xfrm flipH="1">
            <a:off x="5043488" y="1935163"/>
            <a:ext cx="1141412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9" name="Line 29"/>
          <p:cNvSpPr>
            <a:spLocks noChangeShapeType="1"/>
          </p:cNvSpPr>
          <p:nvPr/>
        </p:nvSpPr>
        <p:spPr bwMode="auto">
          <a:xfrm flipH="1">
            <a:off x="4105275" y="2546350"/>
            <a:ext cx="636588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0" name="Line 30"/>
          <p:cNvSpPr>
            <a:spLocks noChangeShapeType="1"/>
          </p:cNvSpPr>
          <p:nvPr/>
        </p:nvSpPr>
        <p:spPr bwMode="auto">
          <a:xfrm>
            <a:off x="6521450" y="1935163"/>
            <a:ext cx="117475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1" name="Line 31"/>
          <p:cNvSpPr>
            <a:spLocks noChangeShapeType="1"/>
          </p:cNvSpPr>
          <p:nvPr/>
        </p:nvSpPr>
        <p:spPr bwMode="auto">
          <a:xfrm flipH="1">
            <a:off x="3533775" y="3060700"/>
            <a:ext cx="301625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2" name="Line 32"/>
          <p:cNvSpPr>
            <a:spLocks noChangeShapeType="1"/>
          </p:cNvSpPr>
          <p:nvPr/>
        </p:nvSpPr>
        <p:spPr bwMode="auto">
          <a:xfrm flipH="1">
            <a:off x="3230563" y="3736975"/>
            <a:ext cx="134937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3" name="Line 33"/>
          <p:cNvSpPr>
            <a:spLocks noChangeShapeType="1"/>
          </p:cNvSpPr>
          <p:nvPr/>
        </p:nvSpPr>
        <p:spPr bwMode="auto">
          <a:xfrm flipH="1">
            <a:off x="2997200" y="4379913"/>
            <a:ext cx="100013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4" name="Line 34"/>
          <p:cNvSpPr>
            <a:spLocks noChangeShapeType="1"/>
          </p:cNvSpPr>
          <p:nvPr/>
        </p:nvSpPr>
        <p:spPr bwMode="auto">
          <a:xfrm>
            <a:off x="3265488" y="4348163"/>
            <a:ext cx="13335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5" name="Line 35"/>
          <p:cNvSpPr>
            <a:spLocks noChangeShapeType="1"/>
          </p:cNvSpPr>
          <p:nvPr/>
        </p:nvSpPr>
        <p:spPr bwMode="auto">
          <a:xfrm>
            <a:off x="3533775" y="3736975"/>
            <a:ext cx="101600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6" name="Line 36"/>
          <p:cNvSpPr>
            <a:spLocks noChangeShapeType="1"/>
          </p:cNvSpPr>
          <p:nvPr/>
        </p:nvSpPr>
        <p:spPr bwMode="auto">
          <a:xfrm>
            <a:off x="4070350" y="3060700"/>
            <a:ext cx="301625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7" name="Line 37"/>
          <p:cNvSpPr>
            <a:spLocks noChangeShapeType="1"/>
          </p:cNvSpPr>
          <p:nvPr/>
        </p:nvSpPr>
        <p:spPr bwMode="auto">
          <a:xfrm flipH="1">
            <a:off x="4271963" y="3705225"/>
            <a:ext cx="134937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8" name="Line 38"/>
          <p:cNvSpPr>
            <a:spLocks noChangeShapeType="1"/>
          </p:cNvSpPr>
          <p:nvPr/>
        </p:nvSpPr>
        <p:spPr bwMode="auto">
          <a:xfrm>
            <a:off x="4540250" y="3705225"/>
            <a:ext cx="2016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9" name="Line 39"/>
          <p:cNvSpPr>
            <a:spLocks noChangeShapeType="1"/>
          </p:cNvSpPr>
          <p:nvPr/>
        </p:nvSpPr>
        <p:spPr bwMode="auto">
          <a:xfrm>
            <a:off x="5078413" y="2514600"/>
            <a:ext cx="60325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0" name="Line 40"/>
          <p:cNvSpPr>
            <a:spLocks noChangeShapeType="1"/>
          </p:cNvSpPr>
          <p:nvPr/>
        </p:nvSpPr>
        <p:spPr bwMode="auto">
          <a:xfrm flipH="1">
            <a:off x="5548313" y="3092450"/>
            <a:ext cx="201612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1" name="Line 41"/>
          <p:cNvSpPr>
            <a:spLocks noChangeShapeType="1"/>
          </p:cNvSpPr>
          <p:nvPr/>
        </p:nvSpPr>
        <p:spPr bwMode="auto">
          <a:xfrm flipH="1">
            <a:off x="5311775" y="3705225"/>
            <a:ext cx="101600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2" name="Line 42"/>
          <p:cNvSpPr>
            <a:spLocks noChangeShapeType="1"/>
          </p:cNvSpPr>
          <p:nvPr/>
        </p:nvSpPr>
        <p:spPr bwMode="auto">
          <a:xfrm>
            <a:off x="5581650" y="3705225"/>
            <a:ext cx="168275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3" name="Line 43"/>
          <p:cNvSpPr>
            <a:spLocks noChangeShapeType="1"/>
          </p:cNvSpPr>
          <p:nvPr/>
        </p:nvSpPr>
        <p:spPr bwMode="auto">
          <a:xfrm>
            <a:off x="5916613" y="3092450"/>
            <a:ext cx="201612" cy="29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4" name="Line 44"/>
          <p:cNvSpPr>
            <a:spLocks noChangeShapeType="1"/>
          </p:cNvSpPr>
          <p:nvPr/>
        </p:nvSpPr>
        <p:spPr bwMode="auto">
          <a:xfrm flipH="1">
            <a:off x="7394575" y="2546350"/>
            <a:ext cx="334963" cy="29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5" name="Line 45"/>
          <p:cNvSpPr>
            <a:spLocks noChangeShapeType="1"/>
          </p:cNvSpPr>
          <p:nvPr/>
        </p:nvSpPr>
        <p:spPr bwMode="auto">
          <a:xfrm flipH="1">
            <a:off x="7058025" y="3125788"/>
            <a:ext cx="13493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6" name="Line 46"/>
          <p:cNvSpPr>
            <a:spLocks noChangeShapeType="1"/>
          </p:cNvSpPr>
          <p:nvPr/>
        </p:nvSpPr>
        <p:spPr bwMode="auto">
          <a:xfrm flipH="1">
            <a:off x="6789738" y="3736975"/>
            <a:ext cx="166687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7" name="Line 47"/>
          <p:cNvSpPr>
            <a:spLocks noChangeShapeType="1"/>
          </p:cNvSpPr>
          <p:nvPr/>
        </p:nvSpPr>
        <p:spPr bwMode="auto">
          <a:xfrm>
            <a:off x="7091363" y="3736975"/>
            <a:ext cx="166687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8" name="Line 48"/>
          <p:cNvSpPr>
            <a:spLocks noChangeShapeType="1"/>
          </p:cNvSpPr>
          <p:nvPr/>
        </p:nvSpPr>
        <p:spPr bwMode="auto">
          <a:xfrm>
            <a:off x="7359650" y="3092450"/>
            <a:ext cx="168275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9" name="Line 49"/>
          <p:cNvSpPr>
            <a:spLocks noChangeShapeType="1"/>
          </p:cNvSpPr>
          <p:nvPr/>
        </p:nvSpPr>
        <p:spPr bwMode="auto">
          <a:xfrm>
            <a:off x="7997825" y="2514600"/>
            <a:ext cx="268288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20" name="Line 50"/>
          <p:cNvSpPr>
            <a:spLocks noChangeShapeType="1"/>
          </p:cNvSpPr>
          <p:nvPr/>
        </p:nvSpPr>
        <p:spPr bwMode="auto">
          <a:xfrm flipH="1">
            <a:off x="8166100" y="3092450"/>
            <a:ext cx="13335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21" name="Line 51"/>
          <p:cNvSpPr>
            <a:spLocks noChangeShapeType="1"/>
          </p:cNvSpPr>
          <p:nvPr/>
        </p:nvSpPr>
        <p:spPr bwMode="auto">
          <a:xfrm>
            <a:off x="8501063" y="3092450"/>
            <a:ext cx="134937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22" name="Text Box 52"/>
          <p:cNvSpPr txBox="1">
            <a:spLocks noChangeArrowheads="1"/>
          </p:cNvSpPr>
          <p:nvPr/>
        </p:nvSpPr>
        <p:spPr bwMode="auto">
          <a:xfrm>
            <a:off x="7158038" y="4059238"/>
            <a:ext cx="403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7223" name="Text Box 53"/>
          <p:cNvSpPr txBox="1">
            <a:spLocks noChangeArrowheads="1"/>
          </p:cNvSpPr>
          <p:nvPr/>
        </p:nvSpPr>
        <p:spPr bwMode="auto">
          <a:xfrm>
            <a:off x="8534400" y="3416300"/>
            <a:ext cx="403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7224" name="Text Box 54"/>
          <p:cNvSpPr txBox="1">
            <a:spLocks noChangeArrowheads="1"/>
          </p:cNvSpPr>
          <p:nvPr/>
        </p:nvSpPr>
        <p:spPr bwMode="auto">
          <a:xfrm>
            <a:off x="5715000" y="4059238"/>
            <a:ext cx="403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7225" name="Text Box 55"/>
          <p:cNvSpPr txBox="1">
            <a:spLocks noChangeArrowheads="1"/>
          </p:cNvSpPr>
          <p:nvPr/>
        </p:nvSpPr>
        <p:spPr bwMode="auto">
          <a:xfrm>
            <a:off x="4641850" y="4059238"/>
            <a:ext cx="401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7226" name="Text Box 56"/>
          <p:cNvSpPr txBox="1">
            <a:spLocks noChangeArrowheads="1"/>
          </p:cNvSpPr>
          <p:nvPr/>
        </p:nvSpPr>
        <p:spPr bwMode="auto">
          <a:xfrm>
            <a:off x="3298825" y="4638675"/>
            <a:ext cx="401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7227" name="Text Box 57"/>
          <p:cNvSpPr txBox="1">
            <a:spLocks noChangeArrowheads="1"/>
          </p:cNvSpPr>
          <p:nvPr/>
        </p:nvSpPr>
        <p:spPr bwMode="auto">
          <a:xfrm>
            <a:off x="6084888" y="3384550"/>
            <a:ext cx="40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7228" name="Text Box 58"/>
          <p:cNvSpPr txBox="1">
            <a:spLocks noChangeArrowheads="1"/>
          </p:cNvSpPr>
          <p:nvPr/>
        </p:nvSpPr>
        <p:spPr bwMode="auto">
          <a:xfrm>
            <a:off x="7461250" y="3416300"/>
            <a:ext cx="403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7229" name="Text Box 59"/>
          <p:cNvSpPr txBox="1">
            <a:spLocks noChangeArrowheads="1"/>
          </p:cNvSpPr>
          <p:nvPr/>
        </p:nvSpPr>
        <p:spPr bwMode="auto">
          <a:xfrm>
            <a:off x="8031163" y="3416300"/>
            <a:ext cx="4016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7230" name="Text Box 60"/>
          <p:cNvSpPr txBox="1">
            <a:spLocks noChangeArrowheads="1"/>
          </p:cNvSpPr>
          <p:nvPr/>
        </p:nvSpPr>
        <p:spPr bwMode="auto">
          <a:xfrm>
            <a:off x="6621463" y="4059238"/>
            <a:ext cx="403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7231" name="Text Box 61"/>
          <p:cNvSpPr txBox="1">
            <a:spLocks noChangeArrowheads="1"/>
          </p:cNvSpPr>
          <p:nvPr/>
        </p:nvSpPr>
        <p:spPr bwMode="auto">
          <a:xfrm>
            <a:off x="5178425" y="4059238"/>
            <a:ext cx="403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7232" name="Text Box 62"/>
          <p:cNvSpPr txBox="1">
            <a:spLocks noChangeArrowheads="1"/>
          </p:cNvSpPr>
          <p:nvPr/>
        </p:nvSpPr>
        <p:spPr bwMode="auto">
          <a:xfrm>
            <a:off x="4105275" y="4059238"/>
            <a:ext cx="401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7233" name="Text Box 63"/>
          <p:cNvSpPr txBox="1">
            <a:spLocks noChangeArrowheads="1"/>
          </p:cNvSpPr>
          <p:nvPr/>
        </p:nvSpPr>
        <p:spPr bwMode="auto">
          <a:xfrm>
            <a:off x="3559175" y="4016375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7234" name="Text Box 64"/>
          <p:cNvSpPr txBox="1">
            <a:spLocks noChangeArrowheads="1"/>
          </p:cNvSpPr>
          <p:nvPr/>
        </p:nvSpPr>
        <p:spPr bwMode="auto">
          <a:xfrm>
            <a:off x="2786063" y="4622800"/>
            <a:ext cx="40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7235" name="Text Box 65"/>
          <p:cNvSpPr txBox="1">
            <a:spLocks noChangeArrowheads="1"/>
          </p:cNvSpPr>
          <p:nvPr/>
        </p:nvSpPr>
        <p:spPr bwMode="auto">
          <a:xfrm>
            <a:off x="8266113" y="2803525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7236" name="Text Box 66"/>
          <p:cNvSpPr txBox="1">
            <a:spLocks noChangeArrowheads="1"/>
          </p:cNvSpPr>
          <p:nvPr/>
        </p:nvSpPr>
        <p:spPr bwMode="auto">
          <a:xfrm>
            <a:off x="6891338" y="3416300"/>
            <a:ext cx="4016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7237" name="Text Box 67"/>
          <p:cNvSpPr txBox="1">
            <a:spLocks noChangeArrowheads="1"/>
          </p:cNvSpPr>
          <p:nvPr/>
        </p:nvSpPr>
        <p:spPr bwMode="auto">
          <a:xfrm>
            <a:off x="5380038" y="3416300"/>
            <a:ext cx="403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7238" name="Text Box 68"/>
          <p:cNvSpPr txBox="1">
            <a:spLocks noChangeArrowheads="1"/>
          </p:cNvSpPr>
          <p:nvPr/>
        </p:nvSpPr>
        <p:spPr bwMode="auto">
          <a:xfrm>
            <a:off x="4371975" y="3416300"/>
            <a:ext cx="403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7239" name="Text Box 69"/>
          <p:cNvSpPr txBox="1">
            <a:spLocks noChangeArrowheads="1"/>
          </p:cNvSpPr>
          <p:nvPr/>
        </p:nvSpPr>
        <p:spPr bwMode="auto">
          <a:xfrm>
            <a:off x="3063875" y="4059238"/>
            <a:ext cx="403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7240" name="Text Box 70"/>
          <p:cNvSpPr txBox="1">
            <a:spLocks noChangeArrowheads="1"/>
          </p:cNvSpPr>
          <p:nvPr/>
        </p:nvSpPr>
        <p:spPr bwMode="auto">
          <a:xfrm>
            <a:off x="7729538" y="2289175"/>
            <a:ext cx="40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7241" name="Text Box 71"/>
          <p:cNvSpPr txBox="1">
            <a:spLocks noChangeArrowheads="1"/>
          </p:cNvSpPr>
          <p:nvPr/>
        </p:nvSpPr>
        <p:spPr bwMode="auto">
          <a:xfrm>
            <a:off x="7158038" y="2803525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7242" name="Text Box 72"/>
          <p:cNvSpPr txBox="1">
            <a:spLocks noChangeArrowheads="1"/>
          </p:cNvSpPr>
          <p:nvPr/>
        </p:nvSpPr>
        <p:spPr bwMode="auto">
          <a:xfrm>
            <a:off x="5715000" y="2803525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7243" name="Text Box 73"/>
          <p:cNvSpPr txBox="1">
            <a:spLocks noChangeArrowheads="1"/>
          </p:cNvSpPr>
          <p:nvPr/>
        </p:nvSpPr>
        <p:spPr bwMode="auto">
          <a:xfrm>
            <a:off x="3365500" y="3416300"/>
            <a:ext cx="403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7244" name="Text Box 74"/>
          <p:cNvSpPr txBox="1">
            <a:spLocks noChangeArrowheads="1"/>
          </p:cNvSpPr>
          <p:nvPr/>
        </p:nvSpPr>
        <p:spPr bwMode="auto">
          <a:xfrm>
            <a:off x="6253163" y="1741488"/>
            <a:ext cx="401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6</a:t>
            </a:r>
          </a:p>
        </p:txBody>
      </p:sp>
      <p:sp>
        <p:nvSpPr>
          <p:cNvPr id="7245" name="Text Box 75"/>
          <p:cNvSpPr txBox="1">
            <a:spLocks noChangeArrowheads="1"/>
          </p:cNvSpPr>
          <p:nvPr/>
        </p:nvSpPr>
        <p:spPr bwMode="auto">
          <a:xfrm>
            <a:off x="4808538" y="2289175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5</a:t>
            </a:r>
          </a:p>
        </p:txBody>
      </p:sp>
      <p:sp>
        <p:nvSpPr>
          <p:cNvPr id="7246" name="Text Box 76"/>
          <p:cNvSpPr txBox="1">
            <a:spLocks noChangeArrowheads="1"/>
          </p:cNvSpPr>
          <p:nvPr/>
        </p:nvSpPr>
        <p:spPr bwMode="auto">
          <a:xfrm>
            <a:off x="3868738" y="2803525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7247" name="Text Box 77"/>
          <p:cNvSpPr txBox="1">
            <a:spLocks noChangeArrowheads="1"/>
          </p:cNvSpPr>
          <p:nvPr/>
        </p:nvSpPr>
        <p:spPr bwMode="auto">
          <a:xfrm>
            <a:off x="5162550" y="4754561"/>
            <a:ext cx="3657600" cy="1015663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/>
              <a:t>Fibonacci: </a:t>
            </a:r>
            <a:r>
              <a:rPr lang="en-US" altLang="zh-CN" sz="2400" b="1" i="1" dirty="0" err="1"/>
              <a:t>F</a:t>
            </a:r>
            <a:r>
              <a:rPr lang="en-US" altLang="zh-CN" sz="2400" b="1" i="1" baseline="-25000" dirty="0" err="1"/>
              <a:t>n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 F</a:t>
            </a:r>
            <a:r>
              <a:rPr lang="en-US" altLang="zh-CN" sz="2400" b="1" i="1" baseline="-25000" dirty="0"/>
              <a:t>n</a:t>
            </a:r>
            <a:r>
              <a:rPr lang="en-US" altLang="zh-CN" sz="2400" b="1" baseline="-25000" dirty="0"/>
              <a:t>-1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F</a:t>
            </a:r>
            <a:r>
              <a:rPr lang="en-US" altLang="zh-CN" sz="2400" b="1" i="1" baseline="-25000" dirty="0"/>
              <a:t>n</a:t>
            </a:r>
            <a:r>
              <a:rPr lang="en-US" altLang="zh-CN" sz="2400" b="1" baseline="-25000" dirty="0"/>
              <a:t>-2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/>
              <a:t>F</a:t>
            </a:r>
            <a:r>
              <a:rPr lang="en-US" altLang="zh-CN" sz="2400" b="1" i="1" baseline="-25000" dirty="0"/>
              <a:t>1</a:t>
            </a:r>
            <a:r>
              <a:rPr lang="en-US" altLang="zh-CN" sz="2400" b="1" i="1" dirty="0"/>
              <a:t>=F</a:t>
            </a:r>
            <a:r>
              <a:rPr lang="en-US" altLang="zh-CN" sz="2400" b="1" i="1" baseline="-25000" dirty="0"/>
              <a:t>0</a:t>
            </a:r>
            <a:r>
              <a:rPr lang="en-US" altLang="zh-CN" sz="2400" b="1" i="1" dirty="0"/>
              <a:t>=1</a:t>
            </a:r>
          </a:p>
        </p:txBody>
      </p:sp>
      <p:sp>
        <p:nvSpPr>
          <p:cNvPr id="7248" name="Text Box 78"/>
          <p:cNvSpPr txBox="1">
            <a:spLocks noChangeArrowheads="1"/>
          </p:cNvSpPr>
          <p:nvPr/>
        </p:nvSpPr>
        <p:spPr bwMode="auto">
          <a:xfrm>
            <a:off x="6219825" y="3125788"/>
            <a:ext cx="512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249" name="Text Box 79"/>
          <p:cNvSpPr txBox="1">
            <a:spLocks noChangeArrowheads="1"/>
          </p:cNvSpPr>
          <p:nvPr/>
        </p:nvSpPr>
        <p:spPr bwMode="auto">
          <a:xfrm>
            <a:off x="5111750" y="315753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7250" name="Text Box 80"/>
          <p:cNvSpPr txBox="1">
            <a:spLocks noChangeArrowheads="1"/>
          </p:cNvSpPr>
          <p:nvPr/>
        </p:nvSpPr>
        <p:spPr bwMode="auto">
          <a:xfrm>
            <a:off x="4741863" y="4318000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7251" name="Text Box 81"/>
          <p:cNvSpPr txBox="1">
            <a:spLocks noChangeArrowheads="1"/>
          </p:cNvSpPr>
          <p:nvPr/>
        </p:nvSpPr>
        <p:spPr bwMode="auto">
          <a:xfrm>
            <a:off x="4037013" y="4349750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252" name="Text Box 82"/>
          <p:cNvSpPr txBox="1">
            <a:spLocks noChangeArrowheads="1"/>
          </p:cNvSpPr>
          <p:nvPr/>
        </p:nvSpPr>
        <p:spPr bwMode="auto">
          <a:xfrm>
            <a:off x="4573588" y="3254375"/>
            <a:ext cx="268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253" name="Text Box 83"/>
          <p:cNvSpPr txBox="1">
            <a:spLocks noChangeArrowheads="1"/>
          </p:cNvSpPr>
          <p:nvPr/>
        </p:nvSpPr>
        <p:spPr bwMode="auto">
          <a:xfrm>
            <a:off x="3735388" y="3833813"/>
            <a:ext cx="268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254" name="Text Box 84"/>
          <p:cNvSpPr txBox="1">
            <a:spLocks noChangeArrowheads="1"/>
          </p:cNvSpPr>
          <p:nvPr/>
        </p:nvSpPr>
        <p:spPr bwMode="auto">
          <a:xfrm>
            <a:off x="5916613" y="267493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255" name="Text Box 85"/>
          <p:cNvSpPr txBox="1">
            <a:spLocks noChangeArrowheads="1"/>
          </p:cNvSpPr>
          <p:nvPr/>
        </p:nvSpPr>
        <p:spPr bwMode="auto">
          <a:xfrm>
            <a:off x="3735388" y="2579688"/>
            <a:ext cx="268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56" name="Text Box 86"/>
          <p:cNvSpPr txBox="1">
            <a:spLocks noChangeArrowheads="1"/>
          </p:cNvSpPr>
          <p:nvPr/>
        </p:nvSpPr>
        <p:spPr bwMode="auto">
          <a:xfrm>
            <a:off x="3130550" y="3254375"/>
            <a:ext cx="268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257" name="Text Box 87"/>
          <p:cNvSpPr txBox="1">
            <a:spLocks noChangeArrowheads="1"/>
          </p:cNvSpPr>
          <p:nvPr/>
        </p:nvSpPr>
        <p:spPr bwMode="auto">
          <a:xfrm>
            <a:off x="2828925" y="3867150"/>
            <a:ext cx="268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258" name="Text Box 88"/>
          <p:cNvSpPr txBox="1">
            <a:spLocks noChangeArrowheads="1"/>
          </p:cNvSpPr>
          <p:nvPr/>
        </p:nvSpPr>
        <p:spPr bwMode="auto">
          <a:xfrm>
            <a:off x="2627313" y="4445000"/>
            <a:ext cx="268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259" name="Text Box 89"/>
          <p:cNvSpPr txBox="1">
            <a:spLocks noChangeArrowheads="1"/>
          </p:cNvSpPr>
          <p:nvPr/>
        </p:nvSpPr>
        <p:spPr bwMode="auto">
          <a:xfrm>
            <a:off x="3567113" y="4575175"/>
            <a:ext cx="268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260" name="Text Box 90"/>
          <p:cNvSpPr txBox="1">
            <a:spLocks noChangeArrowheads="1"/>
          </p:cNvSpPr>
          <p:nvPr/>
        </p:nvSpPr>
        <p:spPr bwMode="auto">
          <a:xfrm>
            <a:off x="5346700" y="4284663"/>
            <a:ext cx="436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7261" name="Text Box 91"/>
          <p:cNvSpPr txBox="1">
            <a:spLocks noChangeArrowheads="1"/>
          </p:cNvSpPr>
          <p:nvPr/>
        </p:nvSpPr>
        <p:spPr bwMode="auto">
          <a:xfrm>
            <a:off x="5949950" y="3898900"/>
            <a:ext cx="56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262" name="Text Box 92"/>
          <p:cNvSpPr txBox="1">
            <a:spLocks noChangeArrowheads="1"/>
          </p:cNvSpPr>
          <p:nvPr/>
        </p:nvSpPr>
        <p:spPr bwMode="auto">
          <a:xfrm>
            <a:off x="7426325" y="3962400"/>
            <a:ext cx="53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263" name="Text Box 93"/>
          <p:cNvSpPr txBox="1">
            <a:spLocks noChangeArrowheads="1"/>
          </p:cNvSpPr>
          <p:nvPr/>
        </p:nvSpPr>
        <p:spPr bwMode="auto">
          <a:xfrm>
            <a:off x="4641850" y="2032000"/>
            <a:ext cx="268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264" name="Text Box 94"/>
          <p:cNvSpPr txBox="1">
            <a:spLocks noChangeArrowheads="1"/>
          </p:cNvSpPr>
          <p:nvPr/>
        </p:nvSpPr>
        <p:spPr bwMode="auto">
          <a:xfrm>
            <a:off x="6016625" y="1484313"/>
            <a:ext cx="26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65" name="Text Box 95"/>
          <p:cNvSpPr txBox="1">
            <a:spLocks noChangeArrowheads="1"/>
          </p:cNvSpPr>
          <p:nvPr/>
        </p:nvSpPr>
        <p:spPr bwMode="auto">
          <a:xfrm>
            <a:off x="6588125" y="3189288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7266" name="Text Box 96"/>
          <p:cNvSpPr txBox="1">
            <a:spLocks noChangeArrowheads="1"/>
          </p:cNvSpPr>
          <p:nvPr/>
        </p:nvSpPr>
        <p:spPr bwMode="auto">
          <a:xfrm>
            <a:off x="6856413" y="2611438"/>
            <a:ext cx="523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7267" name="Text Box 97"/>
          <p:cNvSpPr txBox="1">
            <a:spLocks noChangeArrowheads="1"/>
          </p:cNvSpPr>
          <p:nvPr/>
        </p:nvSpPr>
        <p:spPr bwMode="auto">
          <a:xfrm>
            <a:off x="7929563" y="2128838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7268" name="Text Box 98"/>
          <p:cNvSpPr txBox="1">
            <a:spLocks noChangeArrowheads="1"/>
          </p:cNvSpPr>
          <p:nvPr/>
        </p:nvSpPr>
        <p:spPr bwMode="auto">
          <a:xfrm>
            <a:off x="8501063" y="3673475"/>
            <a:ext cx="642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7269" name="Text Box 99"/>
          <p:cNvSpPr txBox="1">
            <a:spLocks noChangeArrowheads="1"/>
          </p:cNvSpPr>
          <p:nvPr/>
        </p:nvSpPr>
        <p:spPr bwMode="auto">
          <a:xfrm>
            <a:off x="8434388" y="2579688"/>
            <a:ext cx="709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7270" name="Text Box 100"/>
          <p:cNvSpPr txBox="1">
            <a:spLocks noChangeArrowheads="1"/>
          </p:cNvSpPr>
          <p:nvPr/>
        </p:nvSpPr>
        <p:spPr bwMode="auto">
          <a:xfrm>
            <a:off x="7796213" y="3673475"/>
            <a:ext cx="592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7271" name="Text Box 101"/>
          <p:cNvSpPr txBox="1">
            <a:spLocks noChangeArrowheads="1"/>
          </p:cNvSpPr>
          <p:nvPr/>
        </p:nvSpPr>
        <p:spPr bwMode="auto">
          <a:xfrm>
            <a:off x="7561263" y="315753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7272" name="Text Box 102"/>
          <p:cNvSpPr txBox="1">
            <a:spLocks noChangeArrowheads="1"/>
          </p:cNvSpPr>
          <p:nvPr/>
        </p:nvSpPr>
        <p:spPr bwMode="auto">
          <a:xfrm>
            <a:off x="6353175" y="3833813"/>
            <a:ext cx="523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273" name="Text Box 109"/>
          <p:cNvSpPr txBox="1">
            <a:spLocks noChangeArrowheads="1"/>
          </p:cNvSpPr>
          <p:nvPr/>
        </p:nvSpPr>
        <p:spPr bwMode="auto">
          <a:xfrm>
            <a:off x="312738" y="1949558"/>
            <a:ext cx="338455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The cost for recursion may be exponential.</a:t>
            </a:r>
          </a:p>
        </p:txBody>
      </p:sp>
      <p:graphicFrame>
        <p:nvGraphicFramePr>
          <p:cNvPr id="7274" name="Object 110"/>
          <p:cNvGraphicFramePr>
            <a:graphicFrameLocks noGrp="1" noChangeAspect="1"/>
          </p:cNvGraphicFramePr>
          <p:nvPr>
            <p:ph idx="1"/>
          </p:nvPr>
        </p:nvGraphicFramePr>
        <p:xfrm>
          <a:off x="539750" y="5589588"/>
          <a:ext cx="40322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3" name="公式" r:id="rId4" imgW="2438400" imgH="673100" progId="Equation.3">
                  <p:embed/>
                </p:oleObj>
              </mc:Choice>
              <mc:Fallback>
                <p:oleObj name="公式" r:id="rId4" imgW="2438400" imgH="67310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89588"/>
                        <a:ext cx="403225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5" name="Text Box 112"/>
          <p:cNvSpPr txBox="1">
            <a:spLocks noChangeArrowheads="1"/>
          </p:cNvSpPr>
          <p:nvPr/>
        </p:nvSpPr>
        <p:spPr bwMode="auto">
          <a:xfrm>
            <a:off x="539750" y="5013325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For your reference</a:t>
            </a:r>
          </a:p>
        </p:txBody>
      </p:sp>
      <p:sp>
        <p:nvSpPr>
          <p:cNvPr id="7276" name="Text Box 114"/>
          <p:cNvSpPr txBox="1">
            <a:spLocks noChangeArrowheads="1"/>
          </p:cNvSpPr>
          <p:nvPr/>
        </p:nvSpPr>
        <p:spPr bwMode="auto">
          <a:xfrm>
            <a:off x="296069" y="3090541"/>
            <a:ext cx="237648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The number of subproblems for</a:t>
            </a:r>
            <a:r>
              <a:rPr lang="zh-CN" altLang="en-US" sz="2400" dirty="0"/>
              <a:t> </a:t>
            </a:r>
            <a:r>
              <a:rPr lang="en-US" altLang="zh-CN" sz="2400" dirty="0"/>
              <a:t>computing</a:t>
            </a:r>
            <a:r>
              <a:rPr lang="zh-CN" altLang="en-US" sz="2400" dirty="0"/>
              <a:t> </a:t>
            </a:r>
            <a:r>
              <a:rPr lang="en-US" altLang="zh-CN" sz="2400" i="1" dirty="0" err="1"/>
              <a:t>F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is 2</a:t>
            </a:r>
            <a:r>
              <a:rPr lang="en-US" altLang="zh-CN" sz="2400" i="1" dirty="0"/>
              <a:t>F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-1</a:t>
            </a:r>
          </a:p>
        </p:txBody>
      </p:sp>
      <p:sp>
        <p:nvSpPr>
          <p:cNvPr id="7277" name="Text Box 115"/>
          <p:cNvSpPr txBox="1">
            <a:spLocks noChangeArrowheads="1"/>
          </p:cNvSpPr>
          <p:nvPr/>
        </p:nvSpPr>
        <p:spPr bwMode="auto">
          <a:xfrm>
            <a:off x="5138738" y="5798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1, 1, 2, 3, 5, 8, 13, 21, 35, ...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0485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/>
              <a:t>Subproblem Graph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131175" cy="3648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For any known recursive algorithm A for a specific problem P, a </a:t>
            </a:r>
            <a:r>
              <a:rPr lang="en-US" altLang="zh-CN" dirty="0" err="1">
                <a:solidFill>
                  <a:srgbClr val="FF0000"/>
                </a:solidFill>
              </a:rPr>
              <a:t>subproblem</a:t>
            </a:r>
            <a:r>
              <a:rPr lang="en-US" altLang="zh-CN" dirty="0">
                <a:solidFill>
                  <a:srgbClr val="FF0000"/>
                </a:solidFill>
              </a:rPr>
              <a:t> graph</a:t>
            </a:r>
            <a:r>
              <a:rPr lang="en-US" altLang="zh-CN" dirty="0"/>
              <a:t> is defined as: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vertex: an instance of the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directed edge: the </a:t>
            </a:r>
            <a:r>
              <a:rPr lang="en-US" altLang="zh-CN" dirty="0" err="1"/>
              <a:t>subproblem</a:t>
            </a:r>
            <a:r>
              <a:rPr lang="en-US" altLang="zh-CN" dirty="0"/>
              <a:t> graph contains a directed edge I</a:t>
            </a:r>
            <a:r>
              <a:rPr lang="en-US" altLang="zh-CN" dirty="0">
                <a:sym typeface="Symbol" panose="05050102010706020507" pitchFamily="18" charset="2"/>
              </a:rPr>
              <a:t>J if and only if when A invoked on I, it makes a recursive call directly on instance J. (In other words, solving I relies on the solution of J.)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ChangeArrowheads="1"/>
          </p:cNvSpPr>
          <p:nvPr/>
        </p:nvSpPr>
        <p:spPr bwMode="auto">
          <a:xfrm>
            <a:off x="971600" y="4104075"/>
            <a:ext cx="7272337" cy="1223963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0485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/>
              <a:t>Subproblem Graph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131175" cy="3648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Let P be a problem instance for algorithm A, then the </a:t>
            </a:r>
            <a:r>
              <a:rPr lang="en-US" altLang="zh-CN" sz="2800" dirty="0" err="1"/>
              <a:t>subproblem</a:t>
            </a:r>
            <a:r>
              <a:rPr lang="en-US" altLang="zh-CN" sz="2800" dirty="0"/>
              <a:t> graph for A(P) is the portion of the </a:t>
            </a:r>
            <a:r>
              <a:rPr lang="en-US" altLang="zh-CN" sz="2800" dirty="0" err="1"/>
              <a:t>subproblem</a:t>
            </a:r>
            <a:r>
              <a:rPr lang="en-US" altLang="zh-CN" sz="2800" dirty="0"/>
              <a:t> graph for A that is reachable from vertex P.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Here is fib(6)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sym typeface="Symbol" panose="05050102010706020507" pitchFamily="18" charset="2"/>
            </a:endParaRPr>
          </a:p>
        </p:txBody>
      </p:sp>
      <p:grpSp>
        <p:nvGrpSpPr>
          <p:cNvPr id="8197" name="Group 6"/>
          <p:cNvGrpSpPr>
            <a:grpSpLocks/>
          </p:cNvGrpSpPr>
          <p:nvPr/>
        </p:nvGrpSpPr>
        <p:grpSpPr bwMode="auto">
          <a:xfrm>
            <a:off x="1258937" y="4464438"/>
            <a:ext cx="577850" cy="457200"/>
            <a:chOff x="1292" y="3385"/>
            <a:chExt cx="364" cy="288"/>
          </a:xfrm>
        </p:grpSpPr>
        <p:sp>
          <p:nvSpPr>
            <p:cNvPr id="8227" name="Oval 4"/>
            <p:cNvSpPr>
              <a:spLocks noChangeArrowheads="1"/>
            </p:cNvSpPr>
            <p:nvPr/>
          </p:nvSpPr>
          <p:spPr bwMode="auto">
            <a:xfrm>
              <a:off x="1292" y="3385"/>
              <a:ext cx="273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8228" name="Text Box 5"/>
            <p:cNvSpPr txBox="1">
              <a:spLocks noChangeArrowheads="1"/>
            </p:cNvSpPr>
            <p:nvPr/>
          </p:nvSpPr>
          <p:spPr bwMode="auto">
            <a:xfrm>
              <a:off x="1338" y="3385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6</a:t>
              </a:r>
            </a:p>
          </p:txBody>
        </p:sp>
      </p:grpSp>
      <p:grpSp>
        <p:nvGrpSpPr>
          <p:cNvPr id="8198" name="Group 7"/>
          <p:cNvGrpSpPr>
            <a:grpSpLocks/>
          </p:cNvGrpSpPr>
          <p:nvPr/>
        </p:nvGrpSpPr>
        <p:grpSpPr bwMode="auto">
          <a:xfrm>
            <a:off x="2301925" y="4464438"/>
            <a:ext cx="577850" cy="457200"/>
            <a:chOff x="1292" y="3385"/>
            <a:chExt cx="364" cy="288"/>
          </a:xfrm>
        </p:grpSpPr>
        <p:sp>
          <p:nvSpPr>
            <p:cNvPr id="8225" name="Oval 8"/>
            <p:cNvSpPr>
              <a:spLocks noChangeArrowheads="1"/>
            </p:cNvSpPr>
            <p:nvPr/>
          </p:nvSpPr>
          <p:spPr bwMode="auto">
            <a:xfrm>
              <a:off x="1292" y="3385"/>
              <a:ext cx="273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8226" name="Text Box 9"/>
            <p:cNvSpPr txBox="1">
              <a:spLocks noChangeArrowheads="1"/>
            </p:cNvSpPr>
            <p:nvPr/>
          </p:nvSpPr>
          <p:spPr bwMode="auto">
            <a:xfrm>
              <a:off x="1338" y="3385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5</a:t>
              </a:r>
            </a:p>
          </p:txBody>
        </p:sp>
      </p:grpSp>
      <p:grpSp>
        <p:nvGrpSpPr>
          <p:cNvPr id="8199" name="Group 10"/>
          <p:cNvGrpSpPr>
            <a:grpSpLocks/>
          </p:cNvGrpSpPr>
          <p:nvPr/>
        </p:nvGrpSpPr>
        <p:grpSpPr bwMode="auto">
          <a:xfrm>
            <a:off x="3346500" y="4464438"/>
            <a:ext cx="577850" cy="457200"/>
            <a:chOff x="1292" y="3385"/>
            <a:chExt cx="364" cy="288"/>
          </a:xfrm>
        </p:grpSpPr>
        <p:sp>
          <p:nvSpPr>
            <p:cNvPr id="8223" name="Oval 11"/>
            <p:cNvSpPr>
              <a:spLocks noChangeArrowheads="1"/>
            </p:cNvSpPr>
            <p:nvPr/>
          </p:nvSpPr>
          <p:spPr bwMode="auto">
            <a:xfrm>
              <a:off x="1292" y="3385"/>
              <a:ext cx="273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8224" name="Text Box 12"/>
            <p:cNvSpPr txBox="1">
              <a:spLocks noChangeArrowheads="1"/>
            </p:cNvSpPr>
            <p:nvPr/>
          </p:nvSpPr>
          <p:spPr bwMode="auto">
            <a:xfrm>
              <a:off x="1338" y="3385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4</a:t>
              </a:r>
            </a:p>
          </p:txBody>
        </p:sp>
      </p:grpSp>
      <p:grpSp>
        <p:nvGrpSpPr>
          <p:cNvPr id="8200" name="Group 13"/>
          <p:cNvGrpSpPr>
            <a:grpSpLocks/>
          </p:cNvGrpSpPr>
          <p:nvPr/>
        </p:nvGrpSpPr>
        <p:grpSpPr bwMode="auto">
          <a:xfrm>
            <a:off x="4391075" y="4464438"/>
            <a:ext cx="577850" cy="457200"/>
            <a:chOff x="1292" y="3385"/>
            <a:chExt cx="364" cy="288"/>
          </a:xfrm>
        </p:grpSpPr>
        <p:sp>
          <p:nvSpPr>
            <p:cNvPr id="8221" name="Oval 14"/>
            <p:cNvSpPr>
              <a:spLocks noChangeArrowheads="1"/>
            </p:cNvSpPr>
            <p:nvPr/>
          </p:nvSpPr>
          <p:spPr bwMode="auto">
            <a:xfrm>
              <a:off x="1292" y="3385"/>
              <a:ext cx="273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8222" name="Text Box 15"/>
            <p:cNvSpPr txBox="1">
              <a:spLocks noChangeArrowheads="1"/>
            </p:cNvSpPr>
            <p:nvPr/>
          </p:nvSpPr>
          <p:spPr bwMode="auto">
            <a:xfrm>
              <a:off x="1338" y="3385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3</a:t>
              </a:r>
            </a:p>
          </p:txBody>
        </p:sp>
      </p:grpSp>
      <p:grpSp>
        <p:nvGrpSpPr>
          <p:cNvPr id="8201" name="Group 16"/>
          <p:cNvGrpSpPr>
            <a:grpSpLocks/>
          </p:cNvGrpSpPr>
          <p:nvPr/>
        </p:nvGrpSpPr>
        <p:grpSpPr bwMode="auto">
          <a:xfrm>
            <a:off x="5435650" y="4464438"/>
            <a:ext cx="577850" cy="457200"/>
            <a:chOff x="1292" y="3385"/>
            <a:chExt cx="364" cy="288"/>
          </a:xfrm>
        </p:grpSpPr>
        <p:sp>
          <p:nvSpPr>
            <p:cNvPr id="8219" name="Oval 17"/>
            <p:cNvSpPr>
              <a:spLocks noChangeArrowheads="1"/>
            </p:cNvSpPr>
            <p:nvPr/>
          </p:nvSpPr>
          <p:spPr bwMode="auto">
            <a:xfrm>
              <a:off x="1292" y="3385"/>
              <a:ext cx="273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8220" name="Text Box 18"/>
            <p:cNvSpPr txBox="1">
              <a:spLocks noChangeArrowheads="1"/>
            </p:cNvSpPr>
            <p:nvPr/>
          </p:nvSpPr>
          <p:spPr bwMode="auto">
            <a:xfrm>
              <a:off x="1338" y="3385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2</a:t>
              </a:r>
            </a:p>
          </p:txBody>
        </p:sp>
      </p:grpSp>
      <p:grpSp>
        <p:nvGrpSpPr>
          <p:cNvPr id="8202" name="Group 19"/>
          <p:cNvGrpSpPr>
            <a:grpSpLocks/>
          </p:cNvGrpSpPr>
          <p:nvPr/>
        </p:nvGrpSpPr>
        <p:grpSpPr bwMode="auto">
          <a:xfrm>
            <a:off x="6480225" y="4464438"/>
            <a:ext cx="577850" cy="457200"/>
            <a:chOff x="1292" y="3385"/>
            <a:chExt cx="364" cy="288"/>
          </a:xfrm>
        </p:grpSpPr>
        <p:sp>
          <p:nvSpPr>
            <p:cNvPr id="8217" name="Oval 20"/>
            <p:cNvSpPr>
              <a:spLocks noChangeArrowheads="1"/>
            </p:cNvSpPr>
            <p:nvPr/>
          </p:nvSpPr>
          <p:spPr bwMode="auto">
            <a:xfrm>
              <a:off x="1292" y="3385"/>
              <a:ext cx="273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8218" name="Text Box 21"/>
            <p:cNvSpPr txBox="1">
              <a:spLocks noChangeArrowheads="1"/>
            </p:cNvSpPr>
            <p:nvPr/>
          </p:nvSpPr>
          <p:spPr bwMode="auto">
            <a:xfrm>
              <a:off x="1338" y="3385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</p:grpSp>
      <p:grpSp>
        <p:nvGrpSpPr>
          <p:cNvPr id="8203" name="Group 22"/>
          <p:cNvGrpSpPr>
            <a:grpSpLocks/>
          </p:cNvGrpSpPr>
          <p:nvPr/>
        </p:nvGrpSpPr>
        <p:grpSpPr bwMode="auto">
          <a:xfrm>
            <a:off x="7524800" y="4464438"/>
            <a:ext cx="577850" cy="457200"/>
            <a:chOff x="1292" y="3385"/>
            <a:chExt cx="364" cy="288"/>
          </a:xfrm>
        </p:grpSpPr>
        <p:sp>
          <p:nvSpPr>
            <p:cNvPr id="8215" name="Oval 23"/>
            <p:cNvSpPr>
              <a:spLocks noChangeArrowheads="1"/>
            </p:cNvSpPr>
            <p:nvPr/>
          </p:nvSpPr>
          <p:spPr bwMode="auto">
            <a:xfrm>
              <a:off x="1292" y="3385"/>
              <a:ext cx="273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1338" y="3385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</p:grpSp>
      <p:sp>
        <p:nvSpPr>
          <p:cNvPr id="8204" name="Line 25"/>
          <p:cNvSpPr>
            <a:spLocks noChangeShapeType="1"/>
          </p:cNvSpPr>
          <p:nvPr/>
        </p:nvSpPr>
        <p:spPr bwMode="auto">
          <a:xfrm>
            <a:off x="1690737" y="46803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5" name="Line 26"/>
          <p:cNvSpPr>
            <a:spLocks noChangeShapeType="1"/>
          </p:cNvSpPr>
          <p:nvPr/>
        </p:nvSpPr>
        <p:spPr bwMode="auto">
          <a:xfrm>
            <a:off x="2698800" y="468033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6" name="Line 27"/>
          <p:cNvSpPr>
            <a:spLocks noChangeShapeType="1"/>
          </p:cNvSpPr>
          <p:nvPr/>
        </p:nvSpPr>
        <p:spPr bwMode="auto">
          <a:xfrm>
            <a:off x="3779887" y="46803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7" name="Line 28"/>
          <p:cNvSpPr>
            <a:spLocks noChangeShapeType="1"/>
          </p:cNvSpPr>
          <p:nvPr/>
        </p:nvSpPr>
        <p:spPr bwMode="auto">
          <a:xfrm>
            <a:off x="4787950" y="46803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8" name="Line 29"/>
          <p:cNvSpPr>
            <a:spLocks noChangeShapeType="1"/>
          </p:cNvSpPr>
          <p:nvPr/>
        </p:nvSpPr>
        <p:spPr bwMode="auto">
          <a:xfrm>
            <a:off x="5867450" y="468033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9" name="Line 30"/>
          <p:cNvSpPr>
            <a:spLocks noChangeShapeType="1"/>
          </p:cNvSpPr>
          <p:nvPr/>
        </p:nvSpPr>
        <p:spPr bwMode="auto">
          <a:xfrm>
            <a:off x="6948537" y="46803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0" name="Freeform 32"/>
          <p:cNvSpPr>
            <a:spLocks/>
          </p:cNvSpPr>
          <p:nvPr/>
        </p:nvSpPr>
        <p:spPr bwMode="auto">
          <a:xfrm>
            <a:off x="1690737" y="4308863"/>
            <a:ext cx="1657350" cy="227012"/>
          </a:xfrm>
          <a:custGeom>
            <a:avLst/>
            <a:gdLst>
              <a:gd name="T0" fmla="*/ 0 w 1044"/>
              <a:gd name="T1" fmla="*/ 2147483646 h 143"/>
              <a:gd name="T2" fmla="*/ 2147483646 w 1044"/>
              <a:gd name="T3" fmla="*/ 2147483646 h 143"/>
              <a:gd name="T4" fmla="*/ 2147483646 w 1044"/>
              <a:gd name="T5" fmla="*/ 2147483646 h 143"/>
              <a:gd name="T6" fmla="*/ 2147483646 w 1044"/>
              <a:gd name="T7" fmla="*/ 2147483646 h 143"/>
              <a:gd name="T8" fmla="*/ 2147483646 w 1044"/>
              <a:gd name="T9" fmla="*/ 2147483646 h 143"/>
              <a:gd name="T10" fmla="*/ 2147483646 w 1044"/>
              <a:gd name="T11" fmla="*/ 2147483646 h 1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4"/>
              <a:gd name="T19" fmla="*/ 0 h 143"/>
              <a:gd name="T20" fmla="*/ 1044 w 1044"/>
              <a:gd name="T21" fmla="*/ 143 h 1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4" h="143">
                <a:moveTo>
                  <a:pt x="0" y="143"/>
                </a:moveTo>
                <a:cubicBezTo>
                  <a:pt x="57" y="109"/>
                  <a:pt x="114" y="75"/>
                  <a:pt x="182" y="52"/>
                </a:cubicBezTo>
                <a:cubicBezTo>
                  <a:pt x="250" y="29"/>
                  <a:pt x="334" y="14"/>
                  <a:pt x="409" y="7"/>
                </a:cubicBezTo>
                <a:cubicBezTo>
                  <a:pt x="484" y="0"/>
                  <a:pt x="567" y="1"/>
                  <a:pt x="635" y="7"/>
                </a:cubicBezTo>
                <a:cubicBezTo>
                  <a:pt x="703" y="13"/>
                  <a:pt x="748" y="22"/>
                  <a:pt x="816" y="45"/>
                </a:cubicBezTo>
                <a:cubicBezTo>
                  <a:pt x="884" y="68"/>
                  <a:pt x="996" y="123"/>
                  <a:pt x="1044" y="1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1" name="Freeform 33"/>
          <p:cNvSpPr>
            <a:spLocks/>
          </p:cNvSpPr>
          <p:nvPr/>
        </p:nvSpPr>
        <p:spPr bwMode="auto">
          <a:xfrm>
            <a:off x="3779887" y="4248538"/>
            <a:ext cx="1657350" cy="227012"/>
          </a:xfrm>
          <a:custGeom>
            <a:avLst/>
            <a:gdLst>
              <a:gd name="T0" fmla="*/ 0 w 1044"/>
              <a:gd name="T1" fmla="*/ 2147483646 h 143"/>
              <a:gd name="T2" fmla="*/ 2147483646 w 1044"/>
              <a:gd name="T3" fmla="*/ 2147483646 h 143"/>
              <a:gd name="T4" fmla="*/ 2147483646 w 1044"/>
              <a:gd name="T5" fmla="*/ 2147483646 h 143"/>
              <a:gd name="T6" fmla="*/ 2147483646 w 1044"/>
              <a:gd name="T7" fmla="*/ 2147483646 h 143"/>
              <a:gd name="T8" fmla="*/ 2147483646 w 1044"/>
              <a:gd name="T9" fmla="*/ 2147483646 h 143"/>
              <a:gd name="T10" fmla="*/ 2147483646 w 1044"/>
              <a:gd name="T11" fmla="*/ 2147483646 h 1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4"/>
              <a:gd name="T19" fmla="*/ 0 h 143"/>
              <a:gd name="T20" fmla="*/ 1044 w 1044"/>
              <a:gd name="T21" fmla="*/ 143 h 1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4" h="143">
                <a:moveTo>
                  <a:pt x="0" y="143"/>
                </a:moveTo>
                <a:cubicBezTo>
                  <a:pt x="57" y="109"/>
                  <a:pt x="114" y="75"/>
                  <a:pt x="182" y="52"/>
                </a:cubicBezTo>
                <a:cubicBezTo>
                  <a:pt x="250" y="29"/>
                  <a:pt x="334" y="14"/>
                  <a:pt x="409" y="7"/>
                </a:cubicBezTo>
                <a:cubicBezTo>
                  <a:pt x="484" y="0"/>
                  <a:pt x="567" y="1"/>
                  <a:pt x="635" y="7"/>
                </a:cubicBezTo>
                <a:cubicBezTo>
                  <a:pt x="703" y="13"/>
                  <a:pt x="748" y="22"/>
                  <a:pt x="816" y="45"/>
                </a:cubicBezTo>
                <a:cubicBezTo>
                  <a:pt x="884" y="68"/>
                  <a:pt x="996" y="123"/>
                  <a:pt x="1044" y="1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2" name="Freeform 34"/>
          <p:cNvSpPr>
            <a:spLocks/>
          </p:cNvSpPr>
          <p:nvPr/>
        </p:nvSpPr>
        <p:spPr bwMode="auto">
          <a:xfrm>
            <a:off x="5867450" y="4248538"/>
            <a:ext cx="1657350" cy="227012"/>
          </a:xfrm>
          <a:custGeom>
            <a:avLst/>
            <a:gdLst>
              <a:gd name="T0" fmla="*/ 0 w 1044"/>
              <a:gd name="T1" fmla="*/ 2147483646 h 143"/>
              <a:gd name="T2" fmla="*/ 2147483646 w 1044"/>
              <a:gd name="T3" fmla="*/ 2147483646 h 143"/>
              <a:gd name="T4" fmla="*/ 2147483646 w 1044"/>
              <a:gd name="T5" fmla="*/ 2147483646 h 143"/>
              <a:gd name="T6" fmla="*/ 2147483646 w 1044"/>
              <a:gd name="T7" fmla="*/ 2147483646 h 143"/>
              <a:gd name="T8" fmla="*/ 2147483646 w 1044"/>
              <a:gd name="T9" fmla="*/ 2147483646 h 143"/>
              <a:gd name="T10" fmla="*/ 2147483646 w 1044"/>
              <a:gd name="T11" fmla="*/ 2147483646 h 1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4"/>
              <a:gd name="T19" fmla="*/ 0 h 143"/>
              <a:gd name="T20" fmla="*/ 1044 w 1044"/>
              <a:gd name="T21" fmla="*/ 143 h 1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4" h="143">
                <a:moveTo>
                  <a:pt x="0" y="143"/>
                </a:moveTo>
                <a:cubicBezTo>
                  <a:pt x="57" y="109"/>
                  <a:pt x="114" y="75"/>
                  <a:pt x="182" y="52"/>
                </a:cubicBezTo>
                <a:cubicBezTo>
                  <a:pt x="250" y="29"/>
                  <a:pt x="334" y="14"/>
                  <a:pt x="409" y="7"/>
                </a:cubicBezTo>
                <a:cubicBezTo>
                  <a:pt x="484" y="0"/>
                  <a:pt x="567" y="1"/>
                  <a:pt x="635" y="7"/>
                </a:cubicBezTo>
                <a:cubicBezTo>
                  <a:pt x="703" y="13"/>
                  <a:pt x="748" y="22"/>
                  <a:pt x="816" y="45"/>
                </a:cubicBezTo>
                <a:cubicBezTo>
                  <a:pt x="884" y="68"/>
                  <a:pt x="996" y="123"/>
                  <a:pt x="1044" y="1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3" name="Freeform 35"/>
          <p:cNvSpPr>
            <a:spLocks/>
          </p:cNvSpPr>
          <p:nvPr/>
        </p:nvSpPr>
        <p:spPr bwMode="auto">
          <a:xfrm flipV="1">
            <a:off x="2771825" y="4824800"/>
            <a:ext cx="1657350" cy="227013"/>
          </a:xfrm>
          <a:custGeom>
            <a:avLst/>
            <a:gdLst>
              <a:gd name="T0" fmla="*/ 0 w 1044"/>
              <a:gd name="T1" fmla="*/ 2147483646 h 143"/>
              <a:gd name="T2" fmla="*/ 2147483646 w 1044"/>
              <a:gd name="T3" fmla="*/ 2147483646 h 143"/>
              <a:gd name="T4" fmla="*/ 2147483646 w 1044"/>
              <a:gd name="T5" fmla="*/ 2147483646 h 143"/>
              <a:gd name="T6" fmla="*/ 2147483646 w 1044"/>
              <a:gd name="T7" fmla="*/ 2147483646 h 143"/>
              <a:gd name="T8" fmla="*/ 2147483646 w 1044"/>
              <a:gd name="T9" fmla="*/ 2147483646 h 143"/>
              <a:gd name="T10" fmla="*/ 2147483646 w 1044"/>
              <a:gd name="T11" fmla="*/ 2147483646 h 1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4"/>
              <a:gd name="T19" fmla="*/ 0 h 143"/>
              <a:gd name="T20" fmla="*/ 1044 w 1044"/>
              <a:gd name="T21" fmla="*/ 143 h 1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4" h="143">
                <a:moveTo>
                  <a:pt x="0" y="143"/>
                </a:moveTo>
                <a:cubicBezTo>
                  <a:pt x="57" y="109"/>
                  <a:pt x="114" y="75"/>
                  <a:pt x="182" y="52"/>
                </a:cubicBezTo>
                <a:cubicBezTo>
                  <a:pt x="250" y="29"/>
                  <a:pt x="334" y="14"/>
                  <a:pt x="409" y="7"/>
                </a:cubicBezTo>
                <a:cubicBezTo>
                  <a:pt x="484" y="0"/>
                  <a:pt x="567" y="1"/>
                  <a:pt x="635" y="7"/>
                </a:cubicBezTo>
                <a:cubicBezTo>
                  <a:pt x="703" y="13"/>
                  <a:pt x="748" y="22"/>
                  <a:pt x="816" y="45"/>
                </a:cubicBezTo>
                <a:cubicBezTo>
                  <a:pt x="884" y="68"/>
                  <a:pt x="996" y="123"/>
                  <a:pt x="1044" y="1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4" name="Freeform 36"/>
          <p:cNvSpPr>
            <a:spLocks/>
          </p:cNvSpPr>
          <p:nvPr/>
        </p:nvSpPr>
        <p:spPr bwMode="auto">
          <a:xfrm flipV="1">
            <a:off x="4787950" y="4824800"/>
            <a:ext cx="1657350" cy="227013"/>
          </a:xfrm>
          <a:custGeom>
            <a:avLst/>
            <a:gdLst>
              <a:gd name="T0" fmla="*/ 0 w 1044"/>
              <a:gd name="T1" fmla="*/ 2147483646 h 143"/>
              <a:gd name="T2" fmla="*/ 2147483646 w 1044"/>
              <a:gd name="T3" fmla="*/ 2147483646 h 143"/>
              <a:gd name="T4" fmla="*/ 2147483646 w 1044"/>
              <a:gd name="T5" fmla="*/ 2147483646 h 143"/>
              <a:gd name="T6" fmla="*/ 2147483646 w 1044"/>
              <a:gd name="T7" fmla="*/ 2147483646 h 143"/>
              <a:gd name="T8" fmla="*/ 2147483646 w 1044"/>
              <a:gd name="T9" fmla="*/ 2147483646 h 143"/>
              <a:gd name="T10" fmla="*/ 2147483646 w 1044"/>
              <a:gd name="T11" fmla="*/ 2147483646 h 1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4"/>
              <a:gd name="T19" fmla="*/ 0 h 143"/>
              <a:gd name="T20" fmla="*/ 1044 w 1044"/>
              <a:gd name="T21" fmla="*/ 143 h 1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4" h="143">
                <a:moveTo>
                  <a:pt x="0" y="143"/>
                </a:moveTo>
                <a:cubicBezTo>
                  <a:pt x="57" y="109"/>
                  <a:pt x="114" y="75"/>
                  <a:pt x="182" y="52"/>
                </a:cubicBezTo>
                <a:cubicBezTo>
                  <a:pt x="250" y="29"/>
                  <a:pt x="334" y="14"/>
                  <a:pt x="409" y="7"/>
                </a:cubicBezTo>
                <a:cubicBezTo>
                  <a:pt x="484" y="0"/>
                  <a:pt x="567" y="1"/>
                  <a:pt x="635" y="7"/>
                </a:cubicBezTo>
                <a:cubicBezTo>
                  <a:pt x="703" y="13"/>
                  <a:pt x="748" y="22"/>
                  <a:pt x="816" y="45"/>
                </a:cubicBezTo>
                <a:cubicBezTo>
                  <a:pt x="884" y="68"/>
                  <a:pt x="996" y="123"/>
                  <a:pt x="1044" y="1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3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Properties of Subproblem Graph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642350" cy="5084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800" dirty="0"/>
              <a:t>If A always terminates, the </a:t>
            </a:r>
            <a:r>
              <a:rPr lang="en-US" altLang="zh-CN" sz="2800" dirty="0" err="1"/>
              <a:t>subproblem</a:t>
            </a:r>
            <a:r>
              <a:rPr lang="en-US" altLang="zh-CN" sz="2800" dirty="0"/>
              <a:t> graph for A is a DAG.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800" dirty="0"/>
              <a:t>For each path in the tree of activation frames of a particular call of A, say A(</a:t>
            </a:r>
            <a:r>
              <a:rPr lang="en-US" altLang="zh-CN" sz="2800" i="1" dirty="0"/>
              <a:t>P</a:t>
            </a:r>
            <a:r>
              <a:rPr lang="en-US" altLang="zh-CN" sz="2800" dirty="0"/>
              <a:t>), there is a corresponding path in the </a:t>
            </a:r>
            <a:r>
              <a:rPr lang="en-US" altLang="zh-CN" sz="2800" dirty="0" err="1"/>
              <a:t>subproblem</a:t>
            </a:r>
            <a:r>
              <a:rPr lang="en-US" altLang="zh-CN" sz="2800" dirty="0"/>
              <a:t> graph of A connecting vertex </a:t>
            </a:r>
            <a:r>
              <a:rPr lang="en-US" altLang="zh-CN" sz="2800" i="1" dirty="0"/>
              <a:t>P</a:t>
            </a:r>
            <a:r>
              <a:rPr lang="en-US" altLang="zh-CN" sz="2800" dirty="0"/>
              <a:t> and a base-case vertex.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800" dirty="0"/>
              <a:t>A top-level recursive computation traverse the entire </a:t>
            </a:r>
            <a:r>
              <a:rPr lang="en-US" altLang="zh-CN" sz="2800" dirty="0" err="1"/>
              <a:t>subproblem</a:t>
            </a:r>
            <a:r>
              <a:rPr lang="en-US" altLang="zh-CN" sz="2800" dirty="0"/>
              <a:t> graph in some </a:t>
            </a:r>
            <a:r>
              <a:rPr lang="en-US" altLang="zh-CN" sz="2800" dirty="0" err="1">
                <a:solidFill>
                  <a:srgbClr val="0000CC"/>
                </a:solidFill>
              </a:rPr>
              <a:t>memoryless</a:t>
            </a:r>
            <a:r>
              <a:rPr lang="en-US" altLang="zh-CN" sz="2800" dirty="0"/>
              <a:t> style.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800" dirty="0"/>
              <a:t>The </a:t>
            </a:r>
            <a:r>
              <a:rPr lang="en-US" altLang="zh-CN" sz="2800" dirty="0" err="1"/>
              <a:t>subproblem</a:t>
            </a:r>
            <a:r>
              <a:rPr lang="en-US" altLang="zh-CN" sz="2800" dirty="0"/>
              <a:t> graph can be viewed as a dependency graph of subtasks to be solved.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4"/>
          <p:cNvSpPr txBox="1">
            <a:spLocks noChangeArrowheads="1"/>
          </p:cNvSpPr>
          <p:nvPr/>
        </p:nvSpPr>
        <p:spPr bwMode="auto">
          <a:xfrm>
            <a:off x="2771775" y="3933825"/>
            <a:ext cx="2376488" cy="1320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To backtracking, record the result into the dictionary (Q, turned black)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73038"/>
            <a:ext cx="8637588" cy="1311275"/>
          </a:xfrm>
        </p:spPr>
        <p:txBody>
          <a:bodyPr/>
          <a:lstStyle/>
          <a:p>
            <a:pPr eaLnBrk="1" hangingPunct="1"/>
            <a:r>
              <a:rPr lang="en-US" altLang="zh-CN" sz="4000"/>
              <a:t>Dynamic Programming Version </a:t>
            </a:r>
            <a:r>
              <a:rPr lang="en-US" altLang="zh-CN" sz="4000">
                <a:latin typeface="Lucida Handwriting" panose="03010101010101010101" pitchFamily="66" charset="0"/>
              </a:rPr>
              <a:t>DP</a:t>
            </a:r>
            <a:r>
              <a:rPr lang="en-US" altLang="zh-CN" sz="4000"/>
              <a:t>(A) of a Recursive Algorithm A</a:t>
            </a:r>
          </a:p>
        </p:txBody>
      </p:sp>
      <p:grpSp>
        <p:nvGrpSpPr>
          <p:cNvPr id="13316" name="Group 17"/>
          <p:cNvGrpSpPr>
            <a:grpSpLocks/>
          </p:cNvGrpSpPr>
          <p:nvPr/>
        </p:nvGrpSpPr>
        <p:grpSpPr bwMode="auto">
          <a:xfrm>
            <a:off x="250825" y="1628776"/>
            <a:ext cx="3313113" cy="4608514"/>
            <a:chOff x="158" y="1026"/>
            <a:chExt cx="2087" cy="2903"/>
          </a:xfrm>
        </p:grpSpPr>
        <p:sp>
          <p:nvSpPr>
            <p:cNvPr id="13328" name="Rectangle 15"/>
            <p:cNvSpPr>
              <a:spLocks noChangeArrowheads="1"/>
            </p:cNvSpPr>
            <p:nvPr/>
          </p:nvSpPr>
          <p:spPr bwMode="auto">
            <a:xfrm>
              <a:off x="295" y="3249"/>
              <a:ext cx="1678" cy="6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13329" name="Oval 5"/>
            <p:cNvSpPr>
              <a:spLocks noChangeArrowheads="1"/>
            </p:cNvSpPr>
            <p:nvPr/>
          </p:nvSpPr>
          <p:spPr bwMode="auto">
            <a:xfrm>
              <a:off x="793" y="2886"/>
              <a:ext cx="272" cy="27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13330" name="Text Box 7"/>
            <p:cNvSpPr txBox="1">
              <a:spLocks noChangeArrowheads="1"/>
            </p:cNvSpPr>
            <p:nvPr/>
          </p:nvSpPr>
          <p:spPr bwMode="auto">
            <a:xfrm>
              <a:off x="793" y="2886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Q</a:t>
              </a:r>
            </a:p>
          </p:txBody>
        </p:sp>
        <p:sp>
          <p:nvSpPr>
            <p:cNvPr id="13331" name="Oval 4"/>
            <p:cNvSpPr>
              <a:spLocks noChangeArrowheads="1"/>
            </p:cNvSpPr>
            <p:nvPr/>
          </p:nvSpPr>
          <p:spPr bwMode="auto">
            <a:xfrm>
              <a:off x="1610" y="1842"/>
              <a:ext cx="272" cy="2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13332" name="Line 6"/>
            <p:cNvSpPr>
              <a:spLocks noChangeShapeType="1"/>
            </p:cNvSpPr>
            <p:nvPr/>
          </p:nvSpPr>
          <p:spPr bwMode="auto">
            <a:xfrm flipH="1">
              <a:off x="1020" y="2115"/>
              <a:ext cx="635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3" name="Text Box 8"/>
            <p:cNvSpPr txBox="1">
              <a:spLocks noChangeArrowheads="1"/>
            </p:cNvSpPr>
            <p:nvPr/>
          </p:nvSpPr>
          <p:spPr bwMode="auto">
            <a:xfrm>
              <a:off x="158" y="1706"/>
              <a:ext cx="127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an instance,  Q, to be called on</a:t>
              </a:r>
            </a:p>
          </p:txBody>
        </p:sp>
        <p:sp>
          <p:nvSpPr>
            <p:cNvPr id="13334" name="Line 10"/>
            <p:cNvSpPr>
              <a:spLocks noChangeShapeType="1"/>
            </p:cNvSpPr>
            <p:nvPr/>
          </p:nvSpPr>
          <p:spPr bwMode="auto">
            <a:xfrm>
              <a:off x="1111" y="1298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5" name="Line 11"/>
            <p:cNvSpPr>
              <a:spLocks noChangeShapeType="1"/>
            </p:cNvSpPr>
            <p:nvPr/>
          </p:nvSpPr>
          <p:spPr bwMode="auto">
            <a:xfrm>
              <a:off x="1791" y="2115"/>
              <a:ext cx="45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6" name="Text Box 12"/>
            <p:cNvSpPr txBox="1">
              <a:spLocks noChangeArrowheads="1"/>
            </p:cNvSpPr>
            <p:nvPr/>
          </p:nvSpPr>
          <p:spPr bwMode="auto">
            <a:xfrm>
              <a:off x="340" y="3249"/>
              <a:ext cx="1633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Q is undiscovered (white), go ahead with the recursive call</a:t>
              </a:r>
            </a:p>
          </p:txBody>
        </p:sp>
        <p:sp>
          <p:nvSpPr>
            <p:cNvPr id="13337" name="Freeform 13"/>
            <p:cNvSpPr>
              <a:spLocks/>
            </p:cNvSpPr>
            <p:nvPr/>
          </p:nvSpPr>
          <p:spPr bwMode="auto">
            <a:xfrm>
              <a:off x="1066" y="2115"/>
              <a:ext cx="680" cy="861"/>
            </a:xfrm>
            <a:custGeom>
              <a:avLst/>
              <a:gdLst>
                <a:gd name="T0" fmla="*/ 0 w 680"/>
                <a:gd name="T1" fmla="*/ 861 h 861"/>
                <a:gd name="T2" fmla="*/ 317 w 680"/>
                <a:gd name="T3" fmla="*/ 771 h 861"/>
                <a:gd name="T4" fmla="*/ 589 w 680"/>
                <a:gd name="T5" fmla="*/ 499 h 861"/>
                <a:gd name="T6" fmla="*/ 680 w 680"/>
                <a:gd name="T7" fmla="*/ 0 h 8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0"/>
                <a:gd name="T13" fmla="*/ 0 h 861"/>
                <a:gd name="T14" fmla="*/ 680 w 680"/>
                <a:gd name="T15" fmla="*/ 861 h 8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0" h="861">
                  <a:moveTo>
                    <a:pt x="0" y="861"/>
                  </a:moveTo>
                  <a:cubicBezTo>
                    <a:pt x="109" y="846"/>
                    <a:pt x="219" y="831"/>
                    <a:pt x="317" y="771"/>
                  </a:cubicBezTo>
                  <a:cubicBezTo>
                    <a:pt x="415" y="711"/>
                    <a:pt x="529" y="627"/>
                    <a:pt x="589" y="499"/>
                  </a:cubicBezTo>
                  <a:cubicBezTo>
                    <a:pt x="649" y="371"/>
                    <a:pt x="664" y="185"/>
                    <a:pt x="680" y="0"/>
                  </a:cubicBezTo>
                </a:path>
              </a:pathLst>
            </a:custGeom>
            <a:noFill/>
            <a:ln w="9525" cap="flat">
              <a:solidFill>
                <a:srgbClr val="FF99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8" name="Text Box 16"/>
            <p:cNvSpPr txBox="1">
              <a:spLocks noChangeArrowheads="1"/>
            </p:cNvSpPr>
            <p:nvPr/>
          </p:nvSpPr>
          <p:spPr bwMode="auto">
            <a:xfrm>
              <a:off x="187" y="1026"/>
              <a:ext cx="1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</a:rPr>
                <a:t>Case 1: White Q</a:t>
              </a:r>
            </a:p>
          </p:txBody>
        </p:sp>
      </p:grpSp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6804025" y="4437063"/>
            <a:ext cx="1943100" cy="2160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3318" name="Oval 20"/>
          <p:cNvSpPr>
            <a:spLocks noChangeArrowheads="1"/>
          </p:cNvSpPr>
          <p:nvPr/>
        </p:nvSpPr>
        <p:spPr bwMode="auto">
          <a:xfrm>
            <a:off x="6300788" y="4510088"/>
            <a:ext cx="431800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3319" name="Text Box 21"/>
          <p:cNvSpPr txBox="1">
            <a:spLocks noChangeArrowheads="1"/>
          </p:cNvSpPr>
          <p:nvPr/>
        </p:nvSpPr>
        <p:spPr bwMode="auto">
          <a:xfrm>
            <a:off x="6300788" y="4510088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Q</a:t>
            </a:r>
          </a:p>
        </p:txBody>
      </p:sp>
      <p:sp>
        <p:nvSpPr>
          <p:cNvPr id="13320" name="Oval 22"/>
          <p:cNvSpPr>
            <a:spLocks noChangeArrowheads="1"/>
          </p:cNvSpPr>
          <p:nvPr/>
        </p:nvSpPr>
        <p:spPr bwMode="auto">
          <a:xfrm>
            <a:off x="7597775" y="2852738"/>
            <a:ext cx="431800" cy="4333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3321" name="Line 23"/>
          <p:cNvSpPr>
            <a:spLocks noChangeShapeType="1"/>
          </p:cNvSpPr>
          <p:nvPr/>
        </p:nvSpPr>
        <p:spPr bwMode="auto">
          <a:xfrm flipH="1">
            <a:off x="6661150" y="3286125"/>
            <a:ext cx="1008063" cy="12954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5292725" y="2636838"/>
            <a:ext cx="2017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a instance,  Q, to be called on</a:t>
            </a:r>
          </a:p>
        </p:txBody>
      </p:sp>
      <p:sp>
        <p:nvSpPr>
          <p:cNvPr id="13323" name="Line 25"/>
          <p:cNvSpPr>
            <a:spLocks noChangeShapeType="1"/>
          </p:cNvSpPr>
          <p:nvPr/>
        </p:nvSpPr>
        <p:spPr bwMode="auto">
          <a:xfrm>
            <a:off x="6805613" y="1989138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4" name="Line 26"/>
          <p:cNvSpPr>
            <a:spLocks noChangeShapeType="1"/>
          </p:cNvSpPr>
          <p:nvPr/>
        </p:nvSpPr>
        <p:spPr bwMode="auto">
          <a:xfrm>
            <a:off x="7885113" y="3286125"/>
            <a:ext cx="720725" cy="1008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6877050" y="4508500"/>
            <a:ext cx="17986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Q is finished (black), only “checking” the edge, retrieve the result from the dictionary</a:t>
            </a:r>
          </a:p>
        </p:txBody>
      </p:sp>
      <p:sp>
        <p:nvSpPr>
          <p:cNvPr id="13326" name="Text Box 29"/>
          <p:cNvSpPr txBox="1">
            <a:spLocks noChangeArrowheads="1"/>
          </p:cNvSpPr>
          <p:nvPr/>
        </p:nvSpPr>
        <p:spPr bwMode="auto">
          <a:xfrm>
            <a:off x="5437187" y="1604964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Case 2: Black Q</a:t>
            </a:r>
          </a:p>
        </p:txBody>
      </p:sp>
      <p:sp>
        <p:nvSpPr>
          <p:cNvPr id="13327" name="Text Box 30"/>
          <p:cNvSpPr txBox="1">
            <a:spLocks noChangeArrowheads="1"/>
          </p:cNvSpPr>
          <p:nvPr/>
        </p:nvSpPr>
        <p:spPr bwMode="auto">
          <a:xfrm>
            <a:off x="3627438" y="5499100"/>
            <a:ext cx="2736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336600"/>
                </a:solidFill>
              </a:rPr>
              <a:t>Note: for DAG, no gray vertex will be met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3563938" y="1628775"/>
            <a:ext cx="5184775" cy="52292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250825" y="1844675"/>
            <a:ext cx="3241675" cy="17287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Lucida Handwriting" panose="03010101010101010101" pitchFamily="66" charset="0"/>
              </a:rPr>
              <a:t>DP</a:t>
            </a:r>
            <a:r>
              <a:rPr lang="en-US" altLang="zh-CN" sz="4000"/>
              <a:t>(fib): an Example</a:t>
            </a:r>
            <a:endParaRPr lang="zh-CN" altLang="en-US" sz="400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8613" y="1941513"/>
            <a:ext cx="34512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fibDPwrap(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</a:t>
            </a:r>
            <a:r>
              <a:rPr lang="en-US" altLang="zh-CN" sz="2400" b="1">
                <a:solidFill>
                  <a:srgbClr val="0000CC"/>
                </a:solidFill>
              </a:rPr>
              <a:t>Dict soln=create(</a:t>
            </a:r>
            <a:r>
              <a:rPr lang="en-US" altLang="zh-CN" sz="2400" b="1" i="1">
                <a:solidFill>
                  <a:srgbClr val="0000CC"/>
                </a:solidFill>
              </a:rPr>
              <a:t>n</a:t>
            </a:r>
            <a:r>
              <a:rPr lang="en-US" altLang="zh-CN" sz="2400" b="1">
                <a:solidFill>
                  <a:srgbClr val="0000CC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return</a:t>
            </a:r>
            <a:r>
              <a:rPr lang="en-US" altLang="zh-CN" sz="2400"/>
              <a:t> fibDP(soln,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endParaRPr lang="en-US" altLang="zh-CN" sz="2400" b="1"/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563938" y="1773238"/>
            <a:ext cx="4973637" cy="5084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 err="1"/>
              <a:t>fibDP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soln,</a:t>
            </a:r>
            <a:r>
              <a:rPr lang="en-US" altLang="zh-CN" sz="2400" i="1" dirty="0" err="1"/>
              <a:t>k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fib, f1, f2;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/>
              <a:t>if </a:t>
            </a:r>
            <a:r>
              <a:rPr lang="en-US" altLang="zh-CN" sz="2400" dirty="0"/>
              <a:t>(</a:t>
            </a:r>
            <a:r>
              <a:rPr lang="en-US" altLang="zh-CN" sz="2400" i="1" dirty="0"/>
              <a:t>k</a:t>
            </a:r>
            <a:r>
              <a:rPr lang="en-US" altLang="zh-CN" sz="2400" dirty="0"/>
              <a:t>&lt;2) fib=</a:t>
            </a:r>
            <a:r>
              <a:rPr lang="en-US" altLang="zh-CN" sz="2400" i="1" dirty="0"/>
              <a:t>1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/>
              <a:t>else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(member(</a:t>
            </a:r>
            <a:r>
              <a:rPr lang="en-US" altLang="zh-CN" sz="2400" dirty="0" err="1"/>
              <a:t>soln</a:t>
            </a:r>
            <a:r>
              <a:rPr lang="en-US" altLang="zh-CN" sz="2400" dirty="0"/>
              <a:t>, </a:t>
            </a:r>
            <a:r>
              <a:rPr lang="en-US" altLang="zh-CN" sz="2400" i="1" dirty="0"/>
              <a:t>k</a:t>
            </a:r>
            <a:r>
              <a:rPr lang="en-US" altLang="zh-CN" sz="2400" dirty="0"/>
              <a:t>-1)==false)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    f1=</a:t>
            </a:r>
            <a:r>
              <a:rPr lang="en-US" altLang="zh-CN" sz="2400" dirty="0" err="1"/>
              <a:t>fibDP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soln</a:t>
            </a:r>
            <a:r>
              <a:rPr lang="en-US" altLang="zh-CN" sz="2400" dirty="0"/>
              <a:t>, </a:t>
            </a:r>
            <a:r>
              <a:rPr lang="en-US" altLang="zh-CN" sz="2400" i="1" dirty="0"/>
              <a:t>k</a:t>
            </a:r>
            <a:r>
              <a:rPr lang="en-US" altLang="zh-CN" sz="2400" dirty="0"/>
              <a:t>-1);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/>
              <a:t>else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    </a:t>
            </a:r>
            <a:r>
              <a:rPr lang="en-US" altLang="zh-CN" sz="2400" b="1" dirty="0">
                <a:solidFill>
                  <a:srgbClr val="0000CC"/>
                </a:solidFill>
              </a:rPr>
              <a:t>f1= retrieve(</a:t>
            </a:r>
            <a:r>
              <a:rPr lang="en-US" altLang="zh-CN" sz="2400" b="1" dirty="0" err="1">
                <a:solidFill>
                  <a:srgbClr val="0000CC"/>
                </a:solidFill>
              </a:rPr>
              <a:t>soln</a:t>
            </a:r>
            <a:r>
              <a:rPr lang="en-US" altLang="zh-CN" sz="2400" b="1" dirty="0">
                <a:solidFill>
                  <a:srgbClr val="0000CC"/>
                </a:solidFill>
              </a:rPr>
              <a:t>, k-1);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/>
              <a:t>        if</a:t>
            </a:r>
            <a:r>
              <a:rPr lang="en-US" altLang="zh-CN" sz="2400" dirty="0"/>
              <a:t> (member(</a:t>
            </a:r>
            <a:r>
              <a:rPr lang="en-US" altLang="zh-CN" sz="2400" dirty="0" err="1"/>
              <a:t>soln</a:t>
            </a:r>
            <a:r>
              <a:rPr lang="en-US" altLang="zh-CN" sz="2400" dirty="0"/>
              <a:t>, </a:t>
            </a:r>
            <a:r>
              <a:rPr lang="en-US" altLang="zh-CN" sz="2400" i="1" dirty="0"/>
              <a:t>k</a:t>
            </a:r>
            <a:r>
              <a:rPr lang="en-US" altLang="zh-CN" sz="2400" dirty="0"/>
              <a:t>-2)==false)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    f2=</a:t>
            </a:r>
            <a:r>
              <a:rPr lang="en-US" altLang="zh-CN" sz="2400" dirty="0" err="1"/>
              <a:t>fibDP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soln</a:t>
            </a:r>
            <a:r>
              <a:rPr lang="en-US" altLang="zh-CN" sz="2400" dirty="0"/>
              <a:t>, </a:t>
            </a:r>
            <a:r>
              <a:rPr lang="en-US" altLang="zh-CN" sz="2400" i="1" dirty="0"/>
              <a:t>k</a:t>
            </a:r>
            <a:r>
              <a:rPr lang="en-US" altLang="zh-CN" sz="2400" dirty="0"/>
              <a:t>-2);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/>
              <a:t>else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    </a:t>
            </a:r>
            <a:r>
              <a:rPr lang="en-US" altLang="zh-CN" sz="2400" b="1" dirty="0">
                <a:solidFill>
                  <a:srgbClr val="0000CC"/>
                </a:solidFill>
              </a:rPr>
              <a:t>f2= retrieve(</a:t>
            </a:r>
            <a:r>
              <a:rPr lang="en-US" altLang="zh-CN" sz="2400" b="1" dirty="0" err="1">
                <a:solidFill>
                  <a:srgbClr val="0000CC"/>
                </a:solidFill>
              </a:rPr>
              <a:t>soln</a:t>
            </a:r>
            <a:r>
              <a:rPr lang="en-US" altLang="zh-CN" sz="2400" b="1" dirty="0">
                <a:solidFill>
                  <a:srgbClr val="0000CC"/>
                </a:solidFill>
              </a:rPr>
              <a:t>, k-2);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fib=f1+f2;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>
                <a:solidFill>
                  <a:srgbClr val="0000CC"/>
                </a:solidFill>
              </a:rPr>
              <a:t>store(</a:t>
            </a:r>
            <a:r>
              <a:rPr lang="en-US" altLang="zh-CN" sz="2400" b="1" dirty="0" err="1">
                <a:solidFill>
                  <a:srgbClr val="0000CC"/>
                </a:solidFill>
              </a:rPr>
              <a:t>soln</a:t>
            </a:r>
            <a:r>
              <a:rPr lang="en-US" altLang="zh-CN" sz="2400" b="1" dirty="0">
                <a:solidFill>
                  <a:srgbClr val="0000CC"/>
                </a:solidFill>
              </a:rPr>
              <a:t>, </a:t>
            </a:r>
            <a:r>
              <a:rPr lang="en-US" altLang="zh-CN" sz="2400" b="1" i="1" dirty="0">
                <a:solidFill>
                  <a:srgbClr val="0000CC"/>
                </a:solidFill>
              </a:rPr>
              <a:t>k</a:t>
            </a:r>
            <a:r>
              <a:rPr lang="en-US" altLang="zh-CN" sz="2400" b="1" dirty="0">
                <a:solidFill>
                  <a:srgbClr val="0000CC"/>
                </a:solidFill>
              </a:rPr>
              <a:t>, fib);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/>
              <a:t>return </a:t>
            </a:r>
            <a:r>
              <a:rPr lang="en-US" altLang="zh-CN" sz="2400" dirty="0"/>
              <a:t>fib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323850" y="4149725"/>
            <a:ext cx="2663825" cy="233997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This is the wrapper, which will contain processing existing in original recursive algorithm wrapper.</a:t>
            </a: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 flipV="1">
            <a:off x="1619250" y="3429000"/>
            <a:ext cx="431800" cy="7207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Basic Idea for Dynamic Programming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1941513"/>
            <a:ext cx="8640763" cy="4511675"/>
          </a:xfrm>
        </p:spPr>
        <p:txBody>
          <a:bodyPr/>
          <a:lstStyle/>
          <a:p>
            <a:pPr eaLnBrk="1" hangingPunct="1"/>
            <a:r>
              <a:rPr lang="en-US" altLang="zh-CN" dirty="0"/>
              <a:t>Computing each </a:t>
            </a:r>
            <a:r>
              <a:rPr lang="en-US" altLang="zh-CN" dirty="0" err="1"/>
              <a:t>subproblem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only once</a:t>
            </a:r>
          </a:p>
          <a:p>
            <a:pPr lvl="1" eaLnBrk="1" hangingPunct="1"/>
            <a:r>
              <a:rPr lang="en-US" altLang="zh-CN" dirty="0"/>
              <a:t>Find a </a:t>
            </a:r>
            <a:r>
              <a:rPr lang="en-US" altLang="zh-CN" dirty="0">
                <a:solidFill>
                  <a:srgbClr val="FF0000"/>
                </a:solidFill>
              </a:rPr>
              <a:t>reverse topological </a:t>
            </a:r>
            <a:r>
              <a:rPr lang="en-US" altLang="zh-CN" dirty="0"/>
              <a:t>order for the </a:t>
            </a:r>
            <a:r>
              <a:rPr lang="en-US" altLang="zh-CN" dirty="0" err="1"/>
              <a:t>subproblem</a:t>
            </a:r>
            <a:r>
              <a:rPr lang="en-US" altLang="zh-CN" dirty="0"/>
              <a:t> graph</a:t>
            </a:r>
          </a:p>
          <a:p>
            <a:pPr lvl="2" eaLnBrk="1" hangingPunct="1"/>
            <a:r>
              <a:rPr lang="en-US" altLang="zh-CN" dirty="0"/>
              <a:t>In most cases, the order can be determined by particular knowledge of the problem.</a:t>
            </a:r>
          </a:p>
          <a:p>
            <a:pPr lvl="2" eaLnBrk="1" hangingPunct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cases,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DFS.</a:t>
            </a:r>
          </a:p>
          <a:p>
            <a:pPr lvl="1" eaLnBrk="1" hangingPunct="1"/>
            <a:r>
              <a:rPr lang="en-US" altLang="zh-CN" dirty="0"/>
              <a:t>Solve the subproblems according to the reverse topological order</a:t>
            </a:r>
          </a:p>
          <a:p>
            <a:pPr lvl="1" eaLnBrk="1" hangingPunct="1"/>
            <a:r>
              <a:rPr lang="en-US" altLang="zh-CN" dirty="0"/>
              <a:t>Record the subproblem solutions for later use</a:t>
            </a:r>
          </a:p>
        </p:txBody>
      </p:sp>
    </p:spTree>
    <p:extLst>
      <p:ext uri="{BB962C8B-B14F-4D97-AF65-F5344CB8AC3E}">
        <p14:creationId xmlns:p14="http://schemas.microsoft.com/office/powerpoint/2010/main" val="3348594843"/>
      </p:ext>
    </p:extLst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15986</TotalTime>
  <Words>2689</Words>
  <Application>Microsoft Macintosh PowerPoint</Application>
  <PresentationFormat>全屏显示(4:3)</PresentationFormat>
  <Paragraphs>351</Paragraphs>
  <Slides>26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Calibri</vt:lpstr>
      <vt:lpstr>Cambria Math</vt:lpstr>
      <vt:lpstr>Lucida Handwriting</vt:lpstr>
      <vt:lpstr>Times New Roman</vt:lpstr>
      <vt:lpstr>Wingdings</vt:lpstr>
      <vt:lpstr>Artsy</vt:lpstr>
      <vt:lpstr>公式</vt:lpstr>
      <vt:lpstr> Dynamic Programming  –  MatrixOrder</vt:lpstr>
      <vt:lpstr>Dynamic Programming</vt:lpstr>
      <vt:lpstr>Natural Recursion may be Expensive</vt:lpstr>
      <vt:lpstr>Subproblem Graph</vt:lpstr>
      <vt:lpstr>Subproblem Graph</vt:lpstr>
      <vt:lpstr>Properties of Subproblem Graph</vt:lpstr>
      <vt:lpstr>Dynamic Programming Version DP(A) of a Recursive Algorithm A</vt:lpstr>
      <vt:lpstr>DP(fib): an Example</vt:lpstr>
      <vt:lpstr>Basic Idea for Dynamic Programming</vt:lpstr>
      <vt:lpstr>Matrix Multiplication Order Problem</vt:lpstr>
      <vt:lpstr>Cost of Matrix Multiplication</vt:lpstr>
      <vt:lpstr>Cost of Matrix Multiplication: Example</vt:lpstr>
      <vt:lpstr>Greedy is Good?</vt:lpstr>
      <vt:lpstr>Problem and Subproblem: Intuition</vt:lpstr>
      <vt:lpstr>Best Order for Minimal Cost: by Recursion</vt:lpstr>
      <vt:lpstr>Constructing the Subproblem Graph</vt:lpstr>
      <vt:lpstr>Best Order for Minimal Cost: by Recursion (Improved)</vt:lpstr>
      <vt:lpstr>Best Order for Minimal Cost:  by Dynamic Programming </vt:lpstr>
      <vt:lpstr>Simplification Using Ordering Feature</vt:lpstr>
      <vt:lpstr>Matrix Multiplication Order: Algorithm</vt:lpstr>
      <vt:lpstr>An Example</vt:lpstr>
      <vt:lpstr>Array last and  the Arithmetic-Expression Tree</vt:lpstr>
      <vt:lpstr>Extracting the Optimal Order</vt:lpstr>
      <vt:lpstr>Analysis of matrixOrder</vt:lpstr>
      <vt:lpstr>Summary from the Matrix Multiplication Problem</vt:lpstr>
      <vt:lpstr>A final note* (不作要求)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199</cp:revision>
  <cp:lastPrinted>1601-01-01T00:00:00Z</cp:lastPrinted>
  <dcterms:created xsi:type="dcterms:W3CDTF">2001-08-01T06:52:17Z</dcterms:created>
  <dcterms:modified xsi:type="dcterms:W3CDTF">2022-05-09T13:02:30Z</dcterms:modified>
  <cp:category/>
</cp:coreProperties>
</file>