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4"/>
  </p:notesMasterIdLst>
  <p:sldIdLst>
    <p:sldId id="256" r:id="rId2"/>
    <p:sldId id="258" r:id="rId3"/>
    <p:sldId id="290" r:id="rId4"/>
    <p:sldId id="257" r:id="rId5"/>
    <p:sldId id="260" r:id="rId6"/>
    <p:sldId id="259" r:id="rId7"/>
    <p:sldId id="262" r:id="rId8"/>
    <p:sldId id="263" r:id="rId9"/>
    <p:sldId id="264" r:id="rId10"/>
    <p:sldId id="265" r:id="rId11"/>
    <p:sldId id="333" r:id="rId12"/>
    <p:sldId id="335" r:id="rId13"/>
    <p:sldId id="267" r:id="rId14"/>
    <p:sldId id="277" r:id="rId15"/>
    <p:sldId id="268" r:id="rId16"/>
    <p:sldId id="328" r:id="rId17"/>
    <p:sldId id="329" r:id="rId18"/>
    <p:sldId id="330" r:id="rId19"/>
    <p:sldId id="336" r:id="rId20"/>
    <p:sldId id="337" r:id="rId21"/>
    <p:sldId id="269" r:id="rId22"/>
    <p:sldId id="270" r:id="rId23"/>
    <p:sldId id="271" r:id="rId24"/>
    <p:sldId id="272" r:id="rId25"/>
    <p:sldId id="273" r:id="rId26"/>
    <p:sldId id="274" r:id="rId27"/>
    <p:sldId id="282" r:id="rId28"/>
    <p:sldId id="283" r:id="rId29"/>
    <p:sldId id="284" r:id="rId30"/>
    <p:sldId id="285" r:id="rId31"/>
    <p:sldId id="286" r:id="rId32"/>
    <p:sldId id="291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00"/>
    <a:srgbClr val="0000CC"/>
    <a:srgbClr val="0099CC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85419" autoAdjust="0"/>
  </p:normalViewPr>
  <p:slideViewPr>
    <p:cSldViewPr>
      <p:cViewPr varScale="1">
        <p:scale>
          <a:sx n="111" d="100"/>
          <a:sy n="111" d="100"/>
        </p:scale>
        <p:origin x="232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0DEBCCE6-11FA-44FD-89AC-5124B5953EA0}" type="datetimeFigureOut">
              <a:rPr lang="en-US"/>
              <a:pPr>
                <a:defRPr/>
              </a:pPr>
              <a:t>5/14/22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74AA7CB-AB01-4590-93D3-352EEA973E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365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  <a:r>
              <a:rPr lang="zh-CN" altLang="en-US" i="1">
                <a:solidFill>
                  <a:srgbClr val="FF0000"/>
                </a:solidFill>
              </a:rPr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high,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：以</a:t>
            </a:r>
            <a:r>
              <a:rPr lang="en-US" altLang="zh-CN"/>
              <a:t>r</a:t>
            </a:r>
            <a:r>
              <a:rPr lang="zh-CN" altLang="en-US"/>
              <a:t>为根的子问题的加权代价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：子问题的最小加权代价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：子问题的的权重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232A7-0DF1-4C8D-B543-44009D100522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075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  <a:r>
              <a:rPr lang="zh-CN" altLang="en-US" i="1">
                <a:solidFill>
                  <a:srgbClr val="FF0000"/>
                </a:solidFill>
              </a:rPr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high,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：以</a:t>
            </a:r>
            <a:r>
              <a:rPr lang="en-US" altLang="zh-CN"/>
              <a:t>r</a:t>
            </a:r>
            <a:r>
              <a:rPr lang="zh-CN" altLang="en-US"/>
              <a:t>为根的子问题的加权代价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：子问题的最小加权代价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：子问题的的权重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232A7-0DF1-4C8D-B543-44009D100522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96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r>
              <a:rPr lang="en-US" altLang="zh-CN" i="1">
                <a:solidFill>
                  <a:srgbClr val="FF0000"/>
                </a:solidFill>
              </a:rPr>
              <a:t>1</a:t>
            </a:r>
            <a:r>
              <a:rPr lang="zh-CN" altLang="en-US" i="1">
                <a:solidFill>
                  <a:srgbClr val="FF0000"/>
                </a:solidFill>
              </a:rPr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high,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zh-CN" altLang="en-US"/>
              <a:t>：以</a:t>
            </a:r>
            <a:r>
              <a:rPr lang="en-US" altLang="zh-CN"/>
              <a:t>r</a:t>
            </a:r>
            <a:r>
              <a:rPr lang="zh-CN" altLang="en-US"/>
              <a:t>为根的子问题的加权代价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：子问题的最小加权代价</a:t>
            </a:r>
            <a:endParaRPr lang="en-US" altLang="zh-CN"/>
          </a:p>
          <a:p>
            <a:pPr marL="228600" indent="-228600" eaLnBrk="1" hangingPunct="1">
              <a:spcBef>
                <a:spcPct val="0"/>
              </a:spcBef>
            </a:pPr>
            <a:r>
              <a:rPr lang="en-US" altLang="zh-CN"/>
              <a:t>3</a:t>
            </a:r>
            <a:r>
              <a:rPr lang="zh-CN" altLang="en-US"/>
              <a:t>。</a:t>
            </a:r>
            <a:r>
              <a:rPr lang="en-US" altLang="zh-CN" i="1">
                <a:solidFill>
                  <a:srgbClr val="FF0000"/>
                </a:solidFill>
              </a:rPr>
              <a:t>p</a:t>
            </a:r>
            <a:r>
              <a:rPr lang="en-US" altLang="zh-CN">
                <a:solidFill>
                  <a:srgbClr val="FF0000"/>
                </a:solidFill>
              </a:rPr>
              <a:t>(low, high)</a:t>
            </a:r>
            <a:r>
              <a:rPr lang="en-US" altLang="zh-CN"/>
              <a:t> </a:t>
            </a:r>
            <a:r>
              <a:rPr lang="zh-CN" altLang="en-US"/>
              <a:t>：子问题的的权重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1232A7-0DF1-4C8D-B543-44009D100522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24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8036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推广：</a:t>
            </a:r>
            <a:endParaRPr lang="en-US" altLang="zh-CN" dirty="0"/>
          </a:p>
          <a:p>
            <a:r>
              <a:rPr lang="zh-CN" altLang="en-US" dirty="0"/>
              <a:t>最大子矩阵和</a:t>
            </a:r>
            <a:endParaRPr lang="en-US" altLang="zh-CN" dirty="0"/>
          </a:p>
          <a:p>
            <a:r>
              <a:rPr lang="zh-CN" altLang="en-US" dirty="0"/>
              <a:t>最大</a:t>
            </a:r>
            <a:r>
              <a:rPr lang="en-US" altLang="zh-CN" dirty="0"/>
              <a:t>m</a:t>
            </a:r>
            <a:r>
              <a:rPr lang="zh-CN" altLang="en-US" dirty="0"/>
              <a:t>子段和：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确定该序列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个互不相交字段，使这</a:t>
            </a:r>
            <a:r>
              <a:rPr kumimoji="1" lang="en-US" altLang="zh-CN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zh-CN" sz="1200" kern="12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个字段的总和达到最大。</a:t>
            </a:r>
            <a:endParaRPr lang="en-US" altLang="zh-CN"/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显然最大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字段和问题是最大字段和问题在字段个数上的推广。同样可以考虑用动态规划方法求解。设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i,j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表示数组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项中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个字段和的最大值，且第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个字段含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a[j]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，则所求的最优值为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max b(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m,j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m≤j≤n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。该动态规划的转移方程则为：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                          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b(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i,j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 = max{b(i,j-1)+a[j],max b(i-1,t)+a[j]},(i-1≤t&lt;j,1≤i≤j≤m,1≤j≤n,)</a:t>
            </a:r>
          </a:p>
          <a:p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且初始时，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b(0,j)=0,b(i,0)=0.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07FA08-1CD4-4791-A6A7-6CDA0FC13A00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665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彩蛋：</a:t>
            </a:r>
            <a:r>
              <a:rPr kumimoji="1" lang="en-US" altLang="zh-CN" dirty="0"/>
              <a:t>Those</a:t>
            </a:r>
            <a:r>
              <a:rPr kumimoji="1" lang="en-US" altLang="zh-CN" baseline="0" dirty="0"/>
              <a:t> who cannot remember the past are condemned to repeat it. (by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 Santayana)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George Santayana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74AA7CB-AB01-4590-93D3-352EEA973ECE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843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子问题描述：</a:t>
            </a:r>
            <a:r>
              <a:rPr lang="en-US" altLang="zh-CN"/>
              <a:t>[i</a:t>
            </a:r>
            <a:r>
              <a:rPr lang="zh-CN" altLang="en-US"/>
              <a:t>，</a:t>
            </a:r>
            <a:r>
              <a:rPr lang="en-US" altLang="zh-CN"/>
              <a:t>j]</a:t>
            </a:r>
            <a:r>
              <a:rPr lang="zh-CN" altLang="en-US"/>
              <a:t>表示用</a:t>
            </a:r>
            <a:r>
              <a:rPr lang="en-US" altLang="zh-CN"/>
              <a:t>i</a:t>
            </a:r>
            <a:r>
              <a:rPr lang="zh-CN" altLang="en-US"/>
              <a:t>种硬币组成</a:t>
            </a:r>
            <a:r>
              <a:rPr lang="en-US" altLang="zh-CN"/>
              <a:t>j</a:t>
            </a:r>
            <a:r>
              <a:rPr lang="zh-CN" altLang="en-US"/>
              <a:t>的最少硬币数量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37880-D9D7-4F3F-8B05-9E2704B80526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1</a:t>
            </a:r>
            <a:r>
              <a:rPr lang="zh-CN" altLang="en-US"/>
              <a:t>。只用了</a:t>
            </a:r>
            <a:r>
              <a:rPr lang="en-US" altLang="zh-CN"/>
              <a:t>i-1</a:t>
            </a:r>
            <a:r>
              <a:rPr lang="zh-CN" altLang="en-US"/>
              <a:t>种硬币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/>
              <a:t>2</a:t>
            </a:r>
            <a:r>
              <a:rPr lang="zh-CN" altLang="en-US"/>
              <a:t>。用了一枚第</a:t>
            </a:r>
            <a:r>
              <a:rPr lang="en-US" altLang="zh-CN"/>
              <a:t>i</a:t>
            </a:r>
            <a:r>
              <a:rPr lang="zh-CN" altLang="en-US"/>
              <a:t>种硬币</a:t>
            </a:r>
            <a:endParaRPr lang="en-US" altLang="zh-CN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ADB05E-C12B-4DF8-8247-273247357FB5}" type="slidenum">
              <a:rPr lang="en-US" altLang="zh-CN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0" y="0"/>
            <a:ext cx="9144000" cy="3365500"/>
            <a:chOff x="0" y="0"/>
            <a:chExt cx="5760" cy="2120"/>
          </a:xfrm>
        </p:grpSpPr>
        <p:pic>
          <p:nvPicPr>
            <p:cNvPr id="5" name="Picture 16" descr="ARTBANNA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25"/>
            <a:stretch>
              <a:fillRect/>
            </a:stretch>
          </p:blipFill>
          <p:spPr bwMode="invGray">
            <a:xfrm>
              <a:off x="0" y="0"/>
              <a:ext cx="57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17" descr="Arthsepa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059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6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90600" y="1905000"/>
            <a:ext cx="7772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686050" y="3492500"/>
            <a:ext cx="610235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3359150" y="63436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1"/>
          </p:nvPr>
        </p:nvSpPr>
        <p:spPr>
          <a:xfrm>
            <a:off x="6019800" y="63436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5413" y="6361113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5126459-35FC-40D4-B5CA-07032E0C73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38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D6DD2-CE99-45C2-8184-347E42A067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812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6088" y="722313"/>
            <a:ext cx="2159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7500" y="722313"/>
            <a:ext cx="6326188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1CCFE-0714-4F0A-AE85-E77C95A535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530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AC0EB-9B6B-4036-A774-EBCFE6AE86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33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53F8-2801-48D9-B4EF-BC11A12B3D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6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8613" y="1941513"/>
            <a:ext cx="402748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500" y="1941513"/>
            <a:ext cx="4029075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037BA-DFA6-47B2-8282-01BBF72CE6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6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76A3D-A067-42DD-9346-C7EFAF597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02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EB86A-34C6-4048-B743-3EB4507B5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55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500FF5-7D77-4B85-8B5B-F94906E0E0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0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3DBBD-0822-40F8-AAF3-B8EE764202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06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9681-4531-486E-A174-49F9B4D5E3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9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0"/>
          <p:cNvGrpSpPr>
            <a:grpSpLocks/>
          </p:cNvGrpSpPr>
          <p:nvPr/>
        </p:nvGrpSpPr>
        <p:grpSpPr bwMode="auto">
          <a:xfrm>
            <a:off x="-7938" y="1636713"/>
            <a:ext cx="9148763" cy="4618037"/>
            <a:chOff x="-5" y="1031"/>
            <a:chExt cx="5763" cy="2909"/>
          </a:xfrm>
        </p:grpSpPr>
        <p:pic>
          <p:nvPicPr>
            <p:cNvPr id="1032" name="Picture 16" descr="ARTHSEPA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78" y="3893"/>
              <a:ext cx="1980" cy="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18" descr="Arthsepa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" y="1031"/>
              <a:ext cx="2832" cy="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7500" y="722313"/>
            <a:ext cx="86375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3" y="1941513"/>
            <a:ext cx="82089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33763" y="63436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108700" y="63436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46050" y="63611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mtClean="0"/>
            </a:lvl1pPr>
          </a:lstStyle>
          <a:p>
            <a:pPr>
              <a:defRPr/>
            </a:pPr>
            <a:fld id="{731ED6F4-9A25-4F94-81E4-93F394E3EB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FF33"/>
        </a:buClr>
        <a:buSzPct val="7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CC"/>
        </a:buClr>
        <a:buSzPct val="65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eng@nj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1450"/>
            <a:ext cx="7772400" cy="1446550"/>
          </a:xfrm>
        </p:spPr>
        <p:txBody>
          <a:bodyPr/>
          <a:lstStyle/>
          <a:p>
            <a:pPr algn="ctr" eaLnBrk="1" hangingPunct="1"/>
            <a:r>
              <a:rPr lang="en-US" altLang="zh-CN" dirty="0"/>
              <a:t>Dynamic Programming </a:t>
            </a:r>
            <a:br>
              <a:rPr lang="en-US" altLang="zh-CN" dirty="0"/>
            </a:br>
            <a:r>
              <a:rPr lang="en-US" altLang="zh-CN" dirty="0"/>
              <a:t>– More Examples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DB5C4C3-1D03-EA41-B263-32155A2B744E}"/>
              </a:ext>
            </a:extLst>
          </p:cNvPr>
          <p:cNvSpPr txBox="1"/>
          <p:nvPr/>
        </p:nvSpPr>
        <p:spPr>
          <a:xfrm>
            <a:off x="2636785" y="4689140"/>
            <a:ext cx="36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1" lang="zh-CN" altLang="en-US" sz="2800" i="0" dirty="0"/>
              <a:t>张胜</a:t>
            </a:r>
            <a:endParaRPr kumimoji="1" lang="en-US" altLang="zh-CN" sz="2800" i="0" dirty="0"/>
          </a:p>
          <a:p>
            <a:pPr>
              <a:buNone/>
            </a:pPr>
            <a:r>
              <a:rPr lang="en-US" altLang="zh-CN" sz="2800" i="0" dirty="0">
                <a:hlinkClick r:id="rId2"/>
              </a:rPr>
              <a:t>sheng@nju.edu.cn</a:t>
            </a:r>
            <a:endParaRPr lang="en-US" altLang="zh-CN" sz="2800" i="0" dirty="0"/>
          </a:p>
          <a:p>
            <a:pPr>
              <a:buNone/>
            </a:pPr>
            <a:r>
              <a:rPr kumimoji="1" lang="zh-CN" altLang="en-US" sz="2800" i="0"/>
              <a:t>南京大学 </a:t>
            </a:r>
            <a:endParaRPr kumimoji="1" lang="en-US" altLang="zh-CN" sz="2800" i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Minimum Weighted Retrieval Cost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2411" y="1761493"/>
            <a:ext cx="8208962" cy="4114800"/>
          </a:xfrm>
        </p:spPr>
        <p:txBody>
          <a:bodyPr/>
          <a:lstStyle/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</a:rPr>
              <a:t>p</a:t>
            </a:r>
            <a:r>
              <a:rPr lang="en-US" altLang="zh-CN" sz="2800" dirty="0">
                <a:solidFill>
                  <a:srgbClr val="FF0000"/>
                </a:solidFill>
              </a:rPr>
              <a:t>(low, high)</a:t>
            </a:r>
            <a:r>
              <a:rPr lang="en-US" altLang="zh-CN" sz="2800" dirty="0"/>
              <a:t>, equal to </a:t>
            </a:r>
            <a:r>
              <a:rPr lang="en-US" altLang="zh-CN" sz="2800" i="1" dirty="0"/>
              <a:t>p</a:t>
            </a:r>
            <a:r>
              <a:rPr lang="en-US" altLang="zh-CN" sz="2800" baseline="-25000" dirty="0"/>
              <a:t>low</a:t>
            </a:r>
            <a:r>
              <a:rPr lang="en-US" altLang="zh-CN" sz="2800" dirty="0"/>
              <a:t>+</a:t>
            </a:r>
            <a:r>
              <a:rPr lang="en-US" altLang="zh-CN" sz="2800" i="1" dirty="0"/>
              <a:t>p</a:t>
            </a:r>
            <a:r>
              <a:rPr lang="en-US" altLang="zh-CN" sz="2800" baseline="-25000" dirty="0"/>
              <a:t>low+1</a:t>
            </a:r>
            <a:r>
              <a:rPr lang="en-US" altLang="zh-CN" sz="2800" dirty="0"/>
              <a:t>+…+</a:t>
            </a:r>
            <a:r>
              <a:rPr lang="en-US" altLang="zh-CN" sz="2800" i="1" dirty="0" err="1"/>
              <a:t>p</a:t>
            </a:r>
            <a:r>
              <a:rPr lang="en-US" altLang="zh-CN" sz="2800" baseline="-25000" dirty="0" err="1"/>
              <a:t>high</a:t>
            </a:r>
            <a:r>
              <a:rPr lang="en-US" altLang="zh-CN" sz="2800" dirty="0"/>
              <a:t>, is the weight of the subproblem (low, high).</a:t>
            </a:r>
            <a:endParaRPr lang="en-US" altLang="zh-CN" sz="28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(low, high)</a:t>
            </a:r>
            <a:r>
              <a:rPr lang="en-US" altLang="zh-CN" sz="2800" dirty="0"/>
              <a:t> is the minimum weighted retrieval cost for subproblem (low, high) over all choices of the root key.</a:t>
            </a:r>
          </a:p>
          <a:p>
            <a:pPr eaLnBrk="1" hangingPunct="1"/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(low, high,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is the minimum weighted retrieval cost for subproblem (low, high) when </a:t>
            </a:r>
            <a:r>
              <a:rPr lang="en-US" altLang="zh-CN" sz="2800" i="1" dirty="0"/>
              <a:t>K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is chosen as the root of its binary search tree.</a:t>
            </a:r>
          </a:p>
          <a:p>
            <a:pPr eaLnBrk="1" hangingPunct="1"/>
            <a:endParaRPr lang="en-US" altLang="zh-CN" sz="28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800" i="1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82D27D-8975-714E-A760-781E99FFB112}"/>
              </a:ext>
            </a:extLst>
          </p:cNvPr>
          <p:cNvSpPr/>
          <p:nvPr/>
        </p:nvSpPr>
        <p:spPr bwMode="auto">
          <a:xfrm>
            <a:off x="636472" y="5544235"/>
            <a:ext cx="7560840" cy="9621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en-US" altLang="zh-CN" sz="2800" i="1" kern="0" dirty="0"/>
              <a:t>A</a:t>
            </a:r>
            <a:r>
              <a:rPr lang="en-US" altLang="zh-CN" sz="2800" kern="0" dirty="0"/>
              <a:t>(low, high) = min{</a:t>
            </a:r>
            <a:r>
              <a:rPr lang="en-US" altLang="zh-CN" sz="2800" i="1" kern="0" dirty="0"/>
              <a:t>A</a:t>
            </a:r>
            <a:r>
              <a:rPr lang="en-US" altLang="zh-CN" sz="2800" kern="0" dirty="0"/>
              <a:t>(low, high, </a:t>
            </a:r>
            <a:r>
              <a:rPr lang="en-US" altLang="zh-CN" sz="2800" i="1" kern="0" dirty="0"/>
              <a:t>r</a:t>
            </a:r>
            <a:r>
              <a:rPr lang="en-US" altLang="zh-CN" sz="2800" kern="0" dirty="0"/>
              <a:t>) | </a:t>
            </a:r>
            <a:r>
              <a:rPr lang="en-US" altLang="zh-CN" sz="2800" kern="0" dirty="0" err="1"/>
              <a:t>low</a:t>
            </a:r>
            <a:r>
              <a:rPr lang="en-US" altLang="zh-CN" sz="2800" kern="0" dirty="0" err="1">
                <a:sym typeface="Symbol" panose="05050102010706020507" pitchFamily="18" charset="2"/>
              </a:rPr>
              <a:t></a:t>
            </a:r>
            <a:r>
              <a:rPr lang="en-US" altLang="zh-CN" sz="2800" i="1" kern="0" dirty="0" err="1">
                <a:sym typeface="Symbol" panose="05050102010706020507" pitchFamily="18" charset="2"/>
              </a:rPr>
              <a:t>r</a:t>
            </a:r>
            <a:r>
              <a:rPr lang="en-US" altLang="zh-CN" sz="2800" kern="0" dirty="0" err="1">
                <a:sym typeface="Symbol" panose="05050102010706020507" pitchFamily="18" charset="2"/>
              </a:rPr>
              <a:t>high</a:t>
            </a:r>
            <a:r>
              <a:rPr lang="en-US" altLang="zh-CN" sz="2800" kern="0" dirty="0">
                <a:sym typeface="Symbol" panose="05050102010706020507" pitchFamily="18" charset="2"/>
              </a:rPr>
              <a:t>}</a:t>
            </a:r>
            <a:endParaRPr lang="en-US" altLang="zh-CN" sz="2800" i="1" kern="0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kern="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to compute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(low, high,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19" y="1818502"/>
            <a:ext cx="8208962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(low, high,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en-US" altLang="zh-CN" sz="2800" dirty="0"/>
              <a:t> is the minimum weighted retrieval cost for subproblem (low, high) when </a:t>
            </a:r>
            <a:r>
              <a:rPr lang="en-US" altLang="zh-CN" sz="2800" i="1" dirty="0"/>
              <a:t>K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is chosen as the root of its binary search tree.</a:t>
            </a:r>
          </a:p>
          <a:p>
            <a:pPr eaLnBrk="1" hangingPunct="1"/>
            <a:endParaRPr lang="en-US" altLang="zh-CN" sz="2800" dirty="0"/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2800" i="1" dirty="0"/>
          </a:p>
          <a:p>
            <a:pPr eaLnBrk="1" hangingPunct="1"/>
            <a:endParaRPr lang="en-US" altLang="zh-CN" sz="2800" dirty="0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B3BEE1F-9334-E440-8FD3-5A5F0F5154FA}"/>
              </a:ext>
            </a:extLst>
          </p:cNvPr>
          <p:cNvGrpSpPr>
            <a:grpSpLocks/>
          </p:cNvGrpSpPr>
          <p:nvPr/>
        </p:nvGrpSpPr>
        <p:grpSpPr bwMode="auto">
          <a:xfrm>
            <a:off x="3851275" y="3140869"/>
            <a:ext cx="720725" cy="576262"/>
            <a:chOff x="2597" y="1593"/>
            <a:chExt cx="454" cy="363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6B557F7C-8687-144C-8841-E4CC0FDC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593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1B70C2F5-A8B0-2445-BC2D-68B2199D21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62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/>
                <a:t>K</a:t>
              </a:r>
              <a:r>
                <a:rPr lang="en-US" altLang="zh-CN" sz="2400" i="1" baseline="-25000" dirty="0"/>
                <a:t>r</a:t>
              </a:r>
              <a:endParaRPr lang="en-US" altLang="zh-CN" sz="2400" i="1" dirty="0"/>
            </a:p>
          </p:txBody>
        </p:sp>
      </p:grpSp>
      <p:sp>
        <p:nvSpPr>
          <p:cNvPr id="8" name="AutoShape 6">
            <a:extLst>
              <a:ext uri="{FF2B5EF4-FFF2-40B4-BE49-F238E27FC236}">
                <a16:creationId xmlns:a16="http://schemas.microsoft.com/office/drawing/2014/main" id="{7953F6E1-AACB-334E-9170-9D82D0FB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4086998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9120B20A-0733-0B40-A056-5A5B01B8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7189" y="3817144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740CDCA-F5BF-8646-BB14-F4397FB8A2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6804" y="3591720"/>
            <a:ext cx="1080508" cy="49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0A5B40F-23CB-7343-A9D6-92A760BD0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614" y="3545681"/>
            <a:ext cx="854076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A273D5FC-F6E2-2346-9132-1C86010B5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7575" y="5303023"/>
            <a:ext cx="166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low</a:t>
            </a:r>
            <a:r>
              <a:rPr lang="en-US" altLang="zh-CN" sz="2400" dirty="0"/>
              <a:t>,…</a:t>
            </a:r>
            <a:r>
              <a:rPr lang="en-US" altLang="zh-CN" sz="2400" i="1" dirty="0"/>
              <a:t>K</a:t>
            </a:r>
            <a:r>
              <a:rPr lang="en-US" altLang="zh-CN" sz="2400" i="1" baseline="-25000" dirty="0"/>
              <a:t>r </a:t>
            </a:r>
            <a:r>
              <a:rPr lang="en-US" altLang="zh-CN" sz="2400" baseline="-25000" dirty="0"/>
              <a:t>-1</a:t>
            </a:r>
            <a:endParaRPr lang="en-US" altLang="zh-CN" sz="2400" i="1" dirty="0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E466E00E-B2C7-C147-A77F-2AB0C7654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5105063"/>
            <a:ext cx="17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/>
              <a:t>K</a:t>
            </a:r>
            <a:r>
              <a:rPr lang="en-US" altLang="zh-CN" sz="2400" i="1" baseline="-25000" dirty="0"/>
              <a:t>r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,…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high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54250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">
            <a:extLst>
              <a:ext uri="{FF2B5EF4-FFF2-40B4-BE49-F238E27FC236}">
                <a16:creationId xmlns:a16="http://schemas.microsoft.com/office/drawing/2014/main" id="{B701DE7C-61F2-724C-9ABD-751E4060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97" y="3940939"/>
            <a:ext cx="8637588" cy="2194748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i="1" kern="0" dirty="0"/>
              <a:t>A</a:t>
            </a:r>
            <a:r>
              <a:rPr lang="en-US" altLang="zh-CN" sz="2800" kern="0" dirty="0"/>
              <a:t>(low, high, </a:t>
            </a:r>
            <a:r>
              <a:rPr lang="en-US" altLang="zh-CN" sz="2800" i="1" kern="0" dirty="0"/>
              <a:t>r </a:t>
            </a:r>
            <a:r>
              <a:rPr lang="en-US" altLang="zh-CN" sz="2800" kern="0" dirty="0"/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kern="0" dirty="0"/>
              <a:t> </a:t>
            </a:r>
            <a:r>
              <a:rPr lang="en-US" altLang="zh-CN" sz="2400" kern="0" dirty="0"/>
              <a:t>= </a:t>
            </a:r>
            <a:r>
              <a:rPr lang="en-US" altLang="zh-CN" sz="2400" i="1" kern="0" dirty="0" err="1"/>
              <a:t>p</a:t>
            </a:r>
            <a:r>
              <a:rPr lang="en-US" altLang="zh-CN" sz="2400" i="1" kern="0" baseline="-25000" dirty="0" err="1"/>
              <a:t>r</a:t>
            </a:r>
            <a:endParaRPr lang="en-US" altLang="zh-CN" sz="2400" i="1" kern="0" baseline="-25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kern="0" baseline="-25000" dirty="0"/>
              <a:t> </a:t>
            </a:r>
            <a:r>
              <a:rPr lang="en-US" altLang="zh-CN" sz="2400" kern="0" dirty="0"/>
              <a:t>+ </a:t>
            </a:r>
            <a:r>
              <a:rPr lang="en-US" altLang="zh-CN" sz="2400" i="1" kern="0" dirty="0"/>
              <a:t>p</a:t>
            </a:r>
            <a:r>
              <a:rPr lang="en-US" altLang="zh-CN" sz="2400" kern="0" dirty="0"/>
              <a:t>(low, 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-1)+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(low, 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-1)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kern="0" dirty="0"/>
              <a:t> + </a:t>
            </a:r>
            <a:r>
              <a:rPr lang="en-US" altLang="zh-CN" sz="2400" i="1" kern="0" dirty="0"/>
              <a:t>p</a:t>
            </a:r>
            <a:r>
              <a:rPr lang="en-US" altLang="zh-CN" sz="2400" kern="0" dirty="0"/>
              <a:t>(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+1, high)+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(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+1, high)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kern="0" dirty="0"/>
              <a:t>= </a:t>
            </a:r>
            <a:r>
              <a:rPr lang="en-US" altLang="zh-CN" sz="2400" i="1" kern="0" dirty="0"/>
              <a:t>p</a:t>
            </a:r>
            <a:r>
              <a:rPr lang="en-US" altLang="zh-CN" sz="2400" kern="0" dirty="0"/>
              <a:t>(low, high)+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(low, 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-1)+</a:t>
            </a:r>
            <a:r>
              <a:rPr lang="en-US" altLang="zh-CN" sz="2400" i="1" kern="0" dirty="0"/>
              <a:t>A</a:t>
            </a:r>
            <a:r>
              <a:rPr lang="en-US" altLang="zh-CN" sz="2400" kern="0" dirty="0"/>
              <a:t>(</a:t>
            </a:r>
            <a:r>
              <a:rPr lang="en-US" altLang="zh-CN" sz="2400" i="1" kern="0" dirty="0"/>
              <a:t>r</a:t>
            </a:r>
            <a:r>
              <a:rPr lang="en-US" altLang="zh-CN" sz="2400" kern="0" dirty="0"/>
              <a:t>+1, high)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kern="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kern="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9907" y="188640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How to compute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(low, high, </a:t>
            </a:r>
            <a:r>
              <a:rPr lang="en-US" altLang="zh-CN" i="1" dirty="0">
                <a:solidFill>
                  <a:srgbClr val="FF0000"/>
                </a:solidFill>
              </a:rPr>
              <a:t>r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 ?</a:t>
            </a:r>
          </a:p>
        </p:txBody>
      </p:sp>
      <p:grpSp>
        <p:nvGrpSpPr>
          <p:cNvPr id="16" name="Group 8">
            <a:extLst>
              <a:ext uri="{FF2B5EF4-FFF2-40B4-BE49-F238E27FC236}">
                <a16:creationId xmlns:a16="http://schemas.microsoft.com/office/drawing/2014/main" id="{34171751-E637-F84E-9222-02C6E2A00611}"/>
              </a:ext>
            </a:extLst>
          </p:cNvPr>
          <p:cNvGrpSpPr>
            <a:grpSpLocks/>
          </p:cNvGrpSpPr>
          <p:nvPr/>
        </p:nvGrpSpPr>
        <p:grpSpPr bwMode="auto">
          <a:xfrm>
            <a:off x="5472461" y="998236"/>
            <a:ext cx="720725" cy="576262"/>
            <a:chOff x="2597" y="1593"/>
            <a:chExt cx="454" cy="363"/>
          </a:xfrm>
        </p:grpSpPr>
        <p:sp>
          <p:nvSpPr>
            <p:cNvPr id="17" name="Oval 4">
              <a:extLst>
                <a:ext uri="{FF2B5EF4-FFF2-40B4-BE49-F238E27FC236}">
                  <a16:creationId xmlns:a16="http://schemas.microsoft.com/office/drawing/2014/main" id="{85017D4E-DF05-474A-87F0-5807E9A9D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" y="1593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210EB6C7-E033-E844-8B5A-785CE16F5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" y="162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/>
                <a:t>K</a:t>
              </a:r>
              <a:r>
                <a:rPr lang="en-US" altLang="zh-CN" sz="2400" i="1" baseline="-25000" dirty="0"/>
                <a:t>r</a:t>
              </a:r>
              <a:endParaRPr lang="en-US" altLang="zh-CN" sz="2400" i="1" dirty="0"/>
            </a:p>
          </p:txBody>
        </p:sp>
      </p:grpSp>
      <p:sp>
        <p:nvSpPr>
          <p:cNvPr id="19" name="AutoShape 6">
            <a:extLst>
              <a:ext uri="{FF2B5EF4-FFF2-40B4-BE49-F238E27FC236}">
                <a16:creationId xmlns:a16="http://schemas.microsoft.com/office/drawing/2014/main" id="{B05A1B21-A4F1-8B45-9C19-A94F18C8E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499" y="1944365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C2091AB9-8758-314D-B421-FC7F90C1F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8375" y="1674511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D6251454-A80E-3B4C-A614-A416F39F0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37990" y="1449087"/>
            <a:ext cx="1080508" cy="49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1">
            <a:extLst>
              <a:ext uri="{FF2B5EF4-FFF2-40B4-BE49-F238E27FC236}">
                <a16:creationId xmlns:a16="http://schemas.microsoft.com/office/drawing/2014/main" id="{3D982037-1D0D-0641-85EF-CE99B3AFD6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800" y="1403048"/>
            <a:ext cx="854076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23D2DC4-B86A-E24C-ABAD-525EAFF8C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761" y="3160390"/>
            <a:ext cx="1663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low</a:t>
            </a:r>
            <a:r>
              <a:rPr lang="en-US" altLang="zh-CN" sz="2400" dirty="0"/>
              <a:t>,…</a:t>
            </a:r>
            <a:r>
              <a:rPr lang="en-US" altLang="zh-CN" sz="2400" i="1" dirty="0"/>
              <a:t>K</a:t>
            </a:r>
            <a:r>
              <a:rPr lang="en-US" altLang="zh-CN" sz="2400" i="1" baseline="-25000" dirty="0"/>
              <a:t>r </a:t>
            </a:r>
            <a:r>
              <a:rPr lang="en-US" altLang="zh-CN" sz="2400" baseline="-25000" dirty="0"/>
              <a:t>-1</a:t>
            </a:r>
            <a:endParaRPr lang="en-US" altLang="zh-CN" sz="2400" i="1" dirty="0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522E6FF0-0495-9D48-8E41-25C9C779F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724" y="2962430"/>
            <a:ext cx="1754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/>
              <a:t>K</a:t>
            </a:r>
            <a:r>
              <a:rPr lang="en-US" altLang="zh-CN" sz="2400" i="1" baseline="-25000" dirty="0"/>
              <a:t>r </a:t>
            </a:r>
            <a:r>
              <a:rPr lang="en-US" altLang="zh-CN" sz="2400" baseline="-25000" dirty="0"/>
              <a:t>+1</a:t>
            </a:r>
            <a:r>
              <a:rPr lang="en-US" altLang="zh-CN" sz="2400" dirty="0"/>
              <a:t>,…</a:t>
            </a:r>
            <a:r>
              <a:rPr lang="en-US" altLang="zh-CN" sz="2400" i="1" dirty="0" err="1"/>
              <a:t>K</a:t>
            </a:r>
            <a:r>
              <a:rPr lang="en-US" altLang="zh-CN" sz="2400" i="1" baseline="-25000" dirty="0" err="1"/>
              <a:t>high</a:t>
            </a:r>
            <a:endParaRPr lang="en-US" altLang="zh-CN" sz="2400" i="1" dirty="0"/>
          </a:p>
        </p:txBody>
      </p:sp>
    </p:spTree>
    <p:extLst>
      <p:ext uri="{BB962C8B-B14F-4D97-AF65-F5344CB8AC3E}">
        <p14:creationId xmlns:p14="http://schemas.microsoft.com/office/powerpoint/2010/main" val="274791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Avoiding Repeated Work by Storing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06" y="1898830"/>
            <a:ext cx="8637587" cy="4502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/>
              <a:t>cost</a:t>
            </a:r>
            <a:r>
              <a:rPr lang="en-US" altLang="zh-CN" dirty="0"/>
              <a:t>[low][high] depends upon subproblems with </a:t>
            </a:r>
            <a:r>
              <a:rPr lang="en-US" altLang="zh-CN" dirty="0">
                <a:solidFill>
                  <a:srgbClr val="0000CC"/>
                </a:solidFill>
              </a:rPr>
              <a:t>higher first index</a:t>
            </a:r>
            <a:r>
              <a:rPr lang="en-US" altLang="zh-CN" dirty="0"/>
              <a:t>(row number) and </a:t>
            </a:r>
            <a:r>
              <a:rPr lang="en-US" altLang="zh-CN" dirty="0">
                <a:solidFill>
                  <a:srgbClr val="0000CC"/>
                </a:solidFill>
              </a:rPr>
              <a:t>lower second index</a:t>
            </a:r>
            <a:r>
              <a:rPr lang="en-US" altLang="zh-CN" dirty="0"/>
              <a:t>(column number)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Array </a:t>
            </a:r>
            <a:r>
              <a:rPr lang="en-US" altLang="zh-CN" i="1" dirty="0">
                <a:solidFill>
                  <a:srgbClr val="FF0000"/>
                </a:solidFill>
              </a:rPr>
              <a:t>cost</a:t>
            </a:r>
            <a:r>
              <a:rPr lang="en-US" altLang="zh-CN" dirty="0"/>
              <a:t>: </a:t>
            </a:r>
            <a:r>
              <a:rPr lang="en-US" altLang="zh-CN" i="1" dirty="0"/>
              <a:t>cost</a:t>
            </a:r>
            <a:r>
              <a:rPr lang="en-US" altLang="zh-CN" dirty="0"/>
              <a:t>[low][high] gives the minimum weighted search cost of subproblem (low, high).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Array </a:t>
            </a:r>
            <a:r>
              <a:rPr lang="en-US" altLang="zh-CN" i="1" dirty="0">
                <a:solidFill>
                  <a:srgbClr val="FF0000"/>
                </a:solidFill>
              </a:rPr>
              <a:t>root</a:t>
            </a:r>
            <a:r>
              <a:rPr lang="en-US" altLang="zh-CN" dirty="0"/>
              <a:t>: </a:t>
            </a:r>
            <a:r>
              <a:rPr lang="en-US" altLang="zh-CN" i="1" dirty="0"/>
              <a:t>root</a:t>
            </a:r>
            <a:r>
              <a:rPr lang="en-US" altLang="zh-CN" dirty="0"/>
              <a:t>[low][high] gives the best choice of root for subproblem (low, high).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Computation of the Array </a:t>
            </a:r>
            <a:r>
              <a:rPr lang="en-US" altLang="zh-CN" i="1"/>
              <a:t>cost</a:t>
            </a:r>
            <a:endParaRPr lang="en-US" altLang="zh-CN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981200" y="2209800"/>
            <a:ext cx="3598863" cy="3598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446338" y="2209800"/>
            <a:ext cx="3130550" cy="313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707063" y="5842000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high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495800" y="2590800"/>
            <a:ext cx="381000" cy="2362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447925" y="2593975"/>
            <a:ext cx="2428875" cy="382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1539082" y="18176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low</a:t>
            </a:r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>
            <a:off x="3670300" y="25923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4081463" y="2605088"/>
            <a:ext cx="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5" name="Line 11"/>
          <p:cNvSpPr>
            <a:spLocks noChangeShapeType="1"/>
          </p:cNvSpPr>
          <p:nvPr/>
        </p:nvSpPr>
        <p:spPr bwMode="auto">
          <a:xfrm>
            <a:off x="3289300" y="2592388"/>
            <a:ext cx="0" cy="382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6" name="Line 12"/>
          <p:cNvSpPr>
            <a:spLocks noChangeShapeType="1"/>
          </p:cNvSpPr>
          <p:nvPr/>
        </p:nvSpPr>
        <p:spPr bwMode="auto">
          <a:xfrm flipH="1">
            <a:off x="2865438" y="2593975"/>
            <a:ext cx="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>
            <a:off x="4489450" y="338455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4489450" y="3779838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>
            <a:off x="4489450" y="4203700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4489450" y="4598988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2514600" y="259080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2" name="Text Box 18"/>
          <p:cNvSpPr txBox="1">
            <a:spLocks noChangeArrowheads="1"/>
          </p:cNvSpPr>
          <p:nvPr/>
        </p:nvSpPr>
        <p:spPr bwMode="auto">
          <a:xfrm>
            <a:off x="3376613" y="337185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2982913" y="3046413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4545013" y="45989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2066925" y="2211388"/>
            <a:ext cx="304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2057400" y="5859270"/>
            <a:ext cx="30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2541588" y="587832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16408" name="Text Box 24"/>
          <p:cNvSpPr txBox="1">
            <a:spLocks noChangeArrowheads="1"/>
          </p:cNvSpPr>
          <p:nvPr/>
        </p:nvSpPr>
        <p:spPr bwMode="auto">
          <a:xfrm>
            <a:off x="2952750" y="586720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2</a:t>
            </a:r>
          </a:p>
        </p:txBody>
      </p:sp>
      <p:sp>
        <p:nvSpPr>
          <p:cNvPr id="16409" name="Text Box 25"/>
          <p:cNvSpPr txBox="1">
            <a:spLocks noChangeArrowheads="1"/>
          </p:cNvSpPr>
          <p:nvPr/>
        </p:nvSpPr>
        <p:spPr bwMode="auto">
          <a:xfrm>
            <a:off x="3589338" y="5811838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......</a:t>
            </a:r>
          </a:p>
        </p:txBody>
      </p: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5257800" y="585927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i="1"/>
              <a:t>n</a:t>
            </a: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4876800" y="49530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12" name="Text Box 28"/>
          <p:cNvSpPr txBox="1">
            <a:spLocks noChangeArrowheads="1"/>
          </p:cNvSpPr>
          <p:nvPr/>
        </p:nvSpPr>
        <p:spPr bwMode="auto">
          <a:xfrm>
            <a:off x="5257800" y="54102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0</a:t>
            </a:r>
          </a:p>
        </p:txBody>
      </p: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5249863" y="4899025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p</a:t>
            </a:r>
            <a:r>
              <a:rPr lang="en-US" altLang="zh-CN" sz="1800" baseline="-25000"/>
              <a:t>n</a:t>
            </a:r>
            <a:endParaRPr lang="en-US" altLang="zh-CN" sz="1800" i="1"/>
          </a:p>
        </p:txBody>
      </p: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3352800" y="2971800"/>
            <a:ext cx="457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p</a:t>
            </a:r>
            <a:r>
              <a:rPr lang="en-US" altLang="zh-CN" sz="1800" baseline="-25000"/>
              <a:t>3</a:t>
            </a:r>
            <a:endParaRPr lang="en-US" altLang="zh-CN" sz="1800" i="1"/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2936875" y="256381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p</a:t>
            </a:r>
            <a:r>
              <a:rPr lang="en-US" altLang="zh-CN" sz="1800" baseline="-25000"/>
              <a:t>2</a:t>
            </a:r>
            <a:endParaRPr lang="en-US" altLang="zh-CN" sz="1800" i="1"/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2493963" y="2182813"/>
            <a:ext cx="45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endParaRPr lang="en-US" altLang="zh-CN" sz="1800" i="1"/>
          </a:p>
        </p:txBody>
      </p:sp>
      <p:sp>
        <p:nvSpPr>
          <p:cNvPr id="16417" name="Text Box 33"/>
          <p:cNvSpPr txBox="1">
            <a:spLocks noChangeArrowheads="1"/>
          </p:cNvSpPr>
          <p:nvPr/>
        </p:nvSpPr>
        <p:spPr bwMode="auto">
          <a:xfrm rot="2764711">
            <a:off x="3619500" y="37719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......</a:t>
            </a:r>
          </a:p>
        </p:txBody>
      </p: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1684338" y="22129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1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1670050" y="260826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2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1524000" y="54102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n+1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 rot="5377272">
            <a:off x="1181100" y="37719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......</a:t>
            </a: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6019800" y="19050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i="1">
                <a:solidFill>
                  <a:srgbClr val="0000CC"/>
                </a:solidFill>
              </a:rPr>
              <a:t>cost</a:t>
            </a:r>
            <a:r>
              <a:rPr lang="en-US" altLang="zh-CN" sz="2000"/>
              <a:t>[low][high]</a:t>
            </a:r>
            <a:endParaRPr lang="en-US" altLang="zh-CN" sz="2000" i="1"/>
          </a:p>
        </p:txBody>
      </p:sp>
      <p:sp>
        <p:nvSpPr>
          <p:cNvPr id="16423" name="Line 39"/>
          <p:cNvSpPr>
            <a:spLocks noChangeShapeType="1"/>
          </p:cNvSpPr>
          <p:nvPr/>
        </p:nvSpPr>
        <p:spPr bwMode="auto">
          <a:xfrm flipH="1">
            <a:off x="4648200" y="2133600"/>
            <a:ext cx="1447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5272" name="AutoShape 40"/>
          <p:cNvSpPr>
            <a:spLocks noChangeArrowheads="1"/>
          </p:cNvSpPr>
          <p:nvPr/>
        </p:nvSpPr>
        <p:spPr bwMode="auto">
          <a:xfrm rot="-8270941">
            <a:off x="2743200" y="4038600"/>
            <a:ext cx="15240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5"/>
          <p:cNvSpPr txBox="1">
            <a:spLocks noChangeArrowheads="1"/>
          </p:cNvSpPr>
          <p:nvPr/>
        </p:nvSpPr>
        <p:spPr bwMode="auto">
          <a:xfrm>
            <a:off x="296863" y="1898650"/>
            <a:ext cx="7110412" cy="4729163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bestChoice(prob, cost, root, low, high)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if</a:t>
            </a:r>
            <a:r>
              <a:rPr lang="en-US" altLang="zh-CN" sz="2400"/>
              <a:t> (high&lt;low)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bestCost=0;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bestRoot=-1;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else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    bestCost=</a:t>
            </a:r>
            <a:r>
              <a:rPr lang="en-US" altLang="zh-CN" sz="2400">
                <a:sym typeface="Symbol" panose="05050102010706020507" pitchFamily="18" charset="2"/>
              </a:rPr>
              <a:t>;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for</a:t>
            </a:r>
            <a:r>
              <a:rPr lang="en-US" altLang="zh-CN" sz="2400">
                <a:sym typeface="Symbol" panose="05050102010706020507" pitchFamily="18" charset="2"/>
              </a:rPr>
              <a:t> (r=low; rhigh; r++)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en-US" altLang="zh-CN" sz="2400">
                <a:solidFill>
                  <a:srgbClr val="0000CC"/>
                </a:solidFill>
                <a:sym typeface="Symbol" panose="05050102010706020507" pitchFamily="18" charset="2"/>
              </a:rPr>
              <a:t>rCost=p(low,high)+cost[low][r-1]+cost[r+1][high]</a:t>
            </a:r>
            <a:r>
              <a:rPr lang="en-US" altLang="zh-CN" sz="2400"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en-US" altLang="zh-CN" sz="2400" b="1">
                <a:sym typeface="Symbol" panose="05050102010706020507" pitchFamily="18" charset="2"/>
              </a:rPr>
              <a:t>if</a:t>
            </a:r>
            <a:r>
              <a:rPr lang="en-US" altLang="zh-CN" sz="2400">
                <a:sym typeface="Symbol" panose="05050102010706020507" pitchFamily="18" charset="2"/>
              </a:rPr>
              <a:t> (rCost&lt;bestCost)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bestCost=rCost;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bestRoot=r;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cost[low][high]=bestCost;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root[low][high]=bestRoot;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return</a:t>
            </a:r>
            <a:endParaRPr lang="en-US" altLang="zh-CN" sz="2400">
              <a:sym typeface="Symbol" panose="05050102010706020507" pitchFamily="18" charset="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Optimal BST: DP Algorithm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84588" y="2332038"/>
            <a:ext cx="5432425" cy="1792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optimalBST(prob,n,cost,root)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 b="1"/>
              <a:t>for</a:t>
            </a:r>
            <a:r>
              <a:rPr lang="en-US" altLang="zh-CN" sz="2400"/>
              <a:t> (low=n+1; low</a:t>
            </a:r>
            <a:r>
              <a:rPr lang="en-US" altLang="zh-CN" sz="2400">
                <a:sym typeface="Symbol" panose="05050102010706020507" pitchFamily="18" charset="2"/>
              </a:rPr>
              <a:t>1; low--)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</a:t>
            </a:r>
            <a:r>
              <a:rPr lang="en-US" altLang="zh-CN" sz="2400" b="1">
                <a:sym typeface="Symbol" panose="05050102010706020507" pitchFamily="18" charset="2"/>
              </a:rPr>
              <a:t>for</a:t>
            </a:r>
            <a:r>
              <a:rPr lang="en-US" altLang="zh-CN" sz="2400">
                <a:sym typeface="Symbol" panose="05050102010706020507" pitchFamily="18" charset="2"/>
              </a:rPr>
              <a:t> (high=low-1; highn; high++)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        </a:t>
            </a:r>
            <a:r>
              <a:rPr lang="en-US" altLang="zh-CN" sz="2400" b="1" i="1">
                <a:solidFill>
                  <a:srgbClr val="008000"/>
                </a:solidFill>
                <a:sym typeface="Symbol" panose="05050102010706020507" pitchFamily="18" charset="2"/>
              </a:rPr>
              <a:t>bestChoice</a:t>
            </a:r>
            <a:r>
              <a:rPr lang="en-US" altLang="zh-CN" sz="2400">
                <a:sym typeface="Symbol" panose="05050102010706020507" pitchFamily="18" charset="2"/>
              </a:rPr>
              <a:t>(prob,cost,root,low,high)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ym typeface="Symbol" panose="05050102010706020507" pitchFamily="18" charset="2"/>
              </a:rPr>
              <a:t>return </a:t>
            </a:r>
            <a:r>
              <a:rPr lang="en-US" altLang="zh-CN" sz="2400">
                <a:sym typeface="Symbol" panose="05050102010706020507" pitchFamily="18" charset="2"/>
              </a:rPr>
              <a:t>cost</a:t>
            </a:r>
          </a:p>
        </p:txBody>
      </p:sp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7632340" y="5086350"/>
            <a:ext cx="1755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i="1">
                <a:solidFill>
                  <a:srgbClr val="FF0000"/>
                </a:solidFill>
                <a:sym typeface="Symbol" panose="05050102010706020507" pitchFamily="18" charset="2"/>
              </a:rPr>
              <a:t>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 in One Dimension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52" y="1718810"/>
            <a:ext cx="8635636" cy="4114800"/>
          </a:xfrm>
        </p:spPr>
        <p:txBody>
          <a:bodyPr/>
          <a:lstStyle/>
          <a:p>
            <a:r>
              <a:rPr lang="en-US" altLang="zh-CN" dirty="0"/>
              <a:t>Highway restaurants</a:t>
            </a:r>
          </a:p>
          <a:p>
            <a:pPr lvl="1"/>
            <a:r>
              <a:rPr lang="en-US" altLang="zh-CN" dirty="0"/>
              <a:t>n possible locations on a straight line</a:t>
            </a:r>
          </a:p>
          <a:p>
            <a:pPr lvl="2"/>
            <a:r>
              <a:rPr lang="en-US" altLang="zh-CN" i="1" dirty="0"/>
              <a:t>m</a:t>
            </a:r>
            <a:r>
              <a:rPr lang="en-US" altLang="zh-CN" i="1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3</a:t>
            </a:r>
            <a:r>
              <a:rPr lang="en-US" altLang="zh-CN" dirty="0"/>
              <a:t>, …,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n</a:t>
            </a:r>
            <a:endParaRPr lang="en-US" altLang="zh-CN" i="1" baseline="-25000" dirty="0"/>
          </a:p>
          <a:p>
            <a:pPr lvl="1"/>
            <a:r>
              <a:rPr lang="en-US" altLang="zh-CN" dirty="0"/>
              <a:t>At most one restaurant at one location</a:t>
            </a:r>
          </a:p>
          <a:p>
            <a:pPr lvl="2"/>
            <a:r>
              <a:rPr lang="en-US" altLang="zh-CN" dirty="0"/>
              <a:t>Expected profit for location m</a:t>
            </a:r>
            <a:r>
              <a:rPr lang="en-US" altLang="zh-CN" i="1" baseline="-25000" dirty="0"/>
              <a:t>i</a:t>
            </a:r>
            <a:r>
              <a:rPr lang="en-US" altLang="zh-CN" dirty="0"/>
              <a:t> is </a:t>
            </a:r>
            <a:r>
              <a:rPr lang="en-US" altLang="zh-CN" i="1" dirty="0"/>
              <a:t>p</a:t>
            </a:r>
            <a:r>
              <a:rPr lang="en-US" altLang="zh-CN" i="1" baseline="-25000" dirty="0"/>
              <a:t>i</a:t>
            </a:r>
          </a:p>
          <a:p>
            <a:pPr lvl="1"/>
            <a:r>
              <a:rPr lang="en-US" altLang="zh-CN" dirty="0"/>
              <a:t>Any two restaurants should be at least </a:t>
            </a:r>
            <a:r>
              <a:rPr lang="en-US" altLang="zh-CN" i="1" dirty="0"/>
              <a:t>k</a:t>
            </a:r>
            <a:r>
              <a:rPr lang="en-US" altLang="zh-CN" dirty="0"/>
              <a:t> miles apart</a:t>
            </a:r>
          </a:p>
          <a:p>
            <a:r>
              <a:rPr lang="en-US" altLang="zh-CN" dirty="0"/>
              <a:t>How to arrange the restaurants to obtain the maximum expected profit?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4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Highway Restaurants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recursion</a:t>
            </a:r>
          </a:p>
          <a:p>
            <a:pPr lvl="1"/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j</a:t>
            </a:r>
            <a:r>
              <a:rPr lang="en-US" altLang="zh-CN" dirty="0"/>
              <a:t>): the max profit achievable using only first </a:t>
            </a:r>
            <a:r>
              <a:rPr lang="en-US" altLang="zh-CN" i="1" dirty="0"/>
              <a:t>j</a:t>
            </a:r>
            <a:r>
              <a:rPr lang="en-US" altLang="zh-CN" dirty="0"/>
              <a:t> locations</a:t>
            </a:r>
          </a:p>
          <a:p>
            <a:pPr lvl="2"/>
            <a:r>
              <a:rPr lang="en-US" altLang="zh-CN" i="1" dirty="0"/>
              <a:t>P</a:t>
            </a:r>
            <a:r>
              <a:rPr lang="en-US" altLang="zh-CN" dirty="0"/>
              <a:t>(0)=0</a:t>
            </a:r>
          </a:p>
          <a:p>
            <a:pPr lvl="1" algn="just"/>
            <a:r>
              <a:rPr lang="en-US" altLang="zh-CN" i="1" dirty="0" err="1"/>
              <a:t>prev</a:t>
            </a:r>
            <a:r>
              <a:rPr lang="en-US" altLang="zh-CN" dirty="0"/>
              <a:t>[</a:t>
            </a:r>
            <a:r>
              <a:rPr lang="en-US" altLang="zh-CN" i="1" dirty="0"/>
              <a:t>j</a:t>
            </a:r>
            <a:r>
              <a:rPr lang="en-US" altLang="zh-CN" dirty="0"/>
              <a:t>]: the largest index which is smaller than </a:t>
            </a:r>
            <a:r>
              <a:rPr lang="en-US" altLang="zh-CN" i="1" dirty="0"/>
              <a:t>j</a:t>
            </a:r>
            <a:r>
              <a:rPr lang="en-US" altLang="zh-CN" dirty="0"/>
              <a:t> and is </a:t>
            </a:r>
            <a:r>
              <a:rPr lang="en-US" altLang="zh-CN" i="1" dirty="0"/>
              <a:t>k</a:t>
            </a:r>
            <a:r>
              <a:rPr lang="en-US" altLang="zh-CN" dirty="0"/>
              <a:t> miles away from j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05" y="5094185"/>
            <a:ext cx="4276190" cy="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1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Highway Restaurants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One dimension DP algorithm</a:t>
            </a:r>
          </a:p>
          <a:p>
            <a:pPr lvl="1"/>
            <a:r>
              <a:rPr lang="en-US" altLang="zh-CN" dirty="0"/>
              <a:t>Fill in P[0], P[1], …, P[n]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C6EF3-2DFE-4076-8AC3-113EDE7AF938}" type="slidenum">
              <a:rPr lang="zh-CN" altLang="en-US" smtClean="0"/>
              <a:pPr/>
              <a:t>18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804" y="3197442"/>
            <a:ext cx="4176391" cy="28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24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 Max Sum Sub-Sequence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/>
              <a:t>The problem: Given a sequence  </a:t>
            </a:r>
            <a:r>
              <a:rPr lang="en-US" altLang="zh-CN" sz="2400" i="1" dirty="0"/>
              <a:t>S </a:t>
            </a:r>
            <a:r>
              <a:rPr lang="en-US" altLang="zh-CN" sz="2400" dirty="0"/>
              <a:t>of integer, find the </a:t>
            </a:r>
            <a:r>
              <a:rPr lang="en-US" altLang="zh-CN" sz="2400" b="1" dirty="0">
                <a:solidFill>
                  <a:srgbClr val="006600"/>
                </a:solidFill>
              </a:rPr>
              <a:t>largest sum</a:t>
            </a:r>
            <a:r>
              <a:rPr lang="en-US" altLang="zh-CN" sz="2400" dirty="0"/>
              <a:t> of a consecutive subsequence of </a:t>
            </a:r>
            <a:r>
              <a:rPr lang="en-US" altLang="zh-CN" sz="2400" i="1" dirty="0"/>
              <a:t>S</a:t>
            </a:r>
            <a:r>
              <a:rPr lang="en-US" altLang="zh-CN" sz="2400" dirty="0"/>
              <a:t>. </a:t>
            </a:r>
            <a:r>
              <a:rPr lang="en-US" altLang="zh-CN" sz="1800" dirty="0"/>
              <a:t>(0, if all negative items)</a:t>
            </a:r>
          </a:p>
          <a:p>
            <a:pPr lvl="1"/>
            <a:r>
              <a:rPr lang="en-US" altLang="zh-CN" sz="2000" dirty="0"/>
              <a:t>An example: -2, 11, -4, 13, -5, -2; the result 20: (11, -4, 13)</a:t>
            </a:r>
            <a:endParaRPr lang="en-US" altLang="zh-CN" sz="2000" i="1" dirty="0"/>
          </a:p>
          <a:p>
            <a:r>
              <a:rPr lang="en-US" altLang="zh-CN" dirty="0"/>
              <a:t>Divide-and-Conquer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1475656" y="3467319"/>
            <a:ext cx="5904954" cy="487466"/>
            <a:chOff x="748" y="1117"/>
            <a:chExt cx="4128" cy="680"/>
          </a:xfrm>
        </p:grpSpPr>
        <p:sp>
          <p:nvSpPr>
            <p:cNvPr id="34" name="Rectangle 4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>
              <a:off x="2812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cs typeface="Times New Roman" pitchFamily="18" charset="0"/>
              </a:endParaRPr>
            </a:p>
          </p:txBody>
        </p:sp>
      </p:grpSp>
      <p:grpSp>
        <p:nvGrpSpPr>
          <p:cNvPr id="36" name="Group 10"/>
          <p:cNvGrpSpPr>
            <a:grpSpLocks/>
          </p:cNvGrpSpPr>
          <p:nvPr/>
        </p:nvGrpSpPr>
        <p:grpSpPr bwMode="auto">
          <a:xfrm>
            <a:off x="1469934" y="4192528"/>
            <a:ext cx="5904954" cy="487466"/>
            <a:chOff x="748" y="1117"/>
            <a:chExt cx="4128" cy="680"/>
          </a:xfrm>
        </p:grpSpPr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748" y="1389"/>
              <a:ext cx="4128" cy="1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cs typeface="Times New Roman" pitchFamily="18" charset="0"/>
              </a:endParaRPr>
            </a:p>
          </p:txBody>
        </p:sp>
        <p:sp>
          <p:nvSpPr>
            <p:cNvPr id="38" name="Line 12"/>
            <p:cNvSpPr>
              <a:spLocks noChangeShapeType="1"/>
            </p:cNvSpPr>
            <p:nvPr/>
          </p:nvSpPr>
          <p:spPr bwMode="auto">
            <a:xfrm>
              <a:off x="2808" y="1117"/>
              <a:ext cx="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>
                <a:cs typeface="Times New Roman" pitchFamily="18" charset="0"/>
              </a:endParaRPr>
            </a:p>
          </p:txBody>
        </p:sp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1475656" y="5204062"/>
            <a:ext cx="5904954" cy="9749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2043316" y="4385011"/>
            <a:ext cx="1233060" cy="9749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1" name="Rectangle 22"/>
          <p:cNvSpPr>
            <a:spLocks noChangeArrowheads="1"/>
          </p:cNvSpPr>
          <p:nvPr/>
        </p:nvSpPr>
        <p:spPr bwMode="auto">
          <a:xfrm>
            <a:off x="4865594" y="4385011"/>
            <a:ext cx="2011232" cy="97493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2" name="Rectangle 23"/>
          <p:cNvSpPr>
            <a:spLocks noChangeArrowheads="1"/>
          </p:cNvSpPr>
          <p:nvPr/>
        </p:nvSpPr>
        <p:spPr bwMode="auto">
          <a:xfrm>
            <a:off x="3276426" y="5206674"/>
            <a:ext cx="1102887" cy="99644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4459088" y="5212871"/>
            <a:ext cx="726676" cy="98210"/>
          </a:xfrm>
          <a:prstGeom prst="rect">
            <a:avLst/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4411588" y="4893422"/>
            <a:ext cx="0" cy="6958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45" name="Text Box 25"/>
          <p:cNvSpPr txBox="1">
            <a:spLocks noChangeArrowheads="1"/>
          </p:cNvSpPr>
          <p:nvPr/>
        </p:nvSpPr>
        <p:spPr bwMode="auto">
          <a:xfrm>
            <a:off x="6441811" y="3851338"/>
            <a:ext cx="194686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cs typeface="Times New Roman" pitchFamily="18" charset="0"/>
              </a:rPr>
              <a:t>recursion </a:t>
            </a:r>
          </a:p>
        </p:txBody>
      </p:sp>
      <p:sp>
        <p:nvSpPr>
          <p:cNvPr id="46" name="Freeform 26"/>
          <p:cNvSpPr>
            <a:spLocks/>
          </p:cNvSpPr>
          <p:nvPr/>
        </p:nvSpPr>
        <p:spPr bwMode="auto">
          <a:xfrm>
            <a:off x="6062123" y="4150275"/>
            <a:ext cx="454887" cy="162727"/>
          </a:xfrm>
          <a:custGeom>
            <a:avLst/>
            <a:gdLst>
              <a:gd name="T0" fmla="*/ 2147483647 w 318"/>
              <a:gd name="T1" fmla="*/ 0 h 227"/>
              <a:gd name="T2" fmla="*/ 0 w 318"/>
              <a:gd name="T3" fmla="*/ 2147483647 h 227"/>
              <a:gd name="T4" fmla="*/ 0 60000 65536"/>
              <a:gd name="T5" fmla="*/ 0 60000 65536"/>
              <a:gd name="T6" fmla="*/ 0 w 318"/>
              <a:gd name="T7" fmla="*/ 0 h 227"/>
              <a:gd name="T8" fmla="*/ 318 w 318"/>
              <a:gd name="T9" fmla="*/ 227 h 22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227">
                <a:moveTo>
                  <a:pt x="318" y="0"/>
                </a:moveTo>
                <a:cubicBezTo>
                  <a:pt x="185" y="94"/>
                  <a:pt x="53" y="189"/>
                  <a:pt x="0" y="227"/>
                </a:cubicBezTo>
              </a:path>
            </a:pathLst>
          </a:cu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7" name="Freeform 27"/>
          <p:cNvSpPr>
            <a:spLocks/>
          </p:cNvSpPr>
          <p:nvPr/>
        </p:nvSpPr>
        <p:spPr bwMode="auto">
          <a:xfrm>
            <a:off x="2724879" y="4085758"/>
            <a:ext cx="3503206" cy="227245"/>
          </a:xfrm>
          <a:custGeom>
            <a:avLst/>
            <a:gdLst>
              <a:gd name="T0" fmla="*/ 2147483647 w 2449"/>
              <a:gd name="T1" fmla="*/ 2147483647 h 317"/>
              <a:gd name="T2" fmla="*/ 2147483647 w 2449"/>
              <a:gd name="T3" fmla="*/ 2147483647 h 317"/>
              <a:gd name="T4" fmla="*/ 0 w 2449"/>
              <a:gd name="T5" fmla="*/ 2147483647 h 317"/>
              <a:gd name="T6" fmla="*/ 0 60000 65536"/>
              <a:gd name="T7" fmla="*/ 0 60000 65536"/>
              <a:gd name="T8" fmla="*/ 0 60000 65536"/>
              <a:gd name="T9" fmla="*/ 0 w 2449"/>
              <a:gd name="T10" fmla="*/ 0 h 317"/>
              <a:gd name="T11" fmla="*/ 2449 w 2449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9" h="317">
                <a:moveTo>
                  <a:pt x="2449" y="45"/>
                </a:moveTo>
                <a:cubicBezTo>
                  <a:pt x="1905" y="22"/>
                  <a:pt x="1361" y="0"/>
                  <a:pt x="953" y="45"/>
                </a:cubicBezTo>
                <a:cubicBezTo>
                  <a:pt x="545" y="90"/>
                  <a:pt x="166" y="272"/>
                  <a:pt x="0" y="317"/>
                </a:cubicBezTo>
              </a:path>
            </a:pathLst>
          </a:cu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48" name="Line 28"/>
          <p:cNvSpPr>
            <a:spLocks noChangeShapeType="1"/>
          </p:cNvSpPr>
          <p:nvPr/>
        </p:nvSpPr>
        <p:spPr bwMode="auto">
          <a:xfrm flipH="1">
            <a:off x="3707610" y="5033083"/>
            <a:ext cx="649431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49" name="Line 29"/>
          <p:cNvSpPr>
            <a:spLocks noChangeShapeType="1"/>
          </p:cNvSpPr>
          <p:nvPr/>
        </p:nvSpPr>
        <p:spPr bwMode="auto">
          <a:xfrm>
            <a:off x="4506840" y="5033083"/>
            <a:ext cx="713802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lgDash"/>
            <a:round/>
            <a:headEnd/>
            <a:tailEnd type="stealth" w="lg" len="lg"/>
          </a:ln>
        </p:spPr>
        <p:txBody>
          <a:bodyPr wrap="none"/>
          <a:lstStyle/>
          <a:p>
            <a:endParaRPr lang="en-US">
              <a:cs typeface="Times New Roman" pitchFamily="18" charset="0"/>
            </a:endParaRP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5715750" y="4863582"/>
            <a:ext cx="1233060" cy="9749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cs typeface="Times New Roman" pitchFamily="18" charset="0"/>
            </a:endParaRPr>
          </a:p>
        </p:txBody>
      </p:sp>
      <p:sp>
        <p:nvSpPr>
          <p:cNvPr id="51" name="Text Box 31"/>
          <p:cNvSpPr txBox="1">
            <a:spLocks noChangeArrowheads="1"/>
          </p:cNvSpPr>
          <p:nvPr/>
        </p:nvSpPr>
        <p:spPr bwMode="auto">
          <a:xfrm>
            <a:off x="7086635" y="4601035"/>
            <a:ext cx="12988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cs typeface="Times New Roman" pitchFamily="18" charset="0"/>
              </a:rPr>
              <a:t>The largest is the result</a:t>
            </a:r>
          </a:p>
        </p:txBody>
      </p:sp>
    </p:spTree>
    <p:extLst>
      <p:ext uri="{BB962C8B-B14F-4D97-AF65-F5344CB8AC3E}">
        <p14:creationId xmlns:p14="http://schemas.microsoft.com/office/powerpoint/2010/main" val="156592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 the last class…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Motivation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Recursion and </a:t>
            </a:r>
            <a:r>
              <a:rPr lang="en-US" altLang="zh-CN" dirty="0" err="1"/>
              <a:t>Subproblem</a:t>
            </a:r>
            <a:r>
              <a:rPr lang="en-US" altLang="zh-CN" dirty="0"/>
              <a:t> Graph</a:t>
            </a:r>
          </a:p>
          <a:p>
            <a:pPr eaLnBrk="1" hangingPunct="1"/>
            <a:r>
              <a:rPr lang="en-US" altLang="zh-CN" dirty="0"/>
              <a:t>Solution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Dynamic Programming</a:t>
            </a:r>
          </a:p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Least Cost of Matrix Multiplication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Revisit Max Sum Sub-Sequence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83226" y="1808820"/>
            <a:ext cx="8637588" cy="4114800"/>
          </a:xfrm>
        </p:spPr>
        <p:txBody>
          <a:bodyPr/>
          <a:lstStyle/>
          <a:p>
            <a:r>
              <a:rPr lang="en-US" altLang="zh-CN" sz="2400" dirty="0"/>
              <a:t>The problem: Given a sequence  </a:t>
            </a:r>
            <a:r>
              <a:rPr lang="en-US" altLang="zh-CN" sz="2400" i="1" dirty="0"/>
              <a:t>S </a:t>
            </a:r>
            <a:r>
              <a:rPr lang="en-US" altLang="zh-CN" sz="2400" dirty="0"/>
              <a:t>of integer, find the </a:t>
            </a:r>
            <a:r>
              <a:rPr lang="en-US" altLang="zh-CN" sz="2400" b="1" dirty="0">
                <a:solidFill>
                  <a:srgbClr val="006600"/>
                </a:solidFill>
              </a:rPr>
              <a:t>largest sum</a:t>
            </a:r>
            <a:r>
              <a:rPr lang="en-US" altLang="zh-CN" sz="2400" dirty="0"/>
              <a:t> of a consecutive subsequence of </a:t>
            </a:r>
            <a:r>
              <a:rPr lang="en-US" altLang="zh-CN" sz="2400" i="1" dirty="0"/>
              <a:t>S</a:t>
            </a:r>
            <a:r>
              <a:rPr lang="en-US" altLang="zh-CN" sz="2400" dirty="0"/>
              <a:t>. </a:t>
            </a:r>
            <a:r>
              <a:rPr lang="en-US" altLang="zh-CN" sz="1800" dirty="0"/>
              <a:t>(0, if all negative items)</a:t>
            </a:r>
          </a:p>
          <a:p>
            <a:pPr lvl="1"/>
            <a:r>
              <a:rPr lang="en-US" altLang="zh-CN" sz="2000" dirty="0"/>
              <a:t>An example: -2, 11, -4, 13, -5, -2; the result 20: (11, -4, 13)</a:t>
            </a:r>
            <a:endParaRPr lang="en-US" altLang="zh-CN" dirty="0"/>
          </a:p>
          <a:p>
            <a:r>
              <a:rPr lang="en-US" altLang="zh-CN" dirty="0"/>
              <a:t>Dynamic Programing</a:t>
            </a:r>
          </a:p>
          <a:p>
            <a:pPr lvl="1"/>
            <a:r>
              <a:rPr lang="en-US" altLang="zh-CN" dirty="0"/>
              <a:t>Assuming the sequence is s</a:t>
            </a:r>
            <a:r>
              <a:rPr lang="en-US" altLang="zh-CN" baseline="-25000" dirty="0"/>
              <a:t>1</a:t>
            </a:r>
            <a:r>
              <a:rPr lang="en-US" altLang="zh-CN" dirty="0"/>
              <a:t>, s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n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P(k): the sum of the max sum sub-sequence among s</a:t>
            </a:r>
            <a:r>
              <a:rPr lang="en-US" altLang="zh-CN" baseline="-25000" dirty="0"/>
              <a:t>1</a:t>
            </a:r>
            <a:r>
              <a:rPr lang="en-US" altLang="zh-CN" dirty="0"/>
              <a:t>, s</a:t>
            </a:r>
            <a:r>
              <a:rPr lang="en-US" altLang="zh-CN" baseline="-25000" dirty="0"/>
              <a:t>2</a:t>
            </a:r>
            <a:r>
              <a:rPr lang="en-US" altLang="zh-CN" dirty="0"/>
              <a:t>, …, s</a:t>
            </a:r>
            <a:r>
              <a:rPr lang="en-US" altLang="zh-CN" baseline="-25000" dirty="0"/>
              <a:t>k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Sum(</a:t>
            </a:r>
            <a:r>
              <a:rPr lang="en-US" altLang="zh-CN" dirty="0" err="1"/>
              <a:t>i</a:t>
            </a:r>
            <a:r>
              <a:rPr lang="en-US" altLang="zh-CN" dirty="0"/>
              <a:t>, j): the sum of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i</a:t>
            </a:r>
            <a:r>
              <a:rPr lang="en-US" altLang="zh-CN" dirty="0"/>
              <a:t>, s</a:t>
            </a:r>
            <a:r>
              <a:rPr lang="en-US" altLang="zh-CN" baseline="-25000" dirty="0"/>
              <a:t>i+1</a:t>
            </a:r>
            <a:r>
              <a:rPr lang="en-US" altLang="zh-CN" dirty="0"/>
              <a:t>, …, </a:t>
            </a:r>
            <a:r>
              <a:rPr lang="en-US" altLang="zh-CN" dirty="0" err="1"/>
              <a:t>s</a:t>
            </a:r>
            <a:r>
              <a:rPr lang="en-US" altLang="zh-CN" baseline="-25000" dirty="0" err="1"/>
              <a:t>j</a:t>
            </a:r>
            <a:r>
              <a:rPr lang="en-US" altLang="zh-CN" dirty="0"/>
              <a:t>.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70" y="5690257"/>
            <a:ext cx="5172075" cy="46672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5647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Separating Sequence of Words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763713"/>
            <a:ext cx="8564562" cy="48593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Word-length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w</a:t>
            </a:r>
            <a:r>
              <a:rPr lang="en-US" altLang="zh-CN" sz="2800" i="1" baseline="-25000" dirty="0" err="1"/>
              <a:t>n</a:t>
            </a:r>
            <a:r>
              <a:rPr lang="en-US" altLang="zh-CN" sz="2800" i="1" baseline="-25000" dirty="0"/>
              <a:t> </a:t>
            </a:r>
            <a:r>
              <a:rPr lang="en-US" altLang="zh-CN" sz="2800" dirty="0"/>
              <a:t>and line-width: </a:t>
            </a:r>
            <a:r>
              <a:rPr lang="en-US" altLang="zh-CN" sz="2800" i="1" dirty="0"/>
              <a:t>W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Basic constraint: if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, …, 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j</a:t>
            </a:r>
            <a:r>
              <a:rPr lang="en-US" altLang="zh-CN" sz="2800" dirty="0"/>
              <a:t> are in one line, then 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+</a:t>
            </a:r>
            <a:r>
              <a:rPr lang="en-US" altLang="zh-CN" sz="2800" i="1" dirty="0"/>
              <a:t>w</a:t>
            </a:r>
            <a:r>
              <a:rPr lang="en-US" altLang="zh-CN" sz="2800" baseline="-25000" dirty="0"/>
              <a:t>i+1</a:t>
            </a:r>
            <a:r>
              <a:rPr lang="en-US" altLang="zh-CN" sz="2800" dirty="0"/>
              <a:t>+ …+</a:t>
            </a:r>
            <a:r>
              <a:rPr lang="en-US" altLang="zh-CN" sz="2800" i="1" dirty="0" err="1"/>
              <a:t>w</a:t>
            </a:r>
            <a:r>
              <a:rPr lang="en-US" altLang="zh-CN" sz="2800" baseline="-25000" dirty="0" err="1"/>
              <a:t>j</a:t>
            </a:r>
            <a:r>
              <a:rPr lang="en-US" altLang="zh-CN" sz="2800" dirty="0" err="1">
                <a:sym typeface="Symbol" panose="05050102010706020507" pitchFamily="18" charset="2"/>
              </a:rPr>
              <a:t></a:t>
            </a:r>
            <a:r>
              <a:rPr lang="en-US" altLang="zh-CN" sz="2800" i="1" dirty="0" err="1">
                <a:sym typeface="Symbol" panose="05050102010706020507" pitchFamily="18" charset="2"/>
              </a:rPr>
              <a:t>W</a:t>
            </a:r>
            <a:r>
              <a:rPr lang="en-US" altLang="zh-CN" sz="2800" dirty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Penalty for one line: </a:t>
            </a:r>
            <a:r>
              <a:rPr lang="en-US" altLang="zh-CN" sz="2800" dirty="0">
                <a:solidFill>
                  <a:srgbClr val="FF0000"/>
                </a:solidFill>
              </a:rPr>
              <a:t>some function of 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i="1" dirty="0"/>
              <a:t>. X</a:t>
            </a:r>
            <a:r>
              <a:rPr lang="en-US" altLang="zh-CN" sz="2800" dirty="0"/>
              <a:t> is: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0 for the last line in a paragraph,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W </a:t>
            </a:r>
            <a:r>
              <a:rPr lang="en-US" altLang="zh-CN" sz="2400" dirty="0"/>
              <a:t>–(</a:t>
            </a:r>
            <a:r>
              <a:rPr lang="en-US" altLang="zh-CN" sz="2400" i="1" dirty="0"/>
              <a:t>w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+</a:t>
            </a:r>
            <a:r>
              <a:rPr lang="en-US" altLang="zh-CN" sz="2400" i="1" dirty="0"/>
              <a:t>w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+ …+</a:t>
            </a:r>
            <a:r>
              <a:rPr lang="en-US" altLang="zh-CN" sz="2400" i="1" dirty="0" err="1"/>
              <a:t>w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) for other lines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how to separate a sequence of words (forming a paragraph) into lines, making the penalty of the paragraph, which is the sum of the penalties of individual lines, be</a:t>
            </a:r>
            <a:r>
              <a:rPr lang="zh-CN" altLang="en-US" sz="2400" dirty="0"/>
              <a:t> </a:t>
            </a:r>
            <a:r>
              <a:rPr lang="en-US" altLang="zh-CN" sz="2400" dirty="0"/>
              <a:t>minimized.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/>
          <p:cNvSpPr>
            <a:spLocks noChangeArrowheads="1"/>
          </p:cNvSpPr>
          <p:nvPr/>
        </p:nvSpPr>
        <p:spPr bwMode="auto">
          <a:xfrm>
            <a:off x="3086100" y="4554538"/>
            <a:ext cx="5807075" cy="1709737"/>
          </a:xfrm>
          <a:prstGeom prst="rect">
            <a:avLst/>
          </a:prstGeom>
          <a:solidFill>
            <a:srgbClr val="CCFFFF"/>
          </a:soli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9459" name="Rectangle 12"/>
          <p:cNvSpPr>
            <a:spLocks noChangeArrowheads="1"/>
          </p:cNvSpPr>
          <p:nvPr/>
        </p:nvSpPr>
        <p:spPr bwMode="auto">
          <a:xfrm>
            <a:off x="2951163" y="2259013"/>
            <a:ext cx="5942012" cy="1755775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250825" y="1808163"/>
            <a:ext cx="2476500" cy="3735387"/>
          </a:xfrm>
          <a:prstGeom prst="rect">
            <a:avLst/>
          </a:prstGeom>
          <a:solidFill>
            <a:srgbClr val="CCFFCC"/>
          </a:solidFill>
          <a:ln w="9525">
            <a:solidFill>
              <a:srgbClr val="99CC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 by Greedy Strategy</a:t>
            </a:r>
          </a:p>
        </p:txBody>
      </p:sp>
      <p:sp>
        <p:nvSpPr>
          <p:cNvPr id="19462" name="Text Box 4"/>
          <p:cNvSpPr txBox="1">
            <a:spLocks noChangeArrowheads="1"/>
          </p:cNvSpPr>
          <p:nvPr/>
        </p:nvSpPr>
        <p:spPr bwMode="auto">
          <a:xfrm>
            <a:off x="385763" y="1808163"/>
            <a:ext cx="18907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/>
              <a:t> </a:t>
            </a:r>
            <a:r>
              <a:rPr lang="en-US" altLang="zh-CN" sz="2000" i="1"/>
              <a:t>i</a:t>
            </a:r>
            <a:r>
              <a:rPr lang="en-US" altLang="zh-CN" sz="2000"/>
              <a:t>     word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Those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who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cannot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remember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the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past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are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condemned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to       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repeat 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AutoNum type="arabicPlain"/>
            </a:pPr>
            <a:r>
              <a:rPr lang="en-US" altLang="zh-CN" sz="2000"/>
              <a:t>it.                </a:t>
            </a:r>
          </a:p>
        </p:txBody>
      </p:sp>
      <p:sp>
        <p:nvSpPr>
          <p:cNvPr id="19463" name="Text Box 5"/>
          <p:cNvSpPr txBox="1">
            <a:spLocks noChangeArrowheads="1"/>
          </p:cNvSpPr>
          <p:nvPr/>
        </p:nvSpPr>
        <p:spPr bwMode="auto">
          <a:xfrm>
            <a:off x="2232025" y="1808163"/>
            <a:ext cx="449263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  <a:endParaRPr lang="en-US" altLang="zh-CN" sz="2000" baseline="-25000"/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/>
              <a:t>6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4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10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7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4 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250825" y="5724525"/>
            <a:ext cx="34655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i="1"/>
              <a:t>W</a:t>
            </a:r>
            <a:r>
              <a:rPr lang="en-US" altLang="zh-CN" sz="2000"/>
              <a:t> is 17, and penalty is </a:t>
            </a:r>
            <a:r>
              <a:rPr lang="en-US" altLang="zh-CN" sz="2000" i="1"/>
              <a:t>X</a:t>
            </a:r>
            <a:r>
              <a:rPr lang="en-US" altLang="zh-CN" sz="2000" baseline="30000"/>
              <a:t>3</a:t>
            </a:r>
            <a:endParaRPr lang="en-US" altLang="zh-CN" sz="2000"/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222625" y="1808163"/>
            <a:ext cx="414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Solution by greedy strategy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2997200" y="2259013"/>
            <a:ext cx="5716588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words    (1,2,3)    (4,5)   (6,7)   (8,9)    (10,11)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  </a:t>
            </a:r>
            <a:r>
              <a:rPr lang="en-US" altLang="zh-CN" sz="2400" i="1"/>
              <a:t>X</a:t>
            </a:r>
            <a:r>
              <a:rPr lang="en-US" altLang="zh-CN" sz="2400"/>
              <a:t>              0           4        8         4           0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penalty       0          64     512      64          0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Total penalty is </a:t>
            </a:r>
            <a:r>
              <a:rPr lang="en-US" altLang="zh-CN" sz="2400" b="1">
                <a:solidFill>
                  <a:srgbClr val="FF0000"/>
                </a:solidFill>
              </a:rPr>
              <a:t>640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3402013" y="4059238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An improved solution</a:t>
            </a:r>
          </a:p>
        </p:txBody>
      </p:sp>
      <p:sp>
        <p:nvSpPr>
          <p:cNvPr id="19468" name="Text Box 11"/>
          <p:cNvSpPr txBox="1">
            <a:spLocks noChangeArrowheads="1"/>
          </p:cNvSpPr>
          <p:nvPr/>
        </p:nvSpPr>
        <p:spPr bwMode="auto">
          <a:xfrm>
            <a:off x="3176588" y="4598988"/>
            <a:ext cx="5716587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words    (1,2)    (3,4)   (5,6,7)   (8,9)    (10,11)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  </a:t>
            </a:r>
            <a:r>
              <a:rPr lang="en-US" altLang="zh-CN" sz="2400" i="1"/>
              <a:t>X</a:t>
            </a:r>
            <a:r>
              <a:rPr lang="en-US" altLang="zh-CN" sz="2400"/>
              <a:t>            7          1          4          4            0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penalty   343        1         64        64           0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/>
              <a:t>Total penalty is </a:t>
            </a:r>
            <a:r>
              <a:rPr lang="en-US" altLang="zh-CN" sz="2400" b="1">
                <a:solidFill>
                  <a:srgbClr val="FF0000"/>
                </a:solidFill>
              </a:rPr>
              <a:t>472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06413" y="638175"/>
            <a:ext cx="8637587" cy="762000"/>
          </a:xfrm>
        </p:spPr>
        <p:txBody>
          <a:bodyPr/>
          <a:lstStyle/>
          <a:p>
            <a:pPr eaLnBrk="1" hangingPunct="1"/>
            <a:r>
              <a:rPr lang="en-US" altLang="zh-CN"/>
              <a:t>Problem Decomposition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63713"/>
            <a:ext cx="8596313" cy="4941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Representation of </a:t>
            </a:r>
            <a:r>
              <a:rPr lang="en-US" altLang="zh-CN" sz="2400" dirty="0" err="1"/>
              <a:t>subproblem</a:t>
            </a:r>
            <a:r>
              <a:rPr lang="en-US" altLang="zh-CN" sz="2400" dirty="0"/>
              <a:t>: a pair of indexes (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j</a:t>
            </a:r>
            <a:r>
              <a:rPr lang="en-US" altLang="zh-CN" sz="2400" dirty="0"/>
              <a:t>), breaking words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through </a:t>
            </a:r>
            <a:r>
              <a:rPr lang="en-US" altLang="zh-CN" sz="2400" i="1" dirty="0"/>
              <a:t>j</a:t>
            </a:r>
            <a:r>
              <a:rPr lang="en-US" altLang="zh-CN" sz="2400" dirty="0"/>
              <a:t> into lines with minimum penalty.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Two kinds of </a:t>
            </a:r>
            <a:r>
              <a:rPr lang="en-US" altLang="zh-CN" sz="2400" dirty="0" err="1"/>
              <a:t>subproblem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(</a:t>
            </a:r>
            <a:r>
              <a:rPr lang="en-US" altLang="zh-CN" sz="2400" i="1" dirty="0"/>
              <a:t>k+1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dirty="0"/>
              <a:t>): the penalty of the last line is 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all other </a:t>
            </a:r>
            <a:r>
              <a:rPr lang="en-US" altLang="zh-CN" sz="2400" dirty="0" err="1"/>
              <a:t>subproblems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/>
              <a:t>For </a:t>
            </a:r>
            <a:r>
              <a:rPr lang="en-US" altLang="zh-CN" sz="2400" dirty="0">
                <a:solidFill>
                  <a:srgbClr val="FF0000"/>
                </a:solidFill>
              </a:rPr>
              <a:t>some </a:t>
            </a:r>
            <a:r>
              <a:rPr lang="en-US" altLang="zh-CN" sz="2400" i="1" dirty="0">
                <a:solidFill>
                  <a:srgbClr val="FF0000"/>
                </a:solidFill>
              </a:rPr>
              <a:t>k </a:t>
            </a:r>
            <a:r>
              <a:rPr lang="en-US" altLang="zh-CN" sz="2400" dirty="0">
                <a:solidFill>
                  <a:srgbClr val="FF0000"/>
                </a:solidFill>
              </a:rPr>
              <a:t>(not all possible </a:t>
            </a:r>
            <a:r>
              <a:rPr lang="en-US" altLang="zh-CN" sz="2400" i="1" dirty="0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’s)</a:t>
            </a:r>
            <a:r>
              <a:rPr lang="en-US" altLang="zh-CN" sz="2400" dirty="0"/>
              <a:t>, the combination of the optimal solution for (1,</a:t>
            </a:r>
            <a:r>
              <a:rPr lang="en-US" altLang="zh-CN" sz="2400" i="1" dirty="0"/>
              <a:t>k</a:t>
            </a:r>
            <a:r>
              <a:rPr lang="en-US" altLang="zh-CN" sz="2400" dirty="0"/>
              <a:t>) and (</a:t>
            </a:r>
            <a:r>
              <a:rPr lang="en-US" altLang="zh-CN" sz="2400" i="1" dirty="0"/>
              <a:t>k</a:t>
            </a:r>
            <a:r>
              <a:rPr lang="en-US" altLang="zh-CN" sz="2400" dirty="0"/>
              <a:t>+1</a:t>
            </a:r>
            <a:r>
              <a:rPr lang="en-US" altLang="zh-CN" sz="2400" i="1" dirty="0"/>
              <a:t>,n</a:t>
            </a:r>
            <a:r>
              <a:rPr lang="en-US" altLang="zh-CN" sz="2400" dirty="0"/>
              <a:t>) gives an optimal solution for (1,</a:t>
            </a:r>
            <a:r>
              <a:rPr lang="en-US" altLang="zh-CN" sz="2400" i="1" dirty="0"/>
              <a:t>n</a:t>
            </a:r>
            <a:r>
              <a:rPr lang="en-US" altLang="zh-CN" sz="2400" dirty="0"/>
              <a:t>).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altLang="zh-CN" sz="2400" dirty="0" err="1"/>
              <a:t>Subproblem</a:t>
            </a:r>
            <a:r>
              <a:rPr lang="en-US" altLang="zh-CN" sz="2400" dirty="0"/>
              <a:t> graph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About </a:t>
            </a:r>
            <a:r>
              <a:rPr lang="en-US" altLang="zh-CN" sz="2400" i="1" dirty="0"/>
              <a:t>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vertices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Each vertex (</a:t>
            </a:r>
            <a:r>
              <a:rPr lang="en-US" altLang="zh-CN" sz="2400" i="1" dirty="0" err="1"/>
              <a:t>i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j</a:t>
            </a:r>
            <a:r>
              <a:rPr lang="en-US" altLang="zh-CN" sz="2400" dirty="0"/>
              <a:t>) has edges to about 2(</a:t>
            </a:r>
            <a:r>
              <a:rPr lang="en-US" altLang="zh-CN" sz="2400" i="1" dirty="0"/>
              <a:t>j </a:t>
            </a:r>
            <a:r>
              <a:rPr lang="en-US" altLang="zh-CN" sz="2400" dirty="0"/>
              <a:t>–</a:t>
            </a:r>
            <a:r>
              <a:rPr lang="en-US" altLang="zh-CN" sz="2400" i="1" dirty="0" err="1"/>
              <a:t>i</a:t>
            </a:r>
            <a:r>
              <a:rPr lang="en-US" altLang="zh-CN" sz="2400" i="1" dirty="0"/>
              <a:t>) </a:t>
            </a:r>
            <a:r>
              <a:rPr lang="en-US" altLang="zh-CN" sz="2400" dirty="0"/>
              <a:t>other vertices, so, the number of edges is in </a:t>
            </a:r>
            <a:r>
              <a:rPr lang="en-US" altLang="zh-CN" sz="2400" dirty="0">
                <a:sym typeface="Symbol" panose="05050102010706020507" pitchFamily="18" charset="2"/>
              </a:rPr>
              <a:t>(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i="1" dirty="0"/>
              <a:t> 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82638"/>
            <a:ext cx="8637588" cy="701675"/>
          </a:xfrm>
        </p:spPr>
        <p:txBody>
          <a:bodyPr/>
          <a:lstStyle/>
          <a:p>
            <a:pPr eaLnBrk="1" hangingPunct="1"/>
            <a:r>
              <a:rPr lang="en-US" altLang="zh-CN" sz="4000"/>
              <a:t>Simpler Identification of subproblem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06" y="1808820"/>
            <a:ext cx="8637588" cy="477285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If a </a:t>
            </a:r>
            <a:r>
              <a:rPr lang="en-US" altLang="zh-CN" dirty="0" err="1"/>
              <a:t>subproblem</a:t>
            </a:r>
            <a:r>
              <a:rPr lang="en-US" altLang="zh-CN" dirty="0"/>
              <a:t> concludes the paragraph, then (</a:t>
            </a:r>
            <a:r>
              <a:rPr lang="en-US" altLang="zh-CN" i="1" dirty="0" err="1"/>
              <a:t>k</a:t>
            </a:r>
            <a:r>
              <a:rPr lang="en-US" altLang="zh-CN" dirty="0" err="1"/>
              <a:t>,</a:t>
            </a:r>
            <a:r>
              <a:rPr lang="en-US" altLang="zh-CN" i="1" dirty="0" err="1"/>
              <a:t>n</a:t>
            </a:r>
            <a:r>
              <a:rPr lang="en-US" altLang="zh-CN" dirty="0"/>
              <a:t>) can be simplified as (</a:t>
            </a:r>
            <a:r>
              <a:rPr lang="en-US" altLang="zh-CN" i="1" dirty="0"/>
              <a:t>k</a:t>
            </a:r>
            <a:r>
              <a:rPr lang="en-US" altLang="zh-CN" dirty="0"/>
              <a:t>). There are about </a:t>
            </a:r>
            <a:r>
              <a:rPr lang="en-US" altLang="zh-CN" i="1" dirty="0"/>
              <a:t>n</a:t>
            </a:r>
            <a:r>
              <a:rPr lang="en-US" altLang="zh-CN" dirty="0"/>
              <a:t> subproblems.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Put the first </a:t>
            </a:r>
            <a:r>
              <a:rPr lang="en-US" altLang="zh-CN" i="1" dirty="0"/>
              <a:t>k</a:t>
            </a:r>
            <a:r>
              <a:rPr lang="en-US" altLang="zh-CN" dirty="0"/>
              <a:t> words in the first line(with the basic constraint satisfied), the subproblem to be solved is (</a:t>
            </a:r>
            <a:r>
              <a:rPr lang="en-US" altLang="zh-CN" i="1" dirty="0"/>
              <a:t>k</a:t>
            </a:r>
            <a:r>
              <a:rPr lang="en-US" altLang="zh-CN" dirty="0"/>
              <a:t>+1,</a:t>
            </a:r>
            <a:r>
              <a:rPr lang="en-US" altLang="zh-CN" i="1" dirty="0"/>
              <a:t>n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Optimizing the solution over all </a:t>
            </a:r>
            <a:r>
              <a:rPr lang="en-US" altLang="zh-CN" i="1" dirty="0"/>
              <a:t>k</a:t>
            </a:r>
            <a:r>
              <a:rPr lang="en-US" altLang="zh-CN" dirty="0"/>
              <a:t>’s. (</a:t>
            </a:r>
            <a:r>
              <a:rPr lang="en-US" altLang="zh-CN" i="1" dirty="0"/>
              <a:t>k</a:t>
            </a:r>
            <a:r>
              <a:rPr lang="en-US" altLang="zh-CN" dirty="0"/>
              <a:t> is at most </a:t>
            </a:r>
            <a:r>
              <a:rPr lang="en-US" altLang="zh-CN" i="1" dirty="0"/>
              <a:t>W</a:t>
            </a:r>
            <a:r>
              <a:rPr lang="en-US" altLang="zh-CN" dirty="0"/>
              <a:t>/2)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Since any word has at least 2 characters (including a </a:t>
            </a:r>
            <a:r>
              <a:rPr lang="en-US" altLang="zh-CN" dirty="0">
                <a:solidFill>
                  <a:srgbClr val="FF0000"/>
                </a:solidFill>
              </a:rPr>
              <a:t>space</a:t>
            </a:r>
            <a:r>
              <a:rPr lang="en-US" altLang="zh-CN" dirty="0"/>
              <a:t> character)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836613" y="1763713"/>
            <a:ext cx="76057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err="1"/>
              <a:t>lineBreak</a:t>
            </a:r>
            <a:r>
              <a:rPr lang="en-US" altLang="zh-CN" sz="2400" dirty="0"/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w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rgbClr val="00B050"/>
                </a:solidFill>
              </a:rPr>
              <a:t>W</a:t>
            </a:r>
            <a:r>
              <a:rPr lang="en-US" altLang="zh-CN" sz="2400" dirty="0"/>
              <a:t>, </a:t>
            </a:r>
            <a:r>
              <a:rPr lang="en-US" altLang="zh-CN" sz="2400" i="1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rgbClr val="7030A0"/>
                </a:solidFill>
              </a:rPr>
              <a:t>n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rgbClr val="0070C0"/>
                </a:solidFill>
              </a:rPr>
              <a:t>L</a:t>
            </a:r>
            <a:r>
              <a:rPr lang="en-US" altLang="zh-CN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if</a:t>
            </a:r>
            <a:r>
              <a:rPr lang="en-US" altLang="zh-CN" sz="2400" dirty="0"/>
              <a:t> (</a:t>
            </a:r>
            <a:r>
              <a:rPr lang="en-US" altLang="zh-CN" sz="2400" i="1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+ </a:t>
            </a:r>
            <a:r>
              <a:rPr lang="en-US" altLang="zh-CN" sz="2400" i="1" dirty="0"/>
              <a:t>w</a:t>
            </a:r>
            <a:r>
              <a:rPr lang="en-US" altLang="zh-CN" sz="2400" baseline="-25000" dirty="0"/>
              <a:t>i+1</a:t>
            </a:r>
            <a:r>
              <a:rPr lang="en-US" altLang="zh-CN" sz="2400" dirty="0"/>
              <a:t>+…+ </a:t>
            </a:r>
            <a:r>
              <a:rPr lang="en-US" altLang="zh-CN" sz="2400" i="1" dirty="0" err="1"/>
              <a:t>w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ym typeface="Symbol" panose="05050102010706020507" pitchFamily="18" charset="2"/>
              </a:rPr>
              <a:t>W</a:t>
            </a:r>
            <a:r>
              <a:rPr lang="en-US" altLang="zh-CN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&lt;Put all words on line </a:t>
            </a:r>
            <a:r>
              <a:rPr lang="en-US" altLang="zh-CN" sz="2400" i="1" dirty="0"/>
              <a:t>L</a:t>
            </a:r>
            <a:r>
              <a:rPr lang="en-US" altLang="zh-CN" sz="2400" dirty="0"/>
              <a:t>, set penalty to 0&gt;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else</a:t>
            </a:r>
            <a:endParaRPr lang="en-US" altLang="zh-CN" sz="2400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b="1" dirty="0"/>
              <a:t>for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00CC"/>
                </a:solidFill>
              </a:rPr>
              <a:t>k=1; </a:t>
            </a:r>
            <a:r>
              <a:rPr lang="en-US" altLang="zh-CN" sz="2400" i="1" dirty="0" err="1">
                <a:solidFill>
                  <a:srgbClr val="0000CC"/>
                </a:solidFill>
              </a:rPr>
              <a:t>w</a:t>
            </a:r>
            <a:r>
              <a:rPr lang="en-US" altLang="zh-CN" sz="2400" baseline="-25000" dirty="0" err="1">
                <a:solidFill>
                  <a:srgbClr val="0000CC"/>
                </a:solidFill>
              </a:rPr>
              <a:t>i</a:t>
            </a:r>
            <a:r>
              <a:rPr lang="en-US" altLang="zh-CN" sz="2400" i="1" dirty="0">
                <a:solidFill>
                  <a:srgbClr val="0000CC"/>
                </a:solidFill>
              </a:rPr>
              <a:t>+…+w</a:t>
            </a:r>
            <a:r>
              <a:rPr lang="en-US" altLang="zh-CN" sz="2400" baseline="-25000" dirty="0">
                <a:solidFill>
                  <a:srgbClr val="0000CC"/>
                </a:solidFill>
              </a:rPr>
              <a:t>i+k-1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W</a:t>
            </a:r>
            <a:r>
              <a:rPr lang="en-US" altLang="zh-CN" sz="2400" dirty="0">
                <a:solidFill>
                  <a:srgbClr val="0000CC"/>
                </a:solidFill>
                <a:sym typeface="Symbol" panose="05050102010706020507" pitchFamily="18" charset="2"/>
              </a:rPr>
              <a:t>; k++</a:t>
            </a:r>
            <a:r>
              <a:rPr lang="en-US" altLang="zh-CN" sz="2400" dirty="0"/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i="1" dirty="0"/>
              <a:t>X</a:t>
            </a:r>
            <a:r>
              <a:rPr lang="en-US" altLang="zh-CN" sz="2400" dirty="0"/>
              <a:t>=</a:t>
            </a:r>
            <a:r>
              <a:rPr lang="en-US" altLang="zh-CN" sz="2400" i="1" dirty="0"/>
              <a:t>W</a:t>
            </a:r>
            <a:r>
              <a:rPr lang="en-US" altLang="zh-CN" sz="2400" dirty="0"/>
              <a:t>-(</a:t>
            </a:r>
            <a:r>
              <a:rPr lang="en-US" altLang="zh-CN" sz="2400" i="1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i="1" dirty="0"/>
              <a:t>+…+w</a:t>
            </a:r>
            <a:r>
              <a:rPr lang="en-US" altLang="zh-CN" sz="2400" baseline="-25000" dirty="0"/>
              <a:t>i+k-1</a:t>
            </a:r>
            <a:r>
              <a:rPr lang="en-US" altLang="zh-CN" sz="2400" dirty="0"/>
              <a:t>);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kPenalty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lineCost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)+</a:t>
            </a:r>
            <a:r>
              <a:rPr lang="en-US" altLang="zh-CN" sz="2400" dirty="0" err="1">
                <a:solidFill>
                  <a:srgbClr val="FF0000"/>
                </a:solidFill>
              </a:rPr>
              <a:t>lineBreak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 err="1">
                <a:solidFill>
                  <a:srgbClr val="FF0000"/>
                </a:solidFill>
              </a:rPr>
              <a:t>w</a:t>
            </a:r>
            <a:r>
              <a:rPr lang="en-US" altLang="zh-CN" sz="2400" dirty="0" err="1">
                <a:solidFill>
                  <a:srgbClr val="FF0000"/>
                </a:solidFill>
              </a:rPr>
              <a:t>,</a:t>
            </a:r>
            <a:r>
              <a:rPr lang="en-US" altLang="zh-CN" sz="2400" i="1" dirty="0" err="1">
                <a:solidFill>
                  <a:srgbClr val="FF0000"/>
                </a:solidFill>
              </a:rPr>
              <a:t>W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i="1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 err="1">
                <a:solidFill>
                  <a:srgbClr val="FF0000"/>
                </a:solidFill>
              </a:rPr>
              <a:t>+</a:t>
            </a:r>
            <a:r>
              <a:rPr lang="en-US" altLang="zh-CN" sz="2400" i="1" dirty="0" err="1">
                <a:solidFill>
                  <a:srgbClr val="FF0000"/>
                </a:solidFill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</a:rPr>
              <a:t>+1)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&lt;Set penalty always to the minimum </a:t>
            </a:r>
            <a:r>
              <a:rPr lang="en-US" altLang="zh-CN" sz="2400" dirty="0" err="1"/>
              <a:t>kPenalty</a:t>
            </a:r>
            <a:r>
              <a:rPr lang="en-US" altLang="zh-CN" sz="2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&lt;Updating </a:t>
            </a:r>
            <a:r>
              <a:rPr lang="en-US" altLang="zh-CN" sz="2400" i="1" dirty="0" err="1"/>
              <a:t>k</a:t>
            </a:r>
            <a:r>
              <a:rPr lang="en-US" altLang="zh-CN" sz="2400" baseline="-25000" dirty="0" err="1"/>
              <a:t>min</a:t>
            </a:r>
            <a:r>
              <a:rPr lang="en-US" altLang="zh-CN" sz="2400" dirty="0"/>
              <a:t>, which records the </a:t>
            </a:r>
            <a:r>
              <a:rPr lang="en-US" altLang="zh-CN" sz="2400" i="1" dirty="0"/>
              <a:t>k</a:t>
            </a:r>
            <a:r>
              <a:rPr lang="en-US" altLang="zh-CN" sz="2400" dirty="0"/>
              <a:t> that produced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                          the minimum penalty&gt;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  &lt;Put words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 through </a:t>
            </a:r>
            <a:r>
              <a:rPr lang="en-US" altLang="zh-CN" sz="2400" i="1" dirty="0"/>
              <a:t>i+k</a:t>
            </a:r>
            <a:r>
              <a:rPr lang="en-US" altLang="zh-CN" sz="2400" baseline="-25000" dirty="0"/>
              <a:t>min</a:t>
            </a:r>
            <a:r>
              <a:rPr lang="en-US" altLang="zh-CN" sz="2400" dirty="0"/>
              <a:t>-1 on line </a:t>
            </a:r>
            <a:r>
              <a:rPr lang="en-US" altLang="zh-CN" sz="2400" i="1" dirty="0"/>
              <a:t>L</a:t>
            </a:r>
            <a:r>
              <a:rPr lang="en-US" altLang="zh-CN" sz="2400" dirty="0"/>
              <a:t>&gt;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/>
              <a:t>return</a:t>
            </a:r>
            <a:r>
              <a:rPr lang="en-US" altLang="zh-CN" sz="2400" dirty="0"/>
              <a:t> penalty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732447" y="1763815"/>
            <a:ext cx="2205038" cy="160972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In </a:t>
            </a:r>
            <a:r>
              <a:rPr lang="en-US" altLang="zh-CN" sz="2400" i="1"/>
              <a:t>DP</a:t>
            </a:r>
            <a:r>
              <a:rPr lang="en-US" altLang="zh-CN" sz="2400"/>
              <a:t> version this is replaced by “</a:t>
            </a:r>
            <a:r>
              <a:rPr lang="en-US" altLang="zh-CN" sz="2400" b="1">
                <a:solidFill>
                  <a:schemeClr val="tx2"/>
                </a:solidFill>
              </a:rPr>
              <a:t>Recursion or Retrieve</a:t>
            </a:r>
            <a:r>
              <a:rPr lang="en-US" altLang="zh-CN" sz="2400"/>
              <a:t>”</a:t>
            </a:r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 flipH="1">
            <a:off x="5516563" y="3384550"/>
            <a:ext cx="1485900" cy="674688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DFD5A03-5963-5145-9771-BA1B0F366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10" y="244077"/>
            <a:ext cx="2807913" cy="46166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the word length array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2A0A197D-1CA0-D545-8BB7-C3944259CE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2400" y="722313"/>
            <a:ext cx="848760" cy="1204515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CF9EE01-CFD3-7A4B-9005-6FA0F8984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2051" y="241310"/>
            <a:ext cx="1459923" cy="46166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line width</a:t>
            </a: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B90BA8F3-A85D-3A4D-B68A-D49BB4896E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26794" y="722312"/>
            <a:ext cx="945104" cy="1204515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CEDF108F-09C6-E344-ADE1-377107F24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001" y="241310"/>
            <a:ext cx="2522329" cy="46166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7030A0"/>
                </a:solidFill>
              </a:rPr>
              <a:t>Subproblem (</a:t>
            </a:r>
            <a:r>
              <a:rPr lang="en-US" altLang="zh-CN" sz="2400" dirty="0" err="1">
                <a:solidFill>
                  <a:srgbClr val="7030A0"/>
                </a:solidFill>
              </a:rPr>
              <a:t>i</a:t>
            </a:r>
            <a:r>
              <a:rPr lang="en-US" altLang="zh-CN" sz="2400" dirty="0">
                <a:solidFill>
                  <a:srgbClr val="7030A0"/>
                </a:solidFill>
              </a:rPr>
              <a:t>, n)</a:t>
            </a:r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00E810C0-81BA-0145-9F46-09D7BE3ACF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86835" y="722312"/>
            <a:ext cx="2404972" cy="1204515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EB79743E-F3B3-204A-931E-A4D5F31F25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9463" y="702976"/>
            <a:ext cx="2522329" cy="1264142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6B46980-4383-3E45-BD7B-C304AF510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499" y="1076721"/>
            <a:ext cx="1864831" cy="461665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current line</a:t>
            </a: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AF7C7456-0D07-5E43-9A5E-BAEEB92EA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5523" y="1538386"/>
            <a:ext cx="2088912" cy="509150"/>
          </a:xfrm>
          <a:prstGeom prst="line">
            <a:avLst/>
          </a:prstGeom>
          <a:noFill/>
          <a:ln w="19050">
            <a:solidFill>
              <a:srgbClr val="FF99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Analysis of lineBreak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Since each subproblem is identified by only one integer </a:t>
            </a:r>
            <a:r>
              <a:rPr lang="en-US" altLang="zh-CN" sz="2800" i="1" dirty="0"/>
              <a:t>k</a:t>
            </a:r>
            <a:r>
              <a:rPr lang="en-US" altLang="zh-CN" sz="2800" dirty="0"/>
              <a:t>, for (</a:t>
            </a:r>
            <a:r>
              <a:rPr lang="en-US" altLang="zh-CN" sz="2800" i="1" dirty="0" err="1"/>
              <a:t>k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n</a:t>
            </a:r>
            <a:r>
              <a:rPr lang="en-US" altLang="zh-CN" sz="2800" dirty="0"/>
              <a:t>), the number of subproblems is at most </a:t>
            </a:r>
            <a:r>
              <a:rPr lang="en-US" altLang="zh-CN" sz="2800" i="1" dirty="0"/>
              <a:t>n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So, in </a:t>
            </a:r>
            <a:r>
              <a:rPr lang="en-US" altLang="zh-CN" sz="2800" dirty="0">
                <a:latin typeface="Lucida Handwriting" panose="03010101010101010101" pitchFamily="66" charset="0"/>
              </a:rPr>
              <a:t>DP</a:t>
            </a:r>
            <a:r>
              <a:rPr lang="en-US" altLang="zh-CN" sz="2800" dirty="0"/>
              <a:t> version, the recursion is executed at most </a:t>
            </a:r>
            <a:r>
              <a:rPr lang="en-US" altLang="zh-CN" sz="2800" i="1" dirty="0"/>
              <a:t>n</a:t>
            </a:r>
            <a:r>
              <a:rPr lang="en-US" altLang="zh-CN" sz="2800" dirty="0"/>
              <a:t> times.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loop is executed at most </a:t>
            </a:r>
            <a:r>
              <a:rPr lang="en-US" altLang="zh-CN" sz="2800" i="1" dirty="0"/>
              <a:t>W</a:t>
            </a:r>
            <a:r>
              <a:rPr lang="en-US" altLang="zh-CN" sz="2800" dirty="0"/>
              <a:t>/2 times.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So, the running time is in </a:t>
            </a:r>
            <a:r>
              <a:rPr lang="en-US" altLang="zh-CN" sz="2800" dirty="0">
                <a:sym typeface="Symbol" panose="05050102010706020507" pitchFamily="18" charset="2"/>
              </a:rPr>
              <a:t>(</a:t>
            </a:r>
            <a:r>
              <a:rPr lang="en-US" altLang="zh-CN" sz="2800" i="1" dirty="0" err="1">
                <a:sym typeface="Symbol" panose="05050102010706020507" pitchFamily="18" charset="2"/>
              </a:rPr>
              <a:t>Wn</a:t>
            </a:r>
            <a:r>
              <a:rPr lang="en-US" altLang="zh-CN" sz="2800" dirty="0">
                <a:sym typeface="Symbol" panose="05050102010706020507" pitchFamily="18" charset="2"/>
              </a:rPr>
              <a:t>). In fact, </a:t>
            </a:r>
            <a:r>
              <a:rPr lang="en-US" altLang="zh-CN" sz="2800" i="1" dirty="0">
                <a:sym typeface="Symbol" panose="05050102010706020507" pitchFamily="18" charset="2"/>
              </a:rPr>
              <a:t>W</a:t>
            </a:r>
            <a:r>
              <a:rPr lang="en-US" altLang="zh-CN" sz="2800" dirty="0">
                <a:sym typeface="Symbol" panose="05050102010706020507" pitchFamily="18" charset="2"/>
              </a:rPr>
              <a:t>, the line width, is usually a constant. So,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ym typeface="Symbol" panose="05050102010706020507" pitchFamily="18" charset="2"/>
              </a:rPr>
              <a:t>The extra space for the dictionary is in 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(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Making Change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Problem: with certain systems of coinage, how to pay a given amount using the smallest number of coins?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We have known that the greedy strategy fails sometimes.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Subproblems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18525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Suppose the currency we are using has available coins of </a:t>
            </a:r>
            <a:r>
              <a:rPr lang="en-US" altLang="zh-CN" sz="2800" i="1"/>
              <a:t>n</a:t>
            </a:r>
            <a:r>
              <a:rPr lang="en-US" altLang="zh-CN" sz="2800"/>
              <a:t> different denotations, and a coin of denomination </a:t>
            </a:r>
            <a:r>
              <a:rPr lang="en-US" altLang="zh-CN" sz="2800" i="1"/>
              <a:t>i</a:t>
            </a:r>
            <a:r>
              <a:rPr lang="en-US" altLang="zh-CN" sz="2800"/>
              <a:t> has </a:t>
            </a:r>
            <a:r>
              <a:rPr lang="en-US" altLang="zh-CN" sz="2800" i="1"/>
              <a:t>d</a:t>
            </a:r>
            <a:r>
              <a:rPr lang="en-US" altLang="zh-CN" sz="2800" baseline="-25000"/>
              <a:t>i</a:t>
            </a:r>
            <a:r>
              <a:rPr lang="en-US" altLang="zh-CN" sz="2800" i="1"/>
              <a:t> </a:t>
            </a:r>
            <a:r>
              <a:rPr lang="en-US" altLang="zh-CN" sz="2800"/>
              <a:t>units. The amount to be paid is </a:t>
            </a:r>
            <a:r>
              <a:rPr lang="en-US" altLang="zh-CN" sz="2800" i="1"/>
              <a:t>N</a:t>
            </a:r>
            <a:r>
              <a:rPr lang="en-US" altLang="zh-CN" sz="2800"/>
              <a:t>.</a:t>
            </a:r>
          </a:p>
          <a:p>
            <a:pPr eaLnBrk="1" hangingPunct="1"/>
            <a:r>
              <a:rPr lang="en-US" altLang="zh-CN" sz="2800"/>
              <a:t>One subproblem can be represented as [</a:t>
            </a:r>
            <a:r>
              <a:rPr lang="en-US" altLang="zh-CN" sz="2800" i="1"/>
              <a:t>i</a:t>
            </a:r>
            <a:r>
              <a:rPr lang="en-US" altLang="zh-CN" sz="2800"/>
              <a:t>,</a:t>
            </a:r>
            <a:r>
              <a:rPr lang="en-US" altLang="zh-CN" sz="2800" i="1"/>
              <a:t>j</a:t>
            </a:r>
            <a:r>
              <a:rPr lang="en-US" altLang="zh-CN" sz="2800"/>
              <a:t>], for which the result is the minimum number of coins required to pay an amount of </a:t>
            </a:r>
            <a:r>
              <a:rPr lang="en-US" altLang="zh-CN" sz="2800" i="1"/>
              <a:t>j</a:t>
            </a:r>
            <a:r>
              <a:rPr lang="en-US" altLang="zh-CN" sz="2800"/>
              <a:t> units, using only coins of denominations 1 to </a:t>
            </a:r>
            <a:r>
              <a:rPr lang="en-US" altLang="zh-CN" sz="2800" i="1"/>
              <a:t>i</a:t>
            </a:r>
            <a:r>
              <a:rPr lang="en-US" altLang="zh-CN" sz="2800"/>
              <a:t>.</a:t>
            </a:r>
          </a:p>
          <a:p>
            <a:pPr eaLnBrk="1" hangingPunct="1"/>
            <a:r>
              <a:rPr lang="en-US" altLang="zh-CN" sz="2800"/>
              <a:t>The solution of the problem of making change is the result of subproblem [</a:t>
            </a:r>
            <a:r>
              <a:rPr lang="en-US" altLang="zh-CN" sz="2800" i="1"/>
              <a:t>n</a:t>
            </a:r>
            <a:r>
              <a:rPr lang="en-US" altLang="zh-CN" sz="2800"/>
              <a:t>, </a:t>
            </a:r>
            <a:r>
              <a:rPr lang="en-US" altLang="zh-CN" sz="2800" i="1"/>
              <a:t>N</a:t>
            </a:r>
            <a:r>
              <a:rPr lang="en-US" altLang="zh-CN" sz="2800"/>
              <a:t>] (as </a:t>
            </a:r>
            <a:r>
              <a:rPr lang="en-US" altLang="zh-CN" sz="2800" i="1"/>
              <a:t>c</a:t>
            </a:r>
            <a:r>
              <a:rPr lang="en-US" altLang="zh-CN" sz="2800"/>
              <a:t>[</a:t>
            </a:r>
            <a:r>
              <a:rPr lang="en-US" altLang="zh-CN" sz="2800" i="1"/>
              <a:t>n</a:t>
            </a:r>
            <a:r>
              <a:rPr lang="en-US" altLang="zh-CN" sz="2800"/>
              <a:t>,</a:t>
            </a:r>
            <a:r>
              <a:rPr lang="en-US" altLang="zh-CN" sz="2800" i="1"/>
              <a:t>N</a:t>
            </a:r>
            <a:r>
              <a:rPr lang="en-US" altLang="zh-CN" sz="2800"/>
              <a:t>]</a:t>
            </a:r>
            <a:r>
              <a:rPr lang="en-US" altLang="zh-CN" sz="2800" i="1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Dependency of Subproblems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6" y="1808820"/>
            <a:ext cx="8947441" cy="4114800"/>
          </a:xfrm>
        </p:spPr>
        <p:txBody>
          <a:bodyPr/>
          <a:lstStyle/>
          <a:p>
            <a:pPr eaLnBrk="1" hangingPunct="1"/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,0] is 0 for all </a:t>
            </a:r>
            <a:r>
              <a:rPr lang="en-US" altLang="zh-CN" i="1" dirty="0" err="1"/>
              <a:t>i</a:t>
            </a:r>
            <a:endParaRPr lang="en-US" altLang="zh-CN" i="1" dirty="0"/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When we are to pay an amount </a:t>
            </a:r>
            <a:r>
              <a:rPr lang="en-US" altLang="zh-CN" i="1" dirty="0"/>
              <a:t>j</a:t>
            </a:r>
            <a:r>
              <a:rPr lang="en-US" altLang="zh-CN" dirty="0"/>
              <a:t> using coins of denominations 1 to </a:t>
            </a:r>
            <a:r>
              <a:rPr lang="en-US" altLang="zh-CN" i="1" dirty="0" err="1"/>
              <a:t>i</a:t>
            </a:r>
            <a:r>
              <a:rPr lang="en-US" altLang="zh-CN" dirty="0"/>
              <a:t>, we have two choices:</a:t>
            </a:r>
          </a:p>
          <a:p>
            <a:pPr lvl="1" eaLnBrk="1" hangingPunct="1"/>
            <a:r>
              <a:rPr lang="en-US" altLang="zh-CN" dirty="0"/>
              <a:t>No coins of denomination </a:t>
            </a:r>
            <a:r>
              <a:rPr lang="en-US" altLang="zh-CN" i="1" dirty="0" err="1"/>
              <a:t>i</a:t>
            </a:r>
            <a:r>
              <a:rPr lang="en-US" altLang="zh-CN" dirty="0"/>
              <a:t> is used: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-1, </a:t>
            </a:r>
            <a:r>
              <a:rPr lang="en-US" altLang="zh-CN" i="1" dirty="0"/>
              <a:t>j</a:t>
            </a:r>
            <a:r>
              <a:rPr lang="en-US" altLang="zh-CN" dirty="0"/>
              <a:t>]</a:t>
            </a:r>
          </a:p>
          <a:p>
            <a:pPr lvl="1" eaLnBrk="1" hangingPunct="1"/>
            <a:r>
              <a:rPr lang="en-US" altLang="zh-CN" dirty="0"/>
              <a:t>At least one coin of denomination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is used: 1+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-</a:t>
            </a:r>
            <a:r>
              <a:rPr lang="en-US" altLang="zh-CN" i="1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/>
              <a:t>So, 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j</a:t>
            </a:r>
            <a:r>
              <a:rPr lang="en-US" altLang="zh-CN" dirty="0"/>
              <a:t>] = min (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/>
              <a:t>i</a:t>
            </a:r>
            <a:r>
              <a:rPr lang="en-US" altLang="zh-CN" dirty="0"/>
              <a:t>-1, </a:t>
            </a:r>
            <a:r>
              <a:rPr lang="en-US" altLang="zh-CN" i="1" dirty="0"/>
              <a:t>j</a:t>
            </a:r>
            <a:r>
              <a:rPr lang="en-US" altLang="zh-CN" dirty="0"/>
              <a:t>],1+</a:t>
            </a:r>
            <a:r>
              <a:rPr lang="en-US" altLang="zh-CN" i="1" dirty="0"/>
              <a:t>c</a:t>
            </a:r>
            <a:r>
              <a:rPr lang="en-US" altLang="zh-CN" dirty="0"/>
              <a:t>[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j</a:t>
            </a:r>
            <a:r>
              <a:rPr lang="en-US" altLang="zh-CN" dirty="0"/>
              <a:t>-</a:t>
            </a:r>
            <a:r>
              <a:rPr lang="en-US" altLang="zh-CN" i="1" dirty="0"/>
              <a:t>d</a:t>
            </a:r>
            <a:r>
              <a:rPr lang="en-US" altLang="zh-CN" baseline="-25000" dirty="0"/>
              <a:t>i</a:t>
            </a:r>
            <a:r>
              <a:rPr lang="en-US" altLang="zh-CN" dirty="0"/>
              <a:t>])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3206" y="610581"/>
            <a:ext cx="8637588" cy="769441"/>
          </a:xfrm>
        </p:spPr>
        <p:txBody>
          <a:bodyPr/>
          <a:lstStyle/>
          <a:p>
            <a:r>
              <a:rPr kumimoji="1" lang="en-US" altLang="zh-CN" dirty="0"/>
              <a:t>Summary 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 Multiplication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431540" y="2123855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mmTry1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022050" y="2141010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mmTry2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8" name="直线箭头连接符 7"/>
          <p:cNvCxnSpPr>
            <a:stCxn id="5" idx="3"/>
            <a:endCxn id="6" idx="1"/>
          </p:cNvCxnSpPr>
          <p:nvPr/>
        </p:nvCxnSpPr>
        <p:spPr bwMode="auto">
          <a:xfrm>
            <a:off x="2411760" y="2416388"/>
            <a:ext cx="2610290" cy="1715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746562" y="2708920"/>
                <a:ext cx="166519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((</a:t>
                </a:r>
                <a:r>
                  <a:rPr lang="en-US" altLang="zh-CN" sz="2800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-1)!)</a:t>
                </a:r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562" y="2708920"/>
                <a:ext cx="1665196" cy="523220"/>
              </a:xfrm>
              <a:prstGeom prst="rect">
                <a:avLst/>
              </a:prstGeom>
              <a:blipFill>
                <a:blip r:embed="rId2"/>
                <a:stretch>
                  <a:fillRect l="-1515" t="-9524" b="-3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199115" y="2156831"/>
            <a:ext cx="106152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(2</a:t>
            </a:r>
            <a:r>
              <a:rPr lang="en-US" altLang="zh-CN" sz="28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629247" y="1607893"/>
            <a:ext cx="21753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Better Decomposition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cxnSp>
        <p:nvCxnSpPr>
          <p:cNvPr id="12" name="直线箭头连接符 11"/>
          <p:cNvCxnSpPr/>
          <p:nvPr/>
        </p:nvCxnSpPr>
        <p:spPr bwMode="auto">
          <a:xfrm>
            <a:off x="6057165" y="2726075"/>
            <a:ext cx="0" cy="173804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5067055" y="4481083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mmTry2DP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6"/>
              <p:cNvSpPr txBox="1">
                <a:spLocks noChangeArrowheads="1"/>
              </p:cNvSpPr>
              <p:nvPr/>
            </p:nvSpPr>
            <p:spPr bwMode="auto">
              <a:xfrm>
                <a:off x="7131176" y="4475727"/>
                <a:ext cx="10615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(n</a:t>
                </a:r>
                <a:r>
                  <a:rPr lang="en-US" altLang="zh-CN" sz="2800" b="1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1176" y="4475727"/>
                <a:ext cx="1061522" cy="523220"/>
              </a:xfrm>
              <a:prstGeom prst="rect">
                <a:avLst/>
              </a:prstGeom>
              <a:blipFill>
                <a:blip r:embed="rId3"/>
                <a:stretch>
                  <a:fillRect l="-2381" t="-9302" r="-4762" b="-302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141509" y="3266882"/>
            <a:ext cx="2051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DP using DFS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39077" y="4509120"/>
            <a:ext cx="1980220" cy="5850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multiOrder</a:t>
            </a:r>
            <a:endParaRPr kumimoji="1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898426" y="5151179"/>
                <a:ext cx="106152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CCFF33"/>
                  </a:buClr>
                  <a:buSzPct val="70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99CC"/>
                  </a:buClr>
                  <a:buSzPct val="65000"/>
                  <a:buFont typeface="Wingdings" panose="05000000000000000000" pitchFamily="2" charset="2"/>
                  <a:buChar char="n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n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𝚯</m:t>
                    </m:r>
                  </m:oMath>
                </a14:m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(n</a:t>
                </a:r>
                <a:r>
                  <a:rPr lang="en-US" altLang="zh-CN" sz="2800" b="1" baseline="300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8426" y="5151179"/>
                <a:ext cx="1061522" cy="523220"/>
              </a:xfrm>
              <a:prstGeom prst="rect">
                <a:avLst/>
              </a:prstGeom>
              <a:blipFill>
                <a:blip r:embed="rId4"/>
                <a:stretch>
                  <a:fillRect l="-2381" t="-11905" r="-4762" b="-309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/>
          <p:cNvCxnSpPr>
            <a:stCxn id="15" idx="1"/>
            <a:endCxn id="19" idx="3"/>
          </p:cNvCxnSpPr>
          <p:nvPr/>
        </p:nvCxnSpPr>
        <p:spPr bwMode="auto">
          <a:xfrm flipH="1">
            <a:off x="2419297" y="4773616"/>
            <a:ext cx="2647758" cy="2803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2675913" y="4920346"/>
            <a:ext cx="257116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DP based on </a:t>
            </a:r>
            <a:r>
              <a:rPr lang="en-US" altLang="zh-CN" sz="2400" b="1" i="1">
                <a:solidFill>
                  <a:srgbClr val="FF0000"/>
                </a:solidFill>
                <a:sym typeface="Symbol" panose="05050102010706020507" pitchFamily="18" charset="2"/>
              </a:rPr>
              <a:t>the understanding of the problem </a:t>
            </a:r>
            <a:endParaRPr lang="en-US" altLang="zh-CN" sz="24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157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Oval 9" descr="粉色面巾纸"/>
          <p:cNvSpPr>
            <a:spLocks noChangeArrowheads="1"/>
          </p:cNvSpPr>
          <p:nvPr/>
        </p:nvSpPr>
        <p:spPr bwMode="auto">
          <a:xfrm>
            <a:off x="476250" y="2663825"/>
            <a:ext cx="8326438" cy="3286125"/>
          </a:xfrm>
          <a:prstGeom prst="ellipse">
            <a:avLst/>
          </a:prstGeom>
          <a:blipFill dpi="0" rotWithShape="1">
            <a:blip r:embed="rId3">
              <a:alphaModFix amt="60000"/>
            </a:blip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Data Structure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31800" y="1898650"/>
            <a:ext cx="598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Define a array coin[1..</a:t>
            </a:r>
            <a:r>
              <a:rPr lang="en-US" altLang="zh-CN" sz="2400" i="1"/>
              <a:t>n</a:t>
            </a:r>
            <a:r>
              <a:rPr lang="en-US" altLang="zh-CN" sz="2400"/>
              <a:t>, 0..</a:t>
            </a:r>
            <a:r>
              <a:rPr lang="en-US" altLang="zh-CN" sz="2400" i="1"/>
              <a:t>N</a:t>
            </a:r>
            <a:r>
              <a:rPr lang="en-US" altLang="zh-CN" sz="2400"/>
              <a:t>] for all </a:t>
            </a:r>
            <a:r>
              <a:rPr lang="en-US" altLang="zh-CN" sz="2400" i="1"/>
              <a:t>c</a:t>
            </a:r>
            <a:r>
              <a:rPr lang="en-US" altLang="zh-CN" sz="2400"/>
              <a:t>[</a:t>
            </a:r>
            <a:r>
              <a:rPr lang="en-US" altLang="zh-CN" sz="2400" i="1"/>
              <a:t>i</a:t>
            </a:r>
            <a:r>
              <a:rPr lang="en-US" altLang="zh-CN" sz="2400"/>
              <a:t>, </a:t>
            </a:r>
            <a:r>
              <a:rPr lang="en-US" altLang="zh-CN" sz="2400" i="1"/>
              <a:t>j</a:t>
            </a:r>
            <a:r>
              <a:rPr lang="en-US" altLang="zh-CN" sz="2400"/>
              <a:t>]</a:t>
            </a:r>
          </a:p>
        </p:txBody>
      </p:sp>
      <p:graphicFrame>
        <p:nvGraphicFramePr>
          <p:cNvPr id="29701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592388" y="3654425"/>
          <a:ext cx="4635500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76" name="公式" r:id="rId4" imgW="1968500" imgH="711200" progId="Equation.3">
                  <p:embed/>
                </p:oleObj>
              </mc:Choice>
              <mc:Fallback>
                <p:oleObj name="公式" r:id="rId4" imgW="1968500" imgH="71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654425"/>
                        <a:ext cx="4635500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736725" y="3698875"/>
            <a:ext cx="13049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d</a:t>
            </a:r>
            <a:r>
              <a:rPr lang="en-US" altLang="zh-CN" sz="2400" baseline="-25000"/>
              <a:t>1</a:t>
            </a:r>
            <a:r>
              <a:rPr lang="en-US" altLang="zh-CN" sz="2400"/>
              <a:t>=1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d</a:t>
            </a:r>
            <a:r>
              <a:rPr lang="en-US" altLang="zh-CN" sz="2400" baseline="-25000"/>
              <a:t>2</a:t>
            </a:r>
            <a:r>
              <a:rPr lang="en-US" altLang="zh-CN" sz="2400"/>
              <a:t>=4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d</a:t>
            </a:r>
            <a:r>
              <a:rPr lang="en-US" altLang="zh-CN" sz="2400" baseline="-25000"/>
              <a:t>3</a:t>
            </a:r>
            <a:r>
              <a:rPr lang="en-US" altLang="zh-CN" sz="2400"/>
              <a:t>=6</a:t>
            </a:r>
            <a:endParaRPr lang="en-US" altLang="zh-CN" sz="2400" i="1"/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2714625" y="3178175"/>
            <a:ext cx="4635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0    1    2     3     4    5     6     7     8   </a:t>
            </a:r>
          </a:p>
        </p:txBody>
      </p:sp>
      <p:sp>
        <p:nvSpPr>
          <p:cNvPr id="29704" name="Text Box 10"/>
          <p:cNvSpPr txBox="1">
            <a:spLocks noChangeArrowheads="1"/>
          </p:cNvSpPr>
          <p:nvPr/>
        </p:nvSpPr>
        <p:spPr bwMode="auto">
          <a:xfrm>
            <a:off x="792163" y="2754313"/>
            <a:ext cx="288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>
                <a:solidFill>
                  <a:schemeClr val="tx2"/>
                </a:solidFill>
              </a:rPr>
              <a:t>an example</a:t>
            </a:r>
          </a:p>
        </p:txBody>
      </p:sp>
      <p:sp>
        <p:nvSpPr>
          <p:cNvPr id="103435" name="AutoShape 11"/>
          <p:cNvSpPr>
            <a:spLocks noChangeArrowheads="1"/>
          </p:cNvSpPr>
          <p:nvPr/>
        </p:nvSpPr>
        <p:spPr bwMode="auto">
          <a:xfrm>
            <a:off x="2816225" y="5543550"/>
            <a:ext cx="3060700" cy="315913"/>
          </a:xfrm>
          <a:prstGeom prst="notchedRightArrow">
            <a:avLst>
              <a:gd name="adj1" fmla="val 50000"/>
              <a:gd name="adj2" fmla="val 242211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03436" name="AutoShape 12"/>
          <p:cNvSpPr>
            <a:spLocks noChangeArrowheads="1"/>
          </p:cNvSpPr>
          <p:nvPr/>
        </p:nvSpPr>
        <p:spPr bwMode="auto">
          <a:xfrm rot="5400000">
            <a:off x="6507163" y="4103688"/>
            <a:ext cx="2474912" cy="315912"/>
          </a:xfrm>
          <a:prstGeom prst="notchedRightArrow">
            <a:avLst>
              <a:gd name="adj1" fmla="val 50000"/>
              <a:gd name="adj2" fmla="val 195855"/>
            </a:avLst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29707" name="Text Box 13"/>
          <p:cNvSpPr txBox="1">
            <a:spLocks noChangeArrowheads="1"/>
          </p:cNvSpPr>
          <p:nvPr/>
        </p:nvSpPr>
        <p:spPr bwMode="auto">
          <a:xfrm>
            <a:off x="2501900" y="5903913"/>
            <a:ext cx="409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direction of computation</a:t>
            </a:r>
          </a:p>
        </p:txBody>
      </p:sp>
      <p:sp>
        <p:nvSpPr>
          <p:cNvPr id="2" name="矩形 1"/>
          <p:cNvSpPr/>
          <p:nvPr/>
        </p:nvSpPr>
        <p:spPr>
          <a:xfrm>
            <a:off x="4301970" y="2433935"/>
            <a:ext cx="4164923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,</a:t>
            </a:r>
            <a:r>
              <a:rPr lang="en-US" altLang="zh-CN" i="1" dirty="0" err="1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] = min (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-1, 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],1+</a:t>
            </a:r>
            <a:r>
              <a:rPr lang="en-US" altLang="zh-CN" i="1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en-US" altLang="zh-CN" i="1" dirty="0">
                <a:solidFill>
                  <a:schemeClr val="tx1"/>
                </a:solidFill>
              </a:rPr>
              <a:t>j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d</a:t>
            </a:r>
            <a:r>
              <a:rPr lang="en-US" altLang="zh-CN" baseline="-25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Procedure</a:t>
            </a:r>
          </a:p>
        </p:txBody>
      </p:sp>
      <p:sp>
        <p:nvSpPr>
          <p:cNvPr id="30723" name="Text Box 5"/>
          <p:cNvSpPr txBox="1">
            <a:spLocks noChangeArrowheads="1"/>
          </p:cNvSpPr>
          <p:nvPr/>
        </p:nvSpPr>
        <p:spPr bwMode="auto">
          <a:xfrm>
            <a:off x="341313" y="1898650"/>
            <a:ext cx="8551862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/>
              <a:t>int </a:t>
            </a:r>
            <a:r>
              <a:rPr lang="en-US" altLang="zh-CN" sz="2000"/>
              <a:t>coinChange</a:t>
            </a:r>
            <a:r>
              <a:rPr lang="en-US" altLang="zh-CN" sz="2000" b="1"/>
              <a:t>(int </a:t>
            </a:r>
            <a:r>
              <a:rPr lang="en-US" altLang="zh-CN" sz="2000" i="1"/>
              <a:t>N</a:t>
            </a:r>
            <a:r>
              <a:rPr lang="en-US" altLang="zh-CN" sz="2000"/>
              <a:t>, </a:t>
            </a:r>
            <a:r>
              <a:rPr lang="en-US" altLang="zh-CN" sz="2000" b="1"/>
              <a:t>int </a:t>
            </a:r>
            <a:r>
              <a:rPr lang="en-US" altLang="zh-CN" sz="2000" i="1"/>
              <a:t>n</a:t>
            </a:r>
            <a:r>
              <a:rPr lang="en-US" altLang="zh-CN" sz="2000"/>
              <a:t>,</a:t>
            </a:r>
            <a:r>
              <a:rPr lang="en-US" altLang="zh-CN" sz="2000" b="1"/>
              <a:t> int</a:t>
            </a:r>
            <a:r>
              <a:rPr lang="en-US" altLang="zh-CN" sz="2000"/>
              <a:t>[] coin)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int </a:t>
            </a:r>
            <a:r>
              <a:rPr lang="en-US" altLang="zh-CN" sz="2000"/>
              <a:t>denomination[]=[</a:t>
            </a:r>
            <a:r>
              <a:rPr lang="en-US" altLang="zh-CN" sz="2000" i="1"/>
              <a:t>d</a:t>
            </a:r>
            <a:r>
              <a:rPr lang="en-US" altLang="zh-CN" sz="2000" baseline="-25000"/>
              <a:t>1</a:t>
            </a:r>
            <a:r>
              <a:rPr lang="en-US" altLang="zh-CN" sz="2000"/>
              <a:t>,</a:t>
            </a:r>
            <a:r>
              <a:rPr lang="en-US" altLang="zh-CN" sz="2000" i="1"/>
              <a:t>d</a:t>
            </a:r>
            <a:r>
              <a:rPr lang="en-US" altLang="zh-CN" sz="2000" baseline="-25000"/>
              <a:t>2</a:t>
            </a:r>
            <a:r>
              <a:rPr lang="en-US" altLang="zh-CN" sz="2000"/>
              <a:t>,...,</a:t>
            </a:r>
            <a:r>
              <a:rPr lang="en-US" altLang="zh-CN" sz="2000" i="1"/>
              <a:t>d</a:t>
            </a:r>
            <a:r>
              <a:rPr lang="en-US" altLang="zh-CN" sz="2000" baseline="-25000"/>
              <a:t>n</a:t>
            </a:r>
            <a:r>
              <a:rPr lang="en-US" altLang="zh-CN" sz="2000"/>
              <a:t>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/>
              <a:t>    </a:t>
            </a:r>
            <a:r>
              <a:rPr lang="en-US" altLang="zh-CN" sz="2000" b="1"/>
              <a:t>for</a:t>
            </a:r>
            <a:r>
              <a:rPr lang="en-US" altLang="zh-CN" sz="2000"/>
              <a:t> (</a:t>
            </a:r>
            <a:r>
              <a:rPr lang="en-US" altLang="zh-CN" sz="2000" i="1"/>
              <a:t>i</a:t>
            </a:r>
            <a:r>
              <a:rPr lang="en-US" altLang="zh-CN" sz="2000"/>
              <a:t>=1; </a:t>
            </a:r>
            <a:r>
              <a:rPr lang="en-US" altLang="zh-CN" sz="2000" i="1"/>
              <a:t>i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;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++)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,0]=0;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for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=1; </a:t>
            </a:r>
            <a:r>
              <a:rPr lang="en-US" altLang="zh-CN" sz="2000" i="1"/>
              <a:t>i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; 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++)</a:t>
            </a:r>
            <a:endParaRPr lang="en-US" altLang="zh-CN" sz="2000" i="1">
              <a:sym typeface="Symbol" panose="05050102010706020507" pitchFamily="18" charset="2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 i="1">
                <a:sym typeface="Symbol" panose="05050102010706020507" pitchFamily="18" charset="2"/>
              </a:rPr>
              <a:t>        </a:t>
            </a:r>
            <a:r>
              <a:rPr lang="en-US" altLang="zh-CN" sz="2000" b="1">
                <a:sym typeface="Symbol" panose="05050102010706020507" pitchFamily="18" charset="2"/>
              </a:rPr>
              <a:t>for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=1; </a:t>
            </a:r>
            <a:r>
              <a:rPr lang="en-US" altLang="zh-CN" sz="2000" i="1"/>
              <a:t>i</a:t>
            </a:r>
            <a:r>
              <a:rPr lang="en-US" altLang="zh-CN" sz="2000">
                <a:sym typeface="Symbol" panose="05050102010706020507" pitchFamily="18" charset="2"/>
              </a:rPr>
              <a:t>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;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++)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if</a:t>
            </a:r>
            <a:r>
              <a:rPr lang="en-US" altLang="zh-CN" sz="2000">
                <a:sym typeface="Symbol" panose="05050102010706020507" pitchFamily="18" charset="2"/>
              </a:rPr>
              <a:t> 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= =1 &amp;&amp;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&lt;denomination[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]) 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]=+ 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else if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= =1) 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]=1+coin[1,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-denomination[1]];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else if </a:t>
            </a:r>
            <a:r>
              <a:rPr lang="en-US" altLang="zh-CN" sz="2000">
                <a:sym typeface="Symbol" panose="05050102010706020507" pitchFamily="18" charset="2"/>
              </a:rPr>
              <a:t>(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&lt;denomination[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]) 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]=cost[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-1,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];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        </a:t>
            </a:r>
            <a:r>
              <a:rPr lang="en-US" altLang="zh-CN" sz="2000" b="1">
                <a:sym typeface="Symbol" panose="05050102010706020507" pitchFamily="18" charset="2"/>
              </a:rPr>
              <a:t>else</a:t>
            </a:r>
            <a:r>
              <a:rPr lang="en-US" altLang="zh-CN" sz="2000">
                <a:sym typeface="Symbol" panose="05050102010706020507" pitchFamily="18" charset="2"/>
              </a:rPr>
              <a:t> 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]=min(coin[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-1,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], 1+coin[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, </a:t>
            </a:r>
            <a:r>
              <a:rPr lang="en-US" altLang="zh-CN" sz="2000" i="1">
                <a:sym typeface="Symbol" panose="05050102010706020507" pitchFamily="18" charset="2"/>
              </a:rPr>
              <a:t>j</a:t>
            </a:r>
            <a:r>
              <a:rPr lang="en-US" altLang="zh-CN" sz="2000">
                <a:sym typeface="Symbol" panose="05050102010706020507" pitchFamily="18" charset="2"/>
              </a:rPr>
              <a:t>-denomination[</a:t>
            </a:r>
            <a:r>
              <a:rPr lang="en-US" altLang="zh-CN" sz="2000" i="1">
                <a:sym typeface="Symbol" panose="05050102010706020507" pitchFamily="18" charset="2"/>
              </a:rPr>
              <a:t>i</a:t>
            </a:r>
            <a:r>
              <a:rPr lang="en-US" altLang="zh-CN" sz="2000">
                <a:sym typeface="Symbol" panose="05050102010706020507" pitchFamily="18" charset="2"/>
              </a:rPr>
              <a:t>];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000">
                <a:sym typeface="Symbol" panose="05050102010706020507" pitchFamily="18" charset="2"/>
              </a:rPr>
              <a:t>    </a:t>
            </a:r>
            <a:r>
              <a:rPr lang="en-US" altLang="zh-CN" sz="2000" b="1">
                <a:sym typeface="Symbol" panose="05050102010706020507" pitchFamily="18" charset="2"/>
              </a:rPr>
              <a:t>return</a:t>
            </a:r>
            <a:r>
              <a:rPr lang="en-US" altLang="zh-CN" sz="2000">
                <a:sym typeface="Symbol" panose="05050102010706020507" pitchFamily="18" charset="2"/>
              </a:rPr>
              <a:t> coin[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,</a:t>
            </a:r>
            <a:r>
              <a:rPr lang="en-US" altLang="zh-CN" sz="2000" i="1">
                <a:sym typeface="Symbol" panose="05050102010706020507" pitchFamily="18" charset="2"/>
              </a:rPr>
              <a:t>N</a:t>
            </a:r>
            <a:r>
              <a:rPr lang="en-US" altLang="zh-CN" sz="2000">
                <a:sym typeface="Symbol" panose="05050102010706020507" pitchFamily="18" charset="2"/>
              </a:rPr>
              <a:t>];</a:t>
            </a:r>
          </a:p>
        </p:txBody>
      </p:sp>
      <p:sp>
        <p:nvSpPr>
          <p:cNvPr id="30724" name="AutoShape 6"/>
          <p:cNvSpPr>
            <a:spLocks noChangeArrowheads="1"/>
          </p:cNvSpPr>
          <p:nvPr/>
        </p:nvSpPr>
        <p:spPr bwMode="auto">
          <a:xfrm>
            <a:off x="341313" y="3351213"/>
            <a:ext cx="2881312" cy="8096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30725" name="Line 7"/>
          <p:cNvSpPr>
            <a:spLocks noChangeShapeType="1"/>
          </p:cNvSpPr>
          <p:nvPr/>
        </p:nvSpPr>
        <p:spPr bwMode="auto">
          <a:xfrm flipV="1">
            <a:off x="3222625" y="2798763"/>
            <a:ext cx="2339975" cy="809625"/>
          </a:xfrm>
          <a:prstGeom prst="line">
            <a:avLst/>
          </a:prstGeom>
          <a:noFill/>
          <a:ln w="9525">
            <a:solidFill>
              <a:srgbClr val="993300"/>
            </a:solidFill>
            <a:prstDash val="lg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5607050" y="2303463"/>
            <a:ext cx="3014663" cy="95250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FF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in </a:t>
            </a:r>
            <a:r>
              <a:rPr lang="en-US" altLang="zh-CN" sz="2400">
                <a:sym typeface="Symbol" panose="05050102010706020507" pitchFamily="18" charset="2"/>
              </a:rPr>
              <a:t>(</a:t>
            </a:r>
            <a:r>
              <a:rPr lang="en-US" altLang="zh-CN" sz="2400" i="1">
                <a:sym typeface="Symbol" panose="05050102010706020507" pitchFamily="18" charset="2"/>
              </a:rPr>
              <a:t>nN</a:t>
            </a:r>
            <a:r>
              <a:rPr lang="en-US" altLang="zh-CN" sz="2400">
                <a:sym typeface="Symbol" panose="05050102010706020507" pitchFamily="18" charset="2"/>
              </a:rPr>
              <a:t>),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z="2400" i="1">
                <a:sym typeface="Symbol" panose="05050102010706020507" pitchFamily="18" charset="2"/>
              </a:rPr>
              <a:t>n </a:t>
            </a:r>
            <a:r>
              <a:rPr lang="en-US" altLang="zh-CN" sz="2400">
                <a:sym typeface="Symbol" panose="05050102010706020507" pitchFamily="18" charset="2"/>
              </a:rPr>
              <a:t>is usually a constant</a:t>
            </a:r>
            <a:endParaRPr lang="en-US" altLang="zh-CN" sz="2400" i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37763"/>
            <a:ext cx="8637588" cy="1446550"/>
          </a:xfrm>
        </p:spPr>
        <p:txBody>
          <a:bodyPr/>
          <a:lstStyle/>
          <a:p>
            <a:pPr eaLnBrk="1" hangingPunct="1"/>
            <a:r>
              <a:rPr lang="en-US" altLang="zh-CN" dirty="0"/>
              <a:t>Some General Comments about how to develop a DP 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854200"/>
            <a:ext cx="8564563" cy="50038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Find a clear and neat identifier that can identify a problem.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Find a recursive equation that tells you how to solve a large problem assuming we know solutions for smaller problems.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Save results from smaller problems using an appropriate dictionary (e.g., one- or two-dimensional array).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 err="1"/>
              <a:t>Analyse</a:t>
            </a:r>
            <a:r>
              <a:rPr lang="en-US" altLang="zh-CN" sz="2400" dirty="0"/>
              <a:t> the complexity based on the number of subproblems and the number of edges or the algorithm code.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400" dirty="0"/>
              <a:t>Determine how to get the solution from the data in the dictionary (e.g., retrieve the </a:t>
            </a:r>
            <a:r>
              <a:rPr lang="en-US" altLang="zh-CN" sz="2400" dirty="0" err="1"/>
              <a:t>multiOrder</a:t>
            </a:r>
            <a:r>
              <a:rPr lang="en-US" altLang="zh-CN" sz="2400" dirty="0"/>
              <a:t> from the last[.][.] array).</a:t>
            </a:r>
          </a:p>
          <a:p>
            <a:pPr eaLnBrk="1" hangingPunct="1">
              <a:lnSpc>
                <a:spcPct val="105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 this class: More Examples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41513"/>
            <a:ext cx="8564562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Optimal Binary Search Tree</a:t>
            </a:r>
          </a:p>
          <a:p>
            <a:pPr eaLnBrk="1" hangingPunct="1"/>
            <a:r>
              <a:rPr lang="en-US" altLang="zh-CN" dirty="0"/>
              <a:t>Highway restaurants</a:t>
            </a:r>
          </a:p>
          <a:p>
            <a:pPr eaLnBrk="1" hangingPunct="1"/>
            <a:r>
              <a:rPr lang="en-US" altLang="zh-CN" dirty="0"/>
              <a:t>Separating Sequence of Word</a:t>
            </a:r>
          </a:p>
          <a:p>
            <a:pPr eaLnBrk="1" hangingPunct="1"/>
            <a:r>
              <a:rPr lang="en-US" altLang="zh-CN" dirty="0"/>
              <a:t>Revisit Max Sum Sub-Sequence</a:t>
            </a:r>
          </a:p>
          <a:p>
            <a:pPr eaLnBrk="1" hangingPunct="1"/>
            <a:r>
              <a:rPr lang="en-US" altLang="zh-CN" dirty="0"/>
              <a:t>Changing Coins</a:t>
            </a:r>
          </a:p>
          <a:p>
            <a:pPr eaLnBrk="1" hangingPunct="1"/>
            <a:r>
              <a:rPr lang="en-US" altLang="zh-CN" dirty="0"/>
              <a:t>General Comments about DP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Binary Search Tree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876925" y="19431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5472113" y="275431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832475" y="194310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30</a:t>
            </a:r>
          </a:p>
        </p:txBody>
      </p:sp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472113" y="2754313"/>
            <a:ext cx="63023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20</a:t>
            </a:r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>
            <a:off x="5741988" y="2347913"/>
            <a:ext cx="225425" cy="40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5337175" y="333851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5786438" y="3338513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5426075" y="3113088"/>
            <a:ext cx="90488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5741988" y="3159125"/>
            <a:ext cx="904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6508750" y="419417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462713" y="4194175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40</a:t>
            </a:r>
          </a:p>
        </p:txBody>
      </p:sp>
      <p:sp>
        <p:nvSpPr>
          <p:cNvPr id="7183" name="Oval 15"/>
          <p:cNvSpPr>
            <a:spLocks noChangeArrowheads="1"/>
          </p:cNvSpPr>
          <p:nvPr/>
        </p:nvSpPr>
        <p:spPr bwMode="auto">
          <a:xfrm>
            <a:off x="6327775" y="4778375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 flipH="1">
            <a:off x="6462713" y="4598988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185" name="Group 17"/>
          <p:cNvGrpSpPr>
            <a:grpSpLocks/>
          </p:cNvGrpSpPr>
          <p:nvPr/>
        </p:nvGrpSpPr>
        <p:grpSpPr bwMode="auto">
          <a:xfrm>
            <a:off x="6958013" y="4959350"/>
            <a:ext cx="765175" cy="811213"/>
            <a:chOff x="4468" y="3067"/>
            <a:chExt cx="482" cy="511"/>
          </a:xfrm>
        </p:grpSpPr>
        <p:sp>
          <p:nvSpPr>
            <p:cNvPr id="7236" name="Oval 18"/>
            <p:cNvSpPr>
              <a:spLocks noChangeArrowheads="1"/>
            </p:cNvSpPr>
            <p:nvPr/>
          </p:nvSpPr>
          <p:spPr bwMode="auto">
            <a:xfrm>
              <a:off x="4553" y="309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37" name="Text Box 19"/>
            <p:cNvSpPr txBox="1">
              <a:spLocks noChangeArrowheads="1"/>
            </p:cNvSpPr>
            <p:nvPr/>
          </p:nvSpPr>
          <p:spPr bwMode="auto">
            <a:xfrm>
              <a:off x="4553" y="3067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50</a:t>
              </a:r>
            </a:p>
          </p:txBody>
        </p:sp>
        <p:sp>
          <p:nvSpPr>
            <p:cNvPr id="7238" name="Oval 20"/>
            <p:cNvSpPr>
              <a:spLocks noChangeArrowheads="1"/>
            </p:cNvSpPr>
            <p:nvPr/>
          </p:nvSpPr>
          <p:spPr bwMode="auto">
            <a:xfrm>
              <a:off x="4809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39" name="Oval 21"/>
            <p:cNvSpPr>
              <a:spLocks noChangeArrowheads="1"/>
            </p:cNvSpPr>
            <p:nvPr/>
          </p:nvSpPr>
          <p:spPr bwMode="auto">
            <a:xfrm>
              <a:off x="4468" y="346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40" name="Line 22"/>
            <p:cNvSpPr>
              <a:spLocks noChangeShapeType="1"/>
            </p:cNvSpPr>
            <p:nvPr/>
          </p:nvSpPr>
          <p:spPr bwMode="auto">
            <a:xfrm flipH="1">
              <a:off x="4525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41" name="Line 23"/>
            <p:cNvSpPr>
              <a:spLocks noChangeShapeType="1"/>
            </p:cNvSpPr>
            <p:nvPr/>
          </p:nvSpPr>
          <p:spPr bwMode="auto">
            <a:xfrm>
              <a:off x="4752" y="335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6" name="Group 24"/>
          <p:cNvGrpSpPr>
            <a:grpSpLocks/>
          </p:cNvGrpSpPr>
          <p:nvPr/>
        </p:nvGrpSpPr>
        <p:grpSpPr bwMode="auto">
          <a:xfrm>
            <a:off x="7723188" y="2663825"/>
            <a:ext cx="674687" cy="809625"/>
            <a:chOff x="4184" y="1650"/>
            <a:chExt cx="425" cy="510"/>
          </a:xfrm>
        </p:grpSpPr>
        <p:sp>
          <p:nvSpPr>
            <p:cNvPr id="7233" name="Oval 25"/>
            <p:cNvSpPr>
              <a:spLocks noChangeArrowheads="1"/>
            </p:cNvSpPr>
            <p:nvPr/>
          </p:nvSpPr>
          <p:spPr bwMode="auto">
            <a:xfrm>
              <a:off x="4241" y="1650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34" name="Text Box 26"/>
            <p:cNvSpPr txBox="1">
              <a:spLocks noChangeArrowheads="1"/>
            </p:cNvSpPr>
            <p:nvPr/>
          </p:nvSpPr>
          <p:spPr bwMode="auto">
            <a:xfrm>
              <a:off x="4212" y="1650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80</a:t>
              </a:r>
            </a:p>
          </p:txBody>
        </p:sp>
        <p:sp>
          <p:nvSpPr>
            <p:cNvPr id="7235" name="Line 27"/>
            <p:cNvSpPr>
              <a:spLocks noChangeShapeType="1"/>
            </p:cNvSpPr>
            <p:nvPr/>
          </p:nvSpPr>
          <p:spPr bwMode="auto">
            <a:xfrm flipH="1">
              <a:off x="4184" y="1905"/>
              <a:ext cx="142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187" name="Group 28"/>
          <p:cNvGrpSpPr>
            <a:grpSpLocks/>
          </p:cNvGrpSpPr>
          <p:nvPr/>
        </p:nvGrpSpPr>
        <p:grpSpPr bwMode="auto">
          <a:xfrm>
            <a:off x="7407275" y="3384550"/>
            <a:ext cx="673100" cy="720725"/>
            <a:chOff x="4723" y="2075"/>
            <a:chExt cx="424" cy="454"/>
          </a:xfrm>
        </p:grpSpPr>
        <p:sp>
          <p:nvSpPr>
            <p:cNvPr id="7229" name="Oval 29"/>
            <p:cNvSpPr>
              <a:spLocks noChangeArrowheads="1"/>
            </p:cNvSpPr>
            <p:nvPr/>
          </p:nvSpPr>
          <p:spPr bwMode="auto">
            <a:xfrm>
              <a:off x="4751" y="21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30" name="Text Box 30"/>
            <p:cNvSpPr txBox="1">
              <a:spLocks noChangeArrowheads="1"/>
            </p:cNvSpPr>
            <p:nvPr/>
          </p:nvSpPr>
          <p:spPr bwMode="auto">
            <a:xfrm>
              <a:off x="4723" y="2075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60</a:t>
              </a:r>
            </a:p>
          </p:txBody>
        </p:sp>
        <p:sp>
          <p:nvSpPr>
            <p:cNvPr id="7231" name="Oval 31"/>
            <p:cNvSpPr>
              <a:spLocks noChangeArrowheads="1"/>
            </p:cNvSpPr>
            <p:nvPr/>
          </p:nvSpPr>
          <p:spPr bwMode="auto">
            <a:xfrm>
              <a:off x="5034" y="241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32" name="Line 32"/>
            <p:cNvSpPr>
              <a:spLocks noChangeShapeType="1"/>
            </p:cNvSpPr>
            <p:nvPr/>
          </p:nvSpPr>
          <p:spPr bwMode="auto">
            <a:xfrm>
              <a:off x="4978" y="2330"/>
              <a:ext cx="8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188" name="Oval 33"/>
          <p:cNvSpPr>
            <a:spLocks noChangeArrowheads="1"/>
          </p:cNvSpPr>
          <p:nvPr/>
        </p:nvSpPr>
        <p:spPr bwMode="auto">
          <a:xfrm>
            <a:off x="2320925" y="18986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89" name="Oval 34"/>
          <p:cNvSpPr>
            <a:spLocks noChangeArrowheads="1"/>
          </p:cNvSpPr>
          <p:nvPr/>
        </p:nvSpPr>
        <p:spPr bwMode="auto">
          <a:xfrm>
            <a:off x="3176588" y="25749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0" name="Oval 35"/>
          <p:cNvSpPr>
            <a:spLocks noChangeArrowheads="1"/>
          </p:cNvSpPr>
          <p:nvPr/>
        </p:nvSpPr>
        <p:spPr bwMode="auto">
          <a:xfrm>
            <a:off x="3986213" y="3294063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1" name="Oval 36"/>
          <p:cNvSpPr>
            <a:spLocks noChangeArrowheads="1"/>
          </p:cNvSpPr>
          <p:nvPr/>
        </p:nvSpPr>
        <p:spPr bwMode="auto">
          <a:xfrm>
            <a:off x="2816225" y="338455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192" name="Text Box 37"/>
          <p:cNvSpPr txBox="1">
            <a:spLocks noChangeArrowheads="1"/>
          </p:cNvSpPr>
          <p:nvPr/>
        </p:nvSpPr>
        <p:spPr bwMode="auto">
          <a:xfrm>
            <a:off x="2276475" y="1898650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40</a:t>
            </a:r>
          </a:p>
        </p:txBody>
      </p:sp>
      <p:sp>
        <p:nvSpPr>
          <p:cNvPr id="7193" name="Text Box 38"/>
          <p:cNvSpPr txBox="1">
            <a:spLocks noChangeArrowheads="1"/>
          </p:cNvSpPr>
          <p:nvPr/>
        </p:nvSpPr>
        <p:spPr bwMode="auto">
          <a:xfrm>
            <a:off x="1150938" y="2708275"/>
            <a:ext cx="6302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20</a:t>
            </a:r>
          </a:p>
        </p:txBody>
      </p:sp>
      <p:sp>
        <p:nvSpPr>
          <p:cNvPr id="7194" name="Text Box 39"/>
          <p:cNvSpPr txBox="1">
            <a:spLocks noChangeArrowheads="1"/>
          </p:cNvSpPr>
          <p:nvPr/>
        </p:nvSpPr>
        <p:spPr bwMode="auto">
          <a:xfrm>
            <a:off x="3130550" y="2574925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60</a:t>
            </a:r>
          </a:p>
        </p:txBody>
      </p:sp>
      <p:sp>
        <p:nvSpPr>
          <p:cNvPr id="7195" name="Text Box 40"/>
          <p:cNvSpPr txBox="1">
            <a:spLocks noChangeArrowheads="1"/>
          </p:cNvSpPr>
          <p:nvPr/>
        </p:nvSpPr>
        <p:spPr bwMode="auto">
          <a:xfrm>
            <a:off x="2770188" y="3384550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50</a:t>
            </a:r>
          </a:p>
        </p:txBody>
      </p:sp>
      <p:sp>
        <p:nvSpPr>
          <p:cNvPr id="7196" name="Text Box 41"/>
          <p:cNvSpPr txBox="1">
            <a:spLocks noChangeArrowheads="1"/>
          </p:cNvSpPr>
          <p:nvPr/>
        </p:nvSpPr>
        <p:spPr bwMode="auto">
          <a:xfrm>
            <a:off x="3941763" y="3249613"/>
            <a:ext cx="630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80</a:t>
            </a:r>
          </a:p>
        </p:txBody>
      </p:sp>
      <p:sp>
        <p:nvSpPr>
          <p:cNvPr id="7197" name="Line 42"/>
          <p:cNvSpPr>
            <a:spLocks noChangeShapeType="1"/>
          </p:cNvSpPr>
          <p:nvPr/>
        </p:nvSpPr>
        <p:spPr bwMode="auto">
          <a:xfrm>
            <a:off x="2725738" y="2214563"/>
            <a:ext cx="495300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8" name="Line 43"/>
          <p:cNvSpPr>
            <a:spLocks noChangeShapeType="1"/>
          </p:cNvSpPr>
          <p:nvPr/>
        </p:nvSpPr>
        <p:spPr bwMode="auto">
          <a:xfrm flipH="1">
            <a:off x="3086100" y="2979738"/>
            <a:ext cx="225425" cy="404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99" name="Line 44"/>
          <p:cNvSpPr>
            <a:spLocks noChangeShapeType="1"/>
          </p:cNvSpPr>
          <p:nvPr/>
        </p:nvSpPr>
        <p:spPr bwMode="auto">
          <a:xfrm>
            <a:off x="3535363" y="2889250"/>
            <a:ext cx="495300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0" name="Oval 45"/>
          <p:cNvSpPr>
            <a:spLocks noChangeArrowheads="1"/>
          </p:cNvSpPr>
          <p:nvPr/>
        </p:nvSpPr>
        <p:spPr bwMode="auto">
          <a:xfrm>
            <a:off x="4435475" y="37893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201" name="Oval 46"/>
          <p:cNvSpPr>
            <a:spLocks noChangeArrowheads="1"/>
          </p:cNvSpPr>
          <p:nvPr/>
        </p:nvSpPr>
        <p:spPr bwMode="auto">
          <a:xfrm>
            <a:off x="2635250" y="3968750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202" name="Oval 47"/>
          <p:cNvSpPr>
            <a:spLocks noChangeArrowheads="1"/>
          </p:cNvSpPr>
          <p:nvPr/>
        </p:nvSpPr>
        <p:spPr bwMode="auto">
          <a:xfrm>
            <a:off x="3176588" y="3924300"/>
            <a:ext cx="179387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grpSp>
        <p:nvGrpSpPr>
          <p:cNvPr id="7203" name="Group 48"/>
          <p:cNvGrpSpPr>
            <a:grpSpLocks/>
          </p:cNvGrpSpPr>
          <p:nvPr/>
        </p:nvGrpSpPr>
        <p:grpSpPr bwMode="auto">
          <a:xfrm>
            <a:off x="1062038" y="2754313"/>
            <a:ext cx="566737" cy="765175"/>
            <a:chOff x="1122" y="1707"/>
            <a:chExt cx="357" cy="482"/>
          </a:xfrm>
        </p:grpSpPr>
        <p:sp>
          <p:nvSpPr>
            <p:cNvPr id="7226" name="Oval 49"/>
            <p:cNvSpPr>
              <a:spLocks noChangeArrowheads="1"/>
            </p:cNvSpPr>
            <p:nvPr/>
          </p:nvSpPr>
          <p:spPr bwMode="auto">
            <a:xfrm>
              <a:off x="1207" y="1707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27" name="Oval 50"/>
            <p:cNvSpPr>
              <a:spLocks noChangeArrowheads="1"/>
            </p:cNvSpPr>
            <p:nvPr/>
          </p:nvSpPr>
          <p:spPr bwMode="auto">
            <a:xfrm>
              <a:off x="1122" y="2075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28" name="Line 51"/>
            <p:cNvSpPr>
              <a:spLocks noChangeShapeType="1"/>
            </p:cNvSpPr>
            <p:nvPr/>
          </p:nvSpPr>
          <p:spPr bwMode="auto">
            <a:xfrm flipH="1">
              <a:off x="1178" y="1933"/>
              <a:ext cx="57" cy="1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04" name="Line 52"/>
          <p:cNvSpPr>
            <a:spLocks noChangeShapeType="1"/>
          </p:cNvSpPr>
          <p:nvPr/>
        </p:nvSpPr>
        <p:spPr bwMode="auto">
          <a:xfrm flipH="1">
            <a:off x="2770188" y="3789363"/>
            <a:ext cx="90487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5" name="Line 53"/>
          <p:cNvSpPr>
            <a:spLocks noChangeShapeType="1"/>
          </p:cNvSpPr>
          <p:nvPr/>
        </p:nvSpPr>
        <p:spPr bwMode="auto">
          <a:xfrm>
            <a:off x="3086100" y="3789363"/>
            <a:ext cx="90488" cy="179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206" name="Group 54"/>
          <p:cNvGrpSpPr>
            <a:grpSpLocks/>
          </p:cNvGrpSpPr>
          <p:nvPr/>
        </p:nvGrpSpPr>
        <p:grpSpPr bwMode="auto">
          <a:xfrm>
            <a:off x="1692275" y="3338513"/>
            <a:ext cx="765175" cy="811212"/>
            <a:chOff x="2142" y="2557"/>
            <a:chExt cx="482" cy="511"/>
          </a:xfrm>
        </p:grpSpPr>
        <p:sp>
          <p:nvSpPr>
            <p:cNvPr id="7220" name="Oval 55"/>
            <p:cNvSpPr>
              <a:spLocks noChangeArrowheads="1"/>
            </p:cNvSpPr>
            <p:nvPr/>
          </p:nvSpPr>
          <p:spPr bwMode="auto">
            <a:xfrm>
              <a:off x="2227" y="2585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21" name="Text Box 56"/>
            <p:cNvSpPr txBox="1">
              <a:spLocks noChangeArrowheads="1"/>
            </p:cNvSpPr>
            <p:nvPr/>
          </p:nvSpPr>
          <p:spPr bwMode="auto">
            <a:xfrm>
              <a:off x="2227" y="2557"/>
              <a:ext cx="3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/>
                <a:t>30</a:t>
              </a:r>
            </a:p>
          </p:txBody>
        </p:sp>
        <p:sp>
          <p:nvSpPr>
            <p:cNvPr id="7222" name="Oval 57"/>
            <p:cNvSpPr>
              <a:spLocks noChangeArrowheads="1"/>
            </p:cNvSpPr>
            <p:nvPr/>
          </p:nvSpPr>
          <p:spPr bwMode="auto">
            <a:xfrm>
              <a:off x="2483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23" name="Oval 58"/>
            <p:cNvSpPr>
              <a:spLocks noChangeArrowheads="1"/>
            </p:cNvSpPr>
            <p:nvPr/>
          </p:nvSpPr>
          <p:spPr bwMode="auto">
            <a:xfrm>
              <a:off x="2142" y="2954"/>
              <a:ext cx="113" cy="114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7224" name="Line 59"/>
            <p:cNvSpPr>
              <a:spLocks noChangeShapeType="1"/>
            </p:cNvSpPr>
            <p:nvPr/>
          </p:nvSpPr>
          <p:spPr bwMode="auto">
            <a:xfrm flipH="1">
              <a:off x="2199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225" name="Line 60"/>
            <p:cNvSpPr>
              <a:spLocks noChangeShapeType="1"/>
            </p:cNvSpPr>
            <p:nvPr/>
          </p:nvSpPr>
          <p:spPr bwMode="auto">
            <a:xfrm>
              <a:off x="2426" y="2841"/>
              <a:ext cx="85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07" name="Line 61"/>
          <p:cNvSpPr>
            <a:spLocks noChangeShapeType="1"/>
          </p:cNvSpPr>
          <p:nvPr/>
        </p:nvSpPr>
        <p:spPr bwMode="auto">
          <a:xfrm>
            <a:off x="4346575" y="3654425"/>
            <a:ext cx="134938" cy="13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8" name="Line 62"/>
          <p:cNvSpPr>
            <a:spLocks noChangeShapeType="1"/>
          </p:cNvSpPr>
          <p:nvPr/>
        </p:nvSpPr>
        <p:spPr bwMode="auto">
          <a:xfrm flipH="1">
            <a:off x="1557338" y="2303463"/>
            <a:ext cx="7651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09" name="Line 63"/>
          <p:cNvSpPr>
            <a:spLocks noChangeShapeType="1"/>
          </p:cNvSpPr>
          <p:nvPr/>
        </p:nvSpPr>
        <p:spPr bwMode="auto">
          <a:xfrm>
            <a:off x="1557338" y="3114675"/>
            <a:ext cx="358775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0" name="Oval 64"/>
          <p:cNvSpPr>
            <a:spLocks noChangeArrowheads="1"/>
          </p:cNvSpPr>
          <p:nvPr/>
        </p:nvSpPr>
        <p:spPr bwMode="auto">
          <a:xfrm>
            <a:off x="3806825" y="3878263"/>
            <a:ext cx="179388" cy="180975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7211" name="Line 65"/>
          <p:cNvSpPr>
            <a:spLocks noChangeShapeType="1"/>
          </p:cNvSpPr>
          <p:nvPr/>
        </p:nvSpPr>
        <p:spPr bwMode="auto">
          <a:xfrm flipH="1">
            <a:off x="3897313" y="3698875"/>
            <a:ext cx="179387" cy="179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2" name="Line 66"/>
          <p:cNvSpPr>
            <a:spLocks noChangeShapeType="1"/>
          </p:cNvSpPr>
          <p:nvPr/>
        </p:nvSpPr>
        <p:spPr bwMode="auto">
          <a:xfrm>
            <a:off x="6281738" y="2214563"/>
            <a:ext cx="15303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3" name="Line 67"/>
          <p:cNvSpPr>
            <a:spLocks noChangeShapeType="1"/>
          </p:cNvSpPr>
          <p:nvPr/>
        </p:nvSpPr>
        <p:spPr bwMode="auto">
          <a:xfrm flipH="1">
            <a:off x="6867525" y="3789363"/>
            <a:ext cx="585788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4" name="Line 68"/>
          <p:cNvSpPr>
            <a:spLocks noChangeShapeType="1"/>
          </p:cNvSpPr>
          <p:nvPr/>
        </p:nvSpPr>
        <p:spPr bwMode="auto">
          <a:xfrm>
            <a:off x="6867525" y="4598988"/>
            <a:ext cx="3143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15" name="Text Box 69"/>
          <p:cNvSpPr txBox="1">
            <a:spLocks noChangeArrowheads="1"/>
          </p:cNvSpPr>
          <p:nvPr/>
        </p:nvSpPr>
        <p:spPr bwMode="auto">
          <a:xfrm>
            <a:off x="6507163" y="1628775"/>
            <a:ext cx="2160587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Poor balancing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(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216" name="Text Box 70"/>
          <p:cNvSpPr txBox="1">
            <a:spLocks noChangeArrowheads="1"/>
          </p:cNvSpPr>
          <p:nvPr/>
        </p:nvSpPr>
        <p:spPr bwMode="auto">
          <a:xfrm>
            <a:off x="206375" y="5103813"/>
            <a:ext cx="5851525" cy="800100"/>
          </a:xfrm>
          <a:prstGeom prst="rect">
            <a:avLst/>
          </a:prstGeom>
          <a:solidFill>
            <a:srgbClr val="FFFF99"/>
          </a:solidFill>
          <a:ln w="38100" cmpd="dbl">
            <a:solidFill>
              <a:srgbClr val="FF99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CN" sz="2000" dirty="0"/>
              <a:t>Each node has a key, belonging to a linear ordered set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zh-CN" sz="2000" dirty="0"/>
              <a:t>An </a:t>
            </a:r>
            <a:r>
              <a:rPr lang="en-US" altLang="zh-CN" sz="2000" dirty="0" err="1"/>
              <a:t>inorder</a:t>
            </a:r>
            <a:r>
              <a:rPr lang="en-US" altLang="zh-CN" sz="2000" dirty="0"/>
              <a:t> traversal produces a sorted list of the keys</a:t>
            </a:r>
          </a:p>
        </p:txBody>
      </p:sp>
      <p:sp>
        <p:nvSpPr>
          <p:cNvPr id="7219" name="Text Box 73"/>
          <p:cNvSpPr txBox="1">
            <a:spLocks noChangeArrowheads="1"/>
          </p:cNvSpPr>
          <p:nvPr/>
        </p:nvSpPr>
        <p:spPr bwMode="auto">
          <a:xfrm>
            <a:off x="206375" y="1763713"/>
            <a:ext cx="2160588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Good balancing</a:t>
            </a:r>
          </a:p>
          <a:p>
            <a:pPr algn="ctr"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400">
                <a:sym typeface="Symbol" panose="05050102010706020507" pitchFamily="18" charset="2"/>
              </a:rPr>
              <a:t>(log</a:t>
            </a:r>
            <a:r>
              <a:rPr lang="en-US" altLang="zh-CN" sz="2400" i="1">
                <a:sym typeface="Symbol" panose="05050102010706020507" pitchFamily="18" charset="2"/>
              </a:rPr>
              <a:t>n</a:t>
            </a:r>
            <a:r>
              <a:rPr lang="en-US" altLang="zh-CN" sz="2400"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9"/>
          <p:cNvSpPr>
            <a:spLocks noChangeArrowheads="1"/>
          </p:cNvSpPr>
          <p:nvPr/>
        </p:nvSpPr>
        <p:spPr bwMode="auto">
          <a:xfrm>
            <a:off x="6116246" y="3248980"/>
            <a:ext cx="2790825" cy="989013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5113"/>
            <a:ext cx="8637588" cy="762000"/>
          </a:xfrm>
        </p:spPr>
        <p:txBody>
          <a:bodyPr/>
          <a:lstStyle/>
          <a:p>
            <a:pPr eaLnBrk="1" hangingPunct="1"/>
            <a:r>
              <a:rPr lang="en-US" altLang="zh-CN" dirty="0"/>
              <a:t>Keys with Different Frequencies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327775" y="54991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3132138" y="239395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(0.075)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92638" y="549910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the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(0.150)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476250" y="4379913"/>
            <a:ext cx="1260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cabbage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422400" y="338455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has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724275" y="54991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said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(0.075)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1987550" y="54991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king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2855913" y="549910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pig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339975" y="4379913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of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(0.125)</a:t>
            </a: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4841875" y="338455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(0.075)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5461000" y="54991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time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1119188" y="549910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come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8208" name="Text Box 16"/>
          <p:cNvSpPr txBox="1">
            <a:spLocks noChangeArrowheads="1"/>
          </p:cNvSpPr>
          <p:nvPr/>
        </p:nvSpPr>
        <p:spPr bwMode="auto">
          <a:xfrm>
            <a:off x="250825" y="54991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(0.150)</a:t>
            </a:r>
          </a:p>
        </p:txBody>
      </p:sp>
      <p:sp>
        <p:nvSpPr>
          <p:cNvPr id="8209" name="Text Box 17"/>
          <p:cNvSpPr txBox="1">
            <a:spLocks noChangeArrowheads="1"/>
          </p:cNvSpPr>
          <p:nvPr/>
        </p:nvSpPr>
        <p:spPr bwMode="auto">
          <a:xfrm>
            <a:off x="5651500" y="4379913"/>
            <a:ext cx="10398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walrus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4065588" y="4379913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talk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2097088" y="2889250"/>
            <a:ext cx="103505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3941763" y="2843213"/>
            <a:ext cx="900112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3" name="Line 22"/>
          <p:cNvSpPr>
            <a:spLocks noChangeShapeType="1"/>
          </p:cNvSpPr>
          <p:nvPr/>
        </p:nvSpPr>
        <p:spPr bwMode="auto">
          <a:xfrm>
            <a:off x="2097088" y="4014788"/>
            <a:ext cx="449262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4" name="Line 23"/>
          <p:cNvSpPr>
            <a:spLocks noChangeShapeType="1"/>
          </p:cNvSpPr>
          <p:nvPr/>
        </p:nvSpPr>
        <p:spPr bwMode="auto">
          <a:xfrm flipH="1">
            <a:off x="4437063" y="4014788"/>
            <a:ext cx="49530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5" name="Line 24"/>
          <p:cNvSpPr>
            <a:spLocks noChangeShapeType="1"/>
          </p:cNvSpPr>
          <p:nvPr/>
        </p:nvSpPr>
        <p:spPr bwMode="auto">
          <a:xfrm>
            <a:off x="5516563" y="4014788"/>
            <a:ext cx="450850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6" name="Line 25"/>
          <p:cNvSpPr>
            <a:spLocks noChangeShapeType="1"/>
          </p:cNvSpPr>
          <p:nvPr/>
        </p:nvSpPr>
        <p:spPr bwMode="auto">
          <a:xfrm flipH="1">
            <a:off x="611188" y="5094288"/>
            <a:ext cx="31591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7" name="Line 26"/>
          <p:cNvSpPr>
            <a:spLocks noChangeShapeType="1"/>
          </p:cNvSpPr>
          <p:nvPr/>
        </p:nvSpPr>
        <p:spPr bwMode="auto">
          <a:xfrm>
            <a:off x="1106488" y="5094288"/>
            <a:ext cx="36036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8" name="Line 27"/>
          <p:cNvSpPr>
            <a:spLocks noChangeShapeType="1"/>
          </p:cNvSpPr>
          <p:nvPr/>
        </p:nvSpPr>
        <p:spPr bwMode="auto">
          <a:xfrm flipH="1">
            <a:off x="2232025" y="5003800"/>
            <a:ext cx="404813" cy="585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19" name="Line 28"/>
          <p:cNvSpPr>
            <a:spLocks noChangeShapeType="1"/>
          </p:cNvSpPr>
          <p:nvPr/>
        </p:nvSpPr>
        <p:spPr bwMode="auto">
          <a:xfrm>
            <a:off x="2816225" y="5003800"/>
            <a:ext cx="315913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0" name="Line 29"/>
          <p:cNvSpPr>
            <a:spLocks noChangeShapeType="1"/>
          </p:cNvSpPr>
          <p:nvPr/>
        </p:nvSpPr>
        <p:spPr bwMode="auto">
          <a:xfrm flipH="1">
            <a:off x="4032250" y="5049838"/>
            <a:ext cx="360363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1" name="Line 30"/>
          <p:cNvSpPr>
            <a:spLocks noChangeShapeType="1"/>
          </p:cNvSpPr>
          <p:nvPr/>
        </p:nvSpPr>
        <p:spPr bwMode="auto">
          <a:xfrm>
            <a:off x="4572000" y="5049838"/>
            <a:ext cx="2698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" name="Line 31"/>
          <p:cNvSpPr>
            <a:spLocks noChangeShapeType="1"/>
          </p:cNvSpPr>
          <p:nvPr/>
        </p:nvSpPr>
        <p:spPr bwMode="auto">
          <a:xfrm flipH="1">
            <a:off x="1241425" y="4059238"/>
            <a:ext cx="40481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" name="Line 32"/>
          <p:cNvSpPr>
            <a:spLocks noChangeShapeType="1"/>
          </p:cNvSpPr>
          <p:nvPr/>
        </p:nvSpPr>
        <p:spPr bwMode="auto">
          <a:xfrm flipH="1">
            <a:off x="5741988" y="5049838"/>
            <a:ext cx="2698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4" name="Line 33"/>
          <p:cNvSpPr>
            <a:spLocks noChangeShapeType="1"/>
          </p:cNvSpPr>
          <p:nvPr/>
        </p:nvSpPr>
        <p:spPr bwMode="auto">
          <a:xfrm>
            <a:off x="6327775" y="5049838"/>
            <a:ext cx="404813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5" name="Text Box 34"/>
          <p:cNvSpPr txBox="1">
            <a:spLocks noChangeArrowheads="1"/>
          </p:cNvSpPr>
          <p:nvPr/>
        </p:nvSpPr>
        <p:spPr bwMode="auto">
          <a:xfrm>
            <a:off x="250825" y="2033588"/>
            <a:ext cx="544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A binary search tree perfectly balanced</a:t>
            </a:r>
          </a:p>
        </p:txBody>
      </p:sp>
      <p:sp>
        <p:nvSpPr>
          <p:cNvPr id="8226" name="Text Box 35"/>
          <p:cNvSpPr txBox="1">
            <a:spLocks noChangeArrowheads="1"/>
          </p:cNvSpPr>
          <p:nvPr/>
        </p:nvSpPr>
        <p:spPr bwMode="auto">
          <a:xfrm>
            <a:off x="5651500" y="1053913"/>
            <a:ext cx="3335120" cy="193899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Since the keys with largest frequencies have largest depth, this tree is not optimal</a:t>
            </a:r>
            <a:r>
              <a:rPr lang="zh-CN" altLang="en-US" sz="2400" dirty="0"/>
              <a:t> </a:t>
            </a:r>
            <a:r>
              <a:rPr lang="en-US" altLang="zh-CN" sz="2400" dirty="0"/>
              <a:t>in terms of the search cost.</a:t>
            </a:r>
          </a:p>
        </p:txBody>
      </p:sp>
      <p:graphicFrame>
        <p:nvGraphicFramePr>
          <p:cNvPr id="8227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992505"/>
              </p:ext>
            </p:extLst>
          </p:nvPr>
        </p:nvGraphicFramePr>
        <p:xfrm>
          <a:off x="6222206" y="3351213"/>
          <a:ext cx="2459037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公式" r:id="rId3" imgW="1066337" imgH="495085" progId="Equation.3">
                  <p:embed/>
                </p:oleObj>
              </mc:Choice>
              <mc:Fallback>
                <p:oleObj name="公式" r:id="rId3" imgW="1066337" imgH="49508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206" y="3351213"/>
                        <a:ext cx="2459037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8" name="Text Box 40"/>
          <p:cNvSpPr txBox="1">
            <a:spLocks noChangeArrowheads="1"/>
          </p:cNvSpPr>
          <p:nvPr/>
        </p:nvSpPr>
        <p:spPr bwMode="auto">
          <a:xfrm>
            <a:off x="2411413" y="3654425"/>
            <a:ext cx="2160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Average: 3.25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7"/>
          <p:cNvSpPr>
            <a:spLocks noChangeArrowheads="1"/>
          </p:cNvSpPr>
          <p:nvPr/>
        </p:nvSpPr>
        <p:spPr bwMode="auto">
          <a:xfrm>
            <a:off x="4616450" y="5094288"/>
            <a:ext cx="3824288" cy="1123950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53206" y="271195"/>
            <a:ext cx="8637588" cy="1200329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Improved for </a:t>
            </a:r>
            <a:br>
              <a:rPr lang="en-US" altLang="zh-CN" sz="3600" dirty="0"/>
            </a:br>
            <a:r>
              <a:rPr lang="en-US" altLang="zh-CN" sz="3600" dirty="0"/>
              <a:t>a Better Weighted Average Search Cost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993063" y="4284663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3851275" y="4284663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ring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(0.075)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932363" y="1628775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the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(0.150)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611188" y="5273675"/>
            <a:ext cx="12604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cabbage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827213" y="5903913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has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122738" y="342900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said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</a:rPr>
              <a:t>(0.075)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457450" y="5273675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king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3536950" y="5273675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pig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2816225" y="2484438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8000"/>
                </a:solidFill>
              </a:rPr>
              <a:t>of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8000"/>
                </a:solidFill>
              </a:rPr>
              <a:t>(0.125)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5832475" y="3429000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thing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0000CC"/>
                </a:solidFill>
              </a:rPr>
              <a:t>(0.075)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6462713" y="2484438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time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1241425" y="4284663"/>
            <a:ext cx="900113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come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96863" y="3429000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and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(0.150)</a:t>
            </a:r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7227888" y="3429000"/>
            <a:ext cx="10398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walrus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(0.025)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4662488" y="4284663"/>
            <a:ext cx="900112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talk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(0.050)</a:t>
            </a:r>
          </a:p>
        </p:txBody>
      </p:sp>
      <p:sp>
        <p:nvSpPr>
          <p:cNvPr id="9235" name="Line 39"/>
          <p:cNvSpPr>
            <a:spLocks noChangeShapeType="1"/>
          </p:cNvSpPr>
          <p:nvPr/>
        </p:nvSpPr>
        <p:spPr bwMode="auto">
          <a:xfrm flipH="1">
            <a:off x="3402013" y="2168525"/>
            <a:ext cx="143986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6" name="Line 40"/>
          <p:cNvSpPr>
            <a:spLocks noChangeShapeType="1"/>
          </p:cNvSpPr>
          <p:nvPr/>
        </p:nvSpPr>
        <p:spPr bwMode="auto">
          <a:xfrm>
            <a:off x="5786438" y="2168525"/>
            <a:ext cx="900112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7" name="Line 41"/>
          <p:cNvSpPr>
            <a:spLocks noChangeShapeType="1"/>
          </p:cNvSpPr>
          <p:nvPr/>
        </p:nvSpPr>
        <p:spPr bwMode="auto">
          <a:xfrm flipH="1">
            <a:off x="927100" y="2886075"/>
            <a:ext cx="1846263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8" name="Line 42"/>
          <p:cNvSpPr>
            <a:spLocks noChangeShapeType="1"/>
          </p:cNvSpPr>
          <p:nvPr/>
        </p:nvSpPr>
        <p:spPr bwMode="auto">
          <a:xfrm>
            <a:off x="3627438" y="3114675"/>
            <a:ext cx="765175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1196975" y="3968750"/>
            <a:ext cx="495300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H="1">
            <a:off x="971550" y="4868863"/>
            <a:ext cx="360363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1" name="Line 45"/>
          <p:cNvSpPr>
            <a:spLocks noChangeShapeType="1"/>
          </p:cNvSpPr>
          <p:nvPr/>
        </p:nvSpPr>
        <p:spPr bwMode="auto">
          <a:xfrm>
            <a:off x="2097088" y="4778375"/>
            <a:ext cx="630237" cy="630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2" name="Line 46"/>
          <p:cNvSpPr>
            <a:spLocks noChangeShapeType="1"/>
          </p:cNvSpPr>
          <p:nvPr/>
        </p:nvSpPr>
        <p:spPr bwMode="auto">
          <a:xfrm flipH="1">
            <a:off x="2232025" y="5859463"/>
            <a:ext cx="225425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>
            <a:off x="4122738" y="4059238"/>
            <a:ext cx="2238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>
            <a:off x="3762375" y="4959350"/>
            <a:ext cx="314325" cy="449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5" name="Line 49"/>
          <p:cNvSpPr>
            <a:spLocks noChangeShapeType="1"/>
          </p:cNvSpPr>
          <p:nvPr/>
        </p:nvSpPr>
        <p:spPr bwMode="auto">
          <a:xfrm>
            <a:off x="4706938" y="4014788"/>
            <a:ext cx="2254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6" name="Line 50"/>
          <p:cNvSpPr>
            <a:spLocks noChangeShapeType="1"/>
          </p:cNvSpPr>
          <p:nvPr/>
        </p:nvSpPr>
        <p:spPr bwMode="auto">
          <a:xfrm flipH="1">
            <a:off x="6102350" y="3068638"/>
            <a:ext cx="360363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7" name="Line 52"/>
          <p:cNvSpPr>
            <a:spLocks noChangeShapeType="1"/>
          </p:cNvSpPr>
          <p:nvPr/>
        </p:nvSpPr>
        <p:spPr bwMode="auto">
          <a:xfrm>
            <a:off x="7272338" y="3024188"/>
            <a:ext cx="404812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248" name="Line 53"/>
          <p:cNvSpPr>
            <a:spLocks noChangeShapeType="1"/>
          </p:cNvSpPr>
          <p:nvPr/>
        </p:nvSpPr>
        <p:spPr bwMode="auto">
          <a:xfrm>
            <a:off x="8037513" y="3968750"/>
            <a:ext cx="314325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249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4797425" y="5094288"/>
          <a:ext cx="23399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19" name="公式" r:id="rId3" imgW="1066337" imgH="495085" progId="Equation.3">
                  <p:embed/>
                </p:oleObj>
              </mc:Choice>
              <mc:Fallback>
                <p:oleObj name="公式" r:id="rId3" imgW="1066337" imgH="49508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5094288"/>
                        <a:ext cx="23399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Text Box 56"/>
          <p:cNvSpPr txBox="1">
            <a:spLocks noChangeArrowheads="1"/>
          </p:cNvSpPr>
          <p:nvPr/>
        </p:nvSpPr>
        <p:spPr bwMode="auto">
          <a:xfrm>
            <a:off x="6958013" y="5364163"/>
            <a:ext cx="148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= </a:t>
            </a:r>
            <a:r>
              <a:rPr lang="en-US" altLang="zh-CN" sz="2800">
                <a:solidFill>
                  <a:srgbClr val="FF0000"/>
                </a:solidFill>
              </a:rPr>
              <a:t>2.915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0" y="714872"/>
            <a:ext cx="8637588" cy="769441"/>
          </a:xfrm>
        </p:spPr>
        <p:txBody>
          <a:bodyPr/>
          <a:lstStyle/>
          <a:p>
            <a:pPr eaLnBrk="1" hangingPunct="1"/>
            <a:r>
              <a:rPr lang="en-US" altLang="zh-CN" dirty="0"/>
              <a:t>Plan of Optimal Binary Search Tree</a:t>
            </a:r>
          </a:p>
        </p:txBody>
      </p:sp>
      <p:grpSp>
        <p:nvGrpSpPr>
          <p:cNvPr id="10243" name="Group 8"/>
          <p:cNvGrpSpPr>
            <a:grpSpLocks/>
          </p:cNvGrpSpPr>
          <p:nvPr/>
        </p:nvGrpSpPr>
        <p:grpSpPr bwMode="auto">
          <a:xfrm>
            <a:off x="4121150" y="2528888"/>
            <a:ext cx="720725" cy="576262"/>
            <a:chOff x="2597" y="1593"/>
            <a:chExt cx="454" cy="363"/>
          </a:xfrm>
        </p:grpSpPr>
        <p:sp>
          <p:nvSpPr>
            <p:cNvPr id="10254" name="Oval 4"/>
            <p:cNvSpPr>
              <a:spLocks noChangeArrowheads="1"/>
            </p:cNvSpPr>
            <p:nvPr/>
          </p:nvSpPr>
          <p:spPr bwMode="auto">
            <a:xfrm>
              <a:off x="2597" y="1593"/>
              <a:ext cx="363" cy="3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/>
            </a:p>
          </p:txBody>
        </p:sp>
        <p:sp>
          <p:nvSpPr>
            <p:cNvPr id="10255" name="Text Box 5"/>
            <p:cNvSpPr txBox="1">
              <a:spLocks noChangeArrowheads="1"/>
            </p:cNvSpPr>
            <p:nvPr/>
          </p:nvSpPr>
          <p:spPr bwMode="auto">
            <a:xfrm>
              <a:off x="2597" y="1621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CCFF33"/>
                </a:buClr>
                <a:buSzPct val="70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99CC"/>
                </a:buClr>
                <a:buSzPct val="6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 err="1"/>
                <a:t>K</a:t>
              </a:r>
              <a:r>
                <a:rPr lang="en-US" altLang="zh-CN" sz="2400" i="1" baseline="-25000" dirty="0" err="1"/>
                <a:t>k</a:t>
              </a:r>
              <a:endParaRPr lang="en-US" altLang="zh-CN" sz="2400" i="1" dirty="0"/>
            </a:p>
          </p:txBody>
        </p:sp>
      </p:grpSp>
      <p:sp>
        <p:nvSpPr>
          <p:cNvPr id="10244" name="AutoShape 6"/>
          <p:cNvSpPr>
            <a:spLocks noChangeArrowheads="1"/>
          </p:cNvSpPr>
          <p:nvPr/>
        </p:nvSpPr>
        <p:spPr bwMode="auto">
          <a:xfrm>
            <a:off x="1331913" y="3833813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245" name="AutoShape 7"/>
          <p:cNvSpPr>
            <a:spLocks noChangeArrowheads="1"/>
          </p:cNvSpPr>
          <p:nvPr/>
        </p:nvSpPr>
        <p:spPr bwMode="auto">
          <a:xfrm>
            <a:off x="5472113" y="3833813"/>
            <a:ext cx="2159000" cy="1844675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/>
          </a:p>
        </p:txBody>
      </p:sp>
      <p:sp>
        <p:nvSpPr>
          <p:cNvPr id="10246" name="Line 9"/>
          <p:cNvSpPr>
            <a:spLocks noChangeShapeType="1"/>
          </p:cNvSpPr>
          <p:nvPr/>
        </p:nvSpPr>
        <p:spPr bwMode="auto">
          <a:xfrm flipH="1">
            <a:off x="2411413" y="2979738"/>
            <a:ext cx="1755775" cy="854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7" name="Line 11"/>
          <p:cNvSpPr>
            <a:spLocks noChangeShapeType="1"/>
          </p:cNvSpPr>
          <p:nvPr/>
        </p:nvSpPr>
        <p:spPr bwMode="auto">
          <a:xfrm>
            <a:off x="4662488" y="2933700"/>
            <a:ext cx="1889125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8" name="Text Box 12"/>
          <p:cNvSpPr txBox="1">
            <a:spLocks noChangeArrowheads="1"/>
          </p:cNvSpPr>
          <p:nvPr/>
        </p:nvSpPr>
        <p:spPr bwMode="auto">
          <a:xfrm>
            <a:off x="1781175" y="5049838"/>
            <a:ext cx="1395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K</a:t>
            </a:r>
            <a:r>
              <a:rPr lang="en-US" altLang="zh-CN" sz="2400" baseline="-25000"/>
              <a:t>1</a:t>
            </a:r>
            <a:r>
              <a:rPr lang="en-US" altLang="zh-CN" sz="2400"/>
              <a:t>,…</a:t>
            </a:r>
            <a:r>
              <a:rPr lang="en-US" altLang="zh-CN" sz="2400" i="1"/>
              <a:t>K</a:t>
            </a:r>
            <a:r>
              <a:rPr lang="en-US" altLang="zh-CN" sz="2400" i="1" baseline="-25000"/>
              <a:t>k </a:t>
            </a:r>
            <a:r>
              <a:rPr lang="en-US" altLang="zh-CN" sz="2400" baseline="-25000"/>
              <a:t>-1</a:t>
            </a:r>
            <a:endParaRPr lang="en-US" altLang="zh-CN" sz="2400" i="1"/>
          </a:p>
        </p:txBody>
      </p:sp>
      <p:sp>
        <p:nvSpPr>
          <p:cNvPr id="10249" name="Text Box 13"/>
          <p:cNvSpPr txBox="1">
            <a:spLocks noChangeArrowheads="1"/>
          </p:cNvSpPr>
          <p:nvPr/>
        </p:nvSpPr>
        <p:spPr bwMode="auto">
          <a:xfrm>
            <a:off x="5876925" y="5049838"/>
            <a:ext cx="1485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/>
              <a:t>K</a:t>
            </a:r>
            <a:r>
              <a:rPr lang="en-US" altLang="zh-CN" sz="2400" i="1" baseline="-25000"/>
              <a:t>k </a:t>
            </a:r>
            <a:r>
              <a:rPr lang="en-US" altLang="zh-CN" sz="2400" baseline="-25000"/>
              <a:t>+1</a:t>
            </a:r>
            <a:r>
              <a:rPr lang="en-US" altLang="zh-CN" sz="2400"/>
              <a:t>,…</a:t>
            </a:r>
            <a:r>
              <a:rPr lang="en-US" altLang="zh-CN" sz="2400" i="1"/>
              <a:t>K</a:t>
            </a:r>
            <a:r>
              <a:rPr lang="en-US" altLang="zh-CN" sz="2400" i="1" baseline="-25000"/>
              <a:t>n</a:t>
            </a:r>
            <a:endParaRPr lang="en-US" altLang="zh-CN" sz="2400" i="1"/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250825" y="2303463"/>
            <a:ext cx="350996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For each selected root </a:t>
            </a:r>
            <a:r>
              <a:rPr lang="en-US" altLang="zh-CN" sz="2400" i="1"/>
              <a:t>K</a:t>
            </a:r>
            <a:r>
              <a:rPr lang="en-US" altLang="zh-CN" sz="2400" i="1" baseline="-25000"/>
              <a:t>k</a:t>
            </a:r>
            <a:r>
              <a:rPr lang="en-US" altLang="zh-CN" sz="2400"/>
              <a:t> , the left and right subtrees are optimized.</a:t>
            </a:r>
          </a:p>
        </p:txBody>
      </p:sp>
      <p:sp>
        <p:nvSpPr>
          <p:cNvPr id="10251" name="Text Box 15"/>
          <p:cNvSpPr txBox="1">
            <a:spLocks noChangeArrowheads="1"/>
          </p:cNvSpPr>
          <p:nvPr/>
        </p:nvSpPr>
        <p:spPr bwMode="auto">
          <a:xfrm>
            <a:off x="5067055" y="1645076"/>
            <a:ext cx="3779837" cy="830997"/>
          </a:xfrm>
          <a:prstGeom prst="rect">
            <a:avLst/>
          </a:prstGeom>
          <a:solidFill>
            <a:srgbClr val="FFFF99"/>
          </a:solidFill>
          <a:ln w="57150" cmpd="thinThick">
            <a:solidFill>
              <a:srgbClr val="FF9900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The problem is decomposed by the choice of the </a:t>
            </a:r>
            <a:r>
              <a:rPr lang="en-US" altLang="zh-CN" sz="2400"/>
              <a:t>root.</a:t>
            </a:r>
            <a:endParaRPr lang="en-US" altLang="zh-CN" sz="2400" dirty="0"/>
          </a:p>
        </p:txBody>
      </p:sp>
      <p:sp>
        <p:nvSpPr>
          <p:cNvPr id="10252" name="Text Box 16"/>
          <p:cNvSpPr txBox="1">
            <a:spLocks noChangeArrowheads="1"/>
          </p:cNvSpPr>
          <p:nvPr/>
        </p:nvSpPr>
        <p:spPr bwMode="auto">
          <a:xfrm>
            <a:off x="2906713" y="3519488"/>
            <a:ext cx="32845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The </a:t>
            </a:r>
            <a:r>
              <a:rPr lang="en-US" altLang="zh-CN" sz="2400" dirty="0" err="1"/>
              <a:t>subproblems</a:t>
            </a:r>
            <a:r>
              <a:rPr lang="en-US" altLang="zh-CN" sz="2400" dirty="0"/>
              <a:t> can be identified similarly as for matrix </a:t>
            </a:r>
            <a:r>
              <a:rPr lang="en-US" altLang="zh-CN" sz="2400" b="1" dirty="0">
                <a:solidFill>
                  <a:srgbClr val="008000"/>
                </a:solidFill>
              </a:rPr>
              <a:t>multiplication</a:t>
            </a:r>
          </a:p>
        </p:txBody>
      </p:sp>
      <p:sp>
        <p:nvSpPr>
          <p:cNvPr id="10253" name="Text Box 17"/>
          <p:cNvSpPr txBox="1">
            <a:spLocks noChangeArrowheads="1"/>
          </p:cNvSpPr>
          <p:nvPr/>
        </p:nvSpPr>
        <p:spPr bwMode="auto">
          <a:xfrm>
            <a:off x="566738" y="5949950"/>
            <a:ext cx="4995862" cy="514350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99CC"/>
              </a:buClr>
              <a:buSzPct val="65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/>
              <a:t>Subproblems as left and right subtrees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 Rephrased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Subproblem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keys are in sorted order.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Each subproblem can be identified as a pair of index (low, high)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Expected solution of the subproblem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For each key </a:t>
            </a:r>
            <a:r>
              <a:rPr lang="en-US" altLang="zh-CN" i="1"/>
              <a:t>K</a:t>
            </a:r>
            <a:r>
              <a:rPr lang="en-US" altLang="zh-CN" baseline="-25000"/>
              <a:t>i</a:t>
            </a:r>
            <a:r>
              <a:rPr lang="en-US" altLang="zh-CN"/>
              <a:t>, a weight </a:t>
            </a:r>
            <a:r>
              <a:rPr lang="en-US" altLang="zh-CN" i="1"/>
              <a:t>p</a:t>
            </a:r>
            <a:r>
              <a:rPr lang="en-US" altLang="zh-CN" baseline="-25000"/>
              <a:t>i</a:t>
            </a:r>
            <a:r>
              <a:rPr lang="en-US" altLang="zh-CN"/>
              <a:t> is associated. </a:t>
            </a:r>
          </a:p>
          <a:p>
            <a:pPr lvl="1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8000"/>
                </a:solidFill>
              </a:rPr>
              <a:t>Note: </a:t>
            </a:r>
            <a:r>
              <a:rPr lang="en-US" altLang="zh-CN" sz="2000" i="1">
                <a:solidFill>
                  <a:srgbClr val="008000"/>
                </a:solidFill>
              </a:rPr>
              <a:t>p</a:t>
            </a:r>
            <a:r>
              <a:rPr lang="en-US" altLang="zh-CN" sz="2000" baseline="-25000">
                <a:solidFill>
                  <a:srgbClr val="008000"/>
                </a:solidFill>
              </a:rPr>
              <a:t>i</a:t>
            </a:r>
            <a:r>
              <a:rPr lang="en-US" altLang="zh-CN" sz="2000">
                <a:solidFill>
                  <a:srgbClr val="008000"/>
                </a:solidFill>
              </a:rPr>
              <a:t> is the probability that the key is searched for.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The subproblem (low, high) is to find the binary search tree with </a:t>
            </a:r>
            <a:r>
              <a:rPr lang="en-US" altLang="zh-CN" i="1">
                <a:solidFill>
                  <a:srgbClr val="0000CC"/>
                </a:solidFill>
              </a:rPr>
              <a:t>minimum weighted retrieval cost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sy">
  <a:themeElements>
    <a:clrScheme name="Artsy 2">
      <a:dk1>
        <a:srgbClr val="660033"/>
      </a:dk1>
      <a:lt1>
        <a:srgbClr val="FFFFFF"/>
      </a:lt1>
      <a:dk2>
        <a:srgbClr val="B60009"/>
      </a:dk2>
      <a:lt2>
        <a:srgbClr val="B2B2B2"/>
      </a:lt2>
      <a:accent1>
        <a:srgbClr val="CCCC00"/>
      </a:accent1>
      <a:accent2>
        <a:srgbClr val="DE9ABC"/>
      </a:accent2>
      <a:accent3>
        <a:srgbClr val="FFFFFF"/>
      </a:accent3>
      <a:accent4>
        <a:srgbClr val="56002A"/>
      </a:accent4>
      <a:accent5>
        <a:srgbClr val="E2E2AA"/>
      </a:accent5>
      <a:accent6>
        <a:srgbClr val="C98BAA"/>
      </a:accent6>
      <a:hlink>
        <a:srgbClr val="FFAFAF"/>
      </a:hlink>
      <a:folHlink>
        <a:srgbClr val="969696"/>
      </a:folHlink>
    </a:clrScheme>
    <a:fontScheme name="Artsy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rtsy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8080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C0C0AA"/>
        </a:accent5>
        <a:accent6>
          <a:srgbClr val="B98A00"/>
        </a:accent6>
        <a:hlink>
          <a:srgbClr val="CC66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2">
        <a:dk1>
          <a:srgbClr val="660033"/>
        </a:dk1>
        <a:lt1>
          <a:srgbClr val="FFFFFF"/>
        </a:lt1>
        <a:dk2>
          <a:srgbClr val="B60009"/>
        </a:dk2>
        <a:lt2>
          <a:srgbClr val="B2B2B2"/>
        </a:lt2>
        <a:accent1>
          <a:srgbClr val="CCCC00"/>
        </a:accent1>
        <a:accent2>
          <a:srgbClr val="DE9ABC"/>
        </a:accent2>
        <a:accent3>
          <a:srgbClr val="FFFFFF"/>
        </a:accent3>
        <a:accent4>
          <a:srgbClr val="56002A"/>
        </a:accent4>
        <a:accent5>
          <a:srgbClr val="E2E2AA"/>
        </a:accent5>
        <a:accent6>
          <a:srgbClr val="C98BAA"/>
        </a:accent6>
        <a:hlink>
          <a:srgbClr val="FFAFA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80808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sy 4">
        <a:dk1>
          <a:srgbClr val="2C2C42"/>
        </a:dk1>
        <a:lt1>
          <a:srgbClr val="FFFFCC"/>
        </a:lt1>
        <a:dk2>
          <a:srgbClr val="666699"/>
        </a:dk2>
        <a:lt2>
          <a:srgbClr val="FFCC00"/>
        </a:lt2>
        <a:accent1>
          <a:srgbClr val="FF9933"/>
        </a:accent1>
        <a:accent2>
          <a:srgbClr val="808000"/>
        </a:accent2>
        <a:accent3>
          <a:srgbClr val="B8B8CA"/>
        </a:accent3>
        <a:accent4>
          <a:srgbClr val="DADAAE"/>
        </a:accent4>
        <a:accent5>
          <a:srgbClr val="FFCAAD"/>
        </a:accent5>
        <a:accent6>
          <a:srgbClr val="737300"/>
        </a:accent6>
        <a:hlink>
          <a:srgbClr val="CC6600"/>
        </a:hlink>
        <a:folHlink>
          <a:srgbClr val="33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5">
        <a:dk1>
          <a:srgbClr val="50000F"/>
        </a:dk1>
        <a:lt1>
          <a:srgbClr val="FFCC00"/>
        </a:lt1>
        <a:dk2>
          <a:srgbClr val="800000"/>
        </a:dk2>
        <a:lt2>
          <a:srgbClr val="FFFFCC"/>
        </a:lt2>
        <a:accent1>
          <a:srgbClr val="808000"/>
        </a:accent1>
        <a:accent2>
          <a:srgbClr val="993366"/>
        </a:accent2>
        <a:accent3>
          <a:srgbClr val="C0AAAA"/>
        </a:accent3>
        <a:accent4>
          <a:srgbClr val="DAAE00"/>
        </a:accent4>
        <a:accent5>
          <a:srgbClr val="C0C0AA"/>
        </a:accent5>
        <a:accent6>
          <a:srgbClr val="8A2D5C"/>
        </a:accent6>
        <a:hlink>
          <a:srgbClr val="FF505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6">
        <a:dk1>
          <a:srgbClr val="333300"/>
        </a:dk1>
        <a:lt1>
          <a:srgbClr val="FFCC00"/>
        </a:lt1>
        <a:dk2>
          <a:srgbClr val="666633"/>
        </a:dk2>
        <a:lt2>
          <a:srgbClr val="FFFFCC"/>
        </a:lt2>
        <a:accent1>
          <a:srgbClr val="8F7401"/>
        </a:accent1>
        <a:accent2>
          <a:srgbClr val="CC6600"/>
        </a:accent2>
        <a:accent3>
          <a:srgbClr val="B8B8AD"/>
        </a:accent3>
        <a:accent4>
          <a:srgbClr val="DAAE00"/>
        </a:accent4>
        <a:accent5>
          <a:srgbClr val="C6BCAA"/>
        </a:accent5>
        <a:accent6>
          <a:srgbClr val="B95C00"/>
        </a:accent6>
        <a:hlink>
          <a:srgbClr val="666699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sy 7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Designs\Artsy.pot</Template>
  <TotalTime>8466</TotalTime>
  <Words>3033</Words>
  <Application>Microsoft Macintosh PowerPoint</Application>
  <PresentationFormat>全屏显示(4:3)</PresentationFormat>
  <Paragraphs>391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9" baseType="lpstr">
      <vt:lpstr>Calibri</vt:lpstr>
      <vt:lpstr>Cambria Math</vt:lpstr>
      <vt:lpstr>Lucida Handwriting</vt:lpstr>
      <vt:lpstr>Times New Roman</vt:lpstr>
      <vt:lpstr>Wingdings</vt:lpstr>
      <vt:lpstr>Artsy</vt:lpstr>
      <vt:lpstr>公式</vt:lpstr>
      <vt:lpstr>Dynamic Programming  – More Examples</vt:lpstr>
      <vt:lpstr>In the last class…</vt:lpstr>
      <vt:lpstr>Summary for Matrix Multiplication</vt:lpstr>
      <vt:lpstr>In this class: More Examples</vt:lpstr>
      <vt:lpstr>Binary Search Tree</vt:lpstr>
      <vt:lpstr>Keys with Different Frequencies</vt:lpstr>
      <vt:lpstr>Improved for  a Better Weighted Average Search Cost</vt:lpstr>
      <vt:lpstr>Plan of Optimal Binary Search Tree</vt:lpstr>
      <vt:lpstr>Problem Rephrased</vt:lpstr>
      <vt:lpstr>Minimum Weighted Retrieval Cost</vt:lpstr>
      <vt:lpstr>How to compute A(low, high, r) ?</vt:lpstr>
      <vt:lpstr>How to compute A(low, high, r) ?</vt:lpstr>
      <vt:lpstr>Avoiding Repeated Work by Storing</vt:lpstr>
      <vt:lpstr>Computation of the Array cost</vt:lpstr>
      <vt:lpstr>Optimal BST: DP Algorithm</vt:lpstr>
      <vt:lpstr>DP in One Dimension</vt:lpstr>
      <vt:lpstr>Highway Restaurants</vt:lpstr>
      <vt:lpstr>Highway Restaurants</vt:lpstr>
      <vt:lpstr>Revisit Max Sum Sub-Sequence</vt:lpstr>
      <vt:lpstr>Revisit Max Sum Sub-Sequence</vt:lpstr>
      <vt:lpstr>Separating Sequence of Words</vt:lpstr>
      <vt:lpstr>Solution by Greedy Strategy</vt:lpstr>
      <vt:lpstr>Problem Decomposition</vt:lpstr>
      <vt:lpstr>Simpler Identification of subproblem</vt:lpstr>
      <vt:lpstr>PowerPoint 演示文稿</vt:lpstr>
      <vt:lpstr>Analysis of lineBreak</vt:lpstr>
      <vt:lpstr>Making Change</vt:lpstr>
      <vt:lpstr>Subproblems </vt:lpstr>
      <vt:lpstr>Dependency of Subproblems</vt:lpstr>
      <vt:lpstr>Data Structure</vt:lpstr>
      <vt:lpstr>The Procedure</vt:lpstr>
      <vt:lpstr>Some General Comments about how to develop a DP solution</vt:lpstr>
    </vt:vector>
  </TitlesOfParts>
  <Manager/>
  <Company>Nanjing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Algorithm Analysis</dc:title>
  <dc:subject/>
  <dc:creator>Sheng Zhang</dc:creator>
  <cp:keywords/>
  <dc:description/>
  <cp:lastModifiedBy>Sheng#NJU#mbpr16'</cp:lastModifiedBy>
  <cp:revision>197</cp:revision>
  <cp:lastPrinted>2020-04-28T12:49:57Z</cp:lastPrinted>
  <dcterms:created xsi:type="dcterms:W3CDTF">2001-08-01T06:52:17Z</dcterms:created>
  <dcterms:modified xsi:type="dcterms:W3CDTF">2022-05-14T13:48:57Z</dcterms:modified>
  <cp:category/>
</cp:coreProperties>
</file>