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</p:sldMasterIdLst>
  <p:notesMasterIdLst>
    <p:notesMasterId r:id="rId34"/>
  </p:notesMasterIdLst>
  <p:handoutMasterIdLst>
    <p:handoutMasterId r:id="rId35"/>
  </p:handoutMasterIdLst>
  <p:sldIdLst>
    <p:sldId id="257" r:id="rId2"/>
    <p:sldId id="28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70" r:id="rId11"/>
    <p:sldId id="271" r:id="rId12"/>
    <p:sldId id="307" r:id="rId13"/>
    <p:sldId id="308" r:id="rId14"/>
    <p:sldId id="309" r:id="rId15"/>
    <p:sldId id="273" r:id="rId16"/>
    <p:sldId id="274" r:id="rId17"/>
    <p:sldId id="275" r:id="rId18"/>
    <p:sldId id="276" r:id="rId19"/>
    <p:sldId id="283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10" r:id="rId29"/>
    <p:sldId id="311" r:id="rId30"/>
    <p:sldId id="312" r:id="rId31"/>
    <p:sldId id="305" r:id="rId32"/>
    <p:sldId id="306" r:id="rId33"/>
  </p:sldIdLst>
  <p:sldSz cx="9144000" cy="6858000" type="screen4x3"/>
  <p:notesSz cx="67976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000099"/>
    <a:srgbClr val="CCFF33"/>
    <a:srgbClr val="0099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1221" autoAdjust="0"/>
  </p:normalViewPr>
  <p:slideViewPr>
    <p:cSldViewPr>
      <p:cViewPr varScale="1">
        <p:scale>
          <a:sx n="120" d="100"/>
          <a:sy n="120" d="100"/>
        </p:scale>
        <p:origin x="19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7768AD4-6EB3-4365-88FB-16776BF6608E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93D8E9C-4F71-4F10-994C-827C15AFC5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8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6661"/>
            <a:ext cx="5438140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599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1599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707FA08-1CD4-4791-A6A7-6CDA0FC13A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8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73442-5C1A-405B-B43A-43129BDFF68B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20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47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37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982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6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1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09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箭头优先向左上角指，其次向上，最后向左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16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89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73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87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91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20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Autofit/>
          </a:bodyPr>
          <a:lstStyle>
            <a:lvl1pPr algn="ctr">
              <a:defRPr lang="en-US" sz="5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28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85875"/>
            <a:ext cx="7772400" cy="1938338"/>
          </a:xfrm>
        </p:spPr>
        <p:txBody>
          <a:bodyPr/>
          <a:lstStyle/>
          <a:p>
            <a:pPr algn="r" eaLnBrk="1" hangingPunct="1"/>
            <a:r>
              <a:rPr lang="en-US" altLang="zh-CN" sz="4800">
                <a:latin typeface="Times New Roman" pitchFamily="18" charset="0"/>
                <a:ea typeface="华文隶书" pitchFamily="2" charset="-122"/>
                <a:cs typeface="Times New Roman" pitchFamily="18" charset="0"/>
              </a:rPr>
              <a:t>Dynamic 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6013" y="3214688"/>
            <a:ext cx="6400800" cy="1500187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solidFill>
                  <a:srgbClr val="898989"/>
                </a:solidFill>
                <a:latin typeface="Calibri" pitchFamily="34" charset="0"/>
                <a:cs typeface="Times New Roman" pitchFamily="18" charset="0"/>
              </a:rPr>
              <a:t>Algorithm : Design &amp; Analysis [Tutorial]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382733-7C5D-B148-AFBD-7446B4721D24}"/>
              </a:ext>
            </a:extLst>
          </p:cNvPr>
          <p:cNvSpPr txBox="1"/>
          <p:nvPr/>
        </p:nvSpPr>
        <p:spPr>
          <a:xfrm>
            <a:off x="3203848" y="4714875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/>
              <a:t>南京大学 </a:t>
            </a:r>
            <a:endParaRPr kumimoji="1" lang="en-US" altLang="zh-CN" sz="2800" i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200">
                <a:latin typeface="Times New Roman" pitchFamily="18" charset="0"/>
                <a:ea typeface="宋体" pitchFamily="2" charset="-122"/>
              </a:rPr>
              <a:t>Subsequence </a:t>
            </a: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1052736"/>
            <a:ext cx="7772400" cy="54726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A subsequence of a given sequence is just the given sequence with zero or more elements left out.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Formally</a:t>
            </a:r>
            <a:r>
              <a:rPr lang="en-US" altLang="zh-CN" sz="2800" dirty="0">
                <a:ea typeface="宋体" pitchFamily="2" charset="-122"/>
              </a:rPr>
              <a:t>, given a sequence </a:t>
            </a:r>
            <a:r>
              <a:rPr lang="en-US" altLang="zh-CN" sz="2800" i="1" dirty="0"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= </a:t>
            </a:r>
            <a:r>
              <a:rPr lang="en-US" altLang="zh-CN" sz="2800" i="1" dirty="0">
                <a:ea typeface="宋体" pitchFamily="2" charset="-122"/>
              </a:rPr>
              <a:t>x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x</a:t>
            </a:r>
            <a:r>
              <a:rPr lang="en-US" altLang="zh-CN" sz="2800" baseline="-25000" dirty="0"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, ..., </a:t>
            </a:r>
            <a:r>
              <a:rPr lang="en-US" altLang="zh-CN" sz="2800" i="1" dirty="0" err="1">
                <a:ea typeface="宋体" pitchFamily="2" charset="-122"/>
              </a:rPr>
              <a:t>x</a:t>
            </a:r>
            <a:r>
              <a:rPr lang="en-US" altLang="zh-CN" sz="2800" i="1" baseline="-25000" dirty="0" err="1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, another sequence </a:t>
            </a:r>
            <a:r>
              <a:rPr lang="en-US" altLang="zh-CN" sz="2800" i="1" dirty="0">
                <a:ea typeface="宋体" pitchFamily="2" charset="-122"/>
              </a:rPr>
              <a:t>Z </a:t>
            </a:r>
            <a:r>
              <a:rPr lang="en-US" altLang="zh-CN" sz="2800" dirty="0">
                <a:ea typeface="宋体" pitchFamily="2" charset="-122"/>
              </a:rPr>
              <a:t>= </a:t>
            </a:r>
            <a:r>
              <a:rPr lang="en-US" altLang="zh-CN" sz="2800" i="1" dirty="0">
                <a:ea typeface="宋体" pitchFamily="2" charset="-122"/>
              </a:rPr>
              <a:t>z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z</a:t>
            </a:r>
            <a:r>
              <a:rPr lang="en-US" altLang="zh-CN" sz="2800" baseline="-25000" dirty="0"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, ..., </a:t>
            </a:r>
            <a:r>
              <a:rPr lang="en-US" altLang="zh-CN" sz="2800" i="1" dirty="0" err="1"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ea typeface="宋体" pitchFamily="2" charset="-122"/>
              </a:rPr>
              <a:t>k</a:t>
            </a:r>
            <a:r>
              <a:rPr lang="en-US" altLang="zh-CN" sz="2800" dirty="0">
                <a:ea typeface="宋体" pitchFamily="2" charset="-122"/>
              </a:rPr>
              <a:t> is a </a:t>
            </a:r>
            <a:r>
              <a:rPr lang="en-US" altLang="zh-CN" sz="2800" b="1" i="1" dirty="0">
                <a:ea typeface="宋体" pitchFamily="2" charset="-122"/>
              </a:rPr>
              <a:t>subsequence </a:t>
            </a:r>
            <a:r>
              <a:rPr lang="en-US" altLang="zh-CN" sz="2800" dirty="0">
                <a:ea typeface="宋体" pitchFamily="2" charset="-122"/>
              </a:rPr>
              <a:t>of </a:t>
            </a:r>
            <a:r>
              <a:rPr lang="en-US" altLang="zh-CN" sz="2800" i="1" dirty="0"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if there exists a strictly increasing sequence </a:t>
            </a:r>
            <a:r>
              <a:rPr lang="en-US" altLang="zh-CN" sz="2800" i="1" dirty="0">
                <a:ea typeface="宋体" pitchFamily="2" charset="-122"/>
              </a:rPr>
              <a:t>i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</a:t>
            </a:r>
            <a:r>
              <a:rPr lang="en-US" altLang="zh-CN" sz="2800" i="1" dirty="0">
                <a:ea typeface="宋体" pitchFamily="2" charset="-122"/>
              </a:rPr>
              <a:t>i</a:t>
            </a:r>
            <a:r>
              <a:rPr lang="en-US" altLang="zh-CN" sz="2800" baseline="-25000" dirty="0"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, ..., </a:t>
            </a:r>
            <a:r>
              <a:rPr lang="en-US" altLang="zh-CN" sz="2800" i="1" dirty="0" err="1">
                <a:ea typeface="宋体" pitchFamily="2" charset="-122"/>
              </a:rPr>
              <a:t>i</a:t>
            </a:r>
            <a:r>
              <a:rPr lang="en-US" altLang="zh-CN" sz="2800" i="1" baseline="-25000" dirty="0" err="1">
                <a:ea typeface="宋体" pitchFamily="2" charset="-122"/>
              </a:rPr>
              <a:t>k</a:t>
            </a:r>
            <a:r>
              <a:rPr lang="en-US" altLang="zh-CN" sz="2800" dirty="0">
                <a:ea typeface="宋体" pitchFamily="2" charset="-122"/>
              </a:rPr>
              <a:t> of indices of </a:t>
            </a:r>
            <a:r>
              <a:rPr lang="en-US" altLang="zh-CN" sz="2800" i="1" dirty="0"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such that for all </a:t>
            </a:r>
            <a:r>
              <a:rPr lang="en-US" altLang="zh-CN" sz="2800" i="1" dirty="0">
                <a:ea typeface="宋体" pitchFamily="2" charset="-122"/>
              </a:rPr>
              <a:t>j </a:t>
            </a:r>
            <a:r>
              <a:rPr lang="en-US" altLang="zh-CN" sz="2800" dirty="0">
                <a:ea typeface="宋体" pitchFamily="2" charset="-122"/>
              </a:rPr>
              <a:t>= 1, 2, ..., </a:t>
            </a:r>
            <a:r>
              <a:rPr lang="en-US" altLang="zh-CN" sz="2800" i="1" dirty="0">
                <a:ea typeface="宋体" pitchFamily="2" charset="-122"/>
              </a:rPr>
              <a:t>k</a:t>
            </a:r>
            <a:r>
              <a:rPr lang="en-US" altLang="zh-CN" sz="2800" dirty="0">
                <a:ea typeface="宋体" pitchFamily="2" charset="-122"/>
              </a:rPr>
              <a:t>, we have </a:t>
            </a:r>
          </a:p>
          <a:p>
            <a:pPr algn="ctr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i="1" dirty="0" err="1">
                <a:ea typeface="宋体" pitchFamily="2" charset="-122"/>
              </a:rPr>
              <a:t>x</a:t>
            </a:r>
            <a:r>
              <a:rPr lang="en-US" altLang="zh-CN" sz="2800" i="1" baseline="-24000" dirty="0" err="1">
                <a:ea typeface="宋体" pitchFamily="2" charset="-122"/>
              </a:rPr>
              <a:t>i</a:t>
            </a:r>
            <a:r>
              <a:rPr lang="en-US" altLang="zh-CN" sz="2800" i="1" baseline="-44000" dirty="0" err="1">
                <a:ea typeface="宋体" pitchFamily="2" charset="-122"/>
              </a:rPr>
              <a:t>j</a:t>
            </a:r>
            <a:r>
              <a:rPr lang="en-US" altLang="zh-CN" sz="2800" i="1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= </a:t>
            </a:r>
            <a:r>
              <a:rPr lang="en-US" altLang="zh-CN" sz="2800" i="1" dirty="0" err="1"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ea typeface="宋体" pitchFamily="2" charset="-122"/>
              </a:rPr>
              <a:t>j</a:t>
            </a:r>
            <a:r>
              <a:rPr lang="en-US" altLang="zh-CN" sz="2800" i="1" dirty="0">
                <a:ea typeface="宋体" pitchFamily="2" charset="-122"/>
              </a:rPr>
              <a:t> </a:t>
            </a:r>
          </a:p>
          <a:p>
            <a:pPr lvl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i="1" dirty="0">
                <a:ea typeface="宋体" pitchFamily="2" charset="-122"/>
              </a:rPr>
              <a:t>			        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1     2     3    4     5     6    7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itchFamily="2" charset="-122"/>
              </a:rPr>
              <a:t>Example: 	</a:t>
            </a:r>
            <a:r>
              <a:rPr lang="en-US" altLang="zh-CN" sz="2800" i="1" dirty="0"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= </a:t>
            </a:r>
            <a:r>
              <a:rPr lang="en-US" altLang="zh-CN" sz="2800" i="1" dirty="0">
                <a:ea typeface="宋体" pitchFamily="2" charset="-122"/>
              </a:rPr>
              <a:t>A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B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C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B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D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A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B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i="1" dirty="0">
                <a:ea typeface="宋体" pitchFamily="2" charset="-122"/>
              </a:rPr>
              <a:t>			</a:t>
            </a:r>
            <a:r>
              <a:rPr lang="en-US" altLang="zh-CN" sz="2800" i="1" dirty="0">
                <a:solidFill>
                  <a:srgbClr val="0099CC"/>
                </a:solidFill>
                <a:ea typeface="宋体" pitchFamily="2" charset="-122"/>
              </a:rPr>
              <a:t>Z </a:t>
            </a:r>
            <a:r>
              <a:rPr lang="en-US" altLang="zh-CN" sz="2800" dirty="0">
                <a:solidFill>
                  <a:srgbClr val="0099CC"/>
                </a:solidFill>
                <a:ea typeface="宋体" pitchFamily="2" charset="-122"/>
              </a:rPr>
              <a:t>=     </a:t>
            </a:r>
            <a:r>
              <a:rPr lang="en-US" altLang="zh-CN" sz="2800" i="1" dirty="0">
                <a:solidFill>
                  <a:srgbClr val="0099CC"/>
                </a:solidFill>
                <a:ea typeface="宋体" pitchFamily="2" charset="-122"/>
              </a:rPr>
              <a:t>B  </a:t>
            </a:r>
            <a:r>
              <a:rPr lang="en-US" altLang="zh-CN" sz="2800" dirty="0">
                <a:solidFill>
                  <a:srgbClr val="0099CC"/>
                </a:solidFill>
                <a:ea typeface="宋体" pitchFamily="2" charset="-122"/>
              </a:rPr>
              <a:t> </a:t>
            </a:r>
            <a:r>
              <a:rPr lang="en-US" altLang="zh-CN" sz="2800" i="1" dirty="0">
                <a:solidFill>
                  <a:srgbClr val="0099CC"/>
                </a:solidFill>
                <a:ea typeface="宋体" pitchFamily="2" charset="-122"/>
              </a:rPr>
              <a:t>C</a:t>
            </a:r>
            <a:r>
              <a:rPr lang="en-US" altLang="zh-CN" sz="2800" dirty="0">
                <a:solidFill>
                  <a:srgbClr val="0099CC"/>
                </a:solidFill>
                <a:ea typeface="宋体" pitchFamily="2" charset="-122"/>
              </a:rPr>
              <a:t>      </a:t>
            </a:r>
            <a:r>
              <a:rPr lang="en-US" altLang="zh-CN" sz="2800" i="1" dirty="0">
                <a:solidFill>
                  <a:srgbClr val="0099CC"/>
                </a:solidFill>
                <a:ea typeface="宋体" pitchFamily="2" charset="-122"/>
              </a:rPr>
              <a:t>D </a:t>
            </a:r>
            <a:r>
              <a:rPr lang="en-US" altLang="zh-CN" sz="2800" dirty="0">
                <a:solidFill>
                  <a:srgbClr val="0099CC"/>
                </a:solidFill>
                <a:ea typeface="宋体" pitchFamily="2" charset="-122"/>
              </a:rPr>
              <a:t>     </a:t>
            </a:r>
            <a:r>
              <a:rPr lang="en-US" altLang="zh-CN" sz="2800" i="1" dirty="0">
                <a:solidFill>
                  <a:srgbClr val="0099CC"/>
                </a:solidFill>
                <a:ea typeface="宋体" pitchFamily="2" charset="-122"/>
              </a:rPr>
              <a:t>B</a:t>
            </a:r>
            <a:endParaRPr lang="en-US" altLang="zh-CN" sz="2800" dirty="0">
              <a:solidFill>
                <a:srgbClr val="0099CC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i="1" dirty="0">
                <a:solidFill>
                  <a:srgbClr val="0099CC"/>
                </a:solidFill>
                <a:ea typeface="宋体" pitchFamily="2" charset="-122"/>
              </a:rPr>
              <a:t>Z </a:t>
            </a:r>
            <a:r>
              <a:rPr lang="en-US" altLang="zh-CN" sz="2400" dirty="0">
                <a:solidFill>
                  <a:srgbClr val="0099CC"/>
                </a:solidFill>
                <a:ea typeface="宋体" pitchFamily="2" charset="-122"/>
              </a:rPr>
              <a:t>= </a:t>
            </a:r>
            <a:r>
              <a:rPr lang="en-US" altLang="zh-CN" sz="2400" i="1" dirty="0">
                <a:solidFill>
                  <a:srgbClr val="0099CC"/>
                </a:solidFill>
                <a:ea typeface="宋体" pitchFamily="2" charset="-122"/>
              </a:rPr>
              <a:t>B</a:t>
            </a:r>
            <a:r>
              <a:rPr lang="en-US" altLang="zh-CN" sz="2400" dirty="0">
                <a:solidFill>
                  <a:srgbClr val="0099CC"/>
                </a:solidFill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rgbClr val="0099CC"/>
                </a:solidFill>
                <a:ea typeface="宋体" pitchFamily="2" charset="-122"/>
              </a:rPr>
              <a:t>C</a:t>
            </a:r>
            <a:r>
              <a:rPr lang="en-US" altLang="zh-CN" sz="2400" dirty="0">
                <a:solidFill>
                  <a:srgbClr val="0099CC"/>
                </a:solidFill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rgbClr val="0099CC"/>
                </a:solidFill>
                <a:ea typeface="宋体" pitchFamily="2" charset="-122"/>
              </a:rPr>
              <a:t>D</a:t>
            </a:r>
            <a:r>
              <a:rPr lang="en-US" altLang="zh-CN" sz="2400" dirty="0">
                <a:solidFill>
                  <a:srgbClr val="0099CC"/>
                </a:solidFill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rgbClr val="0099CC"/>
                </a:solidFill>
                <a:ea typeface="宋体" pitchFamily="2" charset="-122"/>
              </a:rPr>
              <a:t>B</a:t>
            </a:r>
            <a:r>
              <a:rPr lang="en-US" altLang="zh-CN" sz="2400" dirty="0">
                <a:ea typeface="宋体" pitchFamily="2" charset="-122"/>
              </a:rPr>
              <a:t> is a subsequence of 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 with corresponding index sequence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2, 3, 5, 7</a:t>
            </a:r>
            <a:r>
              <a:rPr lang="en-US" altLang="zh-CN" sz="2400" dirty="0">
                <a:ea typeface="宋体" pitchFamily="2" charset="-122"/>
              </a:rPr>
              <a:t>.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D1172B7-54DB-433D-A1F1-8AD0AF07CE4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800">
                <a:latin typeface="Times New Roman" pitchFamily="18" charset="0"/>
                <a:ea typeface="宋体" pitchFamily="2" charset="-122"/>
              </a:rPr>
              <a:t>Longest-Common-Subsequence Problem</a:t>
            </a:r>
            <a:endParaRPr lang="zh-CN" altLang="en-US" sz="3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Given two sequences </a:t>
            </a:r>
            <a:r>
              <a:rPr lang="en-US" altLang="zh-CN" sz="2800" i="1" dirty="0"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and </a:t>
            </a:r>
            <a:r>
              <a:rPr lang="en-US" altLang="zh-CN" sz="2800" i="1" dirty="0">
                <a:ea typeface="宋体" pitchFamily="2" charset="-122"/>
              </a:rPr>
              <a:t>Y </a:t>
            </a:r>
            <a:r>
              <a:rPr lang="en-US" altLang="zh-CN" sz="2800" dirty="0">
                <a:ea typeface="宋体" pitchFamily="2" charset="-122"/>
              </a:rPr>
              <a:t>, we say that a sequence </a:t>
            </a:r>
            <a:r>
              <a:rPr lang="en-US" altLang="zh-CN" sz="2800" i="1" dirty="0">
                <a:ea typeface="宋体" pitchFamily="2" charset="-122"/>
              </a:rPr>
              <a:t>Z </a:t>
            </a:r>
            <a:r>
              <a:rPr lang="en-US" altLang="zh-CN" sz="2800" dirty="0">
                <a:ea typeface="宋体" pitchFamily="2" charset="-122"/>
              </a:rPr>
              <a:t>is a </a:t>
            </a:r>
            <a:r>
              <a:rPr lang="en-US" altLang="zh-CN" sz="2800" b="1" i="1" dirty="0">
                <a:ea typeface="宋体" pitchFamily="2" charset="-122"/>
              </a:rPr>
              <a:t>common subsequence </a:t>
            </a:r>
            <a:r>
              <a:rPr lang="en-US" altLang="zh-CN" sz="2800" dirty="0">
                <a:ea typeface="宋体" pitchFamily="2" charset="-122"/>
              </a:rPr>
              <a:t>of </a:t>
            </a:r>
            <a:r>
              <a:rPr lang="en-US" altLang="zh-CN" sz="2800" i="1" dirty="0"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and </a:t>
            </a:r>
            <a:r>
              <a:rPr lang="en-US" altLang="zh-CN" sz="2800" i="1" dirty="0">
                <a:ea typeface="宋体" pitchFamily="2" charset="-122"/>
              </a:rPr>
              <a:t>Y </a:t>
            </a:r>
            <a:r>
              <a:rPr lang="en-US" altLang="zh-CN" sz="2800" dirty="0">
                <a:ea typeface="宋体" pitchFamily="2" charset="-122"/>
              </a:rPr>
              <a:t>if </a:t>
            </a:r>
            <a:r>
              <a:rPr lang="en-US" altLang="zh-CN" sz="2800" i="1" dirty="0">
                <a:ea typeface="宋体" pitchFamily="2" charset="-122"/>
              </a:rPr>
              <a:t>Z </a:t>
            </a:r>
            <a:r>
              <a:rPr lang="en-US" altLang="zh-CN" sz="2800" dirty="0">
                <a:ea typeface="宋体" pitchFamily="2" charset="-122"/>
              </a:rPr>
              <a:t>is a subsequence of both </a:t>
            </a:r>
            <a:r>
              <a:rPr lang="en-US" altLang="zh-CN" sz="2800" i="1" dirty="0"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and </a:t>
            </a:r>
            <a:r>
              <a:rPr lang="en-US" altLang="zh-CN" sz="2800" i="1" dirty="0">
                <a:ea typeface="宋体" pitchFamily="2" charset="-122"/>
              </a:rPr>
              <a:t>Y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lvl="1">
              <a:buFont typeface="Wingdings 2" pitchFamily="18" charset="2"/>
              <a:buNone/>
            </a:pPr>
            <a:r>
              <a:rPr lang="en-US" altLang="zh-CN" sz="1800" i="1" dirty="0">
                <a:ea typeface="宋体" pitchFamily="2" charset="-122"/>
              </a:rPr>
              <a:t>	</a:t>
            </a:r>
            <a:r>
              <a:rPr lang="en-US" altLang="zh-CN" sz="2000" i="1" dirty="0">
                <a:ea typeface="宋体" pitchFamily="2" charset="-122"/>
              </a:rPr>
              <a:t>X </a:t>
            </a:r>
            <a:r>
              <a:rPr lang="en-US" altLang="zh-CN" sz="2000" dirty="0">
                <a:ea typeface="宋体" pitchFamily="2" charset="-122"/>
              </a:rPr>
              <a:t>= </a:t>
            </a:r>
            <a:r>
              <a:rPr lang="en-US" altLang="zh-CN" sz="2000" i="1" dirty="0">
                <a:ea typeface="宋体" pitchFamily="2" charset="-122"/>
              </a:rPr>
              <a:t>A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B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D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B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 lvl="1">
              <a:buFont typeface="Wingdings 2" pitchFamily="18" charset="2"/>
              <a:buNone/>
            </a:pPr>
            <a:r>
              <a:rPr lang="en-US" altLang="zh-CN" sz="2000" i="1" dirty="0">
                <a:ea typeface="宋体" pitchFamily="2" charset="-122"/>
              </a:rPr>
              <a:t>	Y </a:t>
            </a:r>
            <a:r>
              <a:rPr lang="en-US" altLang="zh-CN" sz="2000" dirty="0">
                <a:ea typeface="宋体" pitchFamily="2" charset="-122"/>
              </a:rPr>
              <a:t>=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D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B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A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 typeface="Wingdings 2" pitchFamily="18" charset="2"/>
              <a:buNone/>
            </a:pPr>
            <a:r>
              <a:rPr lang="en-US" altLang="zh-CN" sz="2000" dirty="0">
                <a:ea typeface="宋体" pitchFamily="2" charset="-122"/>
              </a:rPr>
              <a:t>	Z =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sz="2000" dirty="0">
                <a:ea typeface="宋体" pitchFamily="2" charset="-122"/>
              </a:rPr>
              <a:t> is a common subsequence of both </a:t>
            </a:r>
            <a:r>
              <a:rPr lang="en-US" altLang="zh-CN" sz="2000" i="1" dirty="0">
                <a:ea typeface="宋体" pitchFamily="2" charset="-122"/>
              </a:rPr>
              <a:t>X </a:t>
            </a:r>
            <a:r>
              <a:rPr lang="en-US" altLang="zh-CN" sz="2000" dirty="0">
                <a:ea typeface="宋体" pitchFamily="2" charset="-122"/>
              </a:rPr>
              <a:t>and </a:t>
            </a:r>
            <a:r>
              <a:rPr lang="en-US" altLang="zh-CN" sz="2000" i="1" dirty="0">
                <a:ea typeface="宋体" pitchFamily="2" charset="-122"/>
              </a:rPr>
              <a:t>Y </a:t>
            </a:r>
            <a:r>
              <a:rPr lang="en-US" altLang="zh-CN" sz="2000" dirty="0">
                <a:ea typeface="宋体" pitchFamily="2" charset="-122"/>
              </a:rPr>
              <a:t>.</a:t>
            </a:r>
          </a:p>
          <a:p>
            <a:r>
              <a:rPr lang="en-US" altLang="zh-CN" sz="2800" dirty="0">
                <a:ea typeface="宋体" pitchFamily="2" charset="-122"/>
              </a:rPr>
              <a:t>Longest-Common-Subsequence (LCS) problem: given two sequences </a:t>
            </a:r>
            <a:r>
              <a:rPr lang="en-US" altLang="zh-CN" sz="2800" i="1" dirty="0"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= </a:t>
            </a:r>
            <a:r>
              <a:rPr lang="en-US" altLang="zh-CN" sz="2800" i="1" dirty="0">
                <a:ea typeface="宋体" pitchFamily="2" charset="-122"/>
              </a:rPr>
              <a:t>x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x</a:t>
            </a:r>
            <a:r>
              <a:rPr lang="en-US" altLang="zh-CN" sz="2800" baseline="-25000" dirty="0"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, ..., </a:t>
            </a:r>
            <a:r>
              <a:rPr lang="en-US" altLang="zh-CN" sz="2800" i="1" dirty="0" err="1">
                <a:ea typeface="宋体" pitchFamily="2" charset="-122"/>
              </a:rPr>
              <a:t>x</a:t>
            </a:r>
            <a:r>
              <a:rPr lang="en-US" altLang="zh-CN" sz="2800" i="1" baseline="-25000" dirty="0" err="1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 and </a:t>
            </a:r>
            <a:r>
              <a:rPr lang="en-US" altLang="zh-CN" sz="2800" i="1" dirty="0">
                <a:ea typeface="宋体" pitchFamily="2" charset="-122"/>
              </a:rPr>
              <a:t>Y </a:t>
            </a:r>
            <a:r>
              <a:rPr lang="en-US" altLang="zh-CN" sz="2800" dirty="0">
                <a:ea typeface="宋体" pitchFamily="2" charset="-122"/>
              </a:rPr>
              <a:t>= </a:t>
            </a:r>
            <a:r>
              <a:rPr lang="en-US" altLang="zh-CN" sz="2800" i="1" dirty="0">
                <a:ea typeface="宋体" pitchFamily="2" charset="-122"/>
              </a:rPr>
              <a:t>y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y</a:t>
            </a:r>
            <a:r>
              <a:rPr lang="en-US" altLang="zh-CN" sz="2800" baseline="-25000" dirty="0"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, ..., </a:t>
            </a:r>
            <a:r>
              <a:rPr lang="en-US" altLang="zh-CN" sz="2800" i="1" dirty="0" err="1">
                <a:ea typeface="宋体" pitchFamily="2" charset="-122"/>
              </a:rPr>
              <a:t>y</a:t>
            </a:r>
            <a:r>
              <a:rPr lang="en-US" altLang="zh-CN" sz="2800" i="1" baseline="-25000" dirty="0" err="1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and wish to find a maximum-length common subsequence of </a:t>
            </a:r>
            <a:r>
              <a:rPr lang="en-US" altLang="zh-CN" sz="2800" i="1" dirty="0"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and </a:t>
            </a:r>
            <a:r>
              <a:rPr lang="en-US" altLang="zh-CN" sz="2800" i="1" dirty="0">
                <a:ea typeface="宋体" pitchFamily="2" charset="-122"/>
              </a:rPr>
              <a:t>Y </a:t>
            </a:r>
            <a:r>
              <a:rPr lang="en-US" altLang="zh-CN" sz="2800" dirty="0">
                <a:ea typeface="宋体" pitchFamily="2" charset="-122"/>
              </a:rPr>
              <a:t>.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D1172B7-54DB-433D-A1F1-8AD0AF07CE4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brute-force approach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933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Enumerate all subsequences of X and check each subsequence to see if it is also a sub sequence of Y, keeping track of the longest subsequence found. 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Subsequences of X ( </a:t>
            </a:r>
            <a:r>
              <a:rPr lang="en-US" altLang="zh-CN" i="1" dirty="0"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elements in X)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O</a:t>
            </a:r>
            <a:r>
              <a:rPr lang="en-US" altLang="zh-CN" dirty="0">
                <a:ea typeface="宋体" pitchFamily="2" charset="-122"/>
              </a:rPr>
              <a:t> (2</a:t>
            </a:r>
            <a:r>
              <a:rPr lang="en-US" altLang="zh-CN" i="1" baseline="30000" dirty="0"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D1172B7-54DB-433D-A1F1-8AD0AF07CE4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3354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899592" y="270892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to define a subproblem?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D1172B7-54DB-433D-A1F1-8AD0AF07CE4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698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616460" y="116632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to define a subproblem?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D1172B7-54DB-433D-A1F1-8AD0AF07CE4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8754F2-98D0-1D47-A107-E78EB66D2FEF}"/>
              </a:ext>
            </a:extLst>
          </p:cNvPr>
          <p:cNvSpPr txBox="1">
            <a:spLocks/>
          </p:cNvSpPr>
          <p:nvPr/>
        </p:nvSpPr>
        <p:spPr>
          <a:xfrm>
            <a:off x="755576" y="1293988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CN" sz="2400" dirty="0"/>
              <a:t>Longest-Common-Subsequence (LCS) problem: given two sequences </a:t>
            </a:r>
            <a:r>
              <a:rPr lang="en-US" altLang="zh-CN" sz="2400" i="1" dirty="0"/>
              <a:t>X </a:t>
            </a:r>
            <a:r>
              <a:rPr lang="en-US" altLang="zh-CN" sz="2400" dirty="0"/>
              <a:t>=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Y </a:t>
            </a:r>
            <a:r>
              <a:rPr lang="en-US" altLang="zh-CN" sz="2400" dirty="0"/>
              <a:t>=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i="1" dirty="0" err="1"/>
              <a:t>y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 and wish to find a maximum-length common subsequence of </a:t>
            </a:r>
            <a:r>
              <a:rPr lang="en-US" altLang="zh-CN" sz="2400" i="1" dirty="0"/>
              <a:t>X </a:t>
            </a:r>
            <a:r>
              <a:rPr lang="en-US" altLang="zh-CN" sz="2400" dirty="0"/>
              <a:t>and </a:t>
            </a:r>
            <a:r>
              <a:rPr lang="en-US" altLang="zh-CN" sz="2400" i="1" dirty="0"/>
              <a:t>Y 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400" dirty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400" dirty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CN" sz="2400" dirty="0">
                <a:ea typeface="宋体" pitchFamily="2" charset="-122"/>
              </a:rPr>
              <a:t>We use [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, j] to represent the following problem: find the LCS of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and 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i="1" dirty="0" err="1"/>
              <a:t>y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400" dirty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CN" sz="2400" dirty="0">
                <a:ea typeface="宋体" pitchFamily="2" charset="-122"/>
              </a:rPr>
              <a:t>Therefore, the problem we want to solve is [m, n]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400" dirty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400" dirty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400" dirty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400" dirty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400" baseline="-25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5386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05123"/>
            <a:ext cx="8291264" cy="12715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How to use the solutions to small problems to construct the solution to a large problem?</a:t>
            </a:r>
          </a:p>
        </p:txBody>
      </p:sp>
      <p:sp>
        <p:nvSpPr>
          <p:cNvPr id="1028" name="Rectangle 6"/>
          <p:cNvSpPr>
            <a:spLocks noGrp="1"/>
          </p:cNvSpPr>
          <p:nvPr>
            <p:ph type="body" idx="4294967295"/>
          </p:nvPr>
        </p:nvSpPr>
        <p:spPr>
          <a:xfrm>
            <a:off x="827584" y="1579694"/>
            <a:ext cx="7772400" cy="43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We use 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j] to represent the following problem: find the LCS of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and 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i="1" dirty="0" err="1"/>
              <a:t>y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use 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j] to represent the length of the LCS of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and 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i="1" dirty="0" err="1"/>
              <a:t>y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aseline="-25000" dirty="0">
              <a:ea typeface="宋体" pitchFamily="2" charset="-122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75328534"/>
              </p:ext>
            </p:extLst>
          </p:nvPr>
        </p:nvGraphicFramePr>
        <p:xfrm>
          <a:off x="1524000" y="3420470"/>
          <a:ext cx="60960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公式" r:id="rId3" imgW="3530520" imgH="736560" progId="Equation.3">
                  <p:embed/>
                </p:oleObj>
              </mc:Choice>
              <mc:Fallback>
                <p:oleObj name="公式" r:id="rId3" imgW="353052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0470"/>
                        <a:ext cx="6096000" cy="127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D1172B7-54DB-433D-A1F1-8AD0AF07CE4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Text Box 148">
            <a:extLst>
              <a:ext uri="{FF2B5EF4-FFF2-40B4-BE49-F238E27FC236}">
                <a16:creationId xmlns:a16="http://schemas.microsoft.com/office/drawing/2014/main" id="{7E64734C-1DBD-D548-826D-09B4D8B84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185" y="2834112"/>
            <a:ext cx="69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 dirty="0">
                <a:solidFill>
                  <a:srgbClr val="FF0000"/>
                </a:solidFill>
              </a:rPr>
              <a:t>Why?</a:t>
            </a:r>
            <a:endParaRPr kumimoji="1" lang="en-US" altLang="zh-CN" sz="1800" i="1" dirty="0">
              <a:solidFill>
                <a:srgbClr val="FF0000"/>
              </a:solidFill>
            </a:endParaRPr>
          </a:p>
        </p:txBody>
      </p:sp>
      <p:sp>
        <p:nvSpPr>
          <p:cNvPr id="7" name="Line 149">
            <a:extLst>
              <a:ext uri="{FF2B5EF4-FFF2-40B4-BE49-F238E27FC236}">
                <a16:creationId xmlns:a16="http://schemas.microsoft.com/office/drawing/2014/main" id="{CF021ABC-45E4-5F49-BF7E-FC14D3A6DD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7490" y="3068960"/>
            <a:ext cx="1578645" cy="98730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Text Box 148">
            <a:extLst>
              <a:ext uri="{FF2B5EF4-FFF2-40B4-BE49-F238E27FC236}">
                <a16:creationId xmlns:a16="http://schemas.microsoft.com/office/drawing/2014/main" id="{C1E54D23-5B3B-D549-89A5-A000AB11A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5094950"/>
            <a:ext cx="69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 dirty="0">
                <a:solidFill>
                  <a:srgbClr val="FF0000"/>
                </a:solidFill>
              </a:rPr>
              <a:t>Why?</a:t>
            </a:r>
            <a:endParaRPr kumimoji="1" lang="en-US" altLang="zh-CN" sz="1800" i="1" dirty="0">
              <a:solidFill>
                <a:srgbClr val="FF0000"/>
              </a:solidFill>
            </a:endParaRPr>
          </a:p>
        </p:txBody>
      </p:sp>
      <p:sp>
        <p:nvSpPr>
          <p:cNvPr id="9" name="Line 149">
            <a:extLst>
              <a:ext uri="{FF2B5EF4-FFF2-40B4-BE49-F238E27FC236}">
                <a16:creationId xmlns:a16="http://schemas.microsoft.com/office/drawing/2014/main" id="{301A4B4C-1891-2B4F-A04B-F1F28AD988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3552" y="4455243"/>
            <a:ext cx="1578646" cy="87455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>
                <a:latin typeface="Times New Roman" pitchFamily="18" charset="0"/>
                <a:ea typeface="宋体" pitchFamily="2" charset="-122"/>
              </a:rPr>
              <a:t>Computing the length of an LCS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1108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recursive algorithm to compute the length of an LCS of two sequences needs exponential-time, while there are only Θ(</a:t>
            </a:r>
            <a:r>
              <a:rPr lang="en-US" altLang="zh-CN" sz="2400" i="1" dirty="0" err="1">
                <a:ea typeface="宋体" pitchFamily="2" charset="-122"/>
              </a:rPr>
              <a:t>mn</a:t>
            </a:r>
            <a:r>
              <a:rPr lang="en-US" altLang="zh-CN" sz="2400" dirty="0">
                <a:ea typeface="宋体" pitchFamily="2" charset="-122"/>
              </a:rPr>
              <a:t>) distinct </a:t>
            </a:r>
            <a:r>
              <a:rPr lang="en-US" altLang="zh-CN" sz="2400" dirty="0" err="1">
                <a:ea typeface="宋体" pitchFamily="2" charset="-122"/>
              </a:rPr>
              <a:t>subproblems</a:t>
            </a:r>
            <a:r>
              <a:rPr lang="en-US" altLang="zh-CN" sz="2400" dirty="0">
                <a:ea typeface="宋体" pitchFamily="2" charset="-122"/>
              </a:rPr>
              <a:t> in DP.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03593" name="Group 169"/>
          <p:cNvGraphicFramePr>
            <a:graphicFrameLocks noGrp="1"/>
          </p:cNvGraphicFramePr>
          <p:nvPr/>
        </p:nvGraphicFramePr>
        <p:xfrm>
          <a:off x="2490788" y="2762250"/>
          <a:ext cx="4105275" cy="3619503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vert="eaVert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98" name="Text Box 148"/>
          <p:cNvSpPr txBox="1">
            <a:spLocks noChangeArrowheads="1"/>
          </p:cNvSpPr>
          <p:nvPr/>
        </p:nvSpPr>
        <p:spPr bwMode="auto">
          <a:xfrm>
            <a:off x="6877050" y="3789363"/>
            <a:ext cx="69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solidFill>
                  <a:srgbClr val="0000CC"/>
                </a:solidFill>
              </a:rPr>
              <a:t>c </a:t>
            </a:r>
            <a:r>
              <a:rPr kumimoji="1" lang="en-US" altLang="zh-CN" sz="1800"/>
              <a:t>[</a:t>
            </a:r>
            <a:r>
              <a:rPr kumimoji="1" lang="en-US" altLang="zh-CN" sz="1800" i="1"/>
              <a:t>i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j</a:t>
            </a:r>
            <a:r>
              <a:rPr kumimoji="1" lang="en-US" altLang="zh-CN" sz="1800"/>
              <a:t>]</a:t>
            </a:r>
            <a:endParaRPr kumimoji="1" lang="en-US" altLang="zh-CN" sz="1800" i="1"/>
          </a:p>
        </p:txBody>
      </p:sp>
      <p:sp>
        <p:nvSpPr>
          <p:cNvPr id="42099" name="Line 149"/>
          <p:cNvSpPr>
            <a:spLocks noChangeShapeType="1"/>
          </p:cNvSpPr>
          <p:nvPr/>
        </p:nvSpPr>
        <p:spPr bwMode="auto">
          <a:xfrm flipH="1">
            <a:off x="5183188" y="4070350"/>
            <a:ext cx="1679575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D1172B7-54DB-433D-A1F1-8AD0AF07CE4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1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Algorithm based on DP</a:t>
            </a:r>
          </a:p>
        </p:txBody>
      </p:sp>
      <p:sp>
        <p:nvSpPr>
          <p:cNvPr id="43011" name="Rectangle 712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4186238" cy="46863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LCS-LENGTH(X, Y)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m ← length[X]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n ← length[Y]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for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i ← 1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to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m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do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c[i, 0] ← 0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for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j ← 0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to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n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do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c[0, j] ← 0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for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i ← 1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to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m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do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for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j ← 1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to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n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	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do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if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x</a:t>
            </a:r>
            <a:r>
              <a:rPr lang="en-US" altLang="zh-CN" sz="1600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= y</a:t>
            </a:r>
            <a:r>
              <a:rPr lang="en-US" altLang="zh-CN" sz="1600" baseline="-25000">
                <a:latin typeface="Times New Roman" pitchFamily="18" charset="0"/>
                <a:ea typeface="宋体" pitchFamily="2" charset="-122"/>
              </a:rPr>
              <a:t>j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	      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then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c[i, j] ← c[i - 1, j - 1] + 1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		b[i, j] ← "   "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	      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else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if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c[i - 1, j] ≥ c[i, j - 1]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		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then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c[i, j] ← c[i - 1, j]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		         b[i, j] ← "↑"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		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else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 c[i, j] ← c[i, j - 1]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			         b[i, j] ← "←"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return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i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and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i="1">
                <a:latin typeface="Times New Roman" pitchFamily="18" charset="0"/>
                <a:ea typeface="宋体" pitchFamily="2" charset="-122"/>
              </a:rPr>
              <a:t>b</a:t>
            </a:r>
            <a:endParaRPr lang="zh-CN" altLang="en-US" sz="1600" i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2" name="Rectangle 715"/>
          <p:cNvSpPr>
            <a:spLocks noGrp="1"/>
          </p:cNvSpPr>
          <p:nvPr>
            <p:ph type="body" sz="half" idx="4294967295"/>
          </p:nvPr>
        </p:nvSpPr>
        <p:spPr>
          <a:xfrm>
            <a:off x="4787900" y="1600200"/>
            <a:ext cx="3898900" cy="226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i="1" dirty="0">
                <a:ea typeface="宋体" pitchFamily="2" charset="-122"/>
              </a:rPr>
              <a:t>c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i="1" dirty="0">
                <a:ea typeface="宋体" pitchFamily="2" charset="-122"/>
              </a:rPr>
              <a:t>m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n</a:t>
            </a:r>
            <a:r>
              <a:rPr lang="en-US" altLang="zh-CN" sz="2400" dirty="0">
                <a:ea typeface="宋体" pitchFamily="2" charset="-122"/>
              </a:rPr>
              <a:t>] contains the length of an LCS of 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400" i="1" dirty="0">
                <a:ea typeface="宋体" pitchFamily="2" charset="-122"/>
              </a:rPr>
              <a:t>b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i="1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j</a:t>
            </a:r>
            <a:r>
              <a:rPr lang="en-US" altLang="zh-CN" sz="2400" dirty="0">
                <a:ea typeface="宋体" pitchFamily="2" charset="-122"/>
              </a:rPr>
              <a:t>] points to the table entry corresponding to the optimal </a:t>
            </a:r>
            <a:r>
              <a:rPr lang="en-US" altLang="zh-CN" sz="2400" dirty="0" err="1">
                <a:ea typeface="宋体" pitchFamily="2" charset="-122"/>
              </a:rPr>
              <a:t>subproblem</a:t>
            </a:r>
            <a:r>
              <a:rPr lang="en-US" altLang="zh-CN" sz="2400" dirty="0">
                <a:ea typeface="宋体" pitchFamily="2" charset="-122"/>
              </a:rPr>
              <a:t> solution chosen when computing </a:t>
            </a:r>
            <a:r>
              <a:rPr lang="en-US" altLang="zh-CN" sz="2400" i="1" dirty="0">
                <a:ea typeface="宋体" pitchFamily="2" charset="-122"/>
              </a:rPr>
              <a:t>c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i="1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j</a:t>
            </a:r>
            <a:r>
              <a:rPr lang="en-US" altLang="zh-CN" sz="2400" dirty="0">
                <a:ea typeface="宋体" pitchFamily="2" charset="-122"/>
              </a:rPr>
              <a:t>].</a:t>
            </a:r>
          </a:p>
        </p:txBody>
      </p:sp>
      <p:sp>
        <p:nvSpPr>
          <p:cNvPr id="43013" name="Line 713"/>
          <p:cNvSpPr>
            <a:spLocks noChangeShapeType="1"/>
          </p:cNvSpPr>
          <p:nvPr/>
        </p:nvSpPr>
        <p:spPr bwMode="auto">
          <a:xfrm flipH="1" flipV="1">
            <a:off x="3203575" y="4357694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165" name="Text Box 717" descr="花束"/>
          <p:cNvSpPr txBox="1">
            <a:spLocks noChangeArrowheads="1"/>
          </p:cNvSpPr>
          <p:nvPr/>
        </p:nvSpPr>
        <p:spPr bwMode="auto">
          <a:xfrm>
            <a:off x="4572000" y="3860800"/>
            <a:ext cx="4356100" cy="25638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/>
              <a:t>PRINT-LCS (</a:t>
            </a:r>
            <a:r>
              <a:rPr kumimoji="1" lang="en-US" altLang="zh-CN" sz="1800" i="1"/>
              <a:t>b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X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i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j</a:t>
            </a:r>
            <a:r>
              <a:rPr kumimoji="1" lang="en-US" altLang="zh-CN" sz="1800"/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/>
              <a:t>if </a:t>
            </a:r>
            <a:r>
              <a:rPr kumimoji="1" lang="en-US" altLang="zh-CN" sz="1800" i="1"/>
              <a:t>i </a:t>
            </a:r>
            <a:r>
              <a:rPr kumimoji="1" lang="en-US" altLang="zh-CN" sz="1800"/>
              <a:t>= 0 or </a:t>
            </a:r>
            <a:r>
              <a:rPr kumimoji="1" lang="en-US" altLang="zh-CN" sz="1800" i="1"/>
              <a:t>j </a:t>
            </a:r>
            <a:r>
              <a:rPr kumimoji="1" lang="en-US" altLang="zh-CN" sz="1800"/>
              <a:t>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/>
              <a:t>	then return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/>
              <a:t>if </a:t>
            </a:r>
            <a:r>
              <a:rPr kumimoji="1" lang="en-US" altLang="zh-CN" sz="1800" i="1"/>
              <a:t>b</a:t>
            </a:r>
            <a:r>
              <a:rPr kumimoji="1" lang="en-US" altLang="zh-CN" sz="1800"/>
              <a:t>[</a:t>
            </a:r>
            <a:r>
              <a:rPr kumimoji="1" lang="en-US" altLang="zh-CN" sz="1800" i="1"/>
              <a:t>i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j</a:t>
            </a:r>
            <a:r>
              <a:rPr kumimoji="1" lang="en-US" altLang="zh-CN" sz="1800"/>
              <a:t>] = "   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/>
              <a:t>	then </a:t>
            </a:r>
            <a:r>
              <a:rPr kumimoji="1" lang="en-US" altLang="zh-CN" sz="1800"/>
              <a:t>PRINT-LCS(</a:t>
            </a:r>
            <a:r>
              <a:rPr kumimoji="1" lang="en-US" altLang="zh-CN" sz="1800" i="1"/>
              <a:t>b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X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i </a:t>
            </a:r>
            <a:r>
              <a:rPr kumimoji="1" lang="en-US" altLang="zh-CN" sz="1800"/>
              <a:t>- 1, </a:t>
            </a:r>
            <a:r>
              <a:rPr kumimoji="1" lang="en-US" altLang="zh-CN" sz="1800" i="1"/>
              <a:t>j </a:t>
            </a:r>
            <a:r>
              <a:rPr kumimoji="1" lang="en-US" altLang="zh-CN" sz="1800"/>
              <a:t>- 1)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/>
              <a:t>	print </a:t>
            </a:r>
            <a:r>
              <a:rPr kumimoji="1" lang="en-US" altLang="zh-CN" sz="1800" i="1"/>
              <a:t>x</a:t>
            </a:r>
            <a:r>
              <a:rPr kumimoji="1" lang="en-US" altLang="zh-CN" sz="1800" i="1" baseline="-25000"/>
              <a:t>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/>
              <a:t>else if </a:t>
            </a:r>
            <a:r>
              <a:rPr kumimoji="1" lang="en-US" altLang="zh-CN" sz="1800" i="1"/>
              <a:t>b</a:t>
            </a:r>
            <a:r>
              <a:rPr kumimoji="1" lang="en-US" altLang="zh-CN" sz="1800"/>
              <a:t>[</a:t>
            </a:r>
            <a:r>
              <a:rPr kumimoji="1" lang="en-US" altLang="zh-CN" sz="1800" i="1"/>
              <a:t>i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j</a:t>
            </a:r>
            <a:r>
              <a:rPr kumimoji="1" lang="en-US" altLang="zh-CN" sz="1800"/>
              <a:t>] = "↑"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/>
              <a:t>	then </a:t>
            </a:r>
            <a:r>
              <a:rPr kumimoji="1" lang="en-US" altLang="zh-CN" sz="1800"/>
              <a:t>PRINT-LCS(</a:t>
            </a:r>
            <a:r>
              <a:rPr kumimoji="1" lang="en-US" altLang="zh-CN" sz="1800" i="1"/>
              <a:t>b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X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i </a:t>
            </a:r>
            <a:r>
              <a:rPr kumimoji="1" lang="en-US" altLang="zh-CN" sz="1800"/>
              <a:t>- 1, </a:t>
            </a:r>
            <a:r>
              <a:rPr kumimoji="1" lang="en-US" altLang="zh-CN" sz="1800" i="1"/>
              <a:t>j</a:t>
            </a:r>
            <a:r>
              <a:rPr kumimoji="1" lang="en-US" altLang="zh-CN" sz="1800"/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/>
              <a:t>else </a:t>
            </a:r>
            <a:r>
              <a:rPr kumimoji="1" lang="en-US" altLang="zh-CN" sz="1800"/>
              <a:t>PRINT-LCS(</a:t>
            </a:r>
            <a:r>
              <a:rPr kumimoji="1" lang="en-US" altLang="zh-CN" sz="1800" i="1"/>
              <a:t>b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X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i</a:t>
            </a:r>
            <a:r>
              <a:rPr kumimoji="1" lang="en-US" altLang="zh-CN" sz="1800"/>
              <a:t>, </a:t>
            </a:r>
            <a:r>
              <a:rPr kumimoji="1" lang="en-US" altLang="zh-CN" sz="1800" i="1"/>
              <a:t>j </a:t>
            </a:r>
            <a:r>
              <a:rPr kumimoji="1" lang="en-US" altLang="zh-CN" sz="1800"/>
              <a:t>- 1)</a:t>
            </a:r>
            <a:endParaRPr kumimoji="1" lang="zh-CN" altLang="en-US" sz="1800"/>
          </a:p>
        </p:txBody>
      </p:sp>
      <p:sp>
        <p:nvSpPr>
          <p:cNvPr id="105166" name="Line 718"/>
          <p:cNvSpPr>
            <a:spLocks noChangeShapeType="1"/>
          </p:cNvSpPr>
          <p:nvPr/>
        </p:nvSpPr>
        <p:spPr bwMode="auto">
          <a:xfrm flipH="1" flipV="1">
            <a:off x="5724525" y="48688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6" name="Text Box 719"/>
          <p:cNvSpPr txBox="1">
            <a:spLocks noChangeArrowheads="1"/>
          </p:cNvSpPr>
          <p:nvPr/>
        </p:nvSpPr>
        <p:spPr bwMode="auto">
          <a:xfrm>
            <a:off x="2124075" y="5876925"/>
            <a:ext cx="1584325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sym typeface="Symbol" pitchFamily="18" charset="2"/>
              </a:rPr>
              <a:t>(</a:t>
            </a:r>
            <a:r>
              <a:rPr kumimoji="1" lang="en-US" altLang="zh-CN" sz="2400" b="1" i="1">
                <a:solidFill>
                  <a:srgbClr val="FF0000"/>
                </a:solidFill>
                <a:sym typeface="Symbol" pitchFamily="18" charset="2"/>
              </a:rPr>
              <a:t>mn</a:t>
            </a:r>
            <a:r>
              <a:rPr kumimoji="1" lang="en-US" altLang="zh-CN" sz="2400" b="1">
                <a:solidFill>
                  <a:srgbClr val="FF0000"/>
                </a:solidFill>
                <a:sym typeface="Symbol" pitchFamily="18" charset="2"/>
              </a:rPr>
              <a:t>)</a:t>
            </a:r>
            <a:endParaRPr kumimoji="1" lang="zh-CN" altLang="en-US" sz="24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05170" name="Text Box 722"/>
          <p:cNvSpPr txBox="1">
            <a:spLocks noChangeArrowheads="1"/>
          </p:cNvSpPr>
          <p:nvPr/>
        </p:nvSpPr>
        <p:spPr bwMode="auto">
          <a:xfrm>
            <a:off x="7308850" y="4149725"/>
            <a:ext cx="1584325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sym typeface="Symbol" pitchFamily="18" charset="2"/>
              </a:rPr>
              <a:t>(</a:t>
            </a:r>
            <a:r>
              <a:rPr kumimoji="1" lang="en-US" altLang="zh-CN" sz="2400" b="1" i="1">
                <a:solidFill>
                  <a:srgbClr val="FF0000"/>
                </a:solidFill>
                <a:sym typeface="Symbol" pitchFamily="18" charset="2"/>
              </a:rPr>
              <a:t>m+n</a:t>
            </a:r>
            <a:r>
              <a:rPr kumimoji="1" lang="en-US" altLang="zh-CN" sz="2400" b="1">
                <a:solidFill>
                  <a:srgbClr val="FF0000"/>
                </a:solidFill>
                <a:sym typeface="Symbol" pitchFamily="18" charset="2"/>
              </a:rPr>
              <a:t>)</a:t>
            </a:r>
            <a:endParaRPr kumimoji="1" lang="zh-CN" altLang="en-US" sz="24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D1172B7-54DB-433D-A1F1-8AD0AF07CE4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" grpId="0" animBg="1"/>
      <p:bldP spid="105166" grpId="0" animBg="1"/>
      <p:bldP spid="1051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underlying DAG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42988" y="1484313"/>
            <a:ext cx="4322762" cy="4824412"/>
          </a:xfrm>
          <a:noFill/>
        </p:spPr>
      </p:pic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5651500" y="1816100"/>
            <a:ext cx="3132138" cy="7493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400" i="1"/>
              <a:t>X </a:t>
            </a:r>
            <a:r>
              <a:rPr lang="en-US" altLang="zh-CN" sz="2400"/>
              <a:t>= </a:t>
            </a:r>
            <a:r>
              <a:rPr lang="en-US" altLang="zh-CN" sz="2400" i="1"/>
              <a:t>A, B, C, B, D, A, B </a:t>
            </a:r>
          </a:p>
          <a:p>
            <a:pPr marL="342900" indent="-342900"/>
            <a:r>
              <a:rPr lang="en-US" altLang="zh-CN" sz="2400" i="1"/>
              <a:t>Y </a:t>
            </a:r>
            <a:r>
              <a:rPr lang="en-US" altLang="zh-CN" sz="2400"/>
              <a:t>= </a:t>
            </a:r>
            <a:r>
              <a:rPr lang="en-US" altLang="zh-CN" sz="2400" i="1"/>
              <a:t>B, D, C, A, B, A</a:t>
            </a:r>
            <a:endParaRPr lang="zh-CN" altLang="en-US" sz="2400" i="1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D1172B7-54DB-433D-A1F1-8AD0AF07CE4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Edit distance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a spell checker encounters a possible misspelling, it looks in its dictionary for other words that are close by. What is the appropriate notion of closeness in this case?</a:t>
            </a:r>
          </a:p>
          <a:p>
            <a:r>
              <a:rPr lang="en-US" altLang="zh-CN" dirty="0"/>
              <a:t>Edit distance: the </a:t>
            </a:r>
            <a:r>
              <a:rPr lang="en-US" altLang="zh-CN" dirty="0">
                <a:solidFill>
                  <a:srgbClr val="FF0000"/>
                </a:solidFill>
              </a:rPr>
              <a:t>minimum</a:t>
            </a:r>
            <a:r>
              <a:rPr lang="en-US" altLang="zh-CN" dirty="0"/>
              <a:t> number of edits (including </a:t>
            </a:r>
            <a:r>
              <a:rPr lang="en-US" altLang="zh-CN" dirty="0">
                <a:solidFill>
                  <a:srgbClr val="FF0000"/>
                </a:solidFill>
              </a:rPr>
              <a:t>insertions, deletions, and substitutions of characters</a:t>
            </a:r>
            <a:r>
              <a:rPr lang="en-US" altLang="zh-CN" dirty="0"/>
              <a:t>) needed to transform one string into the other.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286375"/>
            <a:ext cx="5791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4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Longest increasing subsequences</a:t>
            </a:r>
          </a:p>
          <a:p>
            <a:pPr lvl="1"/>
            <a:r>
              <a:rPr lang="en-US" altLang="zh-CN" dirty="0"/>
              <a:t>Programming? Actually, it is planning.</a:t>
            </a:r>
          </a:p>
          <a:p>
            <a:pPr lvl="1"/>
            <a:r>
              <a:rPr lang="en-US" altLang="zh-CN" dirty="0"/>
              <a:t>Recursion? No, thanks.</a:t>
            </a:r>
          </a:p>
          <a:p>
            <a:r>
              <a:rPr lang="en-US" altLang="zh-CN" dirty="0"/>
              <a:t>Longest common subsequence</a:t>
            </a:r>
          </a:p>
          <a:p>
            <a:pPr lvl="1"/>
            <a:r>
              <a:rPr lang="en-US" altLang="zh-CN" dirty="0"/>
              <a:t>The underlying DAG</a:t>
            </a:r>
          </a:p>
          <a:p>
            <a:r>
              <a:rPr lang="en-US" altLang="zh-CN" dirty="0"/>
              <a:t>Edit distance</a:t>
            </a:r>
          </a:p>
          <a:p>
            <a:pPr lvl="1"/>
            <a:r>
              <a:rPr lang="en-US" altLang="zh-CN" dirty="0"/>
              <a:t>Common </a:t>
            </a:r>
            <a:r>
              <a:rPr lang="en-US" altLang="zh-CN" dirty="0" err="1"/>
              <a:t>subproblems</a:t>
            </a:r>
            <a:r>
              <a:rPr lang="en-US" altLang="zh-CN" dirty="0"/>
              <a:t> decomposition</a:t>
            </a:r>
          </a:p>
          <a:p>
            <a:r>
              <a:rPr lang="en-US" altLang="zh-CN" dirty="0"/>
              <a:t>Knapsack with and without repetition</a:t>
            </a:r>
          </a:p>
          <a:p>
            <a:pPr lvl="1"/>
            <a:r>
              <a:rPr lang="en-US" altLang="zh-CN" dirty="0"/>
              <a:t>Memoization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20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Edit distance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6792"/>
            <a:ext cx="5791200" cy="923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780928"/>
            <a:ext cx="8826946" cy="1327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440" y="4450024"/>
            <a:ext cx="6286500" cy="1495425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H="1">
            <a:off x="5796136" y="3717032"/>
            <a:ext cx="648072" cy="93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3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19" y="271286"/>
            <a:ext cx="6286500" cy="1495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7" y="1766711"/>
            <a:ext cx="8668643" cy="16146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55" y="3595008"/>
            <a:ext cx="8801541" cy="26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9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9" y="116632"/>
            <a:ext cx="8634937" cy="25922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9507" y="378904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Two questions: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 what order should these subproblems be solved?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Any order is fine, as long as E(i-1,j), E(i,j-1), and E(i-1,j-1) are handled before E(i,j).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Base cases?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E(0,</a:t>
            </a:r>
            <a:r>
              <a:rPr lang="en-US" altLang="zh-CN" dirty="0">
                <a:cs typeface="Times New Roman" panose="02020603050405020304" pitchFamily="18" charset="0"/>
              </a:rPr>
              <a:t>•</a:t>
            </a:r>
            <a:r>
              <a:rPr lang="en-US" altLang="zh-CN" dirty="0"/>
              <a:t>) and E(</a:t>
            </a:r>
            <a:r>
              <a:rPr lang="en-US" altLang="zh-CN" dirty="0">
                <a:cs typeface="Times New Roman" panose="02020603050405020304" pitchFamily="18" charset="0"/>
              </a:rPr>
              <a:t>•,0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06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0" y="227845"/>
            <a:ext cx="8775148" cy="59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84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6632"/>
            <a:ext cx="5724525" cy="5467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584" y="551917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all edges lengths to 1, except for {(i-1,j-1)-&gt;(i,j):x[i]=y[j]}, whose length is 0. The final answer </a:t>
            </a:r>
            <a:r>
              <a:rPr lang="en-US" altLang="zh-CN"/>
              <a:t>is then </a:t>
            </a:r>
            <a:r>
              <a:rPr lang="en-US" altLang="zh-CN" dirty="0"/>
              <a:t>simply the shortest path (distance) between (0,0) and (m,n).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0192" y="476672"/>
            <a:ext cx="2699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Generalized forms of edit distance: by altering weights on the DAG, we can achieve different costs of insertions, deletions, and substitutions.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7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4904" y="476672"/>
            <a:ext cx="2612920" cy="32403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Finding the right subprobmes takes creativity and experimentation. But there are a few standard choices that seem to arise repeatedly in DP.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76200"/>
            <a:ext cx="55149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32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Knapsack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During a robbery, a burglar(</a:t>
            </a:r>
            <a:r>
              <a:rPr lang="zh-CN" altLang="en-US" dirty="0"/>
              <a:t>盗贼</a:t>
            </a:r>
            <a:r>
              <a:rPr lang="en-US" altLang="zh-CN" dirty="0"/>
              <a:t>) finds much more loot than he had expected and has to decide what to take. His bag (or knapsack) will hold a total weight of at most </a:t>
            </a:r>
            <a:r>
              <a:rPr lang="en-US" altLang="zh-CN" i="1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 pounds. There are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items to pick from, of weight </a:t>
            </a:r>
            <a:r>
              <a:rPr lang="en-US" altLang="zh-CN" i="1" dirty="0">
                <a:solidFill>
                  <a:srgbClr val="FF0000"/>
                </a:solidFill>
              </a:rPr>
              <a:t>w1</a:t>
            </a:r>
            <a:r>
              <a:rPr lang="en-US" altLang="zh-CN" dirty="0"/>
              <a:t>, …, </a:t>
            </a:r>
            <a:r>
              <a:rPr lang="en-US" altLang="zh-CN" i="1" dirty="0">
                <a:solidFill>
                  <a:srgbClr val="FF0000"/>
                </a:solidFill>
              </a:rPr>
              <a:t>wn</a:t>
            </a:r>
            <a:r>
              <a:rPr lang="en-US" altLang="zh-CN" dirty="0"/>
              <a:t> and dollar value </a:t>
            </a:r>
            <a:r>
              <a:rPr lang="en-US" altLang="zh-CN" i="1" dirty="0">
                <a:solidFill>
                  <a:srgbClr val="FF0000"/>
                </a:solidFill>
              </a:rPr>
              <a:t>v1</a:t>
            </a:r>
            <a:r>
              <a:rPr lang="en-US" altLang="zh-CN" dirty="0"/>
              <a:t>,…</a:t>
            </a:r>
            <a:r>
              <a:rPr lang="en-US" altLang="zh-CN" i="1" dirty="0">
                <a:solidFill>
                  <a:srgbClr val="FF0000"/>
                </a:solidFill>
              </a:rPr>
              <a:t>vn</a:t>
            </a:r>
            <a:r>
              <a:rPr lang="en-US" altLang="zh-CN" dirty="0"/>
              <a:t>. What is the most valuable combination of items he can fit into his bag?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581128"/>
            <a:ext cx="6048672" cy="21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4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Knapsack with repetition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556792"/>
            <a:ext cx="7705725" cy="2009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3740497"/>
            <a:ext cx="7705725" cy="1552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9615" y="5748635"/>
            <a:ext cx="797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Try to construct the underlying dag!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337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8" y="140439"/>
            <a:ext cx="7705725" cy="1552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429" y="1731889"/>
            <a:ext cx="797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 that, this DP algorithm is </a:t>
            </a:r>
            <a:r>
              <a:rPr lang="en-US" altLang="zh-CN" dirty="0">
                <a:solidFill>
                  <a:srgbClr val="FF0000"/>
                </a:solidFill>
              </a:rPr>
              <a:t>not polynomial </a:t>
            </a:r>
            <a:r>
              <a:rPr lang="en-US" altLang="zh-CN" dirty="0"/>
              <a:t>since the input size is proportional to logW rather than W.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8DD69E-8B80-E349-8DB0-B6C770BC1044}"/>
              </a:ext>
            </a:extLst>
          </p:cNvPr>
          <p:cNvSpPr/>
          <p:nvPr/>
        </p:nvSpPr>
        <p:spPr>
          <a:xfrm>
            <a:off x="333002" y="2780928"/>
            <a:ext cx="83330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如果一个问题的input size（输入规模或输入大小）为x，某个解决这个问题的算法的最坏时间复杂度为O(x^k)，其中x^k表示x的k次方，此处k为已知常数，那么这个算法可以成为多项式时间算法。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那么什么是input size呢？我们以前上课时没有很明确地说（因为不影响最后的结论），我们只有在knapsack问题时才提到（因为影响了最后的结论）。一个问题的input size是指这个问题的input用二进制表示所需的位数。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什么是伪多项式呢？如果一个问题的input以一进制（此处请自行想想一进制）表示所需的长度为y，某个解决这个问题的算法的最坏时间复杂度为O(y^h)，此处h为已知常数，那么这个算法可以称为伪多项式时间算法。</a:t>
            </a:r>
          </a:p>
        </p:txBody>
      </p:sp>
    </p:spTree>
    <p:extLst>
      <p:ext uri="{BB962C8B-B14F-4D97-AF65-F5344CB8AC3E}">
        <p14:creationId xmlns:p14="http://schemas.microsoft.com/office/powerpoint/2010/main" val="374464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94D00-487C-3C4A-834B-837FC73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FDD0FF-1CC9-C14F-900E-0B6B1617BBBE}"/>
              </a:ext>
            </a:extLst>
          </p:cNvPr>
          <p:cNvSpPr/>
          <p:nvPr/>
        </p:nvSpPr>
        <p:spPr>
          <a:xfrm>
            <a:off x="323528" y="548680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我们来看这个问题的input包含哪些？该问题的input包含W，w1, w2, ..., wn, v1, v2, ..., vn。一共2n+1个变量。我们一般认为wi和vi都不会特别大，或者说总是可以限定在某个范围内，例如我们可以认为wi和vi在计算机中有16个bit（也就是2个字节）足够了。因此这2n个变量一共需要的bit数为16*2n=32n。关键在于W，W可能十分大，这个W用二进制表示需要大约logW个比特位。好了。我们得到结论，这个问题的input size为32n+logW，令input size为y=32n+logW.</a:t>
            </a:r>
          </a:p>
          <a:p>
            <a:endParaRPr lang="zh-CN" altLang="en-US" sz="2000" dirty="0"/>
          </a:p>
          <a:p>
            <a:r>
              <a:rPr lang="zh-CN" altLang="en-US" sz="2000" dirty="0"/>
              <a:t>前面的动态规划算法复杂度为O(nW)。你会发觉nw是没有办法表示为y的多项式的。因此该算法并不是多项式时间算法。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如果上述的input用一进制来表示呢？那么输入规模为y=W+w1+w2+ ... + wn + v1+ v2 + ... +vn.</a:t>
            </a:r>
          </a:p>
          <a:p>
            <a:endParaRPr lang="zh-CN" altLang="en-US" sz="2000" dirty="0"/>
          </a:p>
          <a:p>
            <a:r>
              <a:rPr lang="zh-CN" altLang="en-US" sz="2000" dirty="0"/>
              <a:t>注意到y必然大于n；同时y必然大于W。上述动态规划复杂度中的nW &lt; yy=y^2。因此是伪多项式时间算法。</a:t>
            </a:r>
          </a:p>
        </p:txBody>
      </p:sp>
    </p:spTree>
    <p:extLst>
      <p:ext uri="{BB962C8B-B14F-4D97-AF65-F5344CB8AC3E}">
        <p14:creationId xmlns:p14="http://schemas.microsoft.com/office/powerpoint/2010/main" val="198277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increasing subsequences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input is a sequence of numbers 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 subsequence is any subset of these numbers taken in order, of the form a</a:t>
            </a:r>
            <a:r>
              <a:rPr lang="en-US" altLang="zh-CN" baseline="-25000" dirty="0"/>
              <a:t>i1</a:t>
            </a:r>
            <a:r>
              <a:rPr lang="en-US" altLang="zh-CN" dirty="0"/>
              <a:t>,a</a:t>
            </a:r>
            <a:r>
              <a:rPr lang="en-US" altLang="zh-CN" baseline="-25000" dirty="0"/>
              <a:t>i2</a:t>
            </a:r>
            <a:r>
              <a:rPr lang="en-US" altLang="zh-CN" dirty="0"/>
              <a:t>,…a</a:t>
            </a:r>
            <a:r>
              <a:rPr lang="en-US" altLang="zh-CN" baseline="-25000" dirty="0"/>
              <a:t>ik</a:t>
            </a:r>
            <a:r>
              <a:rPr lang="en-US" altLang="zh-CN" dirty="0"/>
              <a:t> where 1&lt;=i</a:t>
            </a:r>
            <a:r>
              <a:rPr lang="en-US" altLang="zh-CN" baseline="-25000" dirty="0"/>
              <a:t>1</a:t>
            </a:r>
            <a:r>
              <a:rPr lang="en-US" altLang="zh-CN" dirty="0"/>
              <a:t>&lt;=i</a:t>
            </a:r>
            <a:r>
              <a:rPr lang="en-US" altLang="zh-CN" baseline="-25000" dirty="0"/>
              <a:t>2</a:t>
            </a:r>
            <a:r>
              <a:rPr lang="en-US" altLang="zh-CN" dirty="0"/>
              <a:t>&lt;=…&lt;=i</a:t>
            </a:r>
            <a:r>
              <a:rPr lang="en-US" altLang="zh-CN" baseline="-25000" dirty="0"/>
              <a:t>k</a:t>
            </a:r>
            <a:r>
              <a:rPr lang="en-US" altLang="zh-CN" dirty="0"/>
              <a:t>&lt;=n, and an increasing subsequence is one in which the numbers are getting strictly larger.</a:t>
            </a:r>
          </a:p>
          <a:p>
            <a:r>
              <a:rPr lang="en-US" altLang="zh-CN" dirty="0"/>
              <a:t>The task is to find the increasing subsequence of the greatest length.</a:t>
            </a:r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91" y="5157192"/>
            <a:ext cx="6359618" cy="12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4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C2048D-5365-ED40-B9F6-1B67F992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F2D66C-F4A9-4D45-B666-3FD7C6040D4D}"/>
              </a:ext>
            </a:extLst>
          </p:cNvPr>
          <p:cNvSpPr/>
          <p:nvPr/>
        </p:nvSpPr>
        <p:spPr>
          <a:xfrm>
            <a:off x="359532" y="548680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（排序问题）：输入为n个数，假设每个数在计算机中有16个bit（也就是2个字节）足够了。因此这n个变量一共需要的bit数为16n。input size为16n，令y=16n。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快速排序最坏复杂度为(n^2)，我们尝试将n^2表示成y的多项式：n^2 = (y/16)^2，可以。因此是多项式时间算法。</a:t>
            </a:r>
          </a:p>
        </p:txBody>
      </p:sp>
    </p:spTree>
    <p:extLst>
      <p:ext uri="{BB962C8B-B14F-4D97-AF65-F5344CB8AC3E}">
        <p14:creationId xmlns:p14="http://schemas.microsoft.com/office/powerpoint/2010/main" val="132363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Knapsack without repetition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8" y="1417638"/>
            <a:ext cx="8300988" cy="46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36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Memoization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93106"/>
            <a:ext cx="8647231" cy="40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dag of increasing subsequences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14400" y="4190355"/>
            <a:ext cx="7772400" cy="182944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An edge from a</a:t>
            </a:r>
            <a:r>
              <a:rPr lang="en-US" altLang="zh-CN" baseline="-25000" dirty="0"/>
              <a:t>i</a:t>
            </a:r>
            <a:r>
              <a:rPr lang="en-US" altLang="zh-CN" dirty="0"/>
              <a:t> to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iff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 i&lt;j and a</a:t>
            </a:r>
            <a:r>
              <a:rPr lang="en-US" altLang="zh-CN" baseline="-25000" dirty="0"/>
              <a:t>i</a:t>
            </a:r>
            <a:r>
              <a:rPr lang="en-US" altLang="zh-CN" dirty="0"/>
              <a:t>&lt;a</a:t>
            </a:r>
            <a:r>
              <a:rPr lang="en-US" altLang="zh-CN" baseline="-25000" dirty="0"/>
              <a:t>j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There is a 1-to-1 mapping between increasing subsequences and paths in this dag.</a:t>
            </a:r>
          </a:p>
          <a:p>
            <a:r>
              <a:rPr lang="en-US" altLang="zh-CN" dirty="0"/>
              <a:t>Our goal is simply to find the longest path in the dag!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484784"/>
            <a:ext cx="8048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0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algorithm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484784"/>
            <a:ext cx="8048625" cy="2638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6" y="4725144"/>
            <a:ext cx="4543425" cy="1162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9984" y="4224734"/>
            <a:ext cx="83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Initialize all L(.) to 1, and process these vertices in linearized 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62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14400" y="1382490"/>
            <a:ext cx="7772400" cy="4751040"/>
          </a:xfrm>
        </p:spPr>
        <p:txBody>
          <a:bodyPr>
            <a:normAutofit/>
          </a:bodyPr>
          <a:lstStyle/>
          <a:p>
            <a:r>
              <a:rPr lang="en-US" altLang="zh-CN" dirty="0"/>
              <a:t>In order to solve our original problem, we have defined a collection of subproblems with the following key property that allows them to be solved </a:t>
            </a:r>
            <a:r>
              <a:rPr lang="en-US" altLang="zh-CN" dirty="0">
                <a:solidFill>
                  <a:srgbClr val="FF0000"/>
                </a:solidFill>
              </a:rPr>
              <a:t>in a single pass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There is an ordering on the subproblems, and a relation that shows how to solve a subproblem when given the answers to “smaller” subproblems that appear earlier in the ordering.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44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Programming?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3" y="1556792"/>
            <a:ext cx="8885504" cy="20704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3800475"/>
            <a:ext cx="8048625" cy="2638425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4139952" y="2780928"/>
            <a:ext cx="360040" cy="122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1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096" y="116632"/>
            <a:ext cx="7772400" cy="7249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Recursion? No, thanks.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857970"/>
            <a:ext cx="88677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did recursion work so well with divide-and-conquer?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 divide-and-conquer, a problem is expressed in terms of subproblems that are </a:t>
            </a:r>
            <a:r>
              <a:rPr lang="en-US" altLang="zh-CN" dirty="0">
                <a:solidFill>
                  <a:srgbClr val="FF0000"/>
                </a:solidFill>
              </a:rPr>
              <a:t>substantially smaller</a:t>
            </a:r>
            <a:r>
              <a:rPr lang="en-US" altLang="zh-CN" dirty="0"/>
              <a:t>, say half the size.</a:t>
            </a:r>
          </a:p>
          <a:p>
            <a:pPr lvl="1"/>
            <a:r>
              <a:rPr lang="en-US" altLang="zh-CN" dirty="0"/>
              <a:t>For example, in mergesort, n -&gt; n/2</a:t>
            </a:r>
          </a:p>
          <a:p>
            <a:pPr lvl="1"/>
            <a:r>
              <a:rPr lang="en-US" altLang="zh-CN" dirty="0"/>
              <a:t>Thus, the recursion tree in a divide-and-conquer based algorithm probably has logarithmic depth.</a:t>
            </a:r>
          </a:p>
          <a:p>
            <a:r>
              <a:rPr lang="en-US" altLang="zh-CN" dirty="0"/>
              <a:t>In DP, a problem is reduced to subproblems that are </a:t>
            </a:r>
            <a:r>
              <a:rPr lang="en-US" altLang="zh-CN" dirty="0">
                <a:solidFill>
                  <a:srgbClr val="FF0000"/>
                </a:solidFill>
              </a:rPr>
              <a:t>only slightly smaller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8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13867</TotalTime>
  <Words>2251</Words>
  <Application>Microsoft Macintosh PowerPoint</Application>
  <PresentationFormat>全屏显示(4:3)</PresentationFormat>
  <Paragraphs>206</Paragraphs>
  <Slides>32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Calibri</vt:lpstr>
      <vt:lpstr>Franklin Gothic Book</vt:lpstr>
      <vt:lpstr>Perpetua</vt:lpstr>
      <vt:lpstr>Times New Roman</vt:lpstr>
      <vt:lpstr>Wingdings 2</vt:lpstr>
      <vt:lpstr>Theme1</vt:lpstr>
      <vt:lpstr>公式</vt:lpstr>
      <vt:lpstr>Dynamic Programming</vt:lpstr>
      <vt:lpstr>Contents</vt:lpstr>
      <vt:lpstr>Longest increasing subsequences</vt:lpstr>
      <vt:lpstr>The dag of increasing subsequences</vt:lpstr>
      <vt:lpstr>DP algorithm</vt:lpstr>
      <vt:lpstr>DP</vt:lpstr>
      <vt:lpstr>Programming?</vt:lpstr>
      <vt:lpstr>Recursion? No, thanks.</vt:lpstr>
      <vt:lpstr>Why did recursion work so well with divide-and-conquer?</vt:lpstr>
      <vt:lpstr>Subsequence </vt:lpstr>
      <vt:lpstr>Longest-Common-Subsequence Problem</vt:lpstr>
      <vt:lpstr>A brute-force approach</vt:lpstr>
      <vt:lpstr>How to define a subproblem?</vt:lpstr>
      <vt:lpstr>How to define a subproblem?</vt:lpstr>
      <vt:lpstr>How to use the solutions to small problems to construct the solution to a large problem?</vt:lpstr>
      <vt:lpstr>Computing the length of an LCS</vt:lpstr>
      <vt:lpstr>The Algorithm based on DP</vt:lpstr>
      <vt:lpstr>The underlying DAG</vt:lpstr>
      <vt:lpstr>Edit distance</vt:lpstr>
      <vt:lpstr>Edit distance</vt:lpstr>
      <vt:lpstr>PowerPoint 演示文稿</vt:lpstr>
      <vt:lpstr>PowerPoint 演示文稿</vt:lpstr>
      <vt:lpstr>PowerPoint 演示文稿</vt:lpstr>
      <vt:lpstr>PowerPoint 演示文稿</vt:lpstr>
      <vt:lpstr>Finding the right subprobmes takes creativity and experimentation. But there are a few standard choices that seem to arise repeatedly in DP.</vt:lpstr>
      <vt:lpstr>Knapsack</vt:lpstr>
      <vt:lpstr>Knapsack with repetition</vt:lpstr>
      <vt:lpstr>PowerPoint 演示文稿</vt:lpstr>
      <vt:lpstr>PowerPoint 演示文稿</vt:lpstr>
      <vt:lpstr>PowerPoint 演示文稿</vt:lpstr>
      <vt:lpstr>Knapsack without repetition</vt:lpstr>
      <vt:lpstr>Memoization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540</cp:revision>
  <cp:lastPrinted>2011-12-03T13:07:13Z</cp:lastPrinted>
  <dcterms:created xsi:type="dcterms:W3CDTF">2001-08-01T06:52:17Z</dcterms:created>
  <dcterms:modified xsi:type="dcterms:W3CDTF">2022-05-14T13:49:08Z</dcterms:modified>
  <cp:category/>
</cp:coreProperties>
</file>