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4"/>
  </p:notesMasterIdLst>
  <p:sldIdLst>
    <p:sldId id="256" r:id="rId2"/>
    <p:sldId id="257" r:id="rId3"/>
    <p:sldId id="301" r:id="rId4"/>
    <p:sldId id="297" r:id="rId5"/>
    <p:sldId id="298" r:id="rId6"/>
    <p:sldId id="299" r:id="rId7"/>
    <p:sldId id="300" r:id="rId8"/>
    <p:sldId id="302" r:id="rId9"/>
    <p:sldId id="303" r:id="rId10"/>
    <p:sldId id="304" r:id="rId11"/>
    <p:sldId id="305" r:id="rId12"/>
    <p:sldId id="295" r:id="rId13"/>
    <p:sldId id="307" r:id="rId14"/>
    <p:sldId id="306" r:id="rId15"/>
    <p:sldId id="313" r:id="rId16"/>
    <p:sldId id="271" r:id="rId17"/>
    <p:sldId id="314" r:id="rId18"/>
    <p:sldId id="267" r:id="rId19"/>
    <p:sldId id="280" r:id="rId20"/>
    <p:sldId id="268" r:id="rId21"/>
    <p:sldId id="315" r:id="rId22"/>
    <p:sldId id="316" r:id="rId23"/>
    <p:sldId id="270" r:id="rId24"/>
    <p:sldId id="283" r:id="rId25"/>
    <p:sldId id="286" r:id="rId26"/>
    <p:sldId id="272" r:id="rId27"/>
    <p:sldId id="310" r:id="rId28"/>
    <p:sldId id="274" r:id="rId29"/>
    <p:sldId id="294" r:id="rId30"/>
    <p:sldId id="275" r:id="rId31"/>
    <p:sldId id="276" r:id="rId32"/>
    <p:sldId id="309" r:id="rId33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AEAEA"/>
    <a:srgbClr val="FFFFCC"/>
    <a:srgbClr val="009900"/>
    <a:srgbClr val="FF0000"/>
    <a:srgbClr val="0000CC"/>
    <a:srgbClr val="0099CC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0" autoAdjust="0"/>
    <p:restoredTop sz="90204" autoAdjust="0"/>
  </p:normalViewPr>
  <p:slideViewPr>
    <p:cSldViewPr>
      <p:cViewPr varScale="1">
        <p:scale>
          <a:sx n="131" d="100"/>
          <a:sy n="131" d="100"/>
        </p:scale>
        <p:origin x="127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  <a:defRPr sz="1200" smtClean="0"/>
            </a:lvl1pPr>
          </a:lstStyle>
          <a:p>
            <a:pPr>
              <a:defRPr/>
            </a:pPr>
            <a:fld id="{31ABAA80-045A-4C53-8EF2-F2EF6F1832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6470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地图的</a:t>
            </a:r>
            <a:r>
              <a:rPr lang="en-US" altLang="zh-CN"/>
              <a:t>4</a:t>
            </a:r>
            <a:r>
              <a:rPr lang="zh-CN" altLang="en-US"/>
              <a:t>着色问题，</a:t>
            </a:r>
            <a:r>
              <a:rPr lang="en-US" altLang="zh-CN"/>
              <a:t>1976</a:t>
            </a:r>
            <a:r>
              <a:rPr lang="zh-CN" altLang="en-US"/>
              <a:t>年被</a:t>
            </a:r>
            <a:r>
              <a:rPr lang="en-US" altLang="zh-CN"/>
              <a:t>UIUC</a:t>
            </a:r>
            <a:r>
              <a:rPr lang="zh-CN" altLang="en-US"/>
              <a:t>的哈肯证明。地图是平面图，对于一般图而言，是一个很难的问题。</a:t>
            </a: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</a:pPr>
            <a:fld id="{1793A882-338A-41F4-9C94-EEA0E17718FE}" type="slidenum">
              <a:rPr lang="zh-CN" altLang="en-US"/>
              <a:pPr>
                <a:spcBef>
                  <a:spcPct val="50000"/>
                </a:spcBef>
                <a:buSzTx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169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</a:pPr>
            <a:fld id="{5A424C77-0DDB-4EAA-8C99-3C2B31C68187}" type="slidenum">
              <a:rPr lang="zh-CN" altLang="en-US"/>
              <a:pPr>
                <a:spcBef>
                  <a:spcPct val="50000"/>
                </a:spcBef>
                <a:buSzTx/>
              </a:pPr>
              <a:t>26</a:t>
            </a:fld>
            <a:endParaRPr lang="en-US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78567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</a:pPr>
            <a:fld id="{06412C9A-8441-4307-8224-36E7974F102A}" type="slidenum">
              <a:rPr lang="zh-CN" altLang="en-US"/>
              <a:pPr>
                <a:spcBef>
                  <a:spcPct val="50000"/>
                </a:spcBef>
                <a:buSzTx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61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</a:pPr>
            <a:fld id="{06412C9A-8441-4307-8224-36E7974F102A}" type="slidenum">
              <a:rPr lang="zh-CN" altLang="en-US"/>
              <a:pPr>
                <a:spcBef>
                  <a:spcPct val="50000"/>
                </a:spcBef>
                <a:buSzTx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3944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/>
              <a:t>P</a:t>
            </a:r>
            <a:r>
              <a:rPr lang="zh-CN" altLang="en-US"/>
              <a:t>：</a:t>
            </a:r>
            <a:r>
              <a:rPr lang="en-US" altLang="zh-CN"/>
              <a:t>10</a:t>
            </a:r>
            <a:r>
              <a:rPr lang="zh-CN" altLang="en-US"/>
              <a:t>个数中取最小的</a:t>
            </a:r>
            <a:r>
              <a:rPr lang="en-US" altLang="zh-CN"/>
              <a:t>5</a:t>
            </a:r>
            <a:r>
              <a:rPr lang="zh-CN" altLang="en-US"/>
              <a:t>个，并按照顺序取出；</a:t>
            </a:r>
            <a:endParaRPr lang="en-US" altLang="zh-CN"/>
          </a:p>
          <a:p>
            <a:r>
              <a:rPr lang="en-US" altLang="zh-CN"/>
              <a:t>Q</a:t>
            </a:r>
            <a:r>
              <a:rPr lang="zh-CN" altLang="en-US"/>
              <a:t>：</a:t>
            </a:r>
            <a:r>
              <a:rPr lang="en-US" altLang="zh-CN"/>
              <a:t>10</a:t>
            </a:r>
            <a:r>
              <a:rPr lang="zh-CN" altLang="en-US"/>
              <a:t>个数排序。</a:t>
            </a:r>
            <a:endParaRPr lang="en-US" altLang="zh-CN"/>
          </a:p>
          <a:p>
            <a:r>
              <a:rPr lang="en-US" altLang="zh-CN"/>
              <a:t>P</a:t>
            </a:r>
            <a:r>
              <a:rPr lang="zh-CN" altLang="en-US"/>
              <a:t>可以规约到</a:t>
            </a:r>
            <a:r>
              <a:rPr lang="en-US" altLang="zh-CN"/>
              <a:t>Q</a:t>
            </a:r>
            <a:r>
              <a:rPr lang="zh-CN" altLang="en-US"/>
              <a:t>，显然</a:t>
            </a:r>
            <a:r>
              <a:rPr lang="en-US" altLang="zh-CN"/>
              <a:t>Q</a:t>
            </a:r>
            <a:r>
              <a:rPr lang="zh-CN" altLang="en-US"/>
              <a:t>比</a:t>
            </a:r>
            <a:r>
              <a:rPr lang="en-US" altLang="zh-CN"/>
              <a:t>P</a:t>
            </a:r>
            <a:r>
              <a:rPr lang="zh-CN" altLang="en-US"/>
              <a:t>难以解决。</a:t>
            </a:r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</a:pPr>
            <a:fld id="{8A0F5083-FC79-49A8-A982-5E9D82504AAD}" type="slidenum">
              <a:rPr lang="zh-CN" altLang="en-US"/>
              <a:pPr>
                <a:spcBef>
                  <a:spcPct val="50000"/>
                </a:spcBef>
                <a:buSzTx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5842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0" y="0"/>
            <a:ext cx="9144000" cy="3365500"/>
            <a:chOff x="0" y="0"/>
            <a:chExt cx="5760" cy="2120"/>
          </a:xfrm>
        </p:grpSpPr>
        <p:pic>
          <p:nvPicPr>
            <p:cNvPr id="5" name="Picture 16" descr="ARTBANNA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5"/>
            <a:stretch>
              <a:fillRect/>
            </a:stretch>
          </p:blipFill>
          <p:spPr bwMode="invGray">
            <a:xfrm>
              <a:off x="0" y="0"/>
              <a:ext cx="57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7" descr="Arthsepa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2059"/>
              <a:ext cx="2832" cy="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8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86050" y="3492500"/>
            <a:ext cx="610235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3359150" y="63436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6019800" y="63436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5413" y="6361113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2053CB3-A310-45EB-A867-63BEB0E187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96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45FA4-176A-4316-9496-8D28BA9A47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126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96088" y="722313"/>
            <a:ext cx="2159000" cy="533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7500" y="722313"/>
            <a:ext cx="6326188" cy="533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26F3E1-4B09-4E6A-AC16-3C227DA218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9472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500" y="722313"/>
            <a:ext cx="8637588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28613" y="1941513"/>
            <a:ext cx="8208962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5F3F4-BFF8-41F3-92EA-CCE99AA604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266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FE569-BA51-4E75-A0F2-73C18D0993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904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7C1E8-6278-458C-847A-FC28A0A6ED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211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7D875-784D-4281-9CFE-D50D6739C0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063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3DC00-3FA9-4A9E-B5A0-0E83981350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21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A3248-A41F-453E-A36F-EF2E774900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033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68822-CA56-4344-8BDC-A2EB494E84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978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1A6B-F4AD-4C0A-B05B-2DCE64762A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069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01B75-6F73-4088-894C-AED1F7505C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526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0"/>
          <p:cNvGrpSpPr>
            <a:grpSpLocks/>
          </p:cNvGrpSpPr>
          <p:nvPr/>
        </p:nvGrpSpPr>
        <p:grpSpPr bwMode="auto">
          <a:xfrm>
            <a:off x="-7938" y="1636713"/>
            <a:ext cx="9148763" cy="4618037"/>
            <a:chOff x="-5" y="1031"/>
            <a:chExt cx="5763" cy="2909"/>
          </a:xfrm>
        </p:grpSpPr>
        <p:pic>
          <p:nvPicPr>
            <p:cNvPr id="1032" name="Picture 16" descr="ARTHSEPA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778" y="3893"/>
              <a:ext cx="1980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18" descr="Arthsepa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" y="1031"/>
              <a:ext cx="2832" cy="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722313"/>
            <a:ext cx="86375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941513"/>
            <a:ext cx="82089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33763" y="63436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361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mtClean="0"/>
            </a:lvl1pPr>
          </a:lstStyle>
          <a:p>
            <a:pPr>
              <a:defRPr/>
            </a:pPr>
            <a:fld id="{83A77198-1E66-44CA-9C43-4DC8A21D4E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FF33"/>
        </a:buClr>
        <a:buSzPct val="7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CC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heng@nj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jpeg"/><Relationship Id="rId4" Type="http://schemas.openxmlformats.org/officeDocument/2006/relationships/image" Target="../media/image9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278559"/>
            <a:ext cx="7772400" cy="769441"/>
          </a:xfrm>
        </p:spPr>
        <p:txBody>
          <a:bodyPr/>
          <a:lstStyle/>
          <a:p>
            <a:pPr algn="ctr" eaLnBrk="1" hangingPunct="1"/>
            <a:r>
              <a:rPr lang="en-US" altLang="zh-CN"/>
              <a:t> P, NP, and NP-Complete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95DE66-720F-B944-87DF-BDF843E8D1A4}"/>
              </a:ext>
            </a:extLst>
          </p:cNvPr>
          <p:cNvSpPr txBox="1"/>
          <p:nvPr/>
        </p:nvSpPr>
        <p:spPr>
          <a:xfrm>
            <a:off x="2726795" y="4781659"/>
            <a:ext cx="36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kumimoji="1" lang="zh-CN" altLang="en-US" sz="2800" i="0" dirty="0"/>
              <a:t>张胜</a:t>
            </a:r>
            <a:endParaRPr kumimoji="1" lang="en-US" altLang="zh-CN" sz="2800" i="0" dirty="0"/>
          </a:p>
          <a:p>
            <a:pPr>
              <a:buNone/>
            </a:pPr>
            <a:r>
              <a:rPr lang="en-US" altLang="zh-CN" sz="2800" i="0" dirty="0">
                <a:hlinkClick r:id="rId2"/>
              </a:rPr>
              <a:t>sheng@nju.edu.cn</a:t>
            </a:r>
            <a:endParaRPr lang="en-US" altLang="zh-CN" sz="2800" i="0" dirty="0"/>
          </a:p>
          <a:p>
            <a:pPr>
              <a:buNone/>
            </a:pPr>
            <a:r>
              <a:rPr kumimoji="1" lang="zh-CN" altLang="en-US" sz="2800" i="0"/>
              <a:t>南京大学 </a:t>
            </a:r>
            <a:endParaRPr kumimoji="1" lang="en-US" altLang="zh-CN" sz="2800" i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Some Typical Decision Problems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63815"/>
            <a:ext cx="8510588" cy="4495800"/>
          </a:xfrm>
        </p:spPr>
        <p:txBody>
          <a:bodyPr/>
          <a:lstStyle/>
          <a:p>
            <a:pPr eaLnBrk="1" hangingPunct="1"/>
            <a:r>
              <a:rPr lang="en-US" altLang="zh-CN" sz="2800" i="1" dirty="0">
                <a:solidFill>
                  <a:srgbClr val="0000CC"/>
                </a:solidFill>
              </a:rPr>
              <a:t>CNF</a:t>
            </a:r>
            <a:r>
              <a:rPr lang="en-US" altLang="zh-CN" sz="2800" dirty="0">
                <a:solidFill>
                  <a:srgbClr val="0000CC"/>
                </a:solidFill>
              </a:rPr>
              <a:t>-Satisfiability (</a:t>
            </a:r>
            <a:r>
              <a:rPr lang="zh-CN" altLang="en-US" sz="2800" dirty="0">
                <a:solidFill>
                  <a:srgbClr val="0000CC"/>
                </a:solidFill>
              </a:rPr>
              <a:t>合取范式可满足性</a:t>
            </a:r>
            <a:r>
              <a:rPr lang="en-US" altLang="zh-CN" sz="2800" dirty="0">
                <a:solidFill>
                  <a:srgbClr val="0000CC"/>
                </a:solidFill>
              </a:rPr>
              <a:t>)</a:t>
            </a:r>
          </a:p>
          <a:p>
            <a:pPr lvl="1" eaLnBrk="1" hangingPunct="1"/>
            <a:r>
              <a:rPr lang="en-US" altLang="zh-CN" sz="2400" dirty="0"/>
              <a:t>Given a CNF formula, is there a truth assignment that satisfies it?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CN" sz="2800" dirty="0">
                <a:solidFill>
                  <a:srgbClr val="0000CC"/>
                </a:solidFill>
              </a:rPr>
              <a:t>Hamiltonian cycles or Hamiltonian paths</a:t>
            </a:r>
          </a:p>
          <a:p>
            <a:pPr lvl="1" eaLnBrk="1" hangingPunct="1"/>
            <a:r>
              <a:rPr lang="en-US" altLang="zh-CN" sz="2400" dirty="0"/>
              <a:t>Given a undirected graph </a:t>
            </a:r>
            <a:r>
              <a:rPr lang="en-US" altLang="zh-CN" sz="2400" i="1" dirty="0"/>
              <a:t>G</a:t>
            </a:r>
            <a:r>
              <a:rPr lang="en-US" altLang="zh-CN" sz="2400" dirty="0"/>
              <a:t>. Does </a:t>
            </a:r>
            <a:r>
              <a:rPr lang="en-US" altLang="zh-CN" sz="2400" i="1" dirty="0"/>
              <a:t>G</a:t>
            </a:r>
            <a:r>
              <a:rPr lang="en-US" altLang="zh-CN" sz="2400" dirty="0"/>
              <a:t> have a Hamiltionian cycle or a Hamiltonian path?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CN" sz="2800" dirty="0">
                <a:solidFill>
                  <a:srgbClr val="0000CC"/>
                </a:solidFill>
              </a:rPr>
              <a:t>Traveling salesperson (TSP)</a:t>
            </a:r>
          </a:p>
          <a:p>
            <a:pPr lvl="1" eaLnBrk="1" hangingPunct="1"/>
            <a:r>
              <a:rPr lang="en-US" altLang="zh-CN" sz="2400" dirty="0"/>
              <a:t>Given a complete, weighted graph and an integer </a:t>
            </a:r>
            <a:r>
              <a:rPr lang="en-US" altLang="zh-CN" sz="2400" i="1" dirty="0"/>
              <a:t>k</a:t>
            </a:r>
            <a:r>
              <a:rPr lang="en-US" altLang="zh-CN" sz="2400" dirty="0"/>
              <a:t>, is there a Hamiltonian cycle with total weight at most </a:t>
            </a:r>
            <a:r>
              <a:rPr lang="en-US" altLang="zh-CN" sz="2400" i="1" dirty="0"/>
              <a:t>k</a:t>
            </a:r>
            <a:r>
              <a:rPr lang="en-US" altLang="zh-CN" sz="2400" dirty="0"/>
              <a:t>?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80" y="1403775"/>
            <a:ext cx="2724150" cy="9239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37285" y="1863800"/>
            <a:ext cx="1817803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And of ORs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4060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1560" y="2348880"/>
            <a:ext cx="7772400" cy="1500187"/>
          </a:xfrm>
        </p:spPr>
        <p:txBody>
          <a:bodyPr/>
          <a:lstStyle/>
          <a:p>
            <a:r>
              <a:rPr lang="en-US" altLang="zh-CN" sz="4800" dirty="0"/>
              <a:t>When we say a problem is in P, what do we mean exactly?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837387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Class 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434387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A </a:t>
            </a:r>
            <a:r>
              <a:rPr lang="en-US" altLang="zh-CN" b="1">
                <a:solidFill>
                  <a:srgbClr val="009900"/>
                </a:solidFill>
              </a:rPr>
              <a:t>polynomially bounded algorithm</a:t>
            </a:r>
            <a:r>
              <a:rPr lang="en-US" altLang="zh-CN"/>
              <a:t> is one with its worst-case complexity bounded by a polynomial function of the input size.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A </a:t>
            </a:r>
            <a:r>
              <a:rPr lang="en-US" altLang="zh-CN" b="1">
                <a:solidFill>
                  <a:srgbClr val="009900"/>
                </a:solidFill>
              </a:rPr>
              <a:t>polynomially bounded problem</a:t>
            </a:r>
            <a:r>
              <a:rPr lang="en-US" altLang="zh-CN"/>
              <a:t> is one for which there is a polynomially bounded algorithm.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The class 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 is the class of decision problems that are polynomially bounded</a:t>
            </a:r>
            <a:r>
              <a:rPr lang="en-US" altLang="zh-C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6557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Notes on the Class 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208962" cy="4154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Class </a:t>
            </a:r>
            <a:r>
              <a:rPr lang="en-US" altLang="zh-CN" sz="2800" i="1" dirty="0"/>
              <a:t>P</a:t>
            </a:r>
            <a:r>
              <a:rPr lang="en-US" altLang="zh-CN" sz="2800" dirty="0"/>
              <a:t> has a too broad coverage, in the sense that </a:t>
            </a:r>
            <a:r>
              <a:rPr lang="en-US" altLang="zh-CN" sz="2800" dirty="0">
                <a:solidFill>
                  <a:srgbClr val="FF0000"/>
                </a:solidFill>
              </a:rPr>
              <a:t>not every problems in </a:t>
            </a:r>
            <a:r>
              <a:rPr lang="en-US" altLang="zh-CN" sz="2800" i="1" dirty="0">
                <a:solidFill>
                  <a:srgbClr val="FF0000"/>
                </a:solidFill>
              </a:rPr>
              <a:t>P</a:t>
            </a:r>
            <a:r>
              <a:rPr lang="en-US" altLang="zh-CN" sz="2800" dirty="0">
                <a:solidFill>
                  <a:srgbClr val="FF0000"/>
                </a:solidFill>
              </a:rPr>
              <a:t> has an acceptably efficient algorithm</a:t>
            </a:r>
            <a:r>
              <a:rPr lang="en-US" altLang="zh-CN" sz="2800" dirty="0"/>
              <a:t>. However, the problem not in </a:t>
            </a:r>
            <a:r>
              <a:rPr lang="en-US" altLang="zh-CN" sz="2800" i="1" dirty="0"/>
              <a:t>P</a:t>
            </a:r>
            <a:r>
              <a:rPr lang="en-US" altLang="zh-CN" sz="2800" dirty="0"/>
              <a:t> must be extremely expensive and probably impossible to solve in practice.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CN" sz="2800" dirty="0"/>
              <a:t>The problems in </a:t>
            </a:r>
            <a:r>
              <a:rPr lang="en-US" altLang="zh-CN" sz="2800" i="1" dirty="0"/>
              <a:t>P</a:t>
            </a:r>
            <a:r>
              <a:rPr lang="en-US" altLang="zh-CN" sz="2800" dirty="0"/>
              <a:t> have nice “</a:t>
            </a:r>
            <a:r>
              <a:rPr lang="en-US" altLang="zh-CN" sz="2800" dirty="0">
                <a:solidFill>
                  <a:srgbClr val="FF0000"/>
                </a:solidFill>
              </a:rPr>
              <a:t>closure</a:t>
            </a:r>
            <a:r>
              <a:rPr lang="en-US" altLang="zh-CN" sz="2800" dirty="0"/>
              <a:t>” properties for </a:t>
            </a:r>
            <a:r>
              <a:rPr lang="en-US" altLang="zh-CN" sz="2800" dirty="0">
                <a:solidFill>
                  <a:srgbClr val="FF0000"/>
                </a:solidFill>
              </a:rPr>
              <a:t>algorithm integration</a:t>
            </a:r>
            <a:r>
              <a:rPr lang="en-US" altLang="zh-CN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9272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6575" y="1898830"/>
            <a:ext cx="7772400" cy="1500187"/>
          </a:xfrm>
        </p:spPr>
        <p:txBody>
          <a:bodyPr/>
          <a:lstStyle/>
          <a:p>
            <a:r>
              <a:rPr lang="en-US" altLang="zh-CN" sz="4800" dirty="0"/>
              <a:t>What do we mean by “NP”?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6733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9480" y="638690"/>
            <a:ext cx="8637588" cy="584775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Nondeterministic: Deterministic Interpretation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Allowing unbounded parallelism in computation</a:t>
            </a:r>
          </a:p>
          <a:p>
            <a:pPr lvl="1" eaLnBrk="1" hangingPunct="1"/>
            <a:r>
              <a:rPr lang="en-US" altLang="zh-CN" dirty="0"/>
              <a:t>One copy of the algorithm is made for </a:t>
            </a:r>
            <a:r>
              <a:rPr lang="en-US" altLang="zh-CN" dirty="0">
                <a:solidFill>
                  <a:srgbClr val="FF0000"/>
                </a:solidFill>
              </a:rPr>
              <a:t>each of the possible guess</a:t>
            </a:r>
          </a:p>
          <a:p>
            <a:pPr lvl="1" eaLnBrk="1" hangingPunct="1"/>
            <a:r>
              <a:rPr lang="en-US" altLang="zh-CN" dirty="0"/>
              <a:t>All the copies are executing at the same time</a:t>
            </a:r>
          </a:p>
          <a:p>
            <a:pPr lvl="1" eaLnBrk="1" hangingPunct="1"/>
            <a:r>
              <a:rPr lang="en-US" altLang="zh-CN" dirty="0"/>
              <a:t>The first copy output a “yes” terminates all other computations.</a:t>
            </a:r>
          </a:p>
        </p:txBody>
      </p:sp>
    </p:spTree>
    <p:extLst>
      <p:ext uri="{BB962C8B-B14F-4D97-AF65-F5344CB8AC3E}">
        <p14:creationId xmlns:p14="http://schemas.microsoft.com/office/powerpoint/2010/main" val="1131251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913" y="685800"/>
            <a:ext cx="8955087" cy="701675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Answer of Nondeterministic Algorithm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586787" cy="4114800"/>
          </a:xfrm>
        </p:spPr>
        <p:txBody>
          <a:bodyPr/>
          <a:lstStyle/>
          <a:p>
            <a:pPr eaLnBrk="1" hangingPunct="1"/>
            <a:r>
              <a:rPr lang="en-US" altLang="zh-CN" dirty="0"/>
              <a:t>For a particular decision problem with input </a:t>
            </a:r>
            <a:r>
              <a:rPr lang="en-US" altLang="zh-CN" i="1" dirty="0"/>
              <a:t>x</a:t>
            </a:r>
            <a:r>
              <a:rPr lang="en-US" altLang="zh-CN" dirty="0"/>
              <a:t>: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/>
              <a:t>The answer computed by a nondeterministic algorithm is defined to be </a:t>
            </a:r>
            <a:r>
              <a:rPr lang="en-US" altLang="zh-CN" i="1" dirty="0"/>
              <a:t>yes</a:t>
            </a:r>
            <a:r>
              <a:rPr lang="en-US" altLang="zh-CN" dirty="0"/>
              <a:t> if and only if there is </a:t>
            </a:r>
            <a:r>
              <a:rPr lang="en-US" altLang="zh-CN" dirty="0">
                <a:solidFill>
                  <a:schemeClr val="tx2"/>
                </a:solidFill>
              </a:rPr>
              <a:t>some</a:t>
            </a:r>
            <a:r>
              <a:rPr lang="en-US" altLang="zh-CN" dirty="0"/>
              <a:t> execution of the algorithm that gives a </a:t>
            </a:r>
            <a:r>
              <a:rPr lang="en-US" altLang="zh-CN" i="1" dirty="0"/>
              <a:t>yes</a:t>
            </a:r>
            <a:r>
              <a:rPr lang="en-US" altLang="zh-CN" dirty="0"/>
              <a:t> output.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/>
              <a:t>The answer is </a:t>
            </a:r>
            <a:r>
              <a:rPr lang="en-US" altLang="zh-CN" i="1" dirty="0"/>
              <a:t>no</a:t>
            </a:r>
            <a:r>
              <a:rPr lang="en-US" altLang="zh-CN" dirty="0"/>
              <a:t>, if for </a:t>
            </a:r>
            <a:r>
              <a:rPr lang="en-US" altLang="zh-CN" b="1" dirty="0">
                <a:solidFill>
                  <a:schemeClr val="tx2"/>
                </a:solidFill>
              </a:rPr>
              <a:t>all</a:t>
            </a:r>
            <a:r>
              <a:rPr lang="en-US" altLang="zh-CN" dirty="0"/>
              <a:t> executions (i.e., all certificates), there is no output.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Class 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NP</a:t>
            </a: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301038" cy="4383088"/>
          </a:xfrm>
        </p:spPr>
        <p:txBody>
          <a:bodyPr/>
          <a:lstStyle/>
          <a:p>
            <a:pPr eaLnBrk="1" hangingPunct="1"/>
            <a:r>
              <a:rPr lang="en-US" altLang="zh-CN" sz="2800"/>
              <a:t>A </a:t>
            </a:r>
            <a:r>
              <a:rPr lang="en-US" altLang="zh-CN" sz="2800" b="1">
                <a:solidFill>
                  <a:schemeClr val="tx2"/>
                </a:solidFill>
              </a:rPr>
              <a:t>polynomial bounded nondeterministic algorithm</a:t>
            </a:r>
            <a:r>
              <a:rPr lang="en-US" altLang="zh-CN" sz="2800"/>
              <a:t> is one for which there is a (fixed) polynomial function </a:t>
            </a:r>
            <a:r>
              <a:rPr lang="en-US" altLang="zh-CN" sz="2800" i="1"/>
              <a:t>p</a:t>
            </a:r>
            <a:r>
              <a:rPr lang="en-US" altLang="zh-CN" sz="2800"/>
              <a:t> such that for each input of size </a:t>
            </a:r>
            <a:r>
              <a:rPr lang="en-US" altLang="zh-CN" sz="2800" i="1"/>
              <a:t>n</a:t>
            </a:r>
            <a:r>
              <a:rPr lang="en-US" altLang="zh-CN" sz="2800"/>
              <a:t> for which the answer is </a:t>
            </a:r>
            <a:r>
              <a:rPr lang="en-US" altLang="zh-CN" sz="2800" i="1"/>
              <a:t>yes</a:t>
            </a:r>
            <a:r>
              <a:rPr lang="en-US" altLang="zh-CN" sz="2800"/>
              <a:t> , there is some execution of the algorithm that produces a </a:t>
            </a:r>
            <a:r>
              <a:rPr lang="en-US" altLang="zh-CN" sz="2800" i="1"/>
              <a:t>yes</a:t>
            </a:r>
            <a:r>
              <a:rPr lang="en-US" altLang="zh-CN" sz="2800"/>
              <a:t> output in at most </a:t>
            </a:r>
            <a:r>
              <a:rPr lang="en-US" altLang="zh-CN" sz="2800" i="1"/>
              <a:t>p</a:t>
            </a:r>
            <a:r>
              <a:rPr lang="en-US" altLang="zh-CN" sz="2800"/>
              <a:t>(</a:t>
            </a:r>
            <a:r>
              <a:rPr lang="en-US" altLang="zh-CN" sz="2800" i="1"/>
              <a:t>n</a:t>
            </a:r>
            <a:r>
              <a:rPr lang="en-US" altLang="zh-CN" sz="2800"/>
              <a:t>) steps.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/>
              <a:t>The </a:t>
            </a:r>
            <a:r>
              <a:rPr lang="en-US" altLang="zh-CN" sz="2800" b="1">
                <a:solidFill>
                  <a:srgbClr val="FF0000"/>
                </a:solidFill>
              </a:rPr>
              <a:t>class</a:t>
            </a:r>
            <a:r>
              <a:rPr lang="en-US" altLang="zh-CN" sz="2800" b="1" i="1">
                <a:solidFill>
                  <a:srgbClr val="FF0000"/>
                </a:solidFill>
              </a:rPr>
              <a:t> </a:t>
            </a:r>
            <a:r>
              <a:rPr lang="en-US" altLang="zh-CN" sz="2800" b="1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NP</a:t>
            </a:r>
            <a:r>
              <a:rPr lang="en-US" altLang="zh-CN" sz="2800" i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800"/>
              <a:t> is the class of decision problems for which there is a polynomial bounded nondeterministic algorithm.</a:t>
            </a:r>
            <a:endParaRPr lang="en-US" altLang="zh-CN" sz="2800" i="1"/>
          </a:p>
        </p:txBody>
      </p:sp>
    </p:spTree>
    <p:extLst>
      <p:ext uri="{BB962C8B-B14F-4D97-AF65-F5344CB8AC3E}">
        <p14:creationId xmlns:p14="http://schemas.microsoft.com/office/powerpoint/2010/main" val="408300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6413" y="722313"/>
            <a:ext cx="8637587" cy="762000"/>
          </a:xfrm>
        </p:spPr>
        <p:txBody>
          <a:bodyPr/>
          <a:lstStyle/>
          <a:p>
            <a:pPr eaLnBrk="1" hangingPunct="1"/>
            <a:r>
              <a:rPr lang="en-US" altLang="zh-CN"/>
              <a:t>Nondeterministic Algorithm</a:t>
            </a: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304800" y="2286000"/>
            <a:ext cx="5562600" cy="2486025"/>
          </a:xfrm>
          <a:prstGeom prst="rect">
            <a:avLst/>
          </a:prstGeom>
          <a:solidFill>
            <a:srgbClr val="CCFFCC"/>
          </a:solidFill>
          <a:ln w="57150" cmpd="thickThin">
            <a:solidFill>
              <a:srgbClr val="99CC00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b="1" dirty="0"/>
              <a:t>void </a:t>
            </a:r>
            <a:r>
              <a:rPr lang="en-US" altLang="zh-CN" sz="2400" dirty="0" err="1">
                <a:solidFill>
                  <a:srgbClr val="FF0000"/>
                </a:solidFill>
              </a:rPr>
              <a:t>nondetA</a:t>
            </a:r>
            <a:r>
              <a:rPr lang="en-US" altLang="zh-CN" sz="2400" dirty="0"/>
              <a:t>(String input)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b="1" dirty="0"/>
              <a:t>    String</a:t>
            </a:r>
            <a:r>
              <a:rPr lang="en-US" altLang="zh-CN" sz="2400" dirty="0"/>
              <a:t> s=</a:t>
            </a:r>
            <a:r>
              <a:rPr lang="en-US" altLang="zh-CN" sz="2400" dirty="0" err="1">
                <a:solidFill>
                  <a:srgbClr val="0000CC"/>
                </a:solidFill>
              </a:rPr>
              <a:t>genCertif</a:t>
            </a:r>
            <a:r>
              <a:rPr lang="en-US" altLang="zh-CN" sz="2400" dirty="0"/>
              <a:t>();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b="1" dirty="0"/>
              <a:t>Boolean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CheckOK</a:t>
            </a:r>
            <a:r>
              <a:rPr lang="en-US" altLang="zh-CN" sz="2400" dirty="0"/>
              <a:t>=</a:t>
            </a:r>
            <a:r>
              <a:rPr lang="en-US" altLang="zh-CN" sz="2400" dirty="0" err="1">
                <a:solidFill>
                  <a:srgbClr val="0000CC"/>
                </a:solidFill>
              </a:rPr>
              <a:t>verifyA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input,s</a:t>
            </a:r>
            <a:r>
              <a:rPr lang="en-US" altLang="zh-CN" sz="2400" dirty="0"/>
              <a:t>);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b="1" dirty="0"/>
              <a:t>if</a:t>
            </a:r>
            <a:r>
              <a:rPr lang="en-US" altLang="zh-CN" sz="2400" dirty="0"/>
              <a:t> (</a:t>
            </a:r>
            <a:r>
              <a:rPr lang="en-US" altLang="zh-CN" sz="2400" dirty="0" err="1"/>
              <a:t>checkOK</a:t>
            </a:r>
            <a:r>
              <a:rPr lang="en-US" altLang="zh-CN" sz="2400" dirty="0"/>
              <a:t>)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dirty="0"/>
              <a:t>        Output “yes”;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b="1" dirty="0"/>
              <a:t>return</a:t>
            </a:r>
            <a:r>
              <a:rPr lang="en-US" altLang="zh-CN" sz="2400" dirty="0"/>
              <a:t>;</a:t>
            </a:r>
            <a:endParaRPr lang="en-US" altLang="zh-CN" sz="2400" b="1" dirty="0"/>
          </a:p>
        </p:txBody>
      </p:sp>
      <p:sp>
        <p:nvSpPr>
          <p:cNvPr id="18436" name="Line 6"/>
          <p:cNvSpPr>
            <a:spLocks noChangeShapeType="1"/>
          </p:cNvSpPr>
          <p:nvPr/>
        </p:nvSpPr>
        <p:spPr bwMode="auto">
          <a:xfrm flipH="1">
            <a:off x="3505200" y="1905000"/>
            <a:ext cx="2438400" cy="914400"/>
          </a:xfrm>
          <a:prstGeom prst="line">
            <a:avLst/>
          </a:prstGeom>
          <a:noFill/>
          <a:ln w="19050">
            <a:solidFill>
              <a:srgbClr val="969696"/>
            </a:solidFill>
            <a:prstDash val="lg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867400" y="1447800"/>
            <a:ext cx="30480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dirty="0"/>
              <a:t>Phase 1 Guessing: generating </a:t>
            </a:r>
            <a:r>
              <a:rPr lang="en-US" altLang="zh-CN" sz="2400" b="1" dirty="0">
                <a:solidFill>
                  <a:srgbClr val="0000CC"/>
                </a:solidFill>
              </a:rPr>
              <a:t>arbitrarily</a:t>
            </a:r>
            <a:r>
              <a:rPr lang="en-US" altLang="zh-CN" sz="2400" dirty="0"/>
              <a:t>  “certificate”, i.e. proposed solution</a:t>
            </a:r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685800" y="5181600"/>
            <a:ext cx="5105400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66FF"/>
                </a:solidFill>
                <a:prstDash val="lg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/>
              <a:t>Phase 2 Verifying: determining if </a:t>
            </a:r>
            <a:r>
              <a:rPr lang="en-US" altLang="zh-CN" sz="2400" i="1"/>
              <a:t>s</a:t>
            </a:r>
            <a:r>
              <a:rPr lang="en-US" altLang="zh-CN" sz="2400"/>
              <a:t> is a valid description of a object for answer, and satisfying the criteria for solution</a:t>
            </a:r>
          </a:p>
        </p:txBody>
      </p:sp>
      <p:sp>
        <p:nvSpPr>
          <p:cNvPr id="18439" name="Line 8"/>
          <p:cNvSpPr>
            <a:spLocks noChangeShapeType="1"/>
          </p:cNvSpPr>
          <p:nvPr/>
        </p:nvSpPr>
        <p:spPr bwMode="auto">
          <a:xfrm flipH="1" flipV="1">
            <a:off x="3886200" y="3429000"/>
            <a:ext cx="838200" cy="1828800"/>
          </a:xfrm>
          <a:prstGeom prst="line">
            <a:avLst/>
          </a:prstGeom>
          <a:noFill/>
          <a:ln w="19050">
            <a:solidFill>
              <a:srgbClr val="969696"/>
            </a:solidFill>
            <a:prstDash val="lg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40" name="Text Box 9"/>
          <p:cNvSpPr txBox="1">
            <a:spLocks noChangeArrowheads="1"/>
          </p:cNvSpPr>
          <p:nvPr/>
        </p:nvSpPr>
        <p:spPr bwMode="auto">
          <a:xfrm>
            <a:off x="6248400" y="3276600"/>
            <a:ext cx="2286000" cy="2778125"/>
          </a:xfrm>
          <a:prstGeom prst="rect">
            <a:avLst/>
          </a:prstGeom>
          <a:solidFill>
            <a:srgbClr val="FFFFCC"/>
          </a:solidFill>
          <a:ln w="57150" cmpd="thickThin">
            <a:solidFill>
              <a:srgbClr val="FFFF00"/>
            </a:solidFill>
            <a:miter lim="800000"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tx2"/>
                </a:solidFill>
              </a:rPr>
              <a:t>The algorithm may behave differently on the same input in different executions: “yes” or “no output”.</a:t>
            </a:r>
          </a:p>
        </p:txBody>
      </p:sp>
      <p:sp>
        <p:nvSpPr>
          <p:cNvPr id="18441" name="Line 10"/>
          <p:cNvSpPr>
            <a:spLocks noChangeShapeType="1"/>
          </p:cNvSpPr>
          <p:nvPr/>
        </p:nvSpPr>
        <p:spPr bwMode="auto">
          <a:xfrm flipH="1">
            <a:off x="7315200" y="2133600"/>
            <a:ext cx="609600" cy="1219200"/>
          </a:xfrm>
          <a:prstGeom prst="line">
            <a:avLst/>
          </a:prstGeom>
          <a:noFill/>
          <a:ln w="19050">
            <a:solidFill>
              <a:srgbClr val="969696"/>
            </a:solidFill>
            <a:prstDash val="lg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Nondeterministic vs. Deterministic</a:t>
            </a:r>
          </a:p>
        </p:txBody>
      </p:sp>
      <p:sp>
        <p:nvSpPr>
          <p:cNvPr id="20483" name="Text Box 3" descr="蓝色砂纸"/>
          <p:cNvSpPr txBox="1">
            <a:spLocks noChangeArrowheads="1"/>
          </p:cNvSpPr>
          <p:nvPr/>
        </p:nvSpPr>
        <p:spPr bwMode="auto">
          <a:xfrm>
            <a:off x="533400" y="1905000"/>
            <a:ext cx="4572000" cy="17240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dist="107763" dir="135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 cmpd="thickThin">
                <a:solidFill>
                  <a:srgbClr val="99CC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/>
              <a:t>void </a:t>
            </a:r>
            <a:r>
              <a:rPr lang="en-US" altLang="zh-CN" sz="2000">
                <a:solidFill>
                  <a:srgbClr val="FF0000"/>
                </a:solidFill>
              </a:rPr>
              <a:t>nondetSearch</a:t>
            </a:r>
            <a:r>
              <a:rPr lang="en-US" altLang="zh-CN" sz="2000"/>
              <a:t>(int </a:t>
            </a:r>
            <a:r>
              <a:rPr lang="en-US" altLang="zh-CN" sz="2000" i="1"/>
              <a:t>k</a:t>
            </a:r>
            <a:r>
              <a:rPr lang="en-US" altLang="zh-CN" sz="2000"/>
              <a:t>; int[ ] S)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/>
              <a:t>    int</a:t>
            </a:r>
            <a:r>
              <a:rPr lang="en-US" altLang="zh-CN" sz="2000"/>
              <a:t> </a:t>
            </a:r>
            <a:r>
              <a:rPr lang="en-US" altLang="zh-CN" sz="2000" i="1"/>
              <a:t>i </a:t>
            </a:r>
            <a:r>
              <a:rPr lang="en-US" altLang="zh-CN" sz="2000"/>
              <a:t>=</a:t>
            </a:r>
            <a:r>
              <a:rPr lang="en-US" altLang="zh-CN" sz="2000">
                <a:solidFill>
                  <a:srgbClr val="0000CC"/>
                </a:solidFill>
              </a:rPr>
              <a:t>genCertif</a:t>
            </a:r>
            <a:r>
              <a:rPr lang="en-US" altLang="zh-CN" sz="2000"/>
              <a:t>();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/>
              <a:t>    </a:t>
            </a:r>
            <a:r>
              <a:rPr lang="en-US" altLang="zh-CN" sz="2000" b="1"/>
              <a:t>if</a:t>
            </a:r>
            <a:r>
              <a:rPr lang="en-US" altLang="zh-CN" sz="2000"/>
              <a:t> (S[</a:t>
            </a:r>
            <a:r>
              <a:rPr lang="en-US" altLang="zh-CN" sz="2000" i="1"/>
              <a:t>i</a:t>
            </a:r>
            <a:r>
              <a:rPr lang="en-US" altLang="zh-CN" sz="2000"/>
              <a:t>]==</a:t>
            </a:r>
            <a:r>
              <a:rPr lang="en-US" altLang="zh-CN" sz="2000" i="1"/>
              <a:t>k</a:t>
            </a:r>
            <a:r>
              <a:rPr lang="en-US" altLang="zh-CN" sz="2000"/>
              <a:t>)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/>
              <a:t>        Output “yes”;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/>
              <a:t>    </a:t>
            </a:r>
            <a:r>
              <a:rPr lang="en-US" altLang="zh-CN" sz="2000" b="1"/>
              <a:t>return</a:t>
            </a:r>
            <a:r>
              <a:rPr lang="en-US" altLang="zh-CN" sz="2000"/>
              <a:t>;</a:t>
            </a:r>
            <a:endParaRPr lang="en-US" altLang="zh-CN" sz="2000" b="1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410200" y="1828800"/>
            <a:ext cx="24384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/>
              <a:t>In </a:t>
            </a:r>
            <a:r>
              <a:rPr lang="en-US" altLang="zh-CN" sz="2400" b="1" i="1">
                <a:solidFill>
                  <a:srgbClr val="FF0000"/>
                </a:solidFill>
              </a:rPr>
              <a:t>O</a:t>
            </a:r>
            <a:r>
              <a:rPr lang="en-US" altLang="zh-CN" sz="2400" b="1">
                <a:solidFill>
                  <a:srgbClr val="FF0000"/>
                </a:solidFill>
              </a:rPr>
              <a:t>(1)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1800">
                <a:sym typeface="Symbol" panose="05050102010706020507" pitchFamily="18" charset="2"/>
              </a:rPr>
              <a:t>Note: </a:t>
            </a:r>
            <a:r>
              <a:rPr lang="en-US" altLang="zh-CN" sz="1800" i="1">
                <a:sym typeface="Symbol" panose="05050102010706020507" pitchFamily="18" charset="2"/>
              </a:rPr>
              <a:t></a:t>
            </a:r>
            <a:r>
              <a:rPr lang="en-US" altLang="zh-CN" sz="1800">
                <a:sym typeface="Symbol" panose="05050102010706020507" pitchFamily="18" charset="2"/>
              </a:rPr>
              <a:t>(</a:t>
            </a:r>
            <a:r>
              <a:rPr lang="en-US" altLang="zh-CN" sz="1800" i="1">
                <a:sym typeface="Symbol" panose="05050102010706020507" pitchFamily="18" charset="2"/>
              </a:rPr>
              <a:t>n</a:t>
            </a:r>
            <a:r>
              <a:rPr lang="en-US" altLang="zh-CN" sz="1800">
                <a:sym typeface="Symbol" panose="05050102010706020507" pitchFamily="18" charset="2"/>
              </a:rPr>
              <a:t>) for deterministic algorithm</a:t>
            </a:r>
            <a:endParaRPr lang="en-US" altLang="zh-CN" sz="1800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flipH="1">
            <a:off x="4191000" y="2438400"/>
            <a:ext cx="1219200" cy="0"/>
          </a:xfrm>
          <a:prstGeom prst="line">
            <a:avLst/>
          </a:prstGeom>
          <a:noFill/>
          <a:ln w="19050">
            <a:solidFill>
              <a:srgbClr val="FF6600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486" name="Text Box 6" descr="粉色砂纸"/>
          <p:cNvSpPr txBox="1">
            <a:spLocks noChangeArrowheads="1"/>
          </p:cNvSpPr>
          <p:nvPr/>
        </p:nvSpPr>
        <p:spPr bwMode="auto">
          <a:xfrm>
            <a:off x="3733800" y="3200400"/>
            <a:ext cx="5410200" cy="344709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 dirty="0"/>
              <a:t>void</a:t>
            </a:r>
            <a:r>
              <a:rPr lang="en-US" altLang="zh-CN" sz="2000" dirty="0"/>
              <a:t> nondetSort(int[ ] S; </a:t>
            </a:r>
            <a:r>
              <a:rPr lang="en-US" altLang="zh-CN" sz="2000" b="1" dirty="0"/>
              <a:t>int</a:t>
            </a:r>
            <a:r>
              <a:rPr lang="en-US" altLang="zh-CN" sz="2000" b="1" i="1" dirty="0"/>
              <a:t> </a:t>
            </a:r>
            <a:r>
              <a:rPr lang="en-US" altLang="zh-CN" sz="2000" i="1" dirty="0"/>
              <a:t>n</a:t>
            </a:r>
            <a:r>
              <a:rPr lang="en-US" altLang="zh-CN" sz="2000" dirty="0"/>
              <a:t>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 dirty="0"/>
              <a:t>    int</a:t>
            </a:r>
            <a:r>
              <a:rPr lang="en-US" altLang="zh-CN" sz="2000" dirty="0"/>
              <a:t> </a:t>
            </a:r>
            <a:r>
              <a:rPr lang="en-US" altLang="zh-CN" sz="2000" i="1" dirty="0"/>
              <a:t>i</a:t>
            </a:r>
            <a:r>
              <a:rPr lang="en-US" altLang="zh-CN" sz="2000" dirty="0"/>
              <a:t>, </a:t>
            </a:r>
            <a:r>
              <a:rPr lang="en-US" altLang="zh-CN" sz="2000" i="1" dirty="0"/>
              <a:t>j</a:t>
            </a:r>
            <a:r>
              <a:rPr lang="en-US" altLang="zh-CN" sz="2000" dirty="0"/>
              <a:t>; </a:t>
            </a:r>
            <a:r>
              <a:rPr lang="en-US" altLang="zh-CN" sz="2000" b="1" dirty="0"/>
              <a:t>int[ ] </a:t>
            </a:r>
            <a:r>
              <a:rPr lang="en-US" altLang="zh-CN" sz="2000" dirty="0"/>
              <a:t>out=0;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dirty="0"/>
              <a:t>    </a:t>
            </a:r>
            <a:r>
              <a:rPr lang="en-US" altLang="zh-CN" sz="2000" b="1" dirty="0"/>
              <a:t>for</a:t>
            </a:r>
            <a:r>
              <a:rPr lang="en-US" altLang="zh-CN" sz="2000" dirty="0"/>
              <a:t> </a:t>
            </a:r>
            <a:r>
              <a:rPr lang="en-US" altLang="zh-CN" sz="2000" i="1" dirty="0"/>
              <a:t>i </a:t>
            </a:r>
            <a:r>
              <a:rPr lang="en-US" altLang="zh-CN" sz="2000" dirty="0"/>
              <a:t>=1 </a:t>
            </a:r>
            <a:r>
              <a:rPr lang="en-US" altLang="zh-CN" sz="2000" b="1" dirty="0"/>
              <a:t>to</a:t>
            </a:r>
            <a:r>
              <a:rPr lang="en-US" altLang="zh-CN" sz="2000" dirty="0"/>
              <a:t> </a:t>
            </a:r>
            <a:r>
              <a:rPr lang="en-US" altLang="zh-CN" sz="2000" i="1" dirty="0"/>
              <a:t>n</a:t>
            </a:r>
            <a:r>
              <a:rPr lang="en-US" altLang="zh-CN" sz="2000" dirty="0"/>
              <a:t> </a:t>
            </a:r>
            <a:r>
              <a:rPr lang="en-US" altLang="zh-CN" sz="2000" b="1" dirty="0"/>
              <a:t>do</a:t>
            </a:r>
            <a:r>
              <a:rPr lang="en-US" altLang="zh-CN" sz="2000" dirty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dirty="0"/>
              <a:t>        </a:t>
            </a:r>
            <a:r>
              <a:rPr lang="en-US" altLang="zh-CN" sz="2000" i="1" dirty="0"/>
              <a:t>j</a:t>
            </a:r>
            <a:r>
              <a:rPr lang="en-US" altLang="zh-CN" sz="2000" dirty="0"/>
              <a:t>= </a:t>
            </a:r>
            <a:r>
              <a:rPr lang="en-US" altLang="zh-CN" sz="2000" dirty="0">
                <a:solidFill>
                  <a:srgbClr val="0000CC"/>
                </a:solidFill>
              </a:rPr>
              <a:t>genCertif</a:t>
            </a:r>
            <a:r>
              <a:rPr lang="en-US" altLang="zh-CN" sz="2000" dirty="0"/>
              <a:t>();  </a:t>
            </a:r>
            <a:r>
              <a:rPr lang="en-US" altLang="zh-CN" sz="2000" dirty="0">
                <a:solidFill>
                  <a:srgbClr val="FFFF00"/>
                </a:solidFill>
              </a:rPr>
              <a:t>// S[i] will be placed at out[j]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dirty="0"/>
              <a:t>        </a:t>
            </a:r>
            <a:r>
              <a:rPr lang="en-US" altLang="zh-CN" sz="2000" b="1" dirty="0"/>
              <a:t>if</a:t>
            </a:r>
            <a:r>
              <a:rPr lang="en-US" altLang="zh-CN" sz="2000" dirty="0"/>
              <a:t> out[</a:t>
            </a:r>
            <a:r>
              <a:rPr lang="en-US" altLang="zh-CN" sz="2000" i="1" dirty="0"/>
              <a:t>j </a:t>
            </a:r>
            <a:r>
              <a:rPr lang="en-US" altLang="zh-CN" sz="2000" dirty="0"/>
              <a:t>]</a:t>
            </a:r>
            <a:r>
              <a:rPr lang="en-US" altLang="zh-CN" sz="2000" dirty="0">
                <a:sym typeface="Symbol" panose="05050102010706020507" pitchFamily="18" charset="2"/>
              </a:rPr>
              <a:t>0 then </a:t>
            </a:r>
            <a:r>
              <a:rPr lang="en-US" altLang="zh-CN" sz="2000" b="1" dirty="0">
                <a:sym typeface="Symbol" panose="05050102010706020507" pitchFamily="18" charset="2"/>
              </a:rPr>
              <a:t>return</a:t>
            </a:r>
            <a:r>
              <a:rPr lang="en-US" altLang="zh-CN" sz="2000" dirty="0">
                <a:sym typeface="Symbol" panose="05050102010706020507" pitchFamily="18" charset="2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dirty="0">
                <a:sym typeface="Symbol" panose="05050102010706020507" pitchFamily="18" charset="2"/>
              </a:rPr>
              <a:t>        out[</a:t>
            </a:r>
            <a:r>
              <a:rPr lang="en-US" altLang="zh-CN" sz="2000" i="1" dirty="0">
                <a:sym typeface="Symbol" panose="05050102010706020507" pitchFamily="18" charset="2"/>
              </a:rPr>
              <a:t>j</a:t>
            </a:r>
            <a:r>
              <a:rPr lang="en-US" altLang="zh-CN" sz="2000" dirty="0">
                <a:sym typeface="Symbol" panose="05050102010706020507" pitchFamily="18" charset="2"/>
              </a:rPr>
              <a:t>]=S[</a:t>
            </a:r>
            <a:r>
              <a:rPr lang="en-US" altLang="zh-CN" sz="2000" i="1" dirty="0">
                <a:sym typeface="Symbol" panose="05050102010706020507" pitchFamily="18" charset="2"/>
              </a:rPr>
              <a:t>i </a:t>
            </a:r>
            <a:r>
              <a:rPr lang="en-US" altLang="zh-CN" sz="2000" dirty="0">
                <a:sym typeface="Symbol" panose="05050102010706020507" pitchFamily="18" charset="2"/>
              </a:rPr>
              <a:t>];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dirty="0">
                <a:sym typeface="Symbol" panose="05050102010706020507" pitchFamily="18" charset="2"/>
              </a:rPr>
              <a:t>    </a:t>
            </a:r>
            <a:r>
              <a:rPr lang="en-US" altLang="zh-CN" sz="2000" b="1" dirty="0">
                <a:sym typeface="Symbol" panose="05050102010706020507" pitchFamily="18" charset="2"/>
              </a:rPr>
              <a:t>for</a:t>
            </a:r>
            <a:r>
              <a:rPr lang="en-US" altLang="zh-CN" sz="2000" dirty="0">
                <a:sym typeface="Symbol" panose="05050102010706020507" pitchFamily="18" charset="2"/>
              </a:rPr>
              <a:t> </a:t>
            </a:r>
            <a:r>
              <a:rPr lang="en-US" altLang="zh-CN" sz="2000" i="1" dirty="0">
                <a:sym typeface="Symbol" panose="05050102010706020507" pitchFamily="18" charset="2"/>
              </a:rPr>
              <a:t>i </a:t>
            </a:r>
            <a:r>
              <a:rPr lang="en-US" altLang="zh-CN" sz="2000" dirty="0">
                <a:sym typeface="Symbol" panose="05050102010706020507" pitchFamily="18" charset="2"/>
              </a:rPr>
              <a:t>=1 </a:t>
            </a:r>
            <a:r>
              <a:rPr lang="en-US" altLang="zh-CN" sz="2000" b="1" dirty="0">
                <a:sym typeface="Symbol" panose="05050102010706020507" pitchFamily="18" charset="2"/>
              </a:rPr>
              <a:t>to</a:t>
            </a:r>
            <a:r>
              <a:rPr lang="en-US" altLang="zh-CN" sz="2000" dirty="0">
                <a:sym typeface="Symbol" panose="05050102010706020507" pitchFamily="18" charset="2"/>
              </a:rPr>
              <a:t> </a:t>
            </a:r>
            <a:r>
              <a:rPr lang="en-US" altLang="zh-CN" sz="2000" i="1" dirty="0"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sym typeface="Symbol" panose="05050102010706020507" pitchFamily="18" charset="2"/>
              </a:rPr>
              <a:t>-1 </a:t>
            </a:r>
            <a:r>
              <a:rPr lang="en-US" altLang="zh-CN" sz="2000" b="1" dirty="0">
                <a:sym typeface="Symbol" panose="05050102010706020507" pitchFamily="18" charset="2"/>
              </a:rPr>
              <a:t>do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dirty="0">
                <a:sym typeface="Symbol" panose="05050102010706020507" pitchFamily="18" charset="2"/>
              </a:rPr>
              <a:t>        </a:t>
            </a:r>
            <a:r>
              <a:rPr lang="en-US" altLang="zh-CN" sz="2000" b="1" dirty="0">
                <a:sym typeface="Symbol" panose="05050102010706020507" pitchFamily="18" charset="2"/>
              </a:rPr>
              <a:t>if</a:t>
            </a:r>
            <a:r>
              <a:rPr lang="en-US" altLang="zh-CN" sz="2000" dirty="0">
                <a:sym typeface="Symbol" panose="05050102010706020507" pitchFamily="18" charset="2"/>
              </a:rPr>
              <a:t> out[</a:t>
            </a:r>
            <a:r>
              <a:rPr lang="en-US" altLang="zh-CN" sz="2000" i="1" dirty="0">
                <a:sym typeface="Symbol" panose="05050102010706020507" pitchFamily="18" charset="2"/>
              </a:rPr>
              <a:t>i </a:t>
            </a:r>
            <a:r>
              <a:rPr lang="en-US" altLang="zh-CN" sz="2000" dirty="0">
                <a:sym typeface="Symbol" panose="05050102010706020507" pitchFamily="18" charset="2"/>
              </a:rPr>
              <a:t>]&gt;out[</a:t>
            </a:r>
            <a:r>
              <a:rPr lang="en-US" altLang="zh-CN" sz="2000" i="1" dirty="0"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sym typeface="Symbol" panose="05050102010706020507" pitchFamily="18" charset="2"/>
              </a:rPr>
              <a:t>+1] </a:t>
            </a:r>
            <a:r>
              <a:rPr lang="en-US" altLang="zh-CN" sz="2000" b="1" dirty="0">
                <a:sym typeface="Symbol" panose="05050102010706020507" pitchFamily="18" charset="2"/>
              </a:rPr>
              <a:t>then</a:t>
            </a:r>
            <a:r>
              <a:rPr lang="en-US" altLang="zh-CN" sz="2000" dirty="0"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ym typeface="Symbol" panose="05050102010706020507" pitchFamily="18" charset="2"/>
              </a:rPr>
              <a:t>return</a:t>
            </a:r>
            <a:r>
              <a:rPr lang="en-US" altLang="zh-CN" sz="2000" dirty="0">
                <a:sym typeface="Symbol" panose="05050102010706020507" pitchFamily="18" charset="2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dirty="0">
                <a:sym typeface="Symbol" panose="05050102010706020507" pitchFamily="18" charset="2"/>
              </a:rPr>
              <a:t>    S=out;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dirty="0">
                <a:sym typeface="Symbol" panose="05050102010706020507" pitchFamily="18" charset="2"/>
              </a:rPr>
              <a:t>    Output(yes);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 dirty="0">
                <a:sym typeface="Symbol" panose="05050102010706020507" pitchFamily="18" charset="2"/>
              </a:rPr>
              <a:t>return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685800" y="4419600"/>
            <a:ext cx="24384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/>
              <a:t>In </a:t>
            </a:r>
            <a:r>
              <a:rPr lang="en-US" altLang="zh-CN" sz="2400" b="1" i="1">
                <a:solidFill>
                  <a:srgbClr val="FF0000"/>
                </a:solidFill>
              </a:rPr>
              <a:t>O</a:t>
            </a:r>
            <a:r>
              <a:rPr lang="en-US" altLang="zh-CN" sz="2400" b="1">
                <a:solidFill>
                  <a:srgbClr val="FF0000"/>
                </a:solidFill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</a:rPr>
              <a:t>n</a:t>
            </a:r>
            <a:r>
              <a:rPr lang="en-US" altLang="zh-CN" sz="2400" b="1">
                <a:solidFill>
                  <a:srgbClr val="FF000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1800">
                <a:sym typeface="Symbol" panose="05050102010706020507" pitchFamily="18" charset="2"/>
              </a:rPr>
              <a:t>Note: </a:t>
            </a:r>
            <a:r>
              <a:rPr lang="en-US" altLang="zh-CN" sz="1800" i="1">
                <a:sym typeface="Symbol" panose="05050102010706020507" pitchFamily="18" charset="2"/>
              </a:rPr>
              <a:t></a:t>
            </a:r>
            <a:r>
              <a:rPr lang="en-US" altLang="zh-CN" sz="1800">
                <a:sym typeface="Symbol" panose="05050102010706020507" pitchFamily="18" charset="2"/>
              </a:rPr>
              <a:t>(</a:t>
            </a:r>
            <a:r>
              <a:rPr lang="en-US" altLang="zh-CN" sz="1800" i="1">
                <a:sym typeface="Symbol" panose="05050102010706020507" pitchFamily="18" charset="2"/>
              </a:rPr>
              <a:t>n</a:t>
            </a:r>
            <a:r>
              <a:rPr lang="en-US" altLang="zh-CN" sz="1800">
                <a:sym typeface="Symbol" panose="05050102010706020507" pitchFamily="18" charset="2"/>
              </a:rPr>
              <a:t>log</a:t>
            </a:r>
            <a:r>
              <a:rPr lang="en-US" altLang="zh-CN" sz="1800" i="1">
                <a:sym typeface="Symbol" panose="05050102010706020507" pitchFamily="18" charset="2"/>
              </a:rPr>
              <a:t>n</a:t>
            </a:r>
            <a:r>
              <a:rPr lang="en-US" altLang="zh-CN" sz="1800">
                <a:sym typeface="Symbol" panose="05050102010706020507" pitchFamily="18" charset="2"/>
              </a:rPr>
              <a:t>) for deterministic algorithm</a:t>
            </a:r>
            <a:endParaRPr lang="en-US" altLang="zh-CN" sz="1800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2667000" y="4876800"/>
            <a:ext cx="1295400" cy="0"/>
          </a:xfrm>
          <a:prstGeom prst="line">
            <a:avLst/>
          </a:prstGeom>
          <a:noFill/>
          <a:ln w="19050">
            <a:solidFill>
              <a:srgbClr val="FF6600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In this class</a:t>
            </a:r>
            <a:r>
              <a:rPr lang="mr-IN" altLang="zh-CN" dirty="0"/>
              <a:t>……</a:t>
            </a:r>
            <a:endParaRPr lang="en-US" altLang="zh-CN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Decision Problem</a:t>
            </a:r>
          </a:p>
          <a:p>
            <a:pPr eaLnBrk="1" hangingPunct="1"/>
            <a:r>
              <a:rPr lang="en-US" altLang="zh-CN" dirty="0"/>
              <a:t>The Class </a:t>
            </a:r>
            <a:r>
              <a:rPr lang="en-US" altLang="zh-CN" i="1" dirty="0"/>
              <a:t>P</a:t>
            </a:r>
          </a:p>
          <a:p>
            <a:pPr eaLnBrk="1" hangingPunct="1"/>
            <a:r>
              <a:rPr lang="en-US" altLang="zh-CN" dirty="0"/>
              <a:t>The Class </a:t>
            </a:r>
            <a:r>
              <a:rPr lang="en-US" altLang="zh-CN" i="1" dirty="0"/>
              <a:t>NP</a:t>
            </a:r>
          </a:p>
          <a:p>
            <a:pPr eaLnBrk="1" hangingPunct="1"/>
            <a:r>
              <a:rPr lang="en-US" altLang="zh-CN" dirty="0"/>
              <a:t>The Class </a:t>
            </a:r>
            <a:r>
              <a:rPr lang="en-US" altLang="zh-CN" i="1" dirty="0"/>
              <a:t>NP</a:t>
            </a:r>
            <a:r>
              <a:rPr lang="en-US" altLang="zh-CN" dirty="0"/>
              <a:t>-Complete</a:t>
            </a:r>
          </a:p>
          <a:p>
            <a:pPr lvl="1" eaLnBrk="1" hangingPunct="1"/>
            <a:r>
              <a:rPr lang="en-US" altLang="zh-CN" dirty="0"/>
              <a:t>Polynomial Reduction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9"/>
          <p:cNvSpPr>
            <a:spLocks noChangeArrowheads="1"/>
          </p:cNvSpPr>
          <p:nvPr/>
        </p:nvSpPr>
        <p:spPr bwMode="auto">
          <a:xfrm>
            <a:off x="2667000" y="4114800"/>
            <a:ext cx="3505200" cy="1981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endParaRPr lang="zh-CN" altLang="en-US" sz="2400"/>
          </a:p>
        </p:txBody>
      </p:sp>
      <p:sp>
        <p:nvSpPr>
          <p:cNvPr id="21507" name="Rectangle 35"/>
          <p:cNvSpPr>
            <a:spLocks noChangeArrowheads="1"/>
          </p:cNvSpPr>
          <p:nvPr/>
        </p:nvSpPr>
        <p:spPr bwMode="auto">
          <a:xfrm>
            <a:off x="304800" y="3657600"/>
            <a:ext cx="1295400" cy="25146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endParaRPr lang="zh-CN" altLang="en-US" sz="2400"/>
          </a:p>
        </p:txBody>
      </p:sp>
      <p:sp>
        <p:nvSpPr>
          <p:cNvPr id="21508" name="Rectangle 33"/>
          <p:cNvSpPr>
            <a:spLocks noChangeArrowheads="1"/>
          </p:cNvSpPr>
          <p:nvPr/>
        </p:nvSpPr>
        <p:spPr bwMode="auto">
          <a:xfrm>
            <a:off x="304800" y="1752600"/>
            <a:ext cx="7315200" cy="1600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endParaRPr lang="zh-CN" altLang="en-US" sz="240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6413" y="722313"/>
            <a:ext cx="8637587" cy="762000"/>
          </a:xfrm>
        </p:spPr>
        <p:txBody>
          <a:bodyPr/>
          <a:lstStyle/>
          <a:p>
            <a:pPr eaLnBrk="1" hangingPunct="1"/>
            <a:r>
              <a:rPr lang="en-US" altLang="zh-CN"/>
              <a:t>Nondeterministic Graph Coloring</a:t>
            </a: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381000" y="1981200"/>
            <a:ext cx="33528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prstDash val="lg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/>
              <a:t>Problem instance </a:t>
            </a:r>
            <a:r>
              <a:rPr lang="en-US" altLang="zh-CN" sz="2400" i="1"/>
              <a:t>G</a:t>
            </a:r>
            <a:endParaRPr lang="en-US" altLang="zh-CN" sz="2400"/>
          </a:p>
        </p:txBody>
      </p:sp>
      <p:sp>
        <p:nvSpPr>
          <p:cNvPr id="21511" name="AutoShape 18"/>
          <p:cNvSpPr>
            <a:spLocks noChangeArrowheads="1"/>
          </p:cNvSpPr>
          <p:nvPr/>
        </p:nvSpPr>
        <p:spPr bwMode="auto">
          <a:xfrm>
            <a:off x="5638800" y="1828800"/>
            <a:ext cx="1447800" cy="1371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endParaRPr lang="zh-CN" altLang="en-US" sz="2400"/>
          </a:p>
        </p:txBody>
      </p:sp>
      <p:sp>
        <p:nvSpPr>
          <p:cNvPr id="21512" name="Line 19"/>
          <p:cNvSpPr>
            <a:spLocks noChangeShapeType="1"/>
          </p:cNvSpPr>
          <p:nvPr/>
        </p:nvSpPr>
        <p:spPr bwMode="auto">
          <a:xfrm>
            <a:off x="5943600" y="25908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13" name="Line 20"/>
          <p:cNvSpPr>
            <a:spLocks noChangeShapeType="1"/>
          </p:cNvSpPr>
          <p:nvPr/>
        </p:nvSpPr>
        <p:spPr bwMode="auto">
          <a:xfrm>
            <a:off x="5943600" y="2590800"/>
            <a:ext cx="1143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14" name="Line 21"/>
          <p:cNvSpPr>
            <a:spLocks noChangeShapeType="1"/>
          </p:cNvSpPr>
          <p:nvPr/>
        </p:nvSpPr>
        <p:spPr bwMode="auto">
          <a:xfrm flipH="1">
            <a:off x="5638800" y="2590800"/>
            <a:ext cx="1143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15" name="Oval 22"/>
          <p:cNvSpPr>
            <a:spLocks noChangeArrowheads="1"/>
          </p:cNvSpPr>
          <p:nvPr/>
        </p:nvSpPr>
        <p:spPr bwMode="auto">
          <a:xfrm>
            <a:off x="6248400" y="1752600"/>
            <a:ext cx="179388" cy="179388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endParaRPr lang="zh-CN" altLang="en-US" sz="2400"/>
          </a:p>
        </p:txBody>
      </p:sp>
      <p:sp>
        <p:nvSpPr>
          <p:cNvPr id="21516" name="Oval 23"/>
          <p:cNvSpPr>
            <a:spLocks noChangeArrowheads="1"/>
          </p:cNvSpPr>
          <p:nvPr/>
        </p:nvSpPr>
        <p:spPr bwMode="auto">
          <a:xfrm>
            <a:off x="5867400" y="2514600"/>
            <a:ext cx="179388" cy="179388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endParaRPr lang="zh-CN" altLang="en-US" sz="2400"/>
          </a:p>
        </p:txBody>
      </p:sp>
      <p:sp>
        <p:nvSpPr>
          <p:cNvPr id="21517" name="Oval 24"/>
          <p:cNvSpPr>
            <a:spLocks noChangeArrowheads="1"/>
          </p:cNvSpPr>
          <p:nvPr/>
        </p:nvSpPr>
        <p:spPr bwMode="auto">
          <a:xfrm>
            <a:off x="6705600" y="2514600"/>
            <a:ext cx="179388" cy="179388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endParaRPr lang="zh-CN" altLang="en-US" sz="2400"/>
          </a:p>
        </p:txBody>
      </p:sp>
      <p:sp>
        <p:nvSpPr>
          <p:cNvPr id="21518" name="Oval 25"/>
          <p:cNvSpPr>
            <a:spLocks noChangeArrowheads="1"/>
          </p:cNvSpPr>
          <p:nvPr/>
        </p:nvSpPr>
        <p:spPr bwMode="auto">
          <a:xfrm>
            <a:off x="6934200" y="3048000"/>
            <a:ext cx="179388" cy="179388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endParaRPr lang="zh-CN" altLang="en-US" sz="2400"/>
          </a:p>
        </p:txBody>
      </p:sp>
      <p:sp>
        <p:nvSpPr>
          <p:cNvPr id="21519" name="Oval 26"/>
          <p:cNvSpPr>
            <a:spLocks noChangeArrowheads="1"/>
          </p:cNvSpPr>
          <p:nvPr/>
        </p:nvSpPr>
        <p:spPr bwMode="auto">
          <a:xfrm>
            <a:off x="5562600" y="3048000"/>
            <a:ext cx="179388" cy="179388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endParaRPr lang="zh-CN" altLang="en-US" sz="2400"/>
          </a:p>
        </p:txBody>
      </p:sp>
      <p:sp>
        <p:nvSpPr>
          <p:cNvPr id="21520" name="Text Box 27"/>
          <p:cNvSpPr txBox="1">
            <a:spLocks noChangeArrowheads="1"/>
          </p:cNvSpPr>
          <p:nvPr/>
        </p:nvSpPr>
        <p:spPr bwMode="auto">
          <a:xfrm>
            <a:off x="5943600" y="1524000"/>
            <a:ext cx="4572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2400" b="1"/>
              <a:t>1</a:t>
            </a:r>
          </a:p>
        </p:txBody>
      </p:sp>
      <p:sp>
        <p:nvSpPr>
          <p:cNvPr id="21521" name="Text Box 28"/>
          <p:cNvSpPr txBox="1">
            <a:spLocks noChangeArrowheads="1"/>
          </p:cNvSpPr>
          <p:nvPr/>
        </p:nvSpPr>
        <p:spPr bwMode="auto">
          <a:xfrm>
            <a:off x="5638800" y="2209800"/>
            <a:ext cx="4572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2400" b="1"/>
              <a:t>2</a:t>
            </a:r>
          </a:p>
        </p:txBody>
      </p:sp>
      <p:sp>
        <p:nvSpPr>
          <p:cNvPr id="21522" name="Text Box 29"/>
          <p:cNvSpPr txBox="1">
            <a:spLocks noChangeArrowheads="1"/>
          </p:cNvSpPr>
          <p:nvPr/>
        </p:nvSpPr>
        <p:spPr bwMode="auto">
          <a:xfrm>
            <a:off x="6705600" y="2209800"/>
            <a:ext cx="4572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2400" b="1"/>
              <a:t>4</a:t>
            </a:r>
          </a:p>
        </p:txBody>
      </p:sp>
      <p:sp>
        <p:nvSpPr>
          <p:cNvPr id="21523" name="Text Box 30"/>
          <p:cNvSpPr txBox="1">
            <a:spLocks noChangeArrowheads="1"/>
          </p:cNvSpPr>
          <p:nvPr/>
        </p:nvSpPr>
        <p:spPr bwMode="auto">
          <a:xfrm>
            <a:off x="5334000" y="2743200"/>
            <a:ext cx="4572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2400" b="1"/>
              <a:t>3</a:t>
            </a:r>
          </a:p>
        </p:txBody>
      </p:sp>
      <p:sp>
        <p:nvSpPr>
          <p:cNvPr id="21524" name="Text Box 31"/>
          <p:cNvSpPr txBox="1">
            <a:spLocks noChangeArrowheads="1"/>
          </p:cNvSpPr>
          <p:nvPr/>
        </p:nvSpPr>
        <p:spPr bwMode="auto">
          <a:xfrm>
            <a:off x="7010400" y="2743200"/>
            <a:ext cx="4572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2400" b="1"/>
              <a:t>5</a:t>
            </a:r>
          </a:p>
        </p:txBody>
      </p:sp>
      <p:sp>
        <p:nvSpPr>
          <p:cNvPr id="21525" name="Text Box 32"/>
          <p:cNvSpPr txBox="1">
            <a:spLocks noChangeArrowheads="1"/>
          </p:cNvSpPr>
          <p:nvPr/>
        </p:nvSpPr>
        <p:spPr bwMode="auto">
          <a:xfrm>
            <a:off x="381000" y="2362200"/>
            <a:ext cx="5943600" cy="110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dirty="0"/>
              <a:t>Input string: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4,5,(1,2)(1,4)(2,4)(2,3)(3,5)(2,5)(3,4)(4,5)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endParaRPr lang="en-US" altLang="zh-CN" sz="2000" dirty="0">
              <a:solidFill>
                <a:schemeClr val="tx2"/>
              </a:solidFill>
            </a:endParaRPr>
          </a:p>
        </p:txBody>
      </p:sp>
      <p:sp>
        <p:nvSpPr>
          <p:cNvPr id="21526" name="Text Box 34"/>
          <p:cNvSpPr txBox="1">
            <a:spLocks noChangeArrowheads="1"/>
          </p:cNvSpPr>
          <p:nvPr/>
        </p:nvSpPr>
        <p:spPr bwMode="auto">
          <a:xfrm>
            <a:off x="304800" y="3657600"/>
            <a:ext cx="594360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i="1" u="sng"/>
              <a:t> s</a:t>
            </a:r>
            <a:r>
              <a:rPr lang="en-US" altLang="zh-CN" sz="2400" u="sng"/>
              <a:t>              Output     Reason                             </a:t>
            </a:r>
            <a:r>
              <a:rPr lang="en-US" altLang="zh-CN" sz="2400" u="sng">
                <a:solidFill>
                  <a:srgbClr val="EAEAEA"/>
                </a:solidFill>
              </a:rPr>
              <a:t>a</a:t>
            </a:r>
            <a:endParaRPr lang="en-US" altLang="zh-CN" sz="2400" u="sng"/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/>
              <a:t>RGRBG     </a:t>
            </a:r>
            <a:r>
              <a:rPr lang="en-US" altLang="zh-CN" sz="2400" i="1"/>
              <a:t>false</a:t>
            </a:r>
            <a:r>
              <a:rPr lang="en-US" altLang="zh-CN" sz="2400"/>
              <a:t>     </a:t>
            </a:r>
            <a:r>
              <a:rPr lang="en-US" altLang="zh-CN" sz="2400" i="1"/>
              <a:t>v</a:t>
            </a:r>
            <a:r>
              <a:rPr lang="en-US" altLang="zh-CN" sz="2400" baseline="-25000"/>
              <a:t>2</a:t>
            </a:r>
            <a:r>
              <a:rPr lang="en-US" altLang="zh-CN" sz="2400"/>
              <a:t> and </a:t>
            </a:r>
            <a:r>
              <a:rPr lang="en-US" altLang="zh-CN" sz="2400" i="1"/>
              <a:t>v</a:t>
            </a:r>
            <a:r>
              <a:rPr lang="en-US" altLang="zh-CN" sz="2400" baseline="-25000"/>
              <a:t>5</a:t>
            </a:r>
            <a:r>
              <a:rPr lang="en-US" altLang="zh-CN" sz="2400"/>
              <a:t> conflict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/>
              <a:t>RGRB        </a:t>
            </a:r>
            <a:r>
              <a:rPr lang="en-US" altLang="zh-CN" sz="2400" i="1"/>
              <a:t>false</a:t>
            </a:r>
            <a:r>
              <a:rPr lang="en-US" altLang="zh-CN" sz="2400"/>
              <a:t>     Not all vertices are colored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/>
              <a:t>RBYGO     </a:t>
            </a:r>
            <a:r>
              <a:rPr lang="en-US" altLang="zh-CN" sz="2400" i="1"/>
              <a:t>false     </a:t>
            </a:r>
            <a:r>
              <a:rPr lang="en-US" altLang="zh-CN" sz="2400"/>
              <a:t>Too many colors used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/>
              <a:t>RGRBY     </a:t>
            </a:r>
            <a:r>
              <a:rPr lang="en-US" altLang="zh-CN" sz="2400" i="1"/>
              <a:t>true</a:t>
            </a:r>
            <a:r>
              <a:rPr lang="en-US" altLang="zh-CN" sz="2400"/>
              <a:t>       </a:t>
            </a:r>
            <a:r>
              <a:rPr lang="en-US" altLang="zh-CN" sz="2400" b="1">
                <a:solidFill>
                  <a:srgbClr val="FF0000"/>
                </a:solidFill>
              </a:rPr>
              <a:t>A valid 4-coloring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/>
              <a:t>R%*,G@   </a:t>
            </a:r>
            <a:r>
              <a:rPr lang="en-US" altLang="zh-CN" sz="2400" i="1"/>
              <a:t>false      </a:t>
            </a:r>
            <a:r>
              <a:rPr lang="en-US" altLang="zh-CN" sz="2400"/>
              <a:t>Bad syntax</a:t>
            </a:r>
          </a:p>
        </p:txBody>
      </p:sp>
      <p:sp>
        <p:nvSpPr>
          <p:cNvPr id="21527" name="Text Box 37"/>
          <p:cNvSpPr txBox="1">
            <a:spLocks noChangeArrowheads="1"/>
          </p:cNvSpPr>
          <p:nvPr/>
        </p:nvSpPr>
        <p:spPr bwMode="auto">
          <a:xfrm>
            <a:off x="1143000" y="6172200"/>
            <a:ext cx="38100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9900"/>
                </a:solidFill>
              </a:rPr>
              <a:t>generated by phase 1</a:t>
            </a:r>
          </a:p>
        </p:txBody>
      </p:sp>
      <p:sp>
        <p:nvSpPr>
          <p:cNvPr id="21528" name="Line 38"/>
          <p:cNvSpPr>
            <a:spLocks noChangeShapeType="1"/>
          </p:cNvSpPr>
          <p:nvPr/>
        </p:nvSpPr>
        <p:spPr bwMode="auto">
          <a:xfrm flipH="1" flipV="1">
            <a:off x="838200" y="6096000"/>
            <a:ext cx="381000" cy="304800"/>
          </a:xfrm>
          <a:prstGeom prst="line">
            <a:avLst/>
          </a:prstGeom>
          <a:noFill/>
          <a:ln w="19050">
            <a:solidFill>
              <a:srgbClr val="339966"/>
            </a:solidFill>
            <a:prstDash val="lg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529" name="Text Box 40"/>
          <p:cNvSpPr txBox="1">
            <a:spLocks noChangeArrowheads="1"/>
          </p:cNvSpPr>
          <p:nvPr/>
        </p:nvSpPr>
        <p:spPr bwMode="auto">
          <a:xfrm>
            <a:off x="6553200" y="3733800"/>
            <a:ext cx="21336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9900"/>
                </a:solidFill>
              </a:rPr>
              <a:t>verified by phase 2</a:t>
            </a:r>
          </a:p>
        </p:txBody>
      </p:sp>
      <p:sp>
        <p:nvSpPr>
          <p:cNvPr id="21530" name="Line 41"/>
          <p:cNvSpPr>
            <a:spLocks noChangeShapeType="1"/>
          </p:cNvSpPr>
          <p:nvPr/>
        </p:nvSpPr>
        <p:spPr bwMode="auto">
          <a:xfrm flipH="1">
            <a:off x="5943600" y="4191000"/>
            <a:ext cx="685800" cy="152400"/>
          </a:xfrm>
          <a:prstGeom prst="line">
            <a:avLst/>
          </a:prstGeom>
          <a:noFill/>
          <a:ln w="19050">
            <a:solidFill>
              <a:srgbClr val="339966"/>
            </a:solidFill>
            <a:prstDash val="lg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531" name="Line 42"/>
          <p:cNvSpPr>
            <a:spLocks noChangeShapeType="1"/>
          </p:cNvSpPr>
          <p:nvPr/>
        </p:nvSpPr>
        <p:spPr bwMode="auto">
          <a:xfrm>
            <a:off x="5334000" y="5486400"/>
            <a:ext cx="990600" cy="0"/>
          </a:xfrm>
          <a:prstGeom prst="line">
            <a:avLst/>
          </a:prstGeom>
          <a:noFill/>
          <a:ln w="19050">
            <a:solidFill>
              <a:srgbClr val="339966"/>
            </a:solidFill>
            <a:prstDash val="lg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532" name="Text Box 43"/>
          <p:cNvSpPr txBox="1">
            <a:spLocks noChangeArrowheads="1"/>
          </p:cNvSpPr>
          <p:nvPr/>
        </p:nvSpPr>
        <p:spPr bwMode="auto">
          <a:xfrm>
            <a:off x="6019800" y="5181600"/>
            <a:ext cx="27432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FF0000"/>
                </a:solidFill>
              </a:rPr>
              <a:t>(G,4)</a:t>
            </a:r>
            <a:r>
              <a:rPr lang="en-US" altLang="zh-CN" b="1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b="1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29" name="Text Box 40"/>
          <p:cNvSpPr txBox="1">
            <a:spLocks noChangeArrowheads="1"/>
          </p:cNvSpPr>
          <p:nvPr/>
        </p:nvSpPr>
        <p:spPr bwMode="auto">
          <a:xfrm>
            <a:off x="734165" y="3327400"/>
            <a:ext cx="866035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9900"/>
                </a:solidFill>
              </a:rPr>
              <a:t>k,n</a:t>
            </a:r>
          </a:p>
        </p:txBody>
      </p:sp>
      <p:sp>
        <p:nvSpPr>
          <p:cNvPr id="30" name="Line 41"/>
          <p:cNvSpPr>
            <a:spLocks noChangeShapeType="1"/>
          </p:cNvSpPr>
          <p:nvPr/>
        </p:nvSpPr>
        <p:spPr bwMode="auto">
          <a:xfrm flipH="1" flipV="1">
            <a:off x="670160" y="3069671"/>
            <a:ext cx="256435" cy="314324"/>
          </a:xfrm>
          <a:prstGeom prst="line">
            <a:avLst/>
          </a:prstGeom>
          <a:noFill/>
          <a:ln w="19050">
            <a:solidFill>
              <a:srgbClr val="339966"/>
            </a:solidFill>
            <a:prstDash val="lg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The class 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NP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208962" cy="4548187"/>
          </a:xfrm>
        </p:spPr>
        <p:txBody>
          <a:bodyPr/>
          <a:lstStyle/>
          <a:p>
            <a:pPr marL="342900" lvl="1" indent="-342900" eaLnBrk="1" hangingPunct="1">
              <a:buClr>
                <a:srgbClr val="CCFF33"/>
              </a:buClr>
              <a:buSzPct val="70000"/>
            </a:pPr>
            <a:r>
              <a:rPr lang="en-US" altLang="zh-CN" dirty="0"/>
              <a:t>NP means </a:t>
            </a:r>
            <a:r>
              <a:rPr lang="en-US" altLang="zh-CN" dirty="0">
                <a:solidFill>
                  <a:srgbClr val="FF0000"/>
                </a:solidFill>
              </a:rPr>
              <a:t>Non-deterministic P</a:t>
            </a:r>
          </a:p>
          <a:p>
            <a:pPr marL="742950" lvl="2" indent="-342900" eaLnBrk="1" hangingPunct="1">
              <a:buClr>
                <a:srgbClr val="CCFF33"/>
              </a:buClr>
              <a:buSzPct val="70000"/>
            </a:pPr>
            <a:r>
              <a:rPr lang="en-US" altLang="zh-CN" dirty="0">
                <a:solidFill>
                  <a:srgbClr val="000000"/>
                </a:solidFill>
              </a:rPr>
              <a:t>From “deterministic” to “non-deterministic”</a:t>
            </a:r>
          </a:p>
          <a:p>
            <a:pPr marL="742950" lvl="2" indent="-342900" eaLnBrk="1" hangingPunct="1">
              <a:buClr>
                <a:srgbClr val="CCFF33"/>
              </a:buClr>
              <a:buSzPct val="70000"/>
            </a:pPr>
            <a:r>
              <a:rPr lang="en-US" altLang="zh-CN" dirty="0">
                <a:solidFill>
                  <a:srgbClr val="000000"/>
                </a:solidFill>
              </a:rPr>
              <a:t>From “solve a problem” to “verify the yes answer of a problem”</a:t>
            </a:r>
          </a:p>
          <a:p>
            <a:pPr marL="342900" lvl="1" indent="-342900" eaLnBrk="1" hangingPunct="1">
              <a:buClr>
                <a:srgbClr val="CCFF33"/>
              </a:buClr>
              <a:buSzPct val="70000"/>
            </a:pPr>
            <a:r>
              <a:rPr lang="en-US" altLang="zh-CN" dirty="0">
                <a:solidFill>
                  <a:srgbClr val="000000"/>
                </a:solidFill>
              </a:rPr>
              <a:t>What does NP indicates?</a:t>
            </a:r>
          </a:p>
          <a:p>
            <a:pPr marL="742950" lvl="2" indent="-342900" eaLnBrk="1" hangingPunct="1">
              <a:buClr>
                <a:srgbClr val="CCFF33"/>
              </a:buClr>
              <a:buSzPct val="70000"/>
            </a:pPr>
            <a:r>
              <a:rPr lang="en-US" altLang="zh-CN" dirty="0">
                <a:solidFill>
                  <a:srgbClr val="000000"/>
                </a:solidFill>
              </a:rPr>
              <a:t>Probably harder problems</a:t>
            </a:r>
          </a:p>
          <a:p>
            <a:pPr marL="742950" lvl="2" indent="-342900" eaLnBrk="1" hangingPunct="1">
              <a:buClr>
                <a:srgbClr val="CCFF33"/>
              </a:buClr>
              <a:buSzPct val="70000"/>
            </a:pPr>
            <a:r>
              <a:rPr lang="en-US" altLang="zh-CN" dirty="0">
                <a:solidFill>
                  <a:srgbClr val="000000"/>
                </a:solidFill>
              </a:rPr>
              <a:t>Not too hard</a:t>
            </a:r>
          </a:p>
          <a:p>
            <a:pPr marL="1200150" lvl="3" indent="-342900" eaLnBrk="1" hangingPunct="1">
              <a:buClr>
                <a:srgbClr val="CCFF33"/>
              </a:buClr>
              <a:buSzPct val="70000"/>
            </a:pPr>
            <a:r>
              <a:rPr lang="en-US" altLang="zh-CN" dirty="0">
                <a:solidFill>
                  <a:srgbClr val="000000"/>
                </a:solidFill>
              </a:rPr>
              <a:t>At least, you can quickly understand the yes answer (i.e., verifying the yes answer is polynomial)</a:t>
            </a:r>
          </a:p>
          <a:p>
            <a:pPr marL="342900" lvl="1" indent="-342900" eaLnBrk="1" hangingPunct="1">
              <a:buClr>
                <a:srgbClr val="CCFF33"/>
              </a:buClr>
              <a:buSzPct val="70000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29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A simple illustration of 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P, NP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515" y="1853825"/>
            <a:ext cx="5368512" cy="4548187"/>
          </a:xfrm>
        </p:spPr>
        <p:txBody>
          <a:bodyPr/>
          <a:lstStyle/>
          <a:p>
            <a:pPr marL="342900" lvl="1" indent="-342900" eaLnBrk="1" hangingPunct="1">
              <a:buClr>
                <a:srgbClr val="CCFF33"/>
              </a:buClr>
              <a:buSzPct val="70000"/>
            </a:pPr>
            <a:r>
              <a:rPr lang="en-US" altLang="zh-CN" dirty="0"/>
              <a:t>P: problems that are poly-time computable</a:t>
            </a:r>
          </a:p>
          <a:p>
            <a:pPr marL="342900" lvl="1" indent="-342900" eaLnBrk="1" hangingPunct="1">
              <a:buClr>
                <a:srgbClr val="CCFF33"/>
              </a:buClr>
              <a:buSzPct val="70000"/>
            </a:pPr>
            <a:r>
              <a:rPr lang="en-US" altLang="zh-CN" dirty="0"/>
              <a:t>NP: problems whose positive solutions are poly-time verifiable</a:t>
            </a:r>
          </a:p>
          <a:p>
            <a:pPr marL="742950" lvl="2" indent="-342900" eaLnBrk="1" hangingPunct="1">
              <a:buClr>
                <a:srgbClr val="CCFF33"/>
              </a:buClr>
              <a:buSzPct val="70000"/>
            </a:pPr>
            <a:r>
              <a:rPr lang="en-US" altLang="zh-CN" dirty="0"/>
              <a:t>example: Hamiltonian cycle</a:t>
            </a:r>
          </a:p>
          <a:p>
            <a:pPr marL="342900" lvl="1" indent="-342900" eaLnBrk="1" hangingPunct="1">
              <a:buClr>
                <a:srgbClr val="CCFF33"/>
              </a:buClr>
              <a:buSzPct val="70000"/>
            </a:pPr>
            <a:r>
              <a:rPr lang="en-US" altLang="zh-CN" dirty="0"/>
              <a:t>co-NP: problems whose negative solutions are poly-time verifiable</a:t>
            </a:r>
          </a:p>
          <a:p>
            <a:pPr marL="742950" lvl="2" indent="-342900" eaLnBrk="1" hangingPunct="1">
              <a:buClr>
                <a:srgbClr val="CCFF33"/>
              </a:buClr>
              <a:buSzPct val="70000"/>
            </a:pPr>
            <a:r>
              <a:rPr lang="en-US" altLang="zh-CN" dirty="0"/>
              <a:t>example: No Hamiltonian cycle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464B11-B9EE-3A4F-B4D5-CAC18A5C8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027" y="2078850"/>
            <a:ext cx="3500070" cy="297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50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Proof of Being in 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NP</a:t>
            </a: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208962" cy="4548187"/>
          </a:xfrm>
        </p:spPr>
        <p:txBody>
          <a:bodyPr/>
          <a:lstStyle/>
          <a:p>
            <a:pPr marL="342900" lvl="1" indent="-342900" eaLnBrk="1" hangingPunct="1">
              <a:buClr>
                <a:srgbClr val="CCFF33"/>
              </a:buClr>
              <a:buSzPct val="70000"/>
            </a:pPr>
            <a:r>
              <a:rPr lang="en-US" altLang="zh-CN" dirty="0"/>
              <a:t>Generating the certificate is in polynomial time.</a:t>
            </a:r>
          </a:p>
          <a:p>
            <a:pPr marL="342900" lvl="1" indent="-342900" eaLnBrk="1" hangingPunct="1">
              <a:buClr>
                <a:srgbClr val="CCFF33"/>
              </a:buClr>
              <a:buSzPct val="70000"/>
            </a:pPr>
            <a:endParaRPr lang="en-US" altLang="zh-CN" dirty="0"/>
          </a:p>
          <a:p>
            <a:pPr marL="342900" lvl="1" indent="-342900" eaLnBrk="1" hangingPunct="1">
              <a:buClr>
                <a:srgbClr val="CCFF33"/>
              </a:buClr>
              <a:buSzPct val="70000"/>
            </a:pPr>
            <a:r>
              <a:rPr lang="en-US" altLang="zh-CN" dirty="0"/>
              <a:t>Checking the yes certificate is in polynomial time.</a:t>
            </a:r>
          </a:p>
          <a:p>
            <a:pPr marL="342900" lvl="1" indent="-342900" eaLnBrk="1" hangingPunct="1">
              <a:buClr>
                <a:srgbClr val="CCFF33"/>
              </a:buClr>
              <a:buSzPct val="70000"/>
            </a:pP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Max Clique Problem is in 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NP</a:t>
            </a:r>
          </a:p>
        </p:txBody>
      </p:sp>
      <p:sp>
        <p:nvSpPr>
          <p:cNvPr id="26627" name="Text Box 4" descr="花束"/>
          <p:cNvSpPr txBox="1">
            <a:spLocks noChangeArrowheads="1"/>
          </p:cNvSpPr>
          <p:nvPr/>
        </p:nvSpPr>
        <p:spPr bwMode="auto">
          <a:xfrm>
            <a:off x="533400" y="2057400"/>
            <a:ext cx="5105400" cy="31099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/>
              <a:t>void </a:t>
            </a:r>
            <a:r>
              <a:rPr lang="en-US" altLang="zh-CN" sz="2000"/>
              <a:t>nondeteClique(graph </a:t>
            </a:r>
            <a:r>
              <a:rPr lang="en-US" altLang="zh-CN" sz="2000" i="1"/>
              <a:t>G</a:t>
            </a:r>
            <a:r>
              <a:rPr lang="en-US" altLang="zh-CN" sz="2000"/>
              <a:t>; </a:t>
            </a:r>
            <a:r>
              <a:rPr lang="en-US" altLang="zh-CN" sz="2000" b="1"/>
              <a:t>int</a:t>
            </a:r>
            <a:r>
              <a:rPr lang="en-US" altLang="zh-CN" sz="2000"/>
              <a:t> </a:t>
            </a:r>
            <a:r>
              <a:rPr lang="en-US" altLang="zh-CN" sz="2000" i="1"/>
              <a:t>n</a:t>
            </a:r>
            <a:r>
              <a:rPr lang="en-US" altLang="zh-CN" sz="2000"/>
              <a:t>, </a:t>
            </a:r>
            <a:r>
              <a:rPr lang="en-US" altLang="zh-CN" sz="2000" i="1"/>
              <a:t>k</a:t>
            </a:r>
            <a:r>
              <a:rPr lang="en-US" altLang="zh-CN" sz="2000"/>
              <a:t>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/>
              <a:t>    </a:t>
            </a:r>
            <a:r>
              <a:rPr lang="en-US" altLang="zh-CN" sz="2000"/>
              <a:t>set</a:t>
            </a:r>
            <a:r>
              <a:rPr lang="en-US" altLang="zh-CN" sz="2000" b="1"/>
              <a:t> </a:t>
            </a:r>
            <a:r>
              <a:rPr lang="en-US" altLang="zh-CN" sz="2000"/>
              <a:t>S=</a:t>
            </a:r>
            <a:r>
              <a:rPr lang="en-US" altLang="zh-CN" sz="2000">
                <a:sym typeface="Symbol" panose="05050102010706020507" pitchFamily="18" charset="2"/>
              </a:rPr>
              <a:t>;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>
                <a:sym typeface="Symbol" panose="05050102010706020507" pitchFamily="18" charset="2"/>
              </a:rPr>
              <a:t>    </a:t>
            </a:r>
            <a:r>
              <a:rPr lang="en-US" altLang="zh-CN" sz="2000" b="1">
                <a:sym typeface="Symbol" panose="05050102010706020507" pitchFamily="18" charset="2"/>
              </a:rPr>
              <a:t>for int</a:t>
            </a:r>
            <a:r>
              <a:rPr lang="en-US" altLang="zh-CN" sz="2000">
                <a:sym typeface="Symbol" panose="05050102010706020507" pitchFamily="18" charset="2"/>
              </a:rPr>
              <a:t> </a:t>
            </a:r>
            <a:r>
              <a:rPr lang="en-US" altLang="zh-CN" sz="2000" i="1">
                <a:sym typeface="Symbol" panose="05050102010706020507" pitchFamily="18" charset="2"/>
              </a:rPr>
              <a:t>i</a:t>
            </a:r>
            <a:r>
              <a:rPr lang="en-US" altLang="zh-CN" sz="2000">
                <a:sym typeface="Symbol" panose="05050102010706020507" pitchFamily="18" charset="2"/>
              </a:rPr>
              <a:t>=1 </a:t>
            </a:r>
            <a:r>
              <a:rPr lang="en-US" altLang="zh-CN" sz="2000" b="1">
                <a:sym typeface="Symbol" panose="05050102010706020507" pitchFamily="18" charset="2"/>
              </a:rPr>
              <a:t>to</a:t>
            </a:r>
            <a:r>
              <a:rPr lang="en-US" altLang="zh-CN" sz="2000">
                <a:sym typeface="Symbol" panose="05050102010706020507" pitchFamily="18" charset="2"/>
              </a:rPr>
              <a:t> </a:t>
            </a:r>
            <a:r>
              <a:rPr lang="en-US" altLang="zh-CN" sz="2000" i="1">
                <a:sym typeface="Symbol" panose="05050102010706020507" pitchFamily="18" charset="2"/>
              </a:rPr>
              <a:t>k</a:t>
            </a:r>
            <a:r>
              <a:rPr lang="en-US" altLang="zh-CN" sz="2000">
                <a:sym typeface="Symbol" panose="05050102010706020507" pitchFamily="18" charset="2"/>
              </a:rPr>
              <a:t> </a:t>
            </a:r>
            <a:r>
              <a:rPr lang="en-US" altLang="zh-CN" sz="2000" b="1">
                <a:sym typeface="Symbol" panose="05050102010706020507" pitchFamily="18" charset="2"/>
              </a:rPr>
              <a:t>do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>
                <a:sym typeface="Symbol" panose="05050102010706020507" pitchFamily="18" charset="2"/>
              </a:rPr>
              <a:t>        int</a:t>
            </a:r>
            <a:r>
              <a:rPr lang="en-US" altLang="zh-CN" sz="2000">
                <a:sym typeface="Symbol" panose="05050102010706020507" pitchFamily="18" charset="2"/>
              </a:rPr>
              <a:t> </a:t>
            </a:r>
            <a:r>
              <a:rPr lang="en-US" altLang="zh-CN" sz="2000" i="1">
                <a:sym typeface="Symbol" panose="05050102010706020507" pitchFamily="18" charset="2"/>
              </a:rPr>
              <a:t>t</a:t>
            </a:r>
            <a:r>
              <a:rPr lang="en-US" altLang="zh-CN" sz="2000">
                <a:sym typeface="Symbol" panose="05050102010706020507" pitchFamily="18" charset="2"/>
              </a:rPr>
              <a:t>=</a:t>
            </a:r>
            <a:r>
              <a:rPr lang="en-US" altLang="zh-CN" sz="2000">
                <a:solidFill>
                  <a:srgbClr val="0000CC"/>
                </a:solidFill>
              </a:rPr>
              <a:t>genCertif</a:t>
            </a:r>
            <a:r>
              <a:rPr lang="en-US" altLang="zh-CN" sz="2000"/>
              <a:t>();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/>
              <a:t>        if</a:t>
            </a:r>
            <a:r>
              <a:rPr lang="en-US" altLang="zh-CN" sz="2000"/>
              <a:t> </a:t>
            </a:r>
            <a:r>
              <a:rPr lang="en-US" altLang="zh-CN" sz="2000" i="1"/>
              <a:t>t</a:t>
            </a:r>
            <a:r>
              <a:rPr lang="en-US" altLang="zh-CN" sz="2000">
                <a:sym typeface="Symbol" panose="05050102010706020507" pitchFamily="18" charset="2"/>
              </a:rPr>
              <a:t></a:t>
            </a:r>
            <a:r>
              <a:rPr lang="en-US" altLang="zh-CN" sz="2000" i="1">
                <a:sym typeface="Symbol" panose="05050102010706020507" pitchFamily="18" charset="2"/>
              </a:rPr>
              <a:t>S</a:t>
            </a:r>
            <a:r>
              <a:rPr lang="en-US" altLang="zh-CN" sz="2000">
                <a:sym typeface="Symbol" panose="05050102010706020507" pitchFamily="18" charset="2"/>
              </a:rPr>
              <a:t> </a:t>
            </a:r>
            <a:r>
              <a:rPr lang="en-US" altLang="zh-CN" sz="2000" b="1">
                <a:sym typeface="Symbol" panose="05050102010706020507" pitchFamily="18" charset="2"/>
              </a:rPr>
              <a:t>then return</a:t>
            </a:r>
            <a:r>
              <a:rPr lang="en-US" altLang="zh-CN" sz="2000">
                <a:sym typeface="Symbol" panose="05050102010706020507" pitchFamily="18" charset="2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>
                <a:sym typeface="Symbol" panose="05050102010706020507" pitchFamily="18" charset="2"/>
              </a:rPr>
              <a:t>        </a:t>
            </a:r>
            <a:r>
              <a:rPr lang="en-US" altLang="zh-CN" sz="2000" i="1">
                <a:sym typeface="Symbol" panose="05050102010706020507" pitchFamily="18" charset="2"/>
              </a:rPr>
              <a:t>S</a:t>
            </a:r>
            <a:r>
              <a:rPr lang="en-US" altLang="zh-CN" sz="2000">
                <a:sym typeface="Symbol" panose="05050102010706020507" pitchFamily="18" charset="2"/>
              </a:rPr>
              <a:t>=</a:t>
            </a:r>
            <a:r>
              <a:rPr lang="en-US" altLang="zh-CN" sz="2000" i="1">
                <a:sym typeface="Symbol" panose="05050102010706020507" pitchFamily="18" charset="2"/>
              </a:rPr>
              <a:t>S</a:t>
            </a:r>
            <a:r>
              <a:rPr lang="en-US" altLang="zh-CN" sz="2000">
                <a:sym typeface="Symbol" panose="05050102010706020507" pitchFamily="18" charset="2"/>
              </a:rPr>
              <a:t>{</a:t>
            </a:r>
            <a:r>
              <a:rPr lang="en-US" altLang="zh-CN" sz="2000" i="1">
                <a:sym typeface="Symbol" panose="05050102010706020507" pitchFamily="18" charset="2"/>
              </a:rPr>
              <a:t>t </a:t>
            </a:r>
            <a:r>
              <a:rPr lang="en-US" altLang="zh-CN" sz="2000">
                <a:sym typeface="Symbol" panose="05050102010706020507" pitchFamily="18" charset="2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>
                <a:sym typeface="Symbol" panose="05050102010706020507" pitchFamily="18" charset="2"/>
              </a:rPr>
              <a:t>    </a:t>
            </a:r>
            <a:r>
              <a:rPr lang="en-US" altLang="zh-CN" sz="2000" b="1">
                <a:sym typeface="Symbol" panose="05050102010706020507" pitchFamily="18" charset="2"/>
              </a:rPr>
              <a:t>for</a:t>
            </a:r>
            <a:r>
              <a:rPr lang="en-US" altLang="zh-CN" sz="2000">
                <a:sym typeface="Symbol" panose="05050102010706020507" pitchFamily="18" charset="2"/>
              </a:rPr>
              <a:t> all pairs (</a:t>
            </a:r>
            <a:r>
              <a:rPr lang="en-US" altLang="zh-CN" sz="2000" i="1">
                <a:sym typeface="Symbol" panose="05050102010706020507" pitchFamily="18" charset="2"/>
              </a:rPr>
              <a:t>i</a:t>
            </a:r>
            <a:r>
              <a:rPr lang="en-US" altLang="zh-CN" sz="2000">
                <a:sym typeface="Symbol" panose="05050102010706020507" pitchFamily="18" charset="2"/>
              </a:rPr>
              <a:t>,</a:t>
            </a:r>
            <a:r>
              <a:rPr lang="en-US" altLang="zh-CN" sz="2000" i="1">
                <a:sym typeface="Symbol" panose="05050102010706020507" pitchFamily="18" charset="2"/>
              </a:rPr>
              <a:t>j</a:t>
            </a:r>
            <a:r>
              <a:rPr lang="en-US" altLang="zh-CN" sz="2000">
                <a:sym typeface="Symbol" panose="05050102010706020507" pitchFamily="18" charset="2"/>
              </a:rPr>
              <a:t>) with </a:t>
            </a:r>
            <a:r>
              <a:rPr lang="en-US" altLang="zh-CN" sz="2000" i="1">
                <a:sym typeface="Symbol" panose="05050102010706020507" pitchFamily="18" charset="2"/>
              </a:rPr>
              <a:t>i</a:t>
            </a:r>
            <a:r>
              <a:rPr lang="en-US" altLang="zh-CN" sz="2000">
                <a:sym typeface="Symbol" panose="05050102010706020507" pitchFamily="18" charset="2"/>
              </a:rPr>
              <a:t>,</a:t>
            </a:r>
            <a:r>
              <a:rPr lang="en-US" altLang="zh-CN" sz="2000" i="1">
                <a:sym typeface="Symbol" panose="05050102010706020507" pitchFamily="18" charset="2"/>
              </a:rPr>
              <a:t>j </a:t>
            </a:r>
            <a:r>
              <a:rPr lang="en-US" altLang="zh-CN" sz="2000">
                <a:sym typeface="Symbol" panose="05050102010706020507" pitchFamily="18" charset="2"/>
              </a:rPr>
              <a:t>in </a:t>
            </a:r>
            <a:r>
              <a:rPr lang="en-US" altLang="zh-CN" sz="2000" i="1">
                <a:sym typeface="Symbol" panose="05050102010706020507" pitchFamily="18" charset="2"/>
              </a:rPr>
              <a:t>S</a:t>
            </a:r>
            <a:r>
              <a:rPr lang="en-US" altLang="zh-CN" sz="2000">
                <a:sym typeface="Symbol" panose="05050102010706020507" pitchFamily="18" charset="2"/>
              </a:rPr>
              <a:t> and </a:t>
            </a:r>
            <a:r>
              <a:rPr lang="en-US" altLang="zh-CN" sz="2000" i="1">
                <a:sym typeface="Symbol" panose="05050102010706020507" pitchFamily="18" charset="2"/>
              </a:rPr>
              <a:t>i</a:t>
            </a:r>
            <a:r>
              <a:rPr lang="en-US" altLang="zh-CN" sz="2000">
                <a:sym typeface="Symbol" panose="05050102010706020507" pitchFamily="18" charset="2"/>
              </a:rPr>
              <a:t></a:t>
            </a:r>
            <a:r>
              <a:rPr lang="en-US" altLang="zh-CN" sz="2000" i="1">
                <a:sym typeface="Symbol" panose="05050102010706020507" pitchFamily="18" charset="2"/>
              </a:rPr>
              <a:t>j</a:t>
            </a:r>
            <a:r>
              <a:rPr lang="en-US" altLang="zh-CN" sz="2000">
                <a:sym typeface="Symbol" panose="05050102010706020507" pitchFamily="18" charset="2"/>
              </a:rPr>
              <a:t> </a:t>
            </a:r>
            <a:r>
              <a:rPr lang="en-US" altLang="zh-CN" sz="2000" b="1">
                <a:sym typeface="Symbol" panose="05050102010706020507" pitchFamily="18" charset="2"/>
              </a:rPr>
              <a:t>do</a:t>
            </a:r>
            <a:endParaRPr lang="en-US" altLang="zh-CN" sz="200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>
                <a:sym typeface="Symbol" panose="05050102010706020507" pitchFamily="18" charset="2"/>
              </a:rPr>
              <a:t>        </a:t>
            </a:r>
            <a:r>
              <a:rPr lang="en-US" altLang="zh-CN" sz="2000" b="1">
                <a:sym typeface="Symbol" panose="05050102010706020507" pitchFamily="18" charset="2"/>
              </a:rPr>
              <a:t>if</a:t>
            </a:r>
            <a:r>
              <a:rPr lang="en-US" altLang="zh-CN" sz="2000">
                <a:sym typeface="Symbol" panose="05050102010706020507" pitchFamily="18" charset="2"/>
              </a:rPr>
              <a:t> (</a:t>
            </a:r>
            <a:r>
              <a:rPr lang="en-US" altLang="zh-CN" sz="2000" i="1">
                <a:sym typeface="Symbol" panose="05050102010706020507" pitchFamily="18" charset="2"/>
              </a:rPr>
              <a:t>i</a:t>
            </a:r>
            <a:r>
              <a:rPr lang="en-US" altLang="zh-CN" sz="2000">
                <a:sym typeface="Symbol" panose="05050102010706020507" pitchFamily="18" charset="2"/>
              </a:rPr>
              <a:t>,</a:t>
            </a:r>
            <a:r>
              <a:rPr lang="en-US" altLang="zh-CN" sz="2000" i="1">
                <a:sym typeface="Symbol" panose="05050102010706020507" pitchFamily="18" charset="2"/>
              </a:rPr>
              <a:t>j </a:t>
            </a:r>
            <a:r>
              <a:rPr lang="en-US" altLang="zh-CN" sz="2000">
                <a:sym typeface="Symbol" panose="05050102010706020507" pitchFamily="18" charset="2"/>
              </a:rPr>
              <a:t>) is not an edge of </a:t>
            </a:r>
            <a:r>
              <a:rPr lang="en-US" altLang="zh-CN" sz="2000" i="1">
                <a:sym typeface="Symbol" panose="05050102010706020507" pitchFamily="18" charset="2"/>
              </a:rPr>
              <a:t>G</a:t>
            </a:r>
            <a:endParaRPr lang="en-US" altLang="zh-CN" sz="200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>
                <a:sym typeface="Symbol" panose="05050102010706020507" pitchFamily="18" charset="2"/>
              </a:rPr>
              <a:t>            </a:t>
            </a:r>
            <a:r>
              <a:rPr lang="en-US" altLang="zh-CN" sz="2000" b="1">
                <a:sym typeface="Symbol" panose="05050102010706020507" pitchFamily="18" charset="2"/>
              </a:rPr>
              <a:t>then return</a:t>
            </a:r>
            <a:r>
              <a:rPr lang="en-US" altLang="zh-CN" sz="2000">
                <a:sym typeface="Symbol" panose="05050102010706020507" pitchFamily="18" charset="2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>
                <a:sym typeface="Symbol" panose="05050102010706020507" pitchFamily="18" charset="2"/>
              </a:rPr>
              <a:t>        Output(“yes”);</a:t>
            </a:r>
            <a:endParaRPr lang="en-US" altLang="zh-CN" sz="2000" b="1"/>
          </a:p>
        </p:txBody>
      </p:sp>
      <p:sp>
        <p:nvSpPr>
          <p:cNvPr id="26628" name="AutoShape 5"/>
          <p:cNvSpPr>
            <a:spLocks/>
          </p:cNvSpPr>
          <p:nvPr/>
        </p:nvSpPr>
        <p:spPr bwMode="auto">
          <a:xfrm>
            <a:off x="3657600" y="2743200"/>
            <a:ext cx="304800" cy="1066800"/>
          </a:xfrm>
          <a:prstGeom prst="rightBrace">
            <a:avLst>
              <a:gd name="adj1" fmla="val 291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endParaRPr lang="zh-CN" altLang="en-US" sz="2400"/>
          </a:p>
        </p:txBody>
      </p:sp>
      <p:sp>
        <p:nvSpPr>
          <p:cNvPr id="26629" name="AutoShape 6"/>
          <p:cNvSpPr>
            <a:spLocks/>
          </p:cNvSpPr>
          <p:nvPr/>
        </p:nvSpPr>
        <p:spPr bwMode="auto">
          <a:xfrm>
            <a:off x="5257800" y="4038600"/>
            <a:ext cx="381000" cy="685800"/>
          </a:xfrm>
          <a:prstGeom prst="rightBrace">
            <a:avLst>
              <a:gd name="adj1" fmla="val 1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endParaRPr lang="zh-CN" altLang="en-US" sz="2400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4267200" y="3276600"/>
            <a:ext cx="20574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31" name="Line 8"/>
          <p:cNvSpPr>
            <a:spLocks noChangeShapeType="1"/>
          </p:cNvSpPr>
          <p:nvPr/>
        </p:nvSpPr>
        <p:spPr bwMode="auto">
          <a:xfrm>
            <a:off x="5791200" y="4343400"/>
            <a:ext cx="5334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6553200" y="2971800"/>
            <a:ext cx="19812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/>
              <a:t>In </a:t>
            </a:r>
            <a:r>
              <a:rPr lang="en-US" altLang="zh-CN" sz="2400" b="1" i="1">
                <a:solidFill>
                  <a:srgbClr val="FF0000"/>
                </a:solidFill>
              </a:rPr>
              <a:t>O</a:t>
            </a:r>
            <a:r>
              <a:rPr lang="en-US" altLang="zh-CN" sz="2400" b="1">
                <a:solidFill>
                  <a:srgbClr val="FF0000"/>
                </a:solidFill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</a:rPr>
              <a:t>n</a:t>
            </a:r>
            <a:r>
              <a:rPr lang="en-US" altLang="zh-CN" sz="2400" b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6553200" y="4038600"/>
            <a:ext cx="12954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/>
              <a:t>In </a:t>
            </a:r>
            <a:r>
              <a:rPr lang="en-US" altLang="zh-CN" sz="2400" b="1" i="1">
                <a:solidFill>
                  <a:srgbClr val="FF0000"/>
                </a:solidFill>
              </a:rPr>
              <a:t>O</a:t>
            </a:r>
            <a:r>
              <a:rPr lang="en-US" altLang="zh-CN" sz="2400" b="1">
                <a:solidFill>
                  <a:srgbClr val="FF0000"/>
                </a:solidFill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</a:rPr>
              <a:t>k</a:t>
            </a:r>
            <a:r>
              <a:rPr lang="en-US" altLang="zh-CN" sz="2400" b="1" baseline="30000">
                <a:solidFill>
                  <a:srgbClr val="FF0000"/>
                </a:solidFill>
              </a:rPr>
              <a:t>2</a:t>
            </a:r>
            <a:r>
              <a:rPr lang="en-US" altLang="zh-CN" sz="2400" b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2133600" y="5486400"/>
            <a:ext cx="6400800" cy="806450"/>
          </a:xfrm>
          <a:prstGeom prst="rect">
            <a:avLst/>
          </a:prstGeom>
          <a:solidFill>
            <a:srgbClr val="CCFFFF"/>
          </a:solidFill>
          <a:ln w="57150" cmpd="thinThick">
            <a:solidFill>
              <a:srgbClr val="00FF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/>
              <a:t>So, we have an algorithm for the maximal clique problem with the complexity of </a:t>
            </a: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+</a:t>
            </a:r>
            <a:r>
              <a:rPr lang="en-US" altLang="zh-CN" sz="2400" i="1"/>
              <a:t>k</a:t>
            </a:r>
            <a:r>
              <a:rPr lang="en-US" altLang="zh-CN" sz="2400" baseline="30000"/>
              <a:t>2</a:t>
            </a:r>
            <a:r>
              <a:rPr lang="en-US" altLang="zh-CN" sz="2400"/>
              <a:t>)=</a:t>
            </a:r>
            <a:r>
              <a:rPr lang="en-US" altLang="zh-CN" sz="2400" b="1" i="1">
                <a:solidFill>
                  <a:srgbClr val="FF0000"/>
                </a:solidFill>
              </a:rPr>
              <a:t>O</a:t>
            </a:r>
            <a:r>
              <a:rPr lang="en-US" altLang="zh-CN" sz="2400" b="1">
                <a:solidFill>
                  <a:srgbClr val="FF0000"/>
                </a:solidFill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</a:rPr>
              <a:t>n</a:t>
            </a:r>
            <a:r>
              <a:rPr lang="en-US" altLang="zh-CN" sz="2400" b="1" baseline="30000">
                <a:solidFill>
                  <a:srgbClr val="FF0000"/>
                </a:solidFill>
              </a:rPr>
              <a:t>2</a:t>
            </a:r>
            <a:r>
              <a:rPr lang="en-US" altLang="zh-CN" sz="2400" b="1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Satisfiability Problem</a:t>
            </a:r>
          </a:p>
        </p:txBody>
      </p:sp>
      <p:graphicFrame>
        <p:nvGraphicFramePr>
          <p:cNvPr id="27651" name="Object 5"/>
          <p:cNvGraphicFramePr>
            <a:graphicFrameLocks noChangeAspect="1"/>
          </p:cNvGraphicFramePr>
          <p:nvPr/>
        </p:nvGraphicFramePr>
        <p:xfrm>
          <a:off x="685800" y="2514600"/>
          <a:ext cx="70104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9" name="Equation" r:id="rId3" imgW="2882900" imgH="241300" progId="Equation.3">
                  <p:embed/>
                </p:oleObj>
              </mc:Choice>
              <mc:Fallback>
                <p:oleObj name="Equation" r:id="rId3" imgW="28829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14600"/>
                        <a:ext cx="70104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457200" y="1828800"/>
            <a:ext cx="78486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/>
              <a:t>An example of propositional conjunctive normal form (CNF) is like this: </a:t>
            </a:r>
          </a:p>
        </p:txBody>
      </p:sp>
      <p:sp>
        <p:nvSpPr>
          <p:cNvPr id="27653" name="Text Box 7" descr="信纸"/>
          <p:cNvSpPr txBox="1">
            <a:spLocks noChangeArrowheads="1"/>
          </p:cNvSpPr>
          <p:nvPr/>
        </p:nvSpPr>
        <p:spPr bwMode="auto">
          <a:xfrm>
            <a:off x="533400" y="3200400"/>
            <a:ext cx="3733800" cy="3268663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/>
              <a:t>Satisfiability Problem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/>
              <a:t>Given a CNF formula, is there a truth assignment that satisfies it?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/>
              <a:t>In other words, is there a assignment for the set of propositional variable in the CNF, such that the value of the formula is </a:t>
            </a:r>
            <a:r>
              <a:rPr lang="en-US" altLang="zh-CN" sz="2400" b="1"/>
              <a:t>true</a:t>
            </a:r>
            <a:r>
              <a:rPr lang="en-US" altLang="zh-CN" sz="2400"/>
              <a:t>.</a:t>
            </a:r>
          </a:p>
        </p:txBody>
      </p:sp>
      <p:sp>
        <p:nvSpPr>
          <p:cNvPr id="27654" name="Text Box 8"/>
          <p:cNvSpPr txBox="1">
            <a:spLocks noChangeArrowheads="1"/>
          </p:cNvSpPr>
          <p:nvPr/>
        </p:nvSpPr>
        <p:spPr bwMode="auto">
          <a:xfrm>
            <a:off x="4495800" y="3352800"/>
            <a:ext cx="4038600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/>
              <a:t>void</a:t>
            </a:r>
            <a:r>
              <a:rPr lang="en-US" altLang="zh-CN" sz="2000"/>
              <a:t> nondetSat(</a:t>
            </a:r>
            <a:r>
              <a:rPr lang="en-US" altLang="zh-CN" sz="2000" i="1"/>
              <a:t>E</a:t>
            </a:r>
            <a:r>
              <a:rPr lang="en-US" altLang="zh-CN" sz="2000"/>
              <a:t>,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/>
              <a:t>    boolean</a:t>
            </a:r>
            <a:r>
              <a:rPr lang="en-US" altLang="zh-CN" sz="2000"/>
              <a:t> p[ ];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/>
              <a:t>    </a:t>
            </a:r>
            <a:r>
              <a:rPr lang="en-US" altLang="zh-CN" sz="2000" b="1"/>
              <a:t>for</a:t>
            </a:r>
            <a:r>
              <a:rPr lang="en-US" altLang="zh-CN" sz="2000"/>
              <a:t> </a:t>
            </a:r>
            <a:r>
              <a:rPr lang="en-US" altLang="zh-CN" sz="2000" b="1"/>
              <a:t>int </a:t>
            </a:r>
            <a:r>
              <a:rPr lang="en-US" altLang="zh-CN" sz="2000" i="1"/>
              <a:t>i </a:t>
            </a:r>
            <a:r>
              <a:rPr lang="en-US" altLang="zh-CN" sz="2000"/>
              <a:t>=1 </a:t>
            </a:r>
            <a:r>
              <a:rPr lang="en-US" altLang="zh-CN" sz="2000" b="1"/>
              <a:t>to</a:t>
            </a:r>
            <a:r>
              <a:rPr lang="en-US" altLang="zh-CN" sz="2000"/>
              <a:t> </a:t>
            </a:r>
            <a:r>
              <a:rPr lang="en-US" altLang="zh-CN" sz="2000" i="1"/>
              <a:t>n</a:t>
            </a:r>
            <a:r>
              <a:rPr lang="en-US" altLang="zh-CN" sz="2000"/>
              <a:t> </a:t>
            </a:r>
            <a:r>
              <a:rPr lang="en-US" altLang="zh-CN" sz="2000" b="1"/>
              <a:t>do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/>
              <a:t>        </a:t>
            </a:r>
            <a:r>
              <a:rPr lang="en-US" altLang="zh-CN" sz="2000"/>
              <a:t>p[</a:t>
            </a:r>
            <a:r>
              <a:rPr lang="en-US" altLang="zh-CN" sz="2000" i="1"/>
              <a:t>i </a:t>
            </a:r>
            <a:r>
              <a:rPr lang="en-US" altLang="zh-CN" sz="2000"/>
              <a:t>]= </a:t>
            </a:r>
            <a:r>
              <a:rPr lang="en-US" altLang="zh-CN" sz="2000">
                <a:solidFill>
                  <a:srgbClr val="0000CC"/>
                </a:solidFill>
              </a:rPr>
              <a:t>genCertif</a:t>
            </a:r>
            <a:r>
              <a:rPr lang="en-US" altLang="zh-CN" sz="2000"/>
              <a:t>(</a:t>
            </a:r>
            <a:r>
              <a:rPr lang="en-US" altLang="zh-CN" sz="2000" b="1"/>
              <a:t>true</a:t>
            </a:r>
            <a:r>
              <a:rPr lang="en-US" altLang="zh-CN" sz="2000"/>
              <a:t>, </a:t>
            </a:r>
            <a:r>
              <a:rPr lang="en-US" altLang="zh-CN" sz="2000" b="1"/>
              <a:t>false</a:t>
            </a:r>
            <a:r>
              <a:rPr lang="en-US" altLang="zh-CN" sz="2000"/>
              <a:t>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/>
              <a:t>    </a:t>
            </a:r>
            <a:r>
              <a:rPr lang="en-US" altLang="zh-CN" sz="2000" b="1"/>
              <a:t>if</a:t>
            </a:r>
            <a:r>
              <a:rPr lang="en-US" altLang="zh-CN" sz="2000"/>
              <a:t> </a:t>
            </a:r>
            <a:r>
              <a:rPr lang="en-US" altLang="zh-CN" sz="2000" i="1"/>
              <a:t>E</a:t>
            </a:r>
            <a:r>
              <a:rPr lang="en-US" altLang="zh-CN" sz="2000"/>
              <a:t>(p[1], p[2], ..., p[</a:t>
            </a:r>
            <a:r>
              <a:rPr lang="en-US" altLang="zh-CN" sz="2000" i="1"/>
              <a:t>n</a:t>
            </a:r>
            <a:r>
              <a:rPr lang="en-US" altLang="zh-CN" sz="2000"/>
              <a:t>])=</a:t>
            </a:r>
            <a:r>
              <a:rPr lang="en-US" altLang="zh-CN" sz="2000" b="1"/>
              <a:t>true</a:t>
            </a:r>
            <a:r>
              <a:rPr lang="en-US" altLang="zh-CN" sz="2000"/>
              <a:t>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/>
              <a:t>        </a:t>
            </a:r>
            <a:r>
              <a:rPr lang="en-US" altLang="zh-CN" sz="2000" b="1"/>
              <a:t>then</a:t>
            </a:r>
            <a:r>
              <a:rPr lang="en-US" altLang="zh-CN" sz="2000"/>
              <a:t> Output(“yes”);</a:t>
            </a:r>
          </a:p>
        </p:txBody>
      </p:sp>
      <p:sp>
        <p:nvSpPr>
          <p:cNvPr id="27655" name="Text Box 9"/>
          <p:cNvSpPr txBox="1">
            <a:spLocks noChangeArrowheads="1"/>
          </p:cNvSpPr>
          <p:nvPr/>
        </p:nvSpPr>
        <p:spPr bwMode="auto">
          <a:xfrm>
            <a:off x="4648200" y="5334000"/>
            <a:ext cx="3810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dirty="0"/>
              <a:t>So, the problem is in </a:t>
            </a:r>
            <a:r>
              <a:rPr lang="en-US" altLang="zh-CN" sz="2800" b="1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NP</a:t>
            </a:r>
          </a:p>
        </p:txBody>
      </p:sp>
      <p:sp>
        <p:nvSpPr>
          <p:cNvPr id="27656" name="Line 10"/>
          <p:cNvSpPr>
            <a:spLocks noChangeShapeType="1"/>
          </p:cNvSpPr>
          <p:nvPr/>
        </p:nvSpPr>
        <p:spPr bwMode="auto">
          <a:xfrm>
            <a:off x="304800" y="3048000"/>
            <a:ext cx="8229600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lgDashDot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7" name="AutoShape 11"/>
          <p:cNvSpPr>
            <a:spLocks noChangeArrowheads="1"/>
          </p:cNvSpPr>
          <p:nvPr/>
        </p:nvSpPr>
        <p:spPr bwMode="auto">
          <a:xfrm>
            <a:off x="4419600" y="3200400"/>
            <a:ext cx="4267200" cy="2133600"/>
          </a:xfrm>
          <a:prstGeom prst="roundRect">
            <a:avLst>
              <a:gd name="adj" fmla="val 16667"/>
            </a:avLst>
          </a:prstGeom>
          <a:noFill/>
          <a:ln w="57150" cmpd="thinThick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华文新魏" panose="02010800040101010101" pitchFamily="2" charset="-122"/>
              </a:rPr>
              <a:t>Relation between</a:t>
            </a:r>
            <a:r>
              <a:rPr lang="en-US" altLang="zh-CN" i="1">
                <a:ea typeface="华文新魏" panose="02010800040101010101" pitchFamily="2" charset="-122"/>
              </a:rPr>
              <a:t> 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>
                <a:sym typeface="Symbol" panose="05050102010706020507" pitchFamily="18" charset="2"/>
              </a:rPr>
              <a:t>  and 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NP</a:t>
            </a:r>
            <a:endParaRPr lang="en-US" altLang="zh-CN" i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41513"/>
            <a:ext cx="8686800" cy="4383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An deterministic algorithm for a decision problem is a special case of a nondeterministic algorithm, which means: </a:t>
            </a:r>
            <a:r>
              <a:rPr lang="en-US" altLang="zh-CN" sz="2800" b="1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 </a:t>
            </a:r>
            <a:r>
              <a:rPr lang="en-US" altLang="zh-CN" sz="2800" b="1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NP</a:t>
            </a:r>
            <a:endParaRPr lang="en-US" altLang="zh-CN" sz="2800" dirty="0">
              <a:ea typeface="Arial Unicode MS" panose="020B0604020202020204" pitchFamily="34" charset="-122"/>
              <a:cs typeface="Arial Unicode MS" panose="020B0604020202020204" pitchFamily="34" charset="-122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ea typeface="华文新魏" panose="02010800040101010101" pitchFamily="2" charset="-122"/>
              </a:rPr>
              <a:t> </a:t>
            </a:r>
            <a:r>
              <a:rPr lang="en-US" altLang="zh-CN" dirty="0">
                <a:ea typeface="华文新魏" panose="02010800040101010101" pitchFamily="2" charset="-122"/>
              </a:rPr>
              <a:t>The deterministic algorithm is looked as the phase 2 of a nondeterministic one, which always ignores the </a:t>
            </a:r>
            <a:r>
              <a:rPr lang="en-US" altLang="zh-CN" i="1" dirty="0">
                <a:ea typeface="华文新魏" panose="02010800040101010101" pitchFamily="2" charset="-122"/>
              </a:rPr>
              <a:t>certificate</a:t>
            </a:r>
            <a:r>
              <a:rPr lang="en-US" altLang="zh-CN" dirty="0">
                <a:ea typeface="华文新魏" panose="02010800040101010101" pitchFamily="2" charset="-122"/>
              </a:rPr>
              <a:t> the phase 1 has written.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>
                <a:ea typeface="华文新魏" panose="02010800040101010101" pitchFamily="2" charset="-122"/>
              </a:rPr>
              <a:t>Intuition implies that </a:t>
            </a:r>
            <a:r>
              <a:rPr lang="en-US" altLang="zh-CN" sz="2800" b="1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NP</a:t>
            </a:r>
            <a:r>
              <a:rPr lang="en-US" altLang="zh-CN" sz="2800" i="1" dirty="0">
                <a:ea typeface="华文新魏" panose="02010800040101010101" pitchFamily="2" charset="-122"/>
              </a:rPr>
              <a:t> </a:t>
            </a:r>
            <a:r>
              <a:rPr lang="en-US" altLang="zh-CN" sz="2800" dirty="0">
                <a:ea typeface="华文新魏" panose="02010800040101010101" pitchFamily="2" charset="-122"/>
              </a:rPr>
              <a:t>is a much larger set than </a:t>
            </a:r>
            <a:r>
              <a:rPr lang="en-US" altLang="zh-CN" sz="2800" b="1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800" dirty="0">
                <a:ea typeface="华文新魏" panose="02010800040101010101" pitchFamily="2" charset="-122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华文新魏" panose="02010800040101010101" pitchFamily="2" charset="-122"/>
              </a:rPr>
              <a:t>The number of possible </a:t>
            </a:r>
            <a:r>
              <a:rPr lang="en-US" altLang="zh-CN" i="1" dirty="0">
                <a:ea typeface="华文新魏" panose="02010800040101010101" pitchFamily="2" charset="-122"/>
              </a:rPr>
              <a:t>certificates</a:t>
            </a:r>
            <a:r>
              <a:rPr lang="en-US" altLang="zh-CN" dirty="0">
                <a:ea typeface="华文新魏" panose="02010800040101010101" pitchFamily="2" charset="-122"/>
              </a:rPr>
              <a:t> is exponential in </a:t>
            </a:r>
            <a:r>
              <a:rPr lang="en-US" altLang="zh-CN" i="1" dirty="0">
                <a:ea typeface="华文新魏" panose="02010800040101010101" pitchFamily="2" charset="-122"/>
              </a:rPr>
              <a:t>n</a:t>
            </a:r>
            <a:r>
              <a:rPr lang="en-US" altLang="zh-CN" dirty="0">
                <a:ea typeface="华文新魏" panose="02010800040101010101" pitchFamily="2" charset="-122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华文新魏" panose="02010800040101010101" pitchFamily="2" charset="-122"/>
              </a:rPr>
              <a:t>No one problem in </a:t>
            </a:r>
            <a:r>
              <a:rPr lang="en-US" altLang="zh-CN" b="1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NP</a:t>
            </a:r>
            <a:r>
              <a:rPr lang="en-US" altLang="zh-CN" dirty="0">
                <a:ea typeface="华文新魏" panose="02010800040101010101" pitchFamily="2" charset="-122"/>
              </a:rPr>
              <a:t>  has been proved not in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i="1" dirty="0">
                <a:ea typeface="华文新魏" panose="02010800040101010101" pitchFamily="2" charset="-122"/>
              </a:rPr>
              <a:t>. </a:t>
            </a:r>
            <a:endParaRPr lang="en-US" altLang="zh-CN" dirty="0"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6575" y="1898830"/>
            <a:ext cx="7772400" cy="1500187"/>
          </a:xfrm>
        </p:spPr>
        <p:txBody>
          <a:bodyPr/>
          <a:lstStyle/>
          <a:p>
            <a:r>
              <a:rPr lang="en-US" altLang="zh-CN" sz="4800" dirty="0"/>
              <a:t>The Class </a:t>
            </a:r>
            <a:r>
              <a:rPr lang="en-US" altLang="zh-CN" sz="4800" i="1" dirty="0"/>
              <a:t>NP-Complete</a:t>
            </a:r>
            <a:endParaRPr lang="zh-CN" alt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3857252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Polynomial Reduction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1510" y="1763815"/>
            <a:ext cx="8613775" cy="4775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Let </a:t>
            </a:r>
            <a:r>
              <a:rPr lang="en-US" altLang="zh-CN" sz="2400" i="1" dirty="0"/>
              <a:t>T</a:t>
            </a:r>
            <a:r>
              <a:rPr lang="en-US" altLang="zh-CN" sz="2400" dirty="0"/>
              <a:t> be a function from the input set for a decision problem </a:t>
            </a:r>
            <a:r>
              <a:rPr lang="en-US" altLang="zh-CN" sz="2400" i="1" dirty="0"/>
              <a:t>E</a:t>
            </a:r>
            <a:r>
              <a:rPr lang="en-US" altLang="zh-CN" sz="2400" dirty="0"/>
              <a:t> into the input set for </a:t>
            </a:r>
            <a:r>
              <a:rPr lang="en-US" altLang="zh-CN" sz="2400" i="1" dirty="0"/>
              <a:t>Q</a:t>
            </a:r>
            <a:r>
              <a:rPr lang="en-US" altLang="zh-CN" sz="2400" dirty="0"/>
              <a:t>. </a:t>
            </a:r>
            <a:r>
              <a:rPr lang="en-US" altLang="zh-CN" sz="2400" i="1" dirty="0"/>
              <a:t>T</a:t>
            </a:r>
            <a:r>
              <a:rPr lang="en-US" altLang="zh-CN" sz="2400" dirty="0"/>
              <a:t> is a polynomial reduction from </a:t>
            </a:r>
            <a:r>
              <a:rPr lang="en-US" altLang="zh-CN" sz="2400" i="1" dirty="0"/>
              <a:t>E</a:t>
            </a:r>
            <a:r>
              <a:rPr lang="en-US" altLang="zh-CN" sz="2400" dirty="0"/>
              <a:t> to </a:t>
            </a:r>
            <a:r>
              <a:rPr lang="en-US" altLang="zh-CN" sz="2400" i="1" dirty="0"/>
              <a:t>Q</a:t>
            </a:r>
            <a:r>
              <a:rPr lang="en-US" altLang="zh-CN" sz="2400" dirty="0"/>
              <a:t> if: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/>
              <a:t>T</a:t>
            </a:r>
            <a:r>
              <a:rPr lang="en-US" altLang="zh-CN" dirty="0"/>
              <a:t> can be computed in polynomial bounded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x</a:t>
            </a:r>
            <a:r>
              <a:rPr lang="en-US" altLang="zh-CN" i="1" dirty="0"/>
              <a:t> </a:t>
            </a:r>
            <a:r>
              <a:rPr lang="en-US" altLang="zh-CN" dirty="0"/>
              <a:t>is a </a:t>
            </a:r>
            <a:r>
              <a:rPr lang="en-US" altLang="zh-CN" i="1" dirty="0"/>
              <a:t>yes</a:t>
            </a:r>
            <a:r>
              <a:rPr lang="en-US" altLang="zh-CN" dirty="0"/>
              <a:t> input for </a:t>
            </a:r>
            <a:r>
              <a:rPr lang="en-US" altLang="zh-CN" i="1" dirty="0"/>
              <a:t>E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ym typeface="Symbol" panose="05050102010706020507" pitchFamily="18" charset="2"/>
              </a:rPr>
              <a:t>T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) is a </a:t>
            </a:r>
            <a:r>
              <a:rPr lang="en-US" altLang="zh-CN" i="1" dirty="0">
                <a:sym typeface="Symbol" panose="05050102010706020507" pitchFamily="18" charset="2"/>
              </a:rPr>
              <a:t>yes</a:t>
            </a:r>
            <a:r>
              <a:rPr lang="en-US" altLang="zh-CN" dirty="0">
                <a:sym typeface="Symbol" panose="05050102010706020507" pitchFamily="18" charset="2"/>
              </a:rPr>
              <a:t> input for </a:t>
            </a:r>
            <a:r>
              <a:rPr lang="en-US" altLang="zh-CN" i="1" dirty="0">
                <a:sym typeface="Symbol" panose="05050102010706020507" pitchFamily="18" charset="2"/>
              </a:rPr>
              <a:t>Q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x</a:t>
            </a:r>
            <a:r>
              <a:rPr lang="en-US" altLang="zh-CN" i="1" dirty="0"/>
              <a:t> </a:t>
            </a:r>
            <a:r>
              <a:rPr lang="en-US" altLang="zh-CN" dirty="0"/>
              <a:t>is a </a:t>
            </a:r>
            <a:r>
              <a:rPr lang="en-US" altLang="zh-CN" i="1" dirty="0"/>
              <a:t>no</a:t>
            </a:r>
            <a:r>
              <a:rPr lang="en-US" altLang="zh-CN" dirty="0"/>
              <a:t> input for </a:t>
            </a:r>
            <a:r>
              <a:rPr lang="en-US" altLang="zh-CN" i="1" dirty="0"/>
              <a:t>E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ym typeface="Symbol" panose="05050102010706020507" pitchFamily="18" charset="2"/>
              </a:rPr>
              <a:t>T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) is a </a:t>
            </a:r>
            <a:r>
              <a:rPr lang="en-US" altLang="zh-CN" i="1" dirty="0">
                <a:sym typeface="Symbol" panose="05050102010706020507" pitchFamily="18" charset="2"/>
              </a:rPr>
              <a:t>no</a:t>
            </a:r>
            <a:r>
              <a:rPr lang="en-US" altLang="zh-CN" dirty="0">
                <a:sym typeface="Symbol" panose="05050102010706020507" pitchFamily="18" charset="2"/>
              </a:rPr>
              <a:t> input for </a:t>
            </a:r>
            <a:r>
              <a:rPr lang="en-US" altLang="zh-CN" i="1" dirty="0">
                <a:sym typeface="Symbol" panose="05050102010706020507" pitchFamily="18" charset="2"/>
              </a:rPr>
              <a:t>Q</a:t>
            </a:r>
            <a:endParaRPr lang="en-US" altLang="zh-CN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1840650" y="4032212"/>
            <a:ext cx="4876800" cy="16002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endParaRPr lang="zh-CN" altLang="en-US" sz="24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21650" y="4489412"/>
            <a:ext cx="9144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endParaRPr lang="zh-CN" altLang="en-US" sz="240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355250" y="4489412"/>
            <a:ext cx="20574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endParaRPr lang="zh-CN" altLang="en-US" sz="2400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136050" y="4794212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450250" y="4565612"/>
            <a:ext cx="4572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b="1" i="1"/>
              <a:t>T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136050" y="4413212"/>
            <a:ext cx="10668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b="1" i="1">
                <a:solidFill>
                  <a:srgbClr val="FF0000"/>
                </a:solidFill>
              </a:rPr>
              <a:t>T</a:t>
            </a:r>
            <a:r>
              <a:rPr lang="en-US" altLang="zh-CN" sz="2400" b="1">
                <a:solidFill>
                  <a:srgbClr val="FF0000"/>
                </a:solidFill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</a:rPr>
              <a:t>x</a:t>
            </a:r>
            <a:r>
              <a:rPr lang="en-US" altLang="zh-CN" sz="2400" b="1">
                <a:solidFill>
                  <a:srgbClr val="FF0000"/>
                </a:solidFill>
              </a:rPr>
              <a:t>)</a:t>
            </a:r>
            <a:endParaRPr lang="en-US" altLang="zh-CN" sz="2400" b="1" i="1">
              <a:solidFill>
                <a:srgbClr val="FF0000"/>
              </a:solidFill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212250" y="4794212"/>
            <a:ext cx="1066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/>
              <a:t>an input for </a:t>
            </a:r>
            <a:r>
              <a:rPr lang="en-US" altLang="zh-CN" sz="2000" i="1"/>
              <a:t>Q</a:t>
            </a:r>
            <a:endParaRPr lang="en-US" altLang="zh-CN" sz="2000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355250" y="4641812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/>
              <a:t>Algorithm for </a:t>
            </a:r>
            <a:r>
              <a:rPr lang="en-US" altLang="zh-CN" sz="2000" b="1" i="1"/>
              <a:t>Q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6412650" y="4794212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6641250" y="4718012"/>
            <a:ext cx="19812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i="1"/>
              <a:t>yes</a:t>
            </a:r>
            <a:r>
              <a:rPr lang="en-US" altLang="zh-CN" sz="2400"/>
              <a:t> or </a:t>
            </a:r>
            <a:r>
              <a:rPr lang="en-US" altLang="zh-CN" sz="2400" i="1"/>
              <a:t>no</a:t>
            </a:r>
            <a:endParaRPr lang="en-US" altLang="zh-CN" sz="2400"/>
          </a:p>
          <a:p>
            <a:pPr algn="ctr" eaLnBrk="1" hangingPunct="1">
              <a:lnSpc>
                <a:spcPct val="70000"/>
              </a:lnSpc>
              <a:spcBef>
                <a:spcPct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/>
              <a:t>answer</a:t>
            </a:r>
            <a:endParaRPr lang="en-US" altLang="zh-CN" sz="2400" i="1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1383450" y="4794212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1002450" y="4565612"/>
            <a:ext cx="3810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i="1"/>
              <a:t>x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545250" y="5022812"/>
            <a:ext cx="1371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2000" dirty="0"/>
              <a:t>(</a:t>
            </a:r>
            <a:r>
              <a:rPr lang="en-US" altLang="zh-CN" sz="2000" dirty="0"/>
              <a:t>an input for </a:t>
            </a:r>
            <a:r>
              <a:rPr lang="en-US" altLang="zh-CN" sz="2000" b="1" i="1" dirty="0"/>
              <a:t>E </a:t>
            </a:r>
            <a:r>
              <a:rPr lang="en-US" altLang="zh-CN" sz="2000" dirty="0"/>
              <a:t>)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2678850" y="5708612"/>
            <a:ext cx="32004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dirty="0"/>
              <a:t>Algorithm for </a:t>
            </a:r>
            <a:r>
              <a:rPr lang="en-US" altLang="zh-CN" sz="2400" b="1" i="1" dirty="0"/>
              <a:t>E</a:t>
            </a:r>
            <a:endParaRPr lang="en-US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2406582" y="6324058"/>
            <a:ext cx="374493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Solving a Problem Indirectly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ChangeArrowheads="1"/>
          </p:cNvSpPr>
          <p:nvPr/>
        </p:nvSpPr>
        <p:spPr bwMode="auto">
          <a:xfrm>
            <a:off x="148654" y="4059070"/>
            <a:ext cx="8806433" cy="271558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endParaRPr lang="zh-CN" altLang="en-US" sz="2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37763"/>
            <a:ext cx="8637588" cy="1446550"/>
          </a:xfrm>
        </p:spPr>
        <p:txBody>
          <a:bodyPr/>
          <a:lstStyle/>
          <a:p>
            <a:pPr eaLnBrk="1" hangingPunct="1"/>
            <a:r>
              <a:rPr lang="en-US" altLang="zh-CN" dirty="0"/>
              <a:t>An Example of </a:t>
            </a:r>
            <a:br>
              <a:rPr lang="en-US" altLang="zh-CN" dirty="0"/>
            </a:br>
            <a:r>
              <a:rPr lang="en-US" altLang="zh-CN" dirty="0"/>
              <a:t>Polynomial Reduction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1313" y="1854200"/>
            <a:ext cx="8613775" cy="2024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Let </a:t>
            </a:r>
            <a:r>
              <a:rPr lang="en-US" altLang="zh-CN" sz="2400" i="1" dirty="0"/>
              <a:t>T</a:t>
            </a:r>
            <a:r>
              <a:rPr lang="en-US" altLang="zh-CN" sz="2400" dirty="0"/>
              <a:t> be a function from the input set for a decision problem </a:t>
            </a:r>
            <a:r>
              <a:rPr lang="en-US" altLang="zh-CN" sz="2400" i="1" dirty="0"/>
              <a:t>E</a:t>
            </a:r>
            <a:r>
              <a:rPr lang="en-US" altLang="zh-CN" sz="2400" dirty="0"/>
              <a:t> into the input set for </a:t>
            </a:r>
            <a:r>
              <a:rPr lang="en-US" altLang="zh-CN" sz="2400" i="1" dirty="0"/>
              <a:t>Q</a:t>
            </a:r>
            <a:r>
              <a:rPr lang="en-US" altLang="zh-CN" sz="2400" dirty="0"/>
              <a:t>. </a:t>
            </a:r>
            <a:r>
              <a:rPr lang="en-US" altLang="zh-CN" sz="2400" i="1" dirty="0"/>
              <a:t>T</a:t>
            </a:r>
            <a:r>
              <a:rPr lang="en-US" altLang="zh-CN" sz="2400" dirty="0"/>
              <a:t> is a polynomial reduction from </a:t>
            </a:r>
            <a:r>
              <a:rPr lang="en-US" altLang="zh-CN" sz="2400" i="1" dirty="0"/>
              <a:t>E</a:t>
            </a:r>
            <a:r>
              <a:rPr lang="en-US" altLang="zh-CN" sz="2400" dirty="0"/>
              <a:t> to </a:t>
            </a:r>
            <a:r>
              <a:rPr lang="en-US" altLang="zh-CN" sz="2400" i="1" dirty="0"/>
              <a:t>Q</a:t>
            </a:r>
            <a:r>
              <a:rPr lang="en-US" altLang="zh-CN" sz="2400" dirty="0"/>
              <a:t> if: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/>
              <a:t>T</a:t>
            </a:r>
            <a:r>
              <a:rPr lang="en-US" altLang="zh-CN" dirty="0"/>
              <a:t> can be computed in polynomial bounded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x</a:t>
            </a:r>
            <a:r>
              <a:rPr lang="en-US" altLang="zh-CN" i="1" dirty="0"/>
              <a:t> </a:t>
            </a:r>
            <a:r>
              <a:rPr lang="en-US" altLang="zh-CN" dirty="0"/>
              <a:t>is a </a:t>
            </a:r>
            <a:r>
              <a:rPr lang="en-US" altLang="zh-CN" i="1" dirty="0"/>
              <a:t>yes</a:t>
            </a:r>
            <a:r>
              <a:rPr lang="en-US" altLang="zh-CN" dirty="0"/>
              <a:t> input for </a:t>
            </a:r>
            <a:r>
              <a:rPr lang="en-US" altLang="zh-CN" i="1" dirty="0"/>
              <a:t>E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ym typeface="Symbol" panose="05050102010706020507" pitchFamily="18" charset="2"/>
              </a:rPr>
              <a:t>T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) is a </a:t>
            </a:r>
            <a:r>
              <a:rPr lang="en-US" altLang="zh-CN" i="1" dirty="0">
                <a:sym typeface="Symbol" panose="05050102010706020507" pitchFamily="18" charset="2"/>
              </a:rPr>
              <a:t>yes</a:t>
            </a:r>
            <a:r>
              <a:rPr lang="en-US" altLang="zh-CN" dirty="0">
                <a:sym typeface="Symbol" panose="05050102010706020507" pitchFamily="18" charset="2"/>
              </a:rPr>
              <a:t> input for </a:t>
            </a:r>
            <a:r>
              <a:rPr lang="en-US" altLang="zh-CN" i="1" dirty="0">
                <a:sym typeface="Symbol" panose="05050102010706020507" pitchFamily="18" charset="2"/>
              </a:rPr>
              <a:t>Q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x</a:t>
            </a:r>
            <a:r>
              <a:rPr lang="en-US" altLang="zh-CN" i="1" dirty="0"/>
              <a:t> </a:t>
            </a:r>
            <a:r>
              <a:rPr lang="en-US" altLang="zh-CN" dirty="0"/>
              <a:t>is a </a:t>
            </a:r>
            <a:r>
              <a:rPr lang="en-US" altLang="zh-CN" i="1" dirty="0"/>
              <a:t>no</a:t>
            </a:r>
            <a:r>
              <a:rPr lang="en-US" altLang="zh-CN" dirty="0"/>
              <a:t> input for </a:t>
            </a:r>
            <a:r>
              <a:rPr lang="en-US" altLang="zh-CN" i="1" dirty="0"/>
              <a:t>E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ym typeface="Symbol" panose="05050102010706020507" pitchFamily="18" charset="2"/>
              </a:rPr>
              <a:t>T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) is a </a:t>
            </a:r>
            <a:r>
              <a:rPr lang="en-US" altLang="zh-CN" i="1" dirty="0">
                <a:sym typeface="Symbol" panose="05050102010706020507" pitchFamily="18" charset="2"/>
              </a:rPr>
              <a:t>no</a:t>
            </a:r>
            <a:r>
              <a:rPr lang="en-US" altLang="zh-CN" dirty="0">
                <a:sym typeface="Symbol" panose="05050102010706020507" pitchFamily="18" charset="2"/>
              </a:rPr>
              <a:t> input for </a:t>
            </a:r>
            <a:r>
              <a:rPr lang="en-US" altLang="zh-CN" i="1" dirty="0">
                <a:sym typeface="Symbol" panose="05050102010706020507" pitchFamily="18" charset="2"/>
              </a:rPr>
              <a:t>Q</a:t>
            </a:r>
            <a:endParaRPr lang="en-US" altLang="zh-CN" dirty="0"/>
          </a:p>
        </p:txBody>
      </p:sp>
      <p:sp>
        <p:nvSpPr>
          <p:cNvPr id="3174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65683" y="4272536"/>
            <a:ext cx="8793578" cy="204224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An example: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i="1" dirty="0"/>
              <a:t>    E</a:t>
            </a:r>
            <a:r>
              <a:rPr lang="en-US" altLang="zh-CN" sz="2400" dirty="0"/>
              <a:t>: Given a sequence of Boolean values, does at least one of them have the value true?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i="1" dirty="0"/>
              <a:t>    Q</a:t>
            </a:r>
            <a:r>
              <a:rPr lang="en-US" altLang="zh-CN" sz="2400" dirty="0"/>
              <a:t>: Given a sequence of integers, is the maximum of them positive?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i="1" dirty="0"/>
              <a:t>    T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x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)= (</a:t>
            </a:r>
            <a:r>
              <a:rPr lang="en-US" altLang="zh-CN" sz="2400" i="1" dirty="0"/>
              <a:t>y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y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), where: </a:t>
            </a:r>
            <a:r>
              <a:rPr lang="en-US" altLang="zh-CN" sz="2400" i="1" dirty="0" err="1"/>
              <a:t>y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=1 if </a:t>
            </a:r>
            <a:r>
              <a:rPr lang="en-US" altLang="zh-CN" sz="2400" i="1" dirty="0"/>
              <a:t>x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=true, and </a:t>
            </a:r>
            <a:r>
              <a:rPr lang="en-US" altLang="zh-CN" sz="2400" i="1" dirty="0" err="1"/>
              <a:t>y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=0 if </a:t>
            </a:r>
            <a:r>
              <a:rPr lang="en-US" altLang="zh-CN" sz="2400" i="1" dirty="0"/>
              <a:t>x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=false</a:t>
            </a:r>
            <a:endParaRPr lang="en-US" altLang="zh-CN" sz="2400" i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i="1" dirty="0"/>
          </a:p>
        </p:txBody>
      </p:sp>
    </p:spTree>
    <p:extLst>
      <p:ext uri="{BB962C8B-B14F-4D97-AF65-F5344CB8AC3E}">
        <p14:creationId xmlns:p14="http://schemas.microsoft.com/office/powerpoint/2010/main" val="207692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6575" y="1898830"/>
            <a:ext cx="7772400" cy="1500187"/>
          </a:xfrm>
        </p:spPr>
        <p:txBody>
          <a:bodyPr/>
          <a:lstStyle/>
          <a:p>
            <a:r>
              <a:rPr lang="en-US" altLang="zh-CN" sz="4800" dirty="0"/>
              <a:t>What is a decision problem?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034976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ChangeArrowheads="1"/>
          </p:cNvSpPr>
          <p:nvPr/>
        </p:nvSpPr>
        <p:spPr bwMode="auto">
          <a:xfrm>
            <a:off x="701675" y="5994400"/>
            <a:ext cx="7620000" cy="685800"/>
          </a:xfrm>
          <a:prstGeom prst="rect">
            <a:avLst/>
          </a:prstGeom>
          <a:solidFill>
            <a:srgbClr val="FFFFCC"/>
          </a:solidFill>
          <a:ln w="57150" cmpd="thinThick">
            <a:solidFill>
              <a:srgbClr val="FF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endParaRPr lang="zh-CN" altLang="en-US" sz="240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898650"/>
            <a:ext cx="8510587" cy="4654550"/>
          </a:xfrm>
        </p:spPr>
        <p:txBody>
          <a:bodyPr/>
          <a:lstStyle/>
          <a:p>
            <a:pPr eaLnBrk="1" hangingPunct="1"/>
            <a:r>
              <a:rPr lang="en-US" altLang="zh-CN" dirty="0"/>
              <a:t>Problem </a:t>
            </a:r>
            <a:r>
              <a:rPr lang="en-US" altLang="zh-CN" i="1" dirty="0"/>
              <a:t>E</a:t>
            </a:r>
            <a:r>
              <a:rPr lang="en-US" altLang="zh-CN" dirty="0"/>
              <a:t> is </a:t>
            </a:r>
            <a:r>
              <a:rPr lang="en-US" altLang="zh-CN" b="1" dirty="0">
                <a:solidFill>
                  <a:srgbClr val="FF0000"/>
                </a:solidFill>
              </a:rPr>
              <a:t>polynomially reducible</a:t>
            </a:r>
            <a:r>
              <a:rPr lang="en-US" altLang="zh-CN" dirty="0"/>
              <a:t> to </a:t>
            </a:r>
            <a:r>
              <a:rPr lang="en-US" altLang="zh-CN" i="1" dirty="0"/>
              <a:t>Q</a:t>
            </a:r>
            <a:r>
              <a:rPr lang="en-US" altLang="zh-CN" dirty="0"/>
              <a:t> if there exists a polynomial reduction from </a:t>
            </a:r>
            <a:r>
              <a:rPr lang="en-US" altLang="zh-CN" i="1" dirty="0"/>
              <a:t>E</a:t>
            </a:r>
            <a:r>
              <a:rPr lang="en-US" altLang="zh-CN" dirty="0"/>
              <a:t> to </a:t>
            </a:r>
            <a:r>
              <a:rPr lang="en-US" altLang="zh-CN" i="1" dirty="0"/>
              <a:t>Q</a:t>
            </a:r>
            <a:r>
              <a:rPr lang="en-US" altLang="zh-CN" dirty="0"/>
              <a:t>, denoted as: </a:t>
            </a:r>
            <a:r>
              <a:rPr lang="en-US" altLang="zh-CN" b="1" i="1" dirty="0">
                <a:solidFill>
                  <a:srgbClr val="0000CC"/>
                </a:solidFill>
              </a:rPr>
              <a:t>E</a:t>
            </a:r>
            <a:r>
              <a:rPr lang="en-US" altLang="zh-CN" b="1" dirty="0">
                <a:solidFill>
                  <a:srgbClr val="0000CC"/>
                </a:solidFill>
                <a:sym typeface="Symbol" panose="05050102010706020507" pitchFamily="18" charset="2"/>
              </a:rPr>
              <a:t></a:t>
            </a:r>
            <a:r>
              <a:rPr lang="en-US" altLang="zh-CN" b="1" i="1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P</a:t>
            </a:r>
            <a:r>
              <a:rPr lang="en-US" altLang="zh-CN" b="1" dirty="0">
                <a:solidFill>
                  <a:srgbClr val="0000CC"/>
                </a:solidFill>
                <a:sym typeface="Symbol" panose="05050102010706020507" pitchFamily="18" charset="2"/>
              </a:rPr>
              <a:t>Q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If </a:t>
            </a:r>
            <a:r>
              <a:rPr lang="en-US" altLang="zh-CN" i="1" dirty="0"/>
              <a:t>E</a:t>
            </a:r>
            <a:r>
              <a:rPr lang="en-US" altLang="zh-CN" dirty="0">
                <a:sym typeface="Symbol" panose="05050102010706020507" pitchFamily="18" charset="2"/>
              </a:rPr>
              <a:t></a:t>
            </a:r>
            <a:r>
              <a:rPr lang="en-US" altLang="zh-CN" i="1" baseline="-25000" dirty="0">
                <a:sym typeface="Symbol" panose="05050102010706020507" pitchFamily="18" charset="2"/>
              </a:rPr>
              <a:t>P</a:t>
            </a:r>
            <a:r>
              <a:rPr lang="en-US" altLang="zh-CN" dirty="0">
                <a:sym typeface="Symbol" panose="05050102010706020507" pitchFamily="18" charset="2"/>
              </a:rPr>
              <a:t>Q and </a:t>
            </a:r>
            <a:r>
              <a:rPr lang="en-US" altLang="zh-CN" i="1" dirty="0">
                <a:sym typeface="Symbol" panose="05050102010706020507" pitchFamily="18" charset="2"/>
              </a:rPr>
              <a:t>Q</a:t>
            </a:r>
            <a:r>
              <a:rPr lang="en-US" altLang="zh-CN" dirty="0">
                <a:sym typeface="Symbol" panose="05050102010706020507" pitchFamily="18" charset="2"/>
              </a:rPr>
              <a:t> is in </a:t>
            </a:r>
            <a:r>
              <a:rPr lang="en-US" altLang="zh-CN" b="1" i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sym typeface="Symbol" panose="05050102010706020507" pitchFamily="18" charset="2"/>
              </a:rPr>
              <a:t>, then</a:t>
            </a:r>
            <a:r>
              <a:rPr lang="en-US" altLang="zh-CN" i="1" dirty="0">
                <a:sym typeface="Symbol" panose="05050102010706020507" pitchFamily="18" charset="2"/>
              </a:rPr>
              <a:t> E</a:t>
            </a:r>
            <a:r>
              <a:rPr lang="en-US" altLang="zh-CN" dirty="0">
                <a:sym typeface="Symbol" panose="05050102010706020507" pitchFamily="18" charset="2"/>
              </a:rPr>
              <a:t> is in </a:t>
            </a:r>
            <a:r>
              <a:rPr lang="en-US" altLang="zh-CN" b="1" i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P</a:t>
            </a:r>
            <a:endParaRPr lang="en-US" altLang="zh-CN" dirty="0">
              <a:ea typeface="Arial Unicode MS" panose="020B0604020202020204" pitchFamily="34" charset="-122"/>
              <a:cs typeface="Arial Unicode MS" panose="020B0604020202020204" pitchFamily="34" charset="-122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CN" sz="2400" dirty="0">
                <a:ea typeface="华文新魏" panose="02010800040101010101" pitchFamily="2" charset="-122"/>
                <a:sym typeface="Symbol" panose="05050102010706020507" pitchFamily="18" charset="2"/>
              </a:rPr>
              <a:t>The complexity of </a:t>
            </a:r>
            <a:r>
              <a:rPr lang="en-US" altLang="zh-CN" sz="2400" i="1" dirty="0">
                <a:ea typeface="华文新魏" panose="0201080004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 sz="2400" dirty="0">
                <a:ea typeface="华文新魏" panose="02010800040101010101" pitchFamily="2" charset="-122"/>
                <a:sym typeface="Symbol" panose="05050102010706020507" pitchFamily="18" charset="2"/>
              </a:rPr>
              <a:t> is the sum of </a:t>
            </a:r>
            <a:r>
              <a:rPr lang="en-US" altLang="zh-CN" sz="2400" i="1" dirty="0">
                <a:ea typeface="华文新魏" panose="0201080004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ea typeface="华文新魏" panose="02010800040101010101" pitchFamily="2" charset="-122"/>
                <a:sym typeface="Symbol" panose="05050102010706020507" pitchFamily="18" charset="2"/>
              </a:rPr>
              <a:t>, with the input size </a:t>
            </a:r>
            <a:r>
              <a:rPr lang="en-US" altLang="zh-CN" sz="2400" i="1" dirty="0">
                <a:ea typeface="华文新魏" panose="0201080004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ea typeface="华文新魏" panose="02010800040101010101" pitchFamily="2" charset="-122"/>
                <a:sym typeface="Symbol" panose="05050102010706020507" pitchFamily="18" charset="2"/>
              </a:rPr>
              <a:t>, and </a:t>
            </a:r>
            <a:r>
              <a:rPr lang="en-US" altLang="zh-CN" sz="2400" i="1" dirty="0">
                <a:ea typeface="华文新魏" panose="0201080004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ea typeface="华文新魏" panose="02010800040101010101" pitchFamily="2" charset="-122"/>
                <a:sym typeface="Symbol" panose="05050102010706020507" pitchFamily="18" charset="2"/>
              </a:rPr>
              <a:t>, with the input size </a:t>
            </a:r>
            <a:r>
              <a:rPr lang="en-US" altLang="zh-CN" sz="2400" i="1" dirty="0">
                <a:ea typeface="华文新魏" panose="0201080004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ea typeface="华文新魏" panose="0201080004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ea typeface="华文新魏" panose="0201080004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ea typeface="华文新魏" panose="02010800040101010101" pitchFamily="2" charset="-122"/>
                <a:sym typeface="Symbol" panose="05050102010706020507" pitchFamily="18" charset="2"/>
              </a:rPr>
              <a:t>), where </a:t>
            </a:r>
            <a:r>
              <a:rPr lang="en-US" altLang="zh-CN" sz="2400" i="1" dirty="0">
                <a:ea typeface="华文新魏" panose="0201080004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ea typeface="华文新魏" panose="02010800040101010101" pitchFamily="2" charset="-122"/>
                <a:sym typeface="Symbol" panose="05050102010706020507" pitchFamily="18" charset="2"/>
              </a:rPr>
              <a:t> is the polynomial bound on </a:t>
            </a:r>
            <a:r>
              <a:rPr lang="en-US" altLang="zh-CN" sz="2400" i="1" dirty="0">
                <a:ea typeface="华文新魏" panose="0201080004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ea typeface="华文新魏" panose="02010800040101010101" pitchFamily="2" charset="-122"/>
                <a:sym typeface="Symbol" panose="05050102010706020507" pitchFamily="18" charset="2"/>
              </a:rPr>
              <a:t>, </a:t>
            </a:r>
          </a:p>
          <a:p>
            <a:pPr lvl="1" eaLnBrk="1" hangingPunct="1"/>
            <a:r>
              <a:rPr lang="en-US" altLang="zh-CN" sz="2400" dirty="0">
                <a:ea typeface="华文新魏" panose="02010800040101010101" pitchFamily="2" charset="-122"/>
                <a:sym typeface="Symbol" panose="05050102010706020507" pitchFamily="18" charset="2"/>
              </a:rPr>
              <a:t>So, the total cost is: </a:t>
            </a:r>
            <a:r>
              <a:rPr lang="en-US" altLang="zh-CN" sz="2400" i="1" dirty="0">
                <a:ea typeface="华文新魏" panose="0201080004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ea typeface="华文新魏" panose="0201080004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ea typeface="华文新魏" panose="0201080004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ea typeface="华文新魏" panose="02010800040101010101" pitchFamily="2" charset="-122"/>
                <a:sym typeface="Symbol" panose="05050102010706020507" pitchFamily="18" charset="2"/>
              </a:rPr>
              <a:t>)+</a:t>
            </a:r>
            <a:r>
              <a:rPr lang="en-US" altLang="zh-CN" sz="2400" i="1" dirty="0">
                <a:ea typeface="华文新魏" panose="0201080004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ea typeface="华文新魏" panose="0201080004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ea typeface="华文新魏" panose="0201080004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ea typeface="华文新魏" panose="0201080004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ea typeface="华文新魏" panose="0201080004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ea typeface="华文新魏" panose="02010800040101010101" pitchFamily="2" charset="-122"/>
                <a:sym typeface="Symbol" panose="05050102010706020507" pitchFamily="18" charset="2"/>
              </a:rPr>
              <a:t>)), where </a:t>
            </a:r>
            <a:r>
              <a:rPr lang="en-US" altLang="zh-CN" sz="2400" i="1" dirty="0">
                <a:ea typeface="华文新魏" panose="0201080004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ea typeface="华文新魏" panose="02010800040101010101" pitchFamily="2" charset="-122"/>
                <a:sym typeface="Symbol" panose="05050102010706020507" pitchFamily="18" charset="2"/>
              </a:rPr>
              <a:t> is the polynomial bound on </a:t>
            </a:r>
            <a:r>
              <a:rPr lang="en-US" altLang="zh-CN" sz="2400" i="1" dirty="0">
                <a:ea typeface="华文新魏" panose="0201080004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ea typeface="华文新魏" panose="02010800040101010101" pitchFamily="2" charset="-122"/>
                <a:sym typeface="Symbol" panose="05050102010706020507" pitchFamily="18" charset="2"/>
              </a:rPr>
              <a:t>.</a:t>
            </a: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(If </a:t>
            </a:r>
            <a:r>
              <a:rPr lang="en-US" altLang="zh-CN" sz="2400" b="1" i="1" dirty="0">
                <a:solidFill>
                  <a:schemeClr val="tx2"/>
                </a:solidFill>
              </a:rPr>
              <a:t>E</a:t>
            </a:r>
            <a:r>
              <a:rPr lang="en-US" altLang="zh-CN" sz="2400" b="1" dirty="0">
                <a:solidFill>
                  <a:schemeClr val="tx2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2400" b="1" i="1" baseline="-25000" dirty="0">
                <a:solidFill>
                  <a:schemeClr val="tx2"/>
                </a:solidFill>
                <a:sym typeface="Symbol" panose="05050102010706020507" pitchFamily="18" charset="2"/>
              </a:rPr>
              <a:t>P</a:t>
            </a:r>
            <a:r>
              <a:rPr lang="en-US" altLang="zh-CN" sz="2400" b="1" dirty="0">
                <a:solidFill>
                  <a:schemeClr val="tx2"/>
                </a:solidFill>
                <a:sym typeface="Symbol" panose="05050102010706020507" pitchFamily="18" charset="2"/>
              </a:rPr>
              <a:t>Q, then </a:t>
            </a:r>
            <a:r>
              <a:rPr lang="en-US" altLang="zh-CN" sz="2400" b="1" i="1" dirty="0">
                <a:solidFill>
                  <a:schemeClr val="tx2"/>
                </a:solidFill>
                <a:sym typeface="Symbol" panose="05050102010706020507" pitchFamily="18" charset="2"/>
              </a:rPr>
              <a:t>Q</a:t>
            </a:r>
            <a:r>
              <a:rPr lang="en-US" altLang="zh-CN" sz="2400" b="1" dirty="0">
                <a:solidFill>
                  <a:schemeClr val="tx2"/>
                </a:solidFill>
                <a:sym typeface="Symbol" panose="05050102010706020507" pitchFamily="18" charset="2"/>
              </a:rPr>
              <a:t> is at least as “hard” to solve as </a:t>
            </a:r>
            <a:r>
              <a:rPr lang="en-US" altLang="zh-CN" sz="2400" b="1" i="1" dirty="0">
                <a:solidFill>
                  <a:schemeClr val="tx2"/>
                </a:solidFill>
                <a:sym typeface="Symbol" panose="05050102010706020507" pitchFamily="18" charset="2"/>
              </a:rPr>
              <a:t>E</a:t>
            </a:r>
            <a:r>
              <a:rPr lang="en-US" altLang="zh-CN" sz="2400" b="1" dirty="0">
                <a:solidFill>
                  <a:schemeClr val="tx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Relation of Reducibility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91" y="1853825"/>
            <a:ext cx="88439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A problem </a:t>
            </a:r>
            <a:r>
              <a:rPr lang="en-US" altLang="zh-CN" i="1" dirty="0"/>
              <a:t>Q </a:t>
            </a:r>
            <a:r>
              <a:rPr lang="en-US" altLang="zh-CN" dirty="0"/>
              <a:t>is </a:t>
            </a:r>
            <a:r>
              <a:rPr lang="en-US" altLang="zh-CN" b="1" i="1" dirty="0">
                <a:solidFill>
                  <a:schemeClr val="tx2"/>
                </a:solidFill>
              </a:rPr>
              <a:t>NP</a:t>
            </a:r>
            <a:r>
              <a:rPr lang="en-US" altLang="zh-CN" b="1" dirty="0">
                <a:solidFill>
                  <a:schemeClr val="tx2"/>
                </a:solidFill>
              </a:rPr>
              <a:t>-hard</a:t>
            </a:r>
            <a:r>
              <a:rPr lang="en-US" altLang="zh-CN" dirty="0"/>
              <a:t> if </a:t>
            </a:r>
            <a:r>
              <a:rPr lang="en-US" altLang="zh-CN" dirty="0">
                <a:solidFill>
                  <a:srgbClr val="0000CC"/>
                </a:solidFill>
              </a:rPr>
              <a:t>every </a:t>
            </a:r>
            <a:r>
              <a:rPr lang="en-US" altLang="zh-CN" dirty="0"/>
              <a:t>problem </a:t>
            </a:r>
            <a:r>
              <a:rPr lang="en-US" altLang="zh-CN" i="1" dirty="0"/>
              <a:t>E</a:t>
            </a:r>
            <a:r>
              <a:rPr lang="en-US" altLang="zh-CN" dirty="0"/>
              <a:t> in </a:t>
            </a:r>
            <a:r>
              <a:rPr lang="en-US" altLang="zh-CN" b="1" i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NP</a:t>
            </a:r>
            <a:r>
              <a:rPr lang="en-US" altLang="zh-CN" dirty="0"/>
              <a:t> is 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</a:rPr>
              <a:t>polynomially </a:t>
            </a:r>
            <a:r>
              <a:rPr lang="en-US" altLang="zh-CN" dirty="0"/>
              <a:t>reducible to </a:t>
            </a:r>
            <a:r>
              <a:rPr lang="en-US" altLang="zh-CN" i="1" dirty="0"/>
              <a:t>Q</a:t>
            </a:r>
            <a:r>
              <a:rPr lang="en-US" altLang="zh-CN" dirty="0"/>
              <a:t>, that is </a:t>
            </a:r>
            <a:r>
              <a:rPr lang="en-US" altLang="zh-CN" i="1" dirty="0"/>
              <a:t>E</a:t>
            </a:r>
            <a:r>
              <a:rPr lang="en-US" altLang="zh-CN" dirty="0">
                <a:sym typeface="Symbol" panose="05050102010706020507" pitchFamily="18" charset="2"/>
              </a:rPr>
              <a:t></a:t>
            </a:r>
            <a:r>
              <a:rPr lang="en-US" altLang="zh-CN" i="1" baseline="-25000" dirty="0">
                <a:sym typeface="Symbol" panose="05050102010706020507" pitchFamily="18" charset="2"/>
              </a:rPr>
              <a:t>P</a:t>
            </a:r>
            <a:r>
              <a:rPr lang="en-US" altLang="zh-CN" dirty="0">
                <a:sym typeface="Symbol" panose="05050102010706020507" pitchFamily="18" charset="2"/>
              </a:rPr>
              <a:t>Q.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(which means that </a:t>
            </a:r>
            <a:r>
              <a:rPr lang="en-US" altLang="zh-CN" i="1" dirty="0">
                <a:sym typeface="Symbol" panose="05050102010706020507" pitchFamily="18" charset="2"/>
              </a:rPr>
              <a:t>Q</a:t>
            </a:r>
            <a:r>
              <a:rPr lang="en-US" altLang="zh-CN" dirty="0">
                <a:sym typeface="Symbol" panose="05050102010706020507" pitchFamily="18" charset="2"/>
              </a:rPr>
              <a:t> is at least as hard as any problem in </a:t>
            </a:r>
            <a:r>
              <a:rPr lang="en-US" altLang="zh-CN" b="1" i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NP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A problem </a:t>
            </a:r>
            <a:r>
              <a:rPr lang="en-US" altLang="zh-CN" i="1" dirty="0"/>
              <a:t>Q </a:t>
            </a:r>
            <a:r>
              <a:rPr lang="en-US" altLang="zh-CN" dirty="0"/>
              <a:t>is </a:t>
            </a:r>
            <a:r>
              <a:rPr lang="en-US" altLang="zh-CN" b="1" i="1" dirty="0">
                <a:solidFill>
                  <a:schemeClr val="tx2"/>
                </a:solidFill>
              </a:rPr>
              <a:t>NP</a:t>
            </a:r>
            <a:r>
              <a:rPr lang="en-US" altLang="zh-CN" b="1" dirty="0">
                <a:solidFill>
                  <a:schemeClr val="tx2"/>
                </a:solidFill>
              </a:rPr>
              <a:t>-complete</a:t>
            </a:r>
            <a:r>
              <a:rPr lang="en-US" altLang="zh-CN" dirty="0"/>
              <a:t> if it is in </a:t>
            </a:r>
            <a:r>
              <a:rPr lang="en-US" altLang="zh-CN" b="1" i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NP</a:t>
            </a:r>
            <a:r>
              <a:rPr lang="en-US" altLang="zh-CN" dirty="0"/>
              <a:t> and is </a:t>
            </a:r>
            <a:r>
              <a:rPr lang="en-US" altLang="zh-CN" b="1" i="1" dirty="0">
                <a:solidFill>
                  <a:schemeClr val="tx2"/>
                </a:solidFill>
              </a:rPr>
              <a:t>NP</a:t>
            </a:r>
            <a:r>
              <a:rPr lang="en-US" altLang="zh-CN" b="1" dirty="0">
                <a:solidFill>
                  <a:schemeClr val="tx2"/>
                </a:solidFill>
              </a:rPr>
              <a:t>-hard</a:t>
            </a:r>
            <a:r>
              <a:rPr lang="en-US" altLang="zh-CN" dirty="0"/>
              <a:t>.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(which means that </a:t>
            </a:r>
            <a:r>
              <a:rPr lang="en-US" altLang="zh-CN" i="1" dirty="0"/>
              <a:t>Q </a:t>
            </a:r>
            <a:r>
              <a:rPr lang="en-US" altLang="zh-CN" dirty="0"/>
              <a:t>is at most as hard as to be solved by a polynomially bounded nondeterministic algorithm)</a:t>
            </a: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/>
              <a:t>NP</a:t>
            </a:r>
            <a:r>
              <a:rPr lang="en-US" altLang="zh-CN"/>
              <a:t>-complete Problems</a:t>
            </a:r>
            <a:endParaRPr lang="en-US" altLang="zh-CN" i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37763"/>
            <a:ext cx="8637588" cy="1446550"/>
          </a:xfrm>
        </p:spPr>
        <p:txBody>
          <a:bodyPr/>
          <a:lstStyle/>
          <a:p>
            <a:pPr eaLnBrk="1" hangingPunct="1"/>
            <a:r>
              <a:rPr lang="en-US" altLang="zh-CN" dirty="0"/>
              <a:t>Summary:</a:t>
            </a:r>
            <a:br>
              <a:rPr lang="en-US" altLang="zh-CN" dirty="0"/>
            </a:br>
            <a:r>
              <a:rPr lang="en-US" altLang="zh-CN" dirty="0"/>
              <a:t>Theory of 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NP</a:t>
            </a:r>
            <a:r>
              <a:rPr lang="en-US" altLang="zh-CN" dirty="0">
                <a:ea typeface="华文新魏" panose="02010800040101010101" pitchFamily="2" charset="-122"/>
              </a:rPr>
              <a:t>-Completeness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What it </a:t>
            </a:r>
            <a:r>
              <a:rPr lang="en-US" altLang="zh-CN" b="1" dirty="0">
                <a:solidFill>
                  <a:schemeClr val="tx2"/>
                </a:solidFill>
              </a:rPr>
              <a:t>cannot</a:t>
            </a:r>
            <a:r>
              <a:rPr lang="en-US" altLang="zh-CN" dirty="0"/>
              <a:t> do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Provide a method of obtaining polynomial time algorithms for “hard”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Negate the existence of algorithms of polynomial complexity for “hard” problems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What it </a:t>
            </a:r>
            <a:r>
              <a:rPr lang="en-US" altLang="zh-CN" b="1" dirty="0">
                <a:solidFill>
                  <a:schemeClr val="tx2"/>
                </a:solidFill>
              </a:rPr>
              <a:t>can</a:t>
            </a:r>
            <a:r>
              <a:rPr lang="en-US" altLang="zh-CN" dirty="0"/>
              <a:t> do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Show that many of the problems, for which there is </a:t>
            </a:r>
            <a:r>
              <a:rPr lang="en-US" altLang="zh-CN" dirty="0">
                <a:solidFill>
                  <a:srgbClr val="FF0000"/>
                </a:solidFill>
              </a:rPr>
              <a:t>no known </a:t>
            </a:r>
            <a:r>
              <a:rPr lang="en-US" altLang="zh-CN" dirty="0"/>
              <a:t>polynomial time algorithm, are computationally related.</a:t>
            </a:r>
          </a:p>
        </p:txBody>
      </p:sp>
    </p:spTree>
    <p:extLst>
      <p:ext uri="{BB962C8B-B14F-4D97-AF65-F5344CB8AC3E}">
        <p14:creationId xmlns:p14="http://schemas.microsoft.com/office/powerpoint/2010/main" val="335912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Max Clique: an Example</a:t>
            </a:r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A maximal complete </a:t>
            </a:r>
            <a:r>
              <a:rPr lang="en-US" altLang="zh-CN" dirty="0" err="1"/>
              <a:t>subgraph</a:t>
            </a:r>
            <a:r>
              <a:rPr lang="en-US" altLang="zh-CN" dirty="0"/>
              <a:t> of a graph G is called a </a:t>
            </a:r>
            <a:r>
              <a:rPr lang="en-US" altLang="zh-CN" b="1" dirty="0">
                <a:solidFill>
                  <a:srgbClr val="FF0000"/>
                </a:solidFill>
              </a:rPr>
              <a:t>clique</a:t>
            </a:r>
            <a:r>
              <a:rPr lang="en-US" altLang="zh-CN" dirty="0"/>
              <a:t>, whose size is the number of vertices in it.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tx2"/>
                </a:solidFill>
              </a:rPr>
              <a:t>Optimization problem</a:t>
            </a:r>
            <a:r>
              <a:rPr lang="en-US" altLang="zh-CN" dirty="0"/>
              <a:t>: Find the maximal clique in a given graph G.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tx2"/>
                </a:solidFill>
              </a:rPr>
              <a:t>Decision problem</a:t>
            </a:r>
            <a:r>
              <a:rPr lang="en-US" altLang="zh-CN" dirty="0"/>
              <a:t>: Does G have a clique of size at least </a:t>
            </a:r>
            <a:r>
              <a:rPr lang="en-US" altLang="zh-CN" i="1" dirty="0"/>
              <a:t>k</a:t>
            </a:r>
            <a:r>
              <a:rPr lang="en-US" altLang="zh-CN" dirty="0"/>
              <a:t> for some given </a:t>
            </a:r>
            <a:r>
              <a:rPr lang="en-US" altLang="zh-CN" i="1" dirty="0"/>
              <a:t>k</a:t>
            </a:r>
            <a:r>
              <a:rPr lang="en-US" altLang="zh-CN" dirty="0"/>
              <a:t>?</a:t>
            </a:r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70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Decision Problem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500"/>
              <a:t>Statement of a decision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500"/>
              <a:t>Part 1: instance description defining the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500"/>
              <a:t>Part 2: question stating the actual yes-or-no question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500"/>
              <a:t>A decision problem is a mapping from all possible inputs into the set {</a:t>
            </a:r>
            <a:r>
              <a:rPr lang="en-US" altLang="zh-CN" sz="3500" i="1"/>
              <a:t>yes</a:t>
            </a:r>
            <a:r>
              <a:rPr lang="en-US" altLang="zh-CN" sz="3500"/>
              <a:t>, </a:t>
            </a:r>
            <a:r>
              <a:rPr lang="en-US" altLang="zh-CN" sz="3500" i="1"/>
              <a:t>no</a:t>
            </a:r>
            <a:r>
              <a:rPr lang="en-US" altLang="zh-CN" sz="3500"/>
              <a:t>}</a:t>
            </a:r>
          </a:p>
          <a:p>
            <a:pPr eaLnBrk="1" hangingPunct="1">
              <a:lnSpc>
                <a:spcPct val="9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0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Optimization vs. Decision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1941513"/>
            <a:ext cx="8632825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/>
              <a:t>Usually, an optimization problem can be rephrased as a decision problem.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/>
              <a:t>If an optimization problem is easy, then its related decision problem is easy as well. 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/>
              <a:t>Similarly, if we can provide evidence that a decision problem is hard, then its related optimization problem is  hard.</a:t>
            </a:r>
          </a:p>
        </p:txBody>
      </p:sp>
    </p:spTree>
    <p:extLst>
      <p:ext uri="{BB962C8B-B14F-4D97-AF65-F5344CB8AC3E}">
        <p14:creationId xmlns:p14="http://schemas.microsoft.com/office/powerpoint/2010/main" val="244399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Max Clique Revisited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1941513"/>
            <a:ext cx="8542337" cy="441325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zh-CN" sz="2400" dirty="0"/>
              <a:t>The max clique problem can be solved in polynomial time </a:t>
            </a:r>
            <a:r>
              <a:rPr lang="en-US" altLang="zh-CN" sz="2400" dirty="0" err="1">
                <a:solidFill>
                  <a:srgbClr val="FF0000"/>
                </a:solidFill>
              </a:rPr>
              <a:t>iff</a:t>
            </a:r>
            <a:r>
              <a:rPr lang="en-US" altLang="zh-CN" sz="2400" dirty="0">
                <a:solidFill>
                  <a:srgbClr val="FF0000"/>
                </a:solidFill>
              </a:rPr>
              <a:t>. </a:t>
            </a:r>
            <a:r>
              <a:rPr lang="en-US" altLang="zh-CN" sz="2400" dirty="0"/>
              <a:t>the corresponding decision problem can be solved in polynomial time.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CN" sz="2400" dirty="0"/>
              <a:t>If the size of a max clique can be found in time </a:t>
            </a:r>
            <a:r>
              <a:rPr lang="en-US" altLang="zh-CN" sz="2400" i="1" dirty="0"/>
              <a:t>g</a:t>
            </a:r>
            <a:r>
              <a:rPr lang="en-US" altLang="zh-CN" sz="2400" dirty="0"/>
              <a:t>(n), the corresponding decision may be settled in that time of course.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CN" sz="2400" dirty="0"/>
              <a:t>If </a:t>
            </a:r>
            <a:r>
              <a:rPr lang="en-US" altLang="zh-CN" sz="2400" i="1" dirty="0" err="1"/>
              <a:t>deciClique</a:t>
            </a:r>
            <a:r>
              <a:rPr lang="en-US" altLang="zh-CN" sz="2400" dirty="0"/>
              <a:t> is an algorithm for the decision problem with </a:t>
            </a:r>
            <a:r>
              <a:rPr lang="en-US" altLang="zh-CN" sz="2400" i="1" dirty="0"/>
              <a:t>k.</a:t>
            </a:r>
            <a:r>
              <a:rPr lang="en-US" altLang="zh-CN" sz="2400" dirty="0"/>
              <a:t> Its complexity is 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). Then we apply the algorithm at most </a:t>
            </a:r>
            <a:r>
              <a:rPr lang="en-US" altLang="zh-CN" sz="2400" i="1" dirty="0"/>
              <a:t>n</a:t>
            </a:r>
            <a:r>
              <a:rPr lang="en-US" altLang="zh-CN" sz="2400" dirty="0"/>
              <a:t> times, for </a:t>
            </a:r>
            <a:r>
              <a:rPr lang="en-US" altLang="zh-CN" sz="2400" i="1" dirty="0"/>
              <a:t>k</a:t>
            </a:r>
            <a:r>
              <a:rPr lang="en-US" altLang="zh-CN" sz="2400" dirty="0"/>
              <a:t>=</a:t>
            </a:r>
            <a:r>
              <a:rPr lang="en-US" altLang="zh-CN" sz="2400" i="1" dirty="0"/>
              <a:t>n</a:t>
            </a:r>
            <a:r>
              <a:rPr lang="en-US" altLang="zh-CN" sz="2400" dirty="0"/>
              <a:t>, </a:t>
            </a:r>
            <a:r>
              <a:rPr lang="en-US" altLang="zh-CN" sz="2400" i="1" dirty="0"/>
              <a:t>n</a:t>
            </a:r>
            <a:r>
              <a:rPr lang="en-US" altLang="zh-CN" sz="2400" dirty="0"/>
              <a:t>-1, ..., 2, 1, to solve the max clique problem. In other words, we can solve the optimization problem with the complexity no larger than </a:t>
            </a:r>
            <a:r>
              <a:rPr lang="en-US" altLang="zh-CN" sz="2400" i="1" dirty="0" err="1"/>
              <a:t>nf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), which is polynomial if 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 is polynomial.</a:t>
            </a:r>
          </a:p>
          <a:p>
            <a:pPr lvl="1" eaLnBrk="1" hangingPunct="1">
              <a:spcBef>
                <a:spcPct val="40000"/>
              </a:spcBef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2052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Some Typical Decision Problems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510587" cy="3849687"/>
          </a:xfrm>
        </p:spPr>
        <p:txBody>
          <a:bodyPr/>
          <a:lstStyle/>
          <a:p>
            <a:pPr eaLnBrk="1" hangingPunct="1"/>
            <a:r>
              <a:rPr lang="en-US" altLang="zh-CN" sz="2800">
                <a:solidFill>
                  <a:srgbClr val="0000CC"/>
                </a:solidFill>
              </a:rPr>
              <a:t>Graph coloring</a:t>
            </a:r>
          </a:p>
          <a:p>
            <a:pPr lvl="1" eaLnBrk="1" hangingPunct="1"/>
            <a:r>
              <a:rPr lang="en-US" altLang="zh-CN" sz="2400"/>
              <a:t>Given a undirected graph </a:t>
            </a:r>
            <a:r>
              <a:rPr lang="en-US" altLang="zh-CN" sz="2400" i="1"/>
              <a:t>G</a:t>
            </a:r>
            <a:r>
              <a:rPr lang="en-US" altLang="zh-CN" sz="2400"/>
              <a:t> and a positive integer </a:t>
            </a:r>
            <a:r>
              <a:rPr lang="en-US" altLang="zh-CN" sz="2400" i="1"/>
              <a:t>k</a:t>
            </a:r>
            <a:r>
              <a:rPr lang="en-US" altLang="zh-CN" sz="2400"/>
              <a:t>, is there a coloring of </a:t>
            </a:r>
            <a:r>
              <a:rPr lang="en-US" altLang="zh-CN" sz="2400" i="1"/>
              <a:t>G</a:t>
            </a:r>
            <a:r>
              <a:rPr lang="en-US" altLang="zh-CN" sz="2400"/>
              <a:t> using at most </a:t>
            </a:r>
            <a:r>
              <a:rPr lang="en-US" altLang="zh-CN" sz="2400" i="1"/>
              <a:t>k</a:t>
            </a:r>
            <a:r>
              <a:rPr lang="en-US" altLang="zh-CN" sz="2400"/>
              <a:t> colors?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</a:rPr>
              <a:t>Job scheduling with penalties</a:t>
            </a:r>
          </a:p>
          <a:p>
            <a:pPr lvl="1" eaLnBrk="1" hangingPunct="1"/>
            <a:r>
              <a:rPr lang="en-US" altLang="zh-CN" sz="2400"/>
              <a:t>Given a group of jobs, each with its execution duration, deadline and penalty for missing the deadline, and a nonnegative integer </a:t>
            </a:r>
            <a:r>
              <a:rPr lang="en-US" altLang="zh-CN" sz="2400" i="1"/>
              <a:t>k</a:t>
            </a:r>
            <a:r>
              <a:rPr lang="en-US" altLang="zh-CN" sz="2400"/>
              <a:t>, is there a schedule with the total penalty bounded by </a:t>
            </a:r>
            <a:r>
              <a:rPr lang="en-US" altLang="zh-CN" sz="2400" i="1"/>
              <a:t>k</a:t>
            </a:r>
            <a:r>
              <a:rPr lang="en-US" altLang="zh-CN" sz="24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64106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0"/>
            <a:ext cx="8637588" cy="762000"/>
          </a:xfrm>
        </p:spPr>
        <p:txBody>
          <a:bodyPr/>
          <a:lstStyle/>
          <a:p>
            <a:pPr eaLnBrk="1" hangingPunct="1"/>
            <a:r>
              <a:rPr lang="en-US" altLang="zh-CN"/>
              <a:t>Some Typical Decision Problems</a:t>
            </a:r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10600" cy="4495800"/>
          </a:xfrm>
        </p:spPr>
        <p:txBody>
          <a:bodyPr/>
          <a:lstStyle/>
          <a:p>
            <a:pPr eaLnBrk="1" hangingPunct="1"/>
            <a:r>
              <a:rPr lang="en-US" altLang="zh-CN" sz="2800">
                <a:solidFill>
                  <a:srgbClr val="0000CC"/>
                </a:solidFill>
              </a:rPr>
              <a:t>Bin packing</a:t>
            </a:r>
          </a:p>
          <a:p>
            <a:pPr lvl="1" eaLnBrk="1" hangingPunct="1"/>
            <a:r>
              <a:rPr lang="en-US" altLang="zh-CN" sz="2400"/>
              <a:t>Given </a:t>
            </a:r>
            <a:r>
              <a:rPr lang="en-US" altLang="zh-CN" sz="2400" i="1"/>
              <a:t>k</a:t>
            </a:r>
            <a:r>
              <a:rPr lang="en-US" altLang="zh-CN" sz="2400"/>
              <a:t> bins each of capacity one, and </a:t>
            </a:r>
            <a:r>
              <a:rPr lang="en-US" altLang="zh-CN" sz="2400" i="1"/>
              <a:t>n</a:t>
            </a:r>
            <a:r>
              <a:rPr lang="en-US" altLang="zh-CN" sz="2400"/>
              <a:t> objects with size </a:t>
            </a:r>
            <a:r>
              <a:rPr lang="en-US" altLang="zh-CN" sz="2400" i="1"/>
              <a:t>s</a:t>
            </a:r>
            <a:r>
              <a:rPr lang="en-US" altLang="zh-CN" sz="2400" baseline="-25000"/>
              <a:t>1</a:t>
            </a:r>
            <a:r>
              <a:rPr lang="en-US" altLang="zh-CN" sz="2400"/>
              <a:t>, …, </a:t>
            </a:r>
            <a:r>
              <a:rPr lang="en-US" altLang="zh-CN" sz="2400" i="1"/>
              <a:t>s</a:t>
            </a:r>
            <a:r>
              <a:rPr lang="en-US" altLang="zh-CN" sz="2400" baseline="-25000"/>
              <a:t>n</a:t>
            </a:r>
            <a:r>
              <a:rPr lang="en-US" altLang="zh-CN" sz="2400"/>
              <a:t>, (where </a:t>
            </a:r>
            <a:r>
              <a:rPr lang="en-US" altLang="zh-CN" sz="2400" i="1"/>
              <a:t>s</a:t>
            </a:r>
            <a:r>
              <a:rPr lang="en-US" altLang="zh-CN" sz="2400" baseline="-25000"/>
              <a:t>i</a:t>
            </a:r>
            <a:r>
              <a:rPr lang="en-US" altLang="zh-CN" sz="2400"/>
              <a:t> is  a rational number in (0,1] ). Do the </a:t>
            </a:r>
            <a:r>
              <a:rPr lang="en-US" altLang="zh-CN" sz="2400" i="1"/>
              <a:t>n</a:t>
            </a:r>
            <a:r>
              <a:rPr lang="en-US" altLang="zh-CN" sz="2400"/>
              <a:t> objects fit in </a:t>
            </a:r>
            <a:r>
              <a:rPr lang="en-US" altLang="zh-CN" sz="2400" i="1"/>
              <a:t>k</a:t>
            </a:r>
            <a:r>
              <a:rPr lang="en-US" altLang="zh-CN" sz="2400"/>
              <a:t> bins?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CN" sz="2800">
                <a:solidFill>
                  <a:srgbClr val="0000CC"/>
                </a:solidFill>
              </a:rPr>
              <a:t>Knapsack</a:t>
            </a:r>
          </a:p>
          <a:p>
            <a:pPr lvl="1" eaLnBrk="1" hangingPunct="1"/>
            <a:r>
              <a:rPr lang="en-US" altLang="zh-CN" sz="2400"/>
              <a:t>Given a knapsack of capacity C, </a:t>
            </a:r>
            <a:r>
              <a:rPr lang="en-US" altLang="zh-CN" sz="2400" i="1"/>
              <a:t>n</a:t>
            </a:r>
            <a:r>
              <a:rPr lang="en-US" altLang="zh-CN" sz="2400"/>
              <a:t> objects with sizes </a:t>
            </a:r>
            <a:r>
              <a:rPr lang="en-US" altLang="zh-CN" sz="2400" i="1"/>
              <a:t>s</a:t>
            </a:r>
            <a:r>
              <a:rPr lang="en-US" altLang="zh-CN" sz="2400" baseline="-25000"/>
              <a:t>1</a:t>
            </a:r>
            <a:r>
              <a:rPr lang="en-US" altLang="zh-CN" sz="2400"/>
              <a:t>, …, </a:t>
            </a:r>
            <a:r>
              <a:rPr lang="en-US" altLang="zh-CN" sz="2400" i="1"/>
              <a:t>s</a:t>
            </a:r>
            <a:r>
              <a:rPr lang="en-US" altLang="zh-CN" sz="2400" baseline="-25000"/>
              <a:t>n</a:t>
            </a:r>
            <a:r>
              <a:rPr lang="en-US" altLang="zh-CN" sz="2400"/>
              <a:t> and “profits” </a:t>
            </a:r>
            <a:r>
              <a:rPr lang="en-US" altLang="zh-CN" sz="2400" i="1"/>
              <a:t>p</a:t>
            </a:r>
            <a:r>
              <a:rPr lang="en-US" altLang="zh-CN" sz="2400" baseline="-25000"/>
              <a:t>1</a:t>
            </a:r>
            <a:r>
              <a:rPr lang="en-US" altLang="zh-CN" sz="2400"/>
              <a:t>, …, </a:t>
            </a:r>
            <a:r>
              <a:rPr lang="en-US" altLang="zh-CN" sz="2400" i="1"/>
              <a:t>p</a:t>
            </a:r>
            <a:r>
              <a:rPr lang="en-US" altLang="zh-CN" sz="2400" baseline="-25000"/>
              <a:t>n</a:t>
            </a:r>
            <a:r>
              <a:rPr lang="en-US" altLang="zh-CN" sz="2400"/>
              <a:t>, and a positive integer </a:t>
            </a:r>
            <a:r>
              <a:rPr lang="en-US" altLang="zh-CN" sz="2400" i="1"/>
              <a:t>k</a:t>
            </a:r>
            <a:r>
              <a:rPr lang="en-US" altLang="zh-CN" sz="2400"/>
              <a:t>. Is there a subset of the </a:t>
            </a:r>
            <a:r>
              <a:rPr lang="en-US" altLang="zh-CN" sz="2400" i="1"/>
              <a:t>n</a:t>
            </a:r>
            <a:r>
              <a:rPr lang="en-US" altLang="zh-CN" sz="2400"/>
              <a:t> objects that fits in the knapsack and has total profit at least </a:t>
            </a:r>
            <a:r>
              <a:rPr lang="en-US" altLang="zh-CN" sz="2400" i="1"/>
              <a:t>k</a:t>
            </a:r>
            <a:r>
              <a:rPr lang="en-US" altLang="zh-CN" sz="2400"/>
              <a:t>?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2"/>
                </a:solidFill>
              </a:rPr>
              <a:t>   (</a:t>
            </a:r>
            <a:r>
              <a:rPr lang="en-US" altLang="zh-CN" sz="2400">
                <a:solidFill>
                  <a:srgbClr val="0000CC"/>
                </a:solidFill>
              </a:rPr>
              <a:t>Subset sum</a:t>
            </a:r>
            <a:r>
              <a:rPr lang="en-US" altLang="zh-CN" sz="2400">
                <a:solidFill>
                  <a:schemeClr val="tx2"/>
                </a:solidFill>
              </a:rPr>
              <a:t> as a simplified version)</a:t>
            </a:r>
          </a:p>
        </p:txBody>
      </p:sp>
    </p:spTree>
    <p:extLst>
      <p:ext uri="{BB962C8B-B14F-4D97-AF65-F5344CB8AC3E}">
        <p14:creationId xmlns:p14="http://schemas.microsoft.com/office/powerpoint/2010/main" val="1793070081"/>
      </p:ext>
    </p:extLst>
  </p:cSld>
  <p:clrMapOvr>
    <a:masterClrMapping/>
  </p:clrMapOvr>
</p:sld>
</file>

<file path=ppt/theme/theme1.xml><?xml version="1.0" encoding="utf-8"?>
<a:theme xmlns:a="http://schemas.openxmlformats.org/drawingml/2006/main" name="Artsy">
  <a:themeElements>
    <a:clrScheme name="Artsy 2">
      <a:dk1>
        <a:srgbClr val="660033"/>
      </a:dk1>
      <a:lt1>
        <a:srgbClr val="FFFFFF"/>
      </a:lt1>
      <a:dk2>
        <a:srgbClr val="B60009"/>
      </a:dk2>
      <a:lt2>
        <a:srgbClr val="B2B2B2"/>
      </a:lt2>
      <a:accent1>
        <a:srgbClr val="CCCC00"/>
      </a:accent1>
      <a:accent2>
        <a:srgbClr val="DE9ABC"/>
      </a:accent2>
      <a:accent3>
        <a:srgbClr val="FFFFFF"/>
      </a:accent3>
      <a:accent4>
        <a:srgbClr val="56002A"/>
      </a:accent4>
      <a:accent5>
        <a:srgbClr val="E2E2AA"/>
      </a:accent5>
      <a:accent6>
        <a:srgbClr val="C98BAA"/>
      </a:accent6>
      <a:hlink>
        <a:srgbClr val="FFAFAF"/>
      </a:hlink>
      <a:folHlink>
        <a:srgbClr val="969696"/>
      </a:folHlink>
    </a:clrScheme>
    <a:fontScheme name="Artsy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8539</TotalTime>
  <Words>2328</Words>
  <Application>Microsoft Macintosh PowerPoint</Application>
  <PresentationFormat>全屏显示(4:3)</PresentationFormat>
  <Paragraphs>221</Paragraphs>
  <Slides>32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华文新魏</vt:lpstr>
      <vt:lpstr>Times New Roman</vt:lpstr>
      <vt:lpstr>Wingdings</vt:lpstr>
      <vt:lpstr>Artsy</vt:lpstr>
      <vt:lpstr>Equation</vt:lpstr>
      <vt:lpstr> P, NP, and NP-Complete</vt:lpstr>
      <vt:lpstr>In this class……</vt:lpstr>
      <vt:lpstr>PowerPoint 演示文稿</vt:lpstr>
      <vt:lpstr>Max Clique: an Example</vt:lpstr>
      <vt:lpstr>Decision Problem</vt:lpstr>
      <vt:lpstr>Optimization vs. Decision</vt:lpstr>
      <vt:lpstr>Max Clique Revisited</vt:lpstr>
      <vt:lpstr>Some Typical Decision Problems</vt:lpstr>
      <vt:lpstr>Some Typical Decision Problems</vt:lpstr>
      <vt:lpstr>Some Typical Decision Problems</vt:lpstr>
      <vt:lpstr>PowerPoint 演示文稿</vt:lpstr>
      <vt:lpstr>The Class P</vt:lpstr>
      <vt:lpstr>Notes on the Class P</vt:lpstr>
      <vt:lpstr>PowerPoint 演示文稿</vt:lpstr>
      <vt:lpstr>Nondeterministic: Deterministic Interpretation</vt:lpstr>
      <vt:lpstr>Answer of Nondeterministic Algorithm</vt:lpstr>
      <vt:lpstr>The Class NP</vt:lpstr>
      <vt:lpstr>Nondeterministic Algorithm</vt:lpstr>
      <vt:lpstr>Nondeterministic vs. Deterministic</vt:lpstr>
      <vt:lpstr>Nondeterministic Graph Coloring</vt:lpstr>
      <vt:lpstr>The class NP</vt:lpstr>
      <vt:lpstr>A simple illustration of P, NP</vt:lpstr>
      <vt:lpstr>Proof of Being in NP</vt:lpstr>
      <vt:lpstr>Max Clique Problem is in NP</vt:lpstr>
      <vt:lpstr>Satisfiability Problem</vt:lpstr>
      <vt:lpstr>Relation between P  and NP</vt:lpstr>
      <vt:lpstr>PowerPoint 演示文稿</vt:lpstr>
      <vt:lpstr>Polynomial Reduction</vt:lpstr>
      <vt:lpstr>An Example of  Polynomial Reduction</vt:lpstr>
      <vt:lpstr>Relation of Reducibility</vt:lpstr>
      <vt:lpstr>NP-complete Problems</vt:lpstr>
      <vt:lpstr>Summary: Theory of NP-Completeness</vt:lpstr>
    </vt:vector>
  </TitlesOfParts>
  <Manager/>
  <Company>Nanjing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Algorithm Analysis</dc:title>
  <dc:subject/>
  <dc:creator>Sheng Zhang</dc:creator>
  <cp:keywords/>
  <dc:description/>
  <cp:lastModifiedBy>Sheng#NJU#mbpr16'</cp:lastModifiedBy>
  <cp:revision>214</cp:revision>
  <cp:lastPrinted>2013-12-12T06:29:01Z</cp:lastPrinted>
  <dcterms:created xsi:type="dcterms:W3CDTF">2001-08-01T06:52:17Z</dcterms:created>
  <dcterms:modified xsi:type="dcterms:W3CDTF">2022-05-21T12:30:03Z</dcterms:modified>
  <cp:category/>
</cp:coreProperties>
</file>