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8" r:id="rId3"/>
    <p:sldId id="288" r:id="rId4"/>
    <p:sldId id="289" r:id="rId5"/>
    <p:sldId id="316" r:id="rId6"/>
    <p:sldId id="290" r:id="rId7"/>
    <p:sldId id="285" r:id="rId8"/>
    <p:sldId id="296" r:id="rId9"/>
    <p:sldId id="297" r:id="rId10"/>
    <p:sldId id="298" r:id="rId11"/>
    <p:sldId id="257" r:id="rId12"/>
    <p:sldId id="292" r:id="rId13"/>
    <p:sldId id="259" r:id="rId14"/>
    <p:sldId id="277" r:id="rId15"/>
    <p:sldId id="312" r:id="rId16"/>
    <p:sldId id="260" r:id="rId17"/>
    <p:sldId id="283" r:id="rId18"/>
    <p:sldId id="317" r:id="rId19"/>
    <p:sldId id="294" r:id="rId20"/>
    <p:sldId id="272" r:id="rId21"/>
    <p:sldId id="274" r:id="rId22"/>
    <p:sldId id="275" r:id="rId23"/>
    <p:sldId id="284" r:id="rId24"/>
    <p:sldId id="318" r:id="rId25"/>
    <p:sldId id="319" r:id="rId26"/>
    <p:sldId id="287" r:id="rId27"/>
    <p:sldId id="320" r:id="rId28"/>
    <p:sldId id="261" r:id="rId29"/>
    <p:sldId id="263" r:id="rId30"/>
    <p:sldId id="321" r:id="rId31"/>
    <p:sldId id="262" r:id="rId32"/>
    <p:sldId id="281" r:id="rId33"/>
    <p:sldId id="29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0000"/>
    <a:srgbClr val="996600"/>
    <a:srgbClr val="FF3300"/>
    <a:srgbClr val="CC3300"/>
    <a:srgbClr val="0099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 autoAdjust="0"/>
    <p:restoredTop sz="90420" autoAdjust="0"/>
  </p:normalViewPr>
  <p:slideViewPr>
    <p:cSldViewPr>
      <p:cViewPr varScale="1">
        <p:scale>
          <a:sx n="127" d="100"/>
          <a:sy n="127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B962EF9-FFFE-4FDB-BD1D-FE94C88DCE72}" type="datetimeFigureOut">
              <a:rPr lang="zh-CN" altLang="en-US"/>
              <a:pPr>
                <a:defRPr/>
              </a:pPr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A0D760F-2BF4-48BC-B533-E69CBF200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19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F575B364-1158-46C1-B79D-3E97CBD46FA7}" type="slidenum">
              <a:rPr lang="zh-CN" altLang="en-US"/>
              <a:pPr>
                <a:spcBef>
                  <a:spcPct val="50000"/>
                </a:spcBef>
                <a:buSzTx/>
              </a:pPr>
              <a:t>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9867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06412C9A-8441-4307-8224-36E7974F102A}" type="slidenum">
              <a:rPr lang="zh-CN" altLang="en-US"/>
              <a:pPr>
                <a:spcBef>
                  <a:spcPct val="50000"/>
                </a:spcBef>
                <a:buSzTx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75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06412C9A-8441-4307-8224-36E7974F102A}" type="slidenum">
              <a:rPr lang="zh-CN" altLang="en-US"/>
              <a:pPr>
                <a:spcBef>
                  <a:spcPct val="50000"/>
                </a:spcBef>
                <a:buSzTx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07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加拿大多伦多大学</a:t>
            </a:r>
            <a:r>
              <a:rPr lang="en-US" altLang="zh-CN"/>
              <a:t>cook</a:t>
            </a:r>
            <a:r>
              <a:rPr lang="zh-CN" altLang="en-US"/>
              <a:t>证明此问题，由此获得图灵奖。</a:t>
            </a:r>
            <a:r>
              <a:rPr lang="en-US" altLang="zh-CN"/>
              <a:t>NP</a:t>
            </a:r>
            <a:r>
              <a:rPr lang="zh-CN" altLang="en-US"/>
              <a:t>问题的各种可能性罗列，并规约到</a:t>
            </a:r>
            <a:r>
              <a:rPr lang="en-US" altLang="zh-CN"/>
              <a:t>SAT</a:t>
            </a:r>
            <a:r>
              <a:rPr lang="zh-CN" altLang="en-US"/>
              <a:t>问题。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</a:pPr>
            <a:fld id="{7B3D2428-C9E8-40BD-B430-CC23DBC56EE3}" type="slidenum">
              <a:rPr lang="zh-CN" altLang="en-US"/>
              <a:pPr>
                <a:spcBef>
                  <a:spcPct val="50000"/>
                </a:spcBef>
                <a:buSzTx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58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Literal:</a:t>
            </a:r>
            <a:r>
              <a:rPr lang="zh-CN" altLang="en-US"/>
              <a:t>字符</a:t>
            </a:r>
            <a:endParaRPr lang="en-US" altLang="zh-CN"/>
          </a:p>
          <a:p>
            <a:r>
              <a:rPr lang="en-US" altLang="zh-CN"/>
              <a:t>Clause</a:t>
            </a:r>
            <a:r>
              <a:rPr lang="zh-CN" altLang="en-US"/>
              <a:t>：子句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2C6E2A-3CD4-4708-A153-36E22B7D3233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4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我们需要证明稠密子图问题是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问题。对于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给定的子图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中所有的点对，检查其间是否有边，并记录边数。由此，我们可以在多项式时间内验证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是否是问题的一个解。由此我们证明了稠密子图问题是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我们需要证明稠密子图问题是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问题，为此，我们将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问题，在多项式时间内，规约到稠密子图问题。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根据定义，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问题要求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中是否有大小为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的团。为了完成规约，我们只需要将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问题的输入按如下方式变成稠密子图问题的输入：问图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中，是否有子图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个顶点，至少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k*(k-1)/2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条边。显然上述规约是多项式时间的。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综上，我们证明了稠密子图问题是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E2EC-45A9-40A4-B356-A1D176D907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我们需要证明稠密子图问题是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问题。对于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给定的子图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中所有的点对，检查其间是否有边，并记录边数。由此，我们可以在多项式时间内验证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是否是问题的一个解。由此我们证明了稠密子图问题是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我们需要证明稠密子图问题是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问题，为此，我们将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问题，在多项式时间内，规约到稠密子图问题。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根据定义，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问题要求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中是否有大小为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的团。为了完成规约，我们只需要将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CLIQUE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问题的输入按如下方式变成稠密子图问题的输入：问图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中，是否有子图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个顶点，至少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k*(k-1)/2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条边。显然上述规约是多项式时间的。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综上，我们证明了稠密子图问题是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EE2EC-45A9-40A4-B356-A1D176D907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简单说明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</a:t>
            </a:r>
          </a:p>
          <a:p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、每一个三元组，</a:t>
            </a:r>
            <a:r>
              <a:rPr lang="en-US" altLang="zh-CN">
                <a:sym typeface="Wingdings" panose="05000000000000000000" pitchFamily="2" charset="2"/>
              </a:rPr>
              <a:t>h-</a:t>
            </a:r>
            <a:r>
              <a:rPr lang="zh-CN" altLang="en-US">
                <a:sym typeface="Wingdings" panose="05000000000000000000" pitchFamily="2" charset="2"/>
              </a:rPr>
              <a:t>回路必然遍历</a:t>
            </a:r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个结点；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、每个三元组，在</a:t>
            </a:r>
            <a:r>
              <a:rPr lang="en-US" altLang="zh-CN">
                <a:sym typeface="Wingdings" panose="05000000000000000000" pitchFamily="2" charset="2"/>
              </a:rPr>
              <a:t>h-</a:t>
            </a:r>
            <a:r>
              <a:rPr lang="zh-CN" altLang="en-US">
                <a:sym typeface="Wingdings" panose="05000000000000000000" pitchFamily="2" charset="2"/>
              </a:rPr>
              <a:t>回路中的遍历顺序必然一致；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3</a:t>
            </a:r>
            <a:r>
              <a:rPr lang="zh-CN" altLang="en-US">
                <a:sym typeface="Wingdings" panose="05000000000000000000" pitchFamily="2" charset="2"/>
              </a:rPr>
              <a:t>、能够容易找到</a:t>
            </a:r>
            <a:r>
              <a:rPr lang="en-US" altLang="zh-CN">
                <a:sym typeface="Wingdings" panose="05000000000000000000" pitchFamily="2" charset="2"/>
              </a:rPr>
              <a:t>G</a:t>
            </a:r>
            <a:r>
              <a:rPr lang="zh-CN" altLang="en-US">
                <a:sym typeface="Wingdings" panose="05000000000000000000" pitchFamily="2" charset="2"/>
              </a:rPr>
              <a:t>中对应于</a:t>
            </a:r>
            <a:r>
              <a:rPr lang="en-US" altLang="zh-CN">
                <a:sym typeface="Wingdings" panose="05000000000000000000" pitchFamily="2" charset="2"/>
              </a:rPr>
              <a:t>G’</a:t>
            </a:r>
            <a:r>
              <a:rPr lang="zh-CN" altLang="en-US">
                <a:sym typeface="Wingdings" panose="05000000000000000000" pitchFamily="2" charset="2"/>
              </a:rPr>
              <a:t>的 </a:t>
            </a:r>
            <a:r>
              <a:rPr lang="en-US" altLang="zh-CN">
                <a:sym typeface="Wingdings" panose="05000000000000000000" pitchFamily="2" charset="2"/>
              </a:rPr>
              <a:t>h-</a:t>
            </a:r>
            <a:r>
              <a:rPr lang="zh-CN" altLang="en-US">
                <a:sym typeface="Wingdings" panose="05000000000000000000" pitchFamily="2" charset="2"/>
              </a:rPr>
              <a:t>回路</a:t>
            </a: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C3F95D-F395-42D6-8BD7-65B329D7E201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9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C36BC-EB58-4D80-BE55-FE489FD65E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182C-BEA3-472B-82BB-9169E8B2A7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19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AE98E-D3D6-46CC-804E-1B85703026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74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08500" y="19415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08500" y="40751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5E5B-37F2-45E3-94EA-95922D2F2A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58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08500" y="19415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08500" y="40751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BD478-56E5-4825-B708-2AF6EE52C1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4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9978E-0E70-46CF-8E34-83DBFE9FF3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2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6E0-AC15-48BB-806C-17CB3133E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902F7-9CE0-44CA-9E71-913CE29DE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6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60DE9-3420-4315-A3B7-6048D9A525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6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9EE7-59B4-45BF-BB6A-FA1575A25E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61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097D-9BBF-4391-8A0E-5CB3DF60FB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47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ACAA4-6F39-4FD8-A4ED-61EB9BC4B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74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2632D-E6A1-4D58-9351-97DF6D17A3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3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mtClean="0"/>
            </a:lvl1pPr>
          </a:lstStyle>
          <a:p>
            <a:pPr>
              <a:defRPr/>
            </a:pPr>
            <a:fld id="{0D2AEC0F-6E40-44C7-B3E2-8A680505E7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ng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78559"/>
            <a:ext cx="7772400" cy="769441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Reduction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14FC55-8E90-8B47-AE6F-0F3DF1A18C4B}"/>
              </a:ext>
            </a:extLst>
          </p:cNvPr>
          <p:cNvSpPr txBox="1"/>
          <p:nvPr/>
        </p:nvSpPr>
        <p:spPr>
          <a:xfrm>
            <a:off x="2686050" y="478165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2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 dirty="0"/>
              <a:t>南京大学 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91" y="1853825"/>
            <a:ext cx="88439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 problem </a:t>
            </a:r>
            <a:r>
              <a:rPr lang="en-US" altLang="zh-CN" i="1" dirty="0"/>
              <a:t>Q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-hard</a:t>
            </a:r>
            <a:r>
              <a:rPr lang="en-US" altLang="zh-CN" dirty="0"/>
              <a:t> if </a:t>
            </a:r>
            <a:r>
              <a:rPr lang="en-US" altLang="zh-CN" dirty="0">
                <a:solidFill>
                  <a:srgbClr val="0000CC"/>
                </a:solidFill>
              </a:rPr>
              <a:t>every </a:t>
            </a:r>
            <a:r>
              <a:rPr lang="en-US" altLang="zh-CN" dirty="0"/>
              <a:t>problem </a:t>
            </a:r>
            <a:r>
              <a:rPr lang="en-US" altLang="zh-CN" i="1" dirty="0"/>
              <a:t>E</a:t>
            </a:r>
            <a:r>
              <a:rPr lang="en-US" altLang="zh-CN" dirty="0"/>
              <a:t>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is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polynomially </a:t>
            </a:r>
            <a:r>
              <a:rPr lang="en-US" altLang="zh-CN" dirty="0"/>
              <a:t>reducible to </a:t>
            </a:r>
            <a:r>
              <a:rPr lang="en-US" altLang="zh-CN" i="1" dirty="0"/>
              <a:t>Q</a:t>
            </a:r>
            <a:r>
              <a:rPr lang="en-US" altLang="zh-CN" dirty="0"/>
              <a:t>, that is 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baseline="-25000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Q.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(which means that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is at least as hard as any problem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 problem </a:t>
            </a:r>
            <a:r>
              <a:rPr lang="en-US" altLang="zh-CN" i="1" dirty="0"/>
              <a:t>Q </a:t>
            </a:r>
            <a:r>
              <a:rPr lang="en-US" altLang="zh-CN" dirty="0"/>
              <a:t>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-complete</a:t>
            </a:r>
            <a:r>
              <a:rPr lang="en-US" altLang="zh-CN" dirty="0"/>
              <a:t> if it is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 and is </a:t>
            </a:r>
            <a:r>
              <a:rPr lang="en-US" altLang="zh-CN" b="1" i="1" dirty="0">
                <a:solidFill>
                  <a:schemeClr val="tx2"/>
                </a:solidFill>
              </a:rPr>
              <a:t>NP</a:t>
            </a:r>
            <a:r>
              <a:rPr lang="en-US" altLang="zh-CN" b="1" dirty="0">
                <a:solidFill>
                  <a:schemeClr val="tx2"/>
                </a:solidFill>
              </a:rPr>
              <a:t>-hard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(which means that </a:t>
            </a:r>
            <a:r>
              <a:rPr lang="en-US" altLang="zh-CN" i="1" dirty="0"/>
              <a:t>Q </a:t>
            </a:r>
            <a:r>
              <a:rPr lang="en-US" altLang="zh-CN" dirty="0"/>
              <a:t>is at most as hard as to be solved by a polynomially bounded nondeterministic algorithm)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NP</a:t>
            </a:r>
            <a:r>
              <a:rPr lang="en-US" altLang="zh-CN"/>
              <a:t>-complete Problems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1829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Contents of this class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Proving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NPC</a:t>
            </a:r>
            <a:r>
              <a:rPr lang="en-US" altLang="zh-CN" dirty="0"/>
              <a:t>  by Reduction</a:t>
            </a:r>
          </a:p>
          <a:p>
            <a:pPr eaLnBrk="1" hangingPunct="1"/>
            <a:r>
              <a:rPr lang="en-US" altLang="zh-CN" dirty="0"/>
              <a:t>Examples of Reduction</a:t>
            </a:r>
          </a:p>
          <a:p>
            <a:pPr lvl="1" eaLnBrk="1" hangingPunct="1"/>
            <a:r>
              <a:rPr lang="en-US" altLang="zh-CN" dirty="0"/>
              <a:t>Max Clique</a:t>
            </a:r>
          </a:p>
          <a:p>
            <a:pPr lvl="1" eaLnBrk="1" hangingPunct="1"/>
            <a:r>
              <a:rPr lang="en-US" altLang="zh-CN" dirty="0"/>
              <a:t>Dense Graph</a:t>
            </a:r>
          </a:p>
          <a:p>
            <a:pPr lvl="1" eaLnBrk="1" hangingPunct="1"/>
            <a:r>
              <a:rPr lang="en-US" altLang="zh-CN" dirty="0"/>
              <a:t>Hamiltonian Cycle in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11521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Example of </a:t>
            </a:r>
            <a:r>
              <a:rPr lang="en-US" altLang="zh-CN" b="1" i="1"/>
              <a:t>NP</a:t>
            </a:r>
            <a:r>
              <a:rPr lang="en-US" altLang="zh-CN" b="1"/>
              <a:t>-hard</a:t>
            </a:r>
            <a:r>
              <a:rPr lang="en-US" altLang="zh-CN"/>
              <a:t>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854200"/>
            <a:ext cx="8640763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Halt problem: Given an arbitrary deterministic algorithm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an input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does </a:t>
            </a:r>
            <a:r>
              <a:rPr lang="en-US" altLang="zh-CN" sz="2400" i="1" dirty="0"/>
              <a:t>A</a:t>
            </a:r>
            <a:r>
              <a:rPr lang="en-US" altLang="zh-CN" sz="2400" dirty="0"/>
              <a:t> with input </a:t>
            </a:r>
            <a:r>
              <a:rPr lang="en-US" altLang="zh-CN" sz="2400" i="1" dirty="0"/>
              <a:t>I </a:t>
            </a:r>
            <a:r>
              <a:rPr lang="en-US" altLang="zh-CN" sz="2400" dirty="0"/>
              <a:t>ever terminate?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/>
              <a:t>A well-known </a:t>
            </a:r>
            <a:r>
              <a:rPr lang="en-US" altLang="zh-CN" sz="2400" b="1" dirty="0">
                <a:solidFill>
                  <a:schemeClr val="tx2"/>
                </a:solidFill>
              </a:rPr>
              <a:t>undecidable</a:t>
            </a:r>
            <a:r>
              <a:rPr lang="en-US" altLang="zh-CN" sz="2400" dirty="0"/>
              <a:t> problem,  of course not in </a:t>
            </a:r>
            <a:r>
              <a:rPr lang="en-US" altLang="zh-CN" sz="2400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400" dirty="0"/>
              <a:t> .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 err="1"/>
              <a:t>Satisfiability</a:t>
            </a:r>
            <a:r>
              <a:rPr lang="en-US" altLang="zh-CN" sz="2400" dirty="0"/>
              <a:t> problem is reducible to it. </a:t>
            </a:r>
          </a:p>
          <a:p>
            <a:pPr lvl="2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/>
              <a:t>Construct an algorithm </a:t>
            </a:r>
            <a:r>
              <a:rPr lang="en-US" altLang="zh-CN" i="1" dirty="0"/>
              <a:t>A</a:t>
            </a:r>
            <a:r>
              <a:rPr lang="en-US" altLang="zh-CN" dirty="0"/>
              <a:t> whose input is a propositional formula </a:t>
            </a:r>
            <a:r>
              <a:rPr lang="en-US" altLang="zh-CN" i="1" dirty="0"/>
              <a:t>X</a:t>
            </a:r>
            <a:r>
              <a:rPr lang="en-US" altLang="zh-CN" dirty="0"/>
              <a:t>. If </a:t>
            </a:r>
            <a:r>
              <a:rPr lang="en-US" altLang="zh-CN" i="1" dirty="0"/>
              <a:t>X</a:t>
            </a:r>
            <a:r>
              <a:rPr lang="en-US" altLang="zh-CN" dirty="0"/>
              <a:t> has </a:t>
            </a:r>
            <a:r>
              <a:rPr lang="en-US" altLang="zh-CN" i="1" dirty="0"/>
              <a:t>n</a:t>
            </a:r>
            <a:r>
              <a:rPr lang="en-US" altLang="zh-CN" dirty="0"/>
              <a:t> variables then </a:t>
            </a:r>
            <a:r>
              <a:rPr lang="en-US" altLang="zh-CN" i="1" dirty="0"/>
              <a:t>A</a:t>
            </a:r>
            <a:r>
              <a:rPr lang="en-US" altLang="zh-CN" dirty="0"/>
              <a:t> tries out all 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 </a:t>
            </a:r>
            <a:r>
              <a:rPr lang="en-US" altLang="zh-CN" dirty="0"/>
              <a:t> possible truth assignments and verifies if </a:t>
            </a:r>
            <a:r>
              <a:rPr lang="en-US" altLang="zh-CN" i="1" dirty="0"/>
              <a:t>X</a:t>
            </a:r>
            <a:r>
              <a:rPr lang="en-US" altLang="zh-CN" dirty="0"/>
              <a:t> is </a:t>
            </a:r>
            <a:r>
              <a:rPr lang="en-US" altLang="zh-CN" dirty="0" err="1"/>
              <a:t>satisfiable</a:t>
            </a:r>
            <a:r>
              <a:rPr lang="en-US" altLang="zh-CN" dirty="0"/>
              <a:t>. If it is </a:t>
            </a:r>
            <a:r>
              <a:rPr lang="en-US" altLang="zh-CN" dirty="0" err="1"/>
              <a:t>satisfiable</a:t>
            </a:r>
            <a:r>
              <a:rPr lang="en-US" altLang="zh-CN" dirty="0"/>
              <a:t> then </a:t>
            </a:r>
            <a:r>
              <a:rPr lang="en-US" altLang="zh-CN" i="1" dirty="0"/>
              <a:t>A</a:t>
            </a:r>
            <a:r>
              <a:rPr lang="en-US" altLang="zh-CN" dirty="0"/>
              <a:t> stops. Otherwise, </a:t>
            </a:r>
            <a:r>
              <a:rPr lang="en-US" altLang="zh-CN" i="1" dirty="0"/>
              <a:t>A</a:t>
            </a:r>
            <a:r>
              <a:rPr lang="en-US" altLang="zh-CN" dirty="0"/>
              <a:t> enters an infinite loop. </a:t>
            </a:r>
          </a:p>
          <a:p>
            <a:pPr lvl="2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/>
              <a:t>So, </a:t>
            </a:r>
            <a:r>
              <a:rPr lang="en-US" altLang="zh-CN" i="1" dirty="0"/>
              <a:t>A</a:t>
            </a:r>
            <a:r>
              <a:rPr lang="en-US" altLang="zh-CN" dirty="0"/>
              <a:t> halts on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iff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is </a:t>
            </a:r>
            <a:r>
              <a:rPr lang="en-US" altLang="zh-CN" dirty="0" err="1"/>
              <a:t>satisfiable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197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NPC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as a Level of Complexity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8525" cy="4548187"/>
          </a:xfrm>
        </p:spPr>
        <p:txBody>
          <a:bodyPr/>
          <a:lstStyle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E</a:t>
            </a:r>
            <a:r>
              <a:rPr lang="en-US" altLang="zh-CN" dirty="0"/>
              <a:t> is a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-complete problem, then:</a:t>
            </a:r>
          </a:p>
          <a:p>
            <a:pPr lvl="1" eaLnBrk="1" hangingPunct="1"/>
            <a:r>
              <a:rPr lang="en-US" altLang="zh-CN" dirty="0"/>
              <a:t>If there is a polynomial bounded algorithm for </a:t>
            </a:r>
            <a:r>
              <a:rPr lang="en-US" altLang="zh-CN" i="1" dirty="0"/>
              <a:t>E</a:t>
            </a:r>
            <a:r>
              <a:rPr lang="en-US" altLang="zh-CN" dirty="0"/>
              <a:t>, then there would be a polynomial bounded algorithm for </a:t>
            </a:r>
            <a:r>
              <a:rPr lang="en-US" altLang="zh-CN" b="1" dirty="0">
                <a:solidFill>
                  <a:schemeClr val="tx2"/>
                </a:solidFill>
              </a:rPr>
              <a:t>each</a:t>
            </a:r>
            <a:r>
              <a:rPr lang="en-US" altLang="zh-CN" dirty="0"/>
              <a:t> of the problems in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en-US" altLang="zh-CN" i="1" dirty="0"/>
              <a:t>E</a:t>
            </a:r>
            <a:r>
              <a:rPr lang="en-US" altLang="zh-CN" dirty="0"/>
              <a:t> is as </a:t>
            </a:r>
            <a:r>
              <a:rPr lang="en-US" altLang="zh-CN" b="1" dirty="0">
                <a:solidFill>
                  <a:schemeClr val="tx2"/>
                </a:solidFill>
              </a:rPr>
              <a:t>difficult</a:t>
            </a:r>
            <a:r>
              <a:rPr lang="en-US" altLang="zh-CN" dirty="0"/>
              <a:t> to be solved as that no problem in </a:t>
            </a:r>
            <a:r>
              <a:rPr lang="en-US" altLang="zh-CN" i="1" dirty="0"/>
              <a:t>NP</a:t>
            </a:r>
            <a:r>
              <a:rPr lang="en-US" altLang="zh-CN" dirty="0"/>
              <a:t> is more difficult than </a:t>
            </a:r>
            <a:r>
              <a:rPr lang="en-US" altLang="zh-CN" i="1" dirty="0"/>
              <a:t>E</a:t>
            </a:r>
            <a:r>
              <a:rPr lang="en-US" altLang="zh-CN" dirty="0"/>
              <a:t>; and </a:t>
            </a:r>
            <a:r>
              <a:rPr lang="en-US" altLang="zh-CN" i="1" dirty="0"/>
              <a:t>E</a:t>
            </a:r>
            <a:r>
              <a:rPr lang="en-US" altLang="zh-CN" dirty="0"/>
              <a:t> is as </a:t>
            </a:r>
            <a:r>
              <a:rPr lang="en-US" altLang="zh-CN" b="1" dirty="0">
                <a:solidFill>
                  <a:schemeClr val="tx2"/>
                </a:solidFill>
              </a:rPr>
              <a:t>easy </a:t>
            </a:r>
            <a:r>
              <a:rPr lang="en-US" altLang="zh-CN" dirty="0"/>
              <a:t>to be solved as that there exists a polynomial bounded nondeterministic algorithm which solves </a:t>
            </a:r>
            <a:r>
              <a:rPr lang="en-US" altLang="zh-CN" i="1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26194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First Known </a:t>
            </a:r>
            <a:r>
              <a:rPr lang="en-US" altLang="zh-CN" sz="4000" i="1"/>
              <a:t>NP</a:t>
            </a:r>
            <a:r>
              <a:rPr lang="en-US" altLang="zh-CN" sz="4000"/>
              <a:t>-Complete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83087"/>
          </a:xfrm>
        </p:spPr>
        <p:txBody>
          <a:bodyPr/>
          <a:lstStyle/>
          <a:p>
            <a:pPr eaLnBrk="1" hangingPunct="1"/>
            <a:r>
              <a:rPr lang="en-US" altLang="zh-CN" dirty="0"/>
              <a:t>Cook’s theorem:</a:t>
            </a: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</a:rPr>
              <a:t>The satisfiability problem is </a:t>
            </a:r>
            <a:r>
              <a:rPr lang="en-US" altLang="zh-CN" b="1" i="1" dirty="0">
                <a:solidFill>
                  <a:srgbClr val="FF0000"/>
                </a:solidFill>
              </a:rPr>
              <a:t>NP</a:t>
            </a:r>
            <a:r>
              <a:rPr lang="en-US" altLang="zh-CN" b="1" dirty="0">
                <a:solidFill>
                  <a:srgbClr val="FF0000"/>
                </a:solidFill>
              </a:rPr>
              <a:t>-complete</a:t>
            </a:r>
            <a:r>
              <a:rPr lang="en-US" altLang="zh-CN" b="1" dirty="0"/>
              <a:t>.</a:t>
            </a:r>
          </a:p>
          <a:p>
            <a:pPr eaLnBrk="1" hangingPunct="1"/>
            <a:r>
              <a:rPr lang="en-US" altLang="zh-CN" dirty="0"/>
              <a:t>Reduction as tool for proving </a:t>
            </a:r>
            <a:r>
              <a:rPr lang="en-US" altLang="zh-CN" i="1" dirty="0"/>
              <a:t>NP</a:t>
            </a:r>
            <a:r>
              <a:rPr lang="en-US" altLang="zh-CN" dirty="0"/>
              <a:t>-complete</a:t>
            </a:r>
          </a:p>
          <a:p>
            <a:pPr lvl="1" eaLnBrk="1" hangingPunct="1"/>
            <a:r>
              <a:rPr lang="en-US" altLang="zh-CN" dirty="0"/>
              <a:t>Since </a:t>
            </a:r>
            <a:r>
              <a:rPr lang="en-US" altLang="zh-CN" i="1" dirty="0"/>
              <a:t>CNF-SAT</a:t>
            </a:r>
            <a:r>
              <a:rPr lang="en-US" altLang="zh-CN" dirty="0"/>
              <a:t> is known to be </a:t>
            </a:r>
            <a:r>
              <a:rPr lang="en-US" altLang="zh-CN" i="1" dirty="0"/>
              <a:t>NP</a:t>
            </a:r>
            <a:r>
              <a:rPr lang="en-US" altLang="zh-CN" dirty="0"/>
              <a:t>-hard, then all the problems, to which </a:t>
            </a:r>
            <a:r>
              <a:rPr lang="en-US" altLang="zh-CN" i="1" dirty="0"/>
              <a:t>CNF-SAT</a:t>
            </a:r>
            <a:r>
              <a:rPr lang="en-US" altLang="zh-CN" dirty="0"/>
              <a:t> is reducible, are also </a:t>
            </a:r>
            <a:r>
              <a:rPr lang="en-US" altLang="zh-CN" i="1" dirty="0"/>
              <a:t>NP</a:t>
            </a:r>
            <a:r>
              <a:rPr lang="en-US" altLang="zh-CN" dirty="0"/>
              <a:t>-hard. So, the formidable task of proving </a:t>
            </a:r>
            <a:r>
              <a:rPr lang="en-US" altLang="zh-CN" i="1" dirty="0"/>
              <a:t>NP</a:t>
            </a:r>
            <a:r>
              <a:rPr lang="en-US" altLang="zh-CN" dirty="0"/>
              <a:t>-complete is transformed into relatively easy task of proving of being in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984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Proof of Cook’s Theorem</a:t>
            </a:r>
            <a:r>
              <a:rPr lang="zh-CN" altLang="en-US" dirty="0"/>
              <a:t>*</a:t>
            </a:r>
            <a:r>
              <a:rPr lang="en-US" altLang="zh-CN" sz="2000" dirty="0"/>
              <a:t>(</a:t>
            </a:r>
            <a:r>
              <a:rPr lang="zh-CN" altLang="en-US" sz="2000" dirty="0"/>
              <a:t>不作要求</a:t>
            </a:r>
            <a:r>
              <a:rPr lang="en-US" altLang="zh-CN" sz="2000" dirty="0"/>
              <a:t>)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746125" y="1943100"/>
            <a:ext cx="7605713" cy="249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COOK, S. 1971. </a:t>
            </a:r>
          </a:p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Monotype Corsiva" panose="03010101010201010101" pitchFamily="66" charset="0"/>
              </a:rPr>
              <a:t>The complexity of theorem-proving procedures</a:t>
            </a:r>
            <a:r>
              <a:rPr lang="en-US" altLang="zh-CN" sz="2400"/>
              <a:t>. </a:t>
            </a:r>
          </a:p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</a:p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Conference Record of </a:t>
            </a:r>
          </a:p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3rd Annual ACM Symposium on Theory of Computing</a:t>
            </a:r>
            <a:r>
              <a:rPr lang="en-US" altLang="zh-CN" sz="2400"/>
              <a:t>. </a:t>
            </a:r>
          </a:p>
          <a:p>
            <a:pPr algn="ctr" eaLnBrk="1" hangingPunct="1">
              <a:lnSpc>
                <a:spcPct val="9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ACM New York, pp. 151–158.</a:t>
            </a:r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296863" y="4733925"/>
            <a:ext cx="8507412" cy="1107996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dirty="0"/>
              <a:t>Stephen Arthur Cook: b.1939 in Buffalo, NY. </a:t>
            </a:r>
            <a:r>
              <a:rPr lang="en-US" altLang="zh-CN" sz="2000" dirty="0" err="1"/>
              <a:t>Ph.D</a:t>
            </a:r>
            <a:r>
              <a:rPr lang="en-US" altLang="zh-CN" sz="2000" dirty="0"/>
              <a:t> of Harvard. Professor of Toronto Univ. 1982 Turing Award winner. The Turing Award lecture: “An Overview of Computational Complexity”, CACM, June 1983, pp.411-431</a:t>
            </a:r>
          </a:p>
        </p:txBody>
      </p:sp>
    </p:spTree>
    <p:extLst>
      <p:ext uri="{BB962C8B-B14F-4D97-AF65-F5344CB8AC3E}">
        <p14:creationId xmlns:p14="http://schemas.microsoft.com/office/powerpoint/2010/main" val="78438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Proving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NPC</a:t>
            </a:r>
            <a:r>
              <a:rPr lang="en-US" altLang="zh-CN" dirty="0"/>
              <a:t>  by Reduction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740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/>
              <a:t>CNF-SAT</a:t>
            </a:r>
            <a:r>
              <a:rPr lang="en-US" altLang="zh-CN" dirty="0"/>
              <a:t> problem is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 </a:t>
            </a:r>
            <a:r>
              <a:rPr lang="en-US" altLang="zh-CN" dirty="0"/>
              <a:t>-complete.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Prove problem </a:t>
            </a:r>
            <a:r>
              <a:rPr lang="en-US" altLang="zh-CN" i="1" dirty="0"/>
              <a:t>Q</a:t>
            </a:r>
            <a:r>
              <a:rPr lang="en-US" altLang="zh-CN" dirty="0"/>
              <a:t> is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-complete, given a problem </a:t>
            </a:r>
            <a:r>
              <a:rPr lang="en-US" altLang="zh-CN" i="1" dirty="0"/>
              <a:t>E </a:t>
            </a:r>
            <a:r>
              <a:rPr lang="en-US" altLang="zh-CN" dirty="0"/>
              <a:t>known to be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 </a:t>
            </a:r>
            <a:r>
              <a:rPr lang="en-US" altLang="zh-CN" dirty="0"/>
              <a:t>-complete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all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i="1" dirty="0">
                <a:sym typeface="Symbol" panose="05050102010706020507" pitchFamily="18" charset="2"/>
              </a:rPr>
              <a:t>E</a:t>
            </a:r>
            <a:r>
              <a:rPr lang="en-US" altLang="zh-CN" dirty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Show </a:t>
            </a:r>
            <a:r>
              <a:rPr lang="en-US" altLang="zh-CN" b="1" i="1" dirty="0">
                <a:solidFill>
                  <a:srgbClr val="0000CC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i="1" dirty="0">
                <a:solidFill>
                  <a:srgbClr val="0000CC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By transitivity of reduction, for all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So,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is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 dirty="0">
                <a:sym typeface="Symbol" panose="05050102010706020507" pitchFamily="18" charset="2"/>
              </a:rPr>
              <a:t>-hard;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i="1" dirty="0">
                <a:solidFill>
                  <a:srgbClr val="0000CC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is in </a:t>
            </a:r>
            <a:r>
              <a:rPr lang="en-US" altLang="zh-CN" b="1" i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 as well</a:t>
            </a:r>
            <a:r>
              <a:rPr lang="en-US" altLang="zh-CN" dirty="0">
                <a:sym typeface="Symbol" panose="05050102010706020507" pitchFamily="18" charset="2"/>
              </a:rPr>
              <a:t>, then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is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 dirty="0">
                <a:sym typeface="Symbol" panose="05050102010706020507" pitchFamily="18" charset="2"/>
              </a:rPr>
              <a:t>-complete.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Satisfiability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84740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CNF (And of ORs)(</a:t>
            </a:r>
            <a:r>
              <a:rPr lang="zh-CN" altLang="en-US" sz="2800" dirty="0"/>
              <a:t>合取范式</a:t>
            </a:r>
            <a:r>
              <a:rPr lang="en-US" altLang="zh-CN" sz="2800" dirty="0"/>
              <a:t>)</a:t>
            </a:r>
          </a:p>
          <a:p>
            <a:pPr lvl="1" eaLnBrk="1" hangingPunct="1"/>
            <a:r>
              <a:rPr lang="en-US" altLang="zh-CN" sz="2400" dirty="0"/>
              <a:t>A literal is a Boolean variable or a negated Boolean variable, as </a:t>
            </a:r>
            <a:r>
              <a:rPr lang="en-US" altLang="zh-CN" sz="2400" i="1" dirty="0"/>
              <a:t>x</a:t>
            </a:r>
            <a:r>
              <a:rPr lang="en-US" altLang="zh-CN" sz="2400" dirty="0"/>
              <a:t> or </a:t>
            </a:r>
          </a:p>
          <a:p>
            <a:pPr lvl="1" eaLnBrk="1" hangingPunct="1"/>
            <a:r>
              <a:rPr lang="en-US" altLang="zh-CN" sz="2400" dirty="0"/>
              <a:t>A clause is several literals connected with </a:t>
            </a:r>
            <a:r>
              <a:rPr lang="en-US" altLang="zh-CN" sz="2400" dirty="0">
                <a:sym typeface="Symbol" panose="05050102010706020507" pitchFamily="18" charset="2"/>
              </a:rPr>
              <a:t>∨’s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A CNF formula is several clause connected with ∧’s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CNF-SAT problem</a:t>
            </a: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Is a given CNF formula satisfiable, i.e. taking the value TRUE on some assignments for all 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A special case: CNF-3-SAT</a:t>
            </a:r>
          </a:p>
          <a:p>
            <a:pPr eaLnBrk="1" hangingPunct="1"/>
            <a:endParaRPr lang="en-US" altLang="zh-CN" sz="2800" dirty="0">
              <a:sym typeface="Symbol" panose="05050102010706020507" pitchFamily="18" charset="2"/>
            </a:endParaRP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06600" y="2859088"/>
          <a:ext cx="342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公式" r:id="rId4" imgW="126780" imgH="215526" progId="Equation.3">
                  <p:embed/>
                </p:oleObj>
              </mc:Choice>
              <mc:Fallback>
                <p:oleObj name="公式" r:id="rId4" imgW="126780" imgH="215526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859088"/>
                        <a:ext cx="342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8A7C-16A1-0F45-A890-5A2902D0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2798930"/>
            <a:ext cx="8637588" cy="1446550"/>
          </a:xfrm>
        </p:spPr>
        <p:txBody>
          <a:bodyPr/>
          <a:lstStyle/>
          <a:p>
            <a:r>
              <a:rPr lang="en-US" altLang="zh-CN" dirty="0"/>
              <a:t>Example 1: Max Clique Problem is NP-Complete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46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 Clique Problem is in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11267" name="Text Box 3" descr="花束"/>
          <p:cNvSpPr txBox="1">
            <a:spLocks noChangeArrowheads="1"/>
          </p:cNvSpPr>
          <p:nvPr/>
        </p:nvSpPr>
        <p:spPr bwMode="auto">
          <a:xfrm>
            <a:off x="533400" y="2057400"/>
            <a:ext cx="5105400" cy="3109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void </a:t>
            </a:r>
            <a:r>
              <a:rPr lang="en-US" altLang="zh-CN" sz="2000"/>
              <a:t>nondeteClique(graph </a:t>
            </a:r>
            <a:r>
              <a:rPr lang="en-US" altLang="zh-CN" sz="2000" i="1"/>
              <a:t>G</a:t>
            </a:r>
            <a:r>
              <a:rPr lang="en-US" altLang="zh-CN" sz="2000"/>
              <a:t>; </a:t>
            </a:r>
            <a:r>
              <a:rPr lang="en-US" altLang="zh-CN" sz="2000" b="1"/>
              <a:t>int</a:t>
            </a:r>
            <a:r>
              <a:rPr lang="en-US" altLang="zh-CN" sz="2000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, </a:t>
            </a:r>
            <a:r>
              <a:rPr lang="en-US" altLang="zh-CN" sz="2000" i="1"/>
              <a:t>k</a:t>
            </a:r>
            <a:r>
              <a:rPr lang="en-US" altLang="zh-CN" sz="2000"/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/>
              <a:t>set</a:t>
            </a:r>
            <a:r>
              <a:rPr lang="en-US" altLang="zh-CN" sz="2000" b="1"/>
              <a:t> </a:t>
            </a:r>
            <a:r>
              <a:rPr lang="en-US" altLang="zh-CN" sz="2000"/>
              <a:t>S=</a:t>
            </a:r>
            <a:r>
              <a:rPr lang="en-US" altLang="zh-CN" sz="2000">
                <a:sym typeface="Symbol" panose="05050102010706020507" pitchFamily="18" charset="2"/>
              </a:rPr>
              <a:t>;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for int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=1 </a:t>
            </a:r>
            <a:r>
              <a:rPr lang="en-US" altLang="zh-CN" sz="2000" b="1">
                <a:sym typeface="Symbol" panose="05050102010706020507" pitchFamily="18" charset="2"/>
              </a:rPr>
              <a:t>to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k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do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   int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t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>
                <a:solidFill>
                  <a:srgbClr val="0000CC"/>
                </a:solidFill>
              </a:rPr>
              <a:t>genCertif</a:t>
            </a:r>
            <a:r>
              <a:rPr lang="en-US" altLang="zh-CN" sz="200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    if</a:t>
            </a:r>
            <a:r>
              <a:rPr lang="en-US" altLang="zh-CN" sz="2000"/>
              <a:t> </a:t>
            </a:r>
            <a:r>
              <a:rPr lang="en-US" altLang="zh-CN" sz="2000" i="1"/>
              <a:t>t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then return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{</a:t>
            </a:r>
            <a:r>
              <a:rPr lang="en-US" altLang="zh-CN" sz="2000" i="1">
                <a:sym typeface="Symbol" panose="05050102010706020507" pitchFamily="18" charset="2"/>
              </a:rPr>
              <a:t>t </a:t>
            </a:r>
            <a:r>
              <a:rPr lang="en-US" altLang="zh-CN" sz="2000">
                <a:sym typeface="Symbol" panose="05050102010706020507" pitchFamily="18" charset="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for</a:t>
            </a:r>
            <a:r>
              <a:rPr lang="en-US" altLang="zh-CN" sz="2000">
                <a:sym typeface="Symbol" panose="05050102010706020507" pitchFamily="18" charset="2"/>
              </a:rPr>
              <a:t> all pairs 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) with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 </a:t>
            </a:r>
            <a:r>
              <a:rPr lang="en-US" altLang="zh-CN" sz="2000">
                <a:sym typeface="Symbol" panose="05050102010706020507" pitchFamily="18" charset="2"/>
              </a:rPr>
              <a:t>in </a:t>
            </a:r>
            <a:r>
              <a:rPr lang="en-US" altLang="zh-CN" sz="2000" i="1">
                <a:sym typeface="Symbol" panose="05050102010706020507" pitchFamily="18" charset="2"/>
              </a:rPr>
              <a:t>S</a:t>
            </a:r>
            <a:r>
              <a:rPr lang="en-US" altLang="zh-CN" sz="2000">
                <a:sym typeface="Symbol" panose="05050102010706020507" pitchFamily="18" charset="2"/>
              </a:rPr>
              <a:t> and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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do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</a:t>
            </a:r>
            <a:r>
              <a:rPr lang="en-US" altLang="zh-CN" sz="2000" b="1">
                <a:sym typeface="Symbol" panose="05050102010706020507" pitchFamily="18" charset="2"/>
              </a:rPr>
              <a:t>if</a:t>
            </a:r>
            <a:r>
              <a:rPr lang="en-US" altLang="zh-CN" sz="2000">
                <a:sym typeface="Symbol" panose="05050102010706020507" pitchFamily="18" charset="2"/>
              </a:rPr>
              <a:t> 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 </a:t>
            </a:r>
            <a:r>
              <a:rPr lang="en-US" altLang="zh-CN" sz="2000">
                <a:sym typeface="Symbol" panose="05050102010706020507" pitchFamily="18" charset="2"/>
              </a:rPr>
              <a:t>) is not an edge of </a:t>
            </a:r>
            <a:r>
              <a:rPr lang="en-US" altLang="zh-CN" sz="2000" i="1">
                <a:sym typeface="Symbol" panose="05050102010706020507" pitchFamily="18" charset="2"/>
              </a:rPr>
              <a:t>G</a:t>
            </a: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then return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Output(“yes”);</a:t>
            </a:r>
            <a:endParaRPr lang="en-US" altLang="zh-CN" sz="2000" b="1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3657600" y="2743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5257800" y="40386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267200" y="3276600"/>
            <a:ext cx="20574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791200" y="4343400"/>
            <a:ext cx="5334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553200" y="2971800"/>
            <a:ext cx="1981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553200" y="4038600"/>
            <a:ext cx="129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k</a:t>
            </a:r>
            <a:r>
              <a:rPr lang="en-US" altLang="zh-CN" sz="2400" b="1" baseline="30000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133600" y="5486400"/>
            <a:ext cx="6400800" cy="80645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So, we have an algorithm for the maximal clique problem with the complexity of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</a:t>
            </a:r>
            <a:r>
              <a:rPr lang="en-US" altLang="zh-CN" sz="2400" i="1"/>
              <a:t>k</a:t>
            </a:r>
            <a:r>
              <a:rPr lang="en-US" altLang="zh-CN" sz="2400" baseline="30000"/>
              <a:t>2</a:t>
            </a:r>
            <a:r>
              <a:rPr lang="en-US" altLang="zh-CN" sz="2400"/>
              <a:t>)=</a:t>
            </a:r>
            <a:r>
              <a:rPr lang="en-US" altLang="zh-CN" sz="2400" b="1" i="1">
                <a:solidFill>
                  <a:srgbClr val="FF0000"/>
                </a:solidFill>
              </a:rPr>
              <a:t>O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the last class…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Decision Problem</a:t>
            </a:r>
          </a:p>
          <a:p>
            <a:pPr eaLnBrk="1" hangingPunct="1"/>
            <a:r>
              <a:rPr lang="en-US" altLang="zh-CN" dirty="0"/>
              <a:t>The Class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  <a:p>
            <a:pPr eaLnBrk="1" hangingPunct="1"/>
            <a:r>
              <a:rPr lang="en-US" altLang="zh-CN" dirty="0"/>
              <a:t>The Class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</a:p>
          <a:p>
            <a:pPr eaLnBrk="1" hangingPunct="1"/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-Complete Problems</a:t>
            </a:r>
          </a:p>
          <a:p>
            <a:pPr lvl="1" eaLnBrk="1" hangingPunct="1"/>
            <a:r>
              <a:rPr lang="en-US" altLang="zh-CN" dirty="0"/>
              <a:t>Polynomial Reductions</a:t>
            </a:r>
          </a:p>
          <a:p>
            <a:pPr lvl="1" eaLnBrk="1" hangingPunct="1"/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-hard and 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/>
              <a:t>-complete</a:t>
            </a:r>
            <a:endParaRPr lang="en-US" altLang="zh-CN" i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CNF-SAT to Clique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800" dirty="0"/>
              <a:t>Let </a:t>
            </a:r>
            <a:r>
              <a:rPr lang="en-US" altLang="zh-CN" sz="2800" dirty="0">
                <a:sym typeface="Symbol" panose="05050102010706020507" pitchFamily="18" charset="2"/>
              </a:rPr>
              <a:t>=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...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k </a:t>
            </a:r>
            <a:r>
              <a:rPr lang="en-US" altLang="zh-CN" sz="2800" dirty="0">
                <a:sym typeface="Symbol" panose="05050102010706020507" pitchFamily="18" charset="2"/>
              </a:rPr>
              <a:t>be a formula in CNF-3 with 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 clauses. For </a:t>
            </a:r>
            <a:r>
              <a:rPr lang="en-US" altLang="zh-CN" sz="2800" i="1" dirty="0">
                <a:sym typeface="Symbol" panose="05050102010706020507" pitchFamily="18" charset="2"/>
              </a:rPr>
              <a:t>r </a:t>
            </a:r>
            <a:r>
              <a:rPr lang="en-US" altLang="zh-CN" sz="2800" dirty="0">
                <a:sym typeface="Symbol" panose="05050102010706020507" pitchFamily="18" charset="2"/>
              </a:rPr>
              <a:t>=1,2,...,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, each clause 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=(</a:t>
            </a:r>
            <a:r>
              <a:rPr lang="en-US" altLang="zh-CN" sz="2800" i="1" dirty="0">
                <a:sym typeface="Symbol" panose="05050102010706020507" pitchFamily="18" charset="2"/>
              </a:rPr>
              <a:t>l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sym typeface="Symbol" panose="05050102010706020507" pitchFamily="18" charset="2"/>
              </a:rPr>
              <a:t>l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i="1" dirty="0">
                <a:sym typeface="Symbol" panose="05050102010706020507" pitchFamily="18" charset="2"/>
              </a:rPr>
              <a:t>l</a:t>
            </a:r>
            <a:r>
              <a:rPr lang="en-US" altLang="zh-CN" sz="2800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r>
              <a:rPr lang="en-US" altLang="zh-CN" sz="2800" i="1" dirty="0">
                <a:sym typeface="Symbol" panose="05050102010706020507" pitchFamily="18" charset="2"/>
              </a:rPr>
              <a:t>l</a:t>
            </a:r>
            <a:r>
              <a:rPr lang="en-US" altLang="zh-CN" sz="280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 is 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or</a:t>
            </a:r>
            <a:r>
              <a:rPr lang="en-US" altLang="zh-CN" sz="2800" i="1" dirty="0">
                <a:sym typeface="Symbol" panose="05050102010706020507" pitchFamily="18" charset="2"/>
              </a:rPr>
              <a:t> x</a:t>
            </a:r>
            <a:r>
              <a:rPr lang="en-US" altLang="zh-CN" sz="280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, any of the variables in the formula.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A graph can be constructed as follows. For each </a:t>
            </a:r>
            <a:r>
              <a:rPr lang="en-US" altLang="zh-CN" sz="2800" i="1" dirty="0">
                <a:sym typeface="Symbol" panose="05050102010706020507" pitchFamily="18" charset="2"/>
              </a:rPr>
              <a:t>C</a:t>
            </a:r>
            <a:r>
              <a:rPr lang="en-US" altLang="zh-CN" sz="2800" baseline="-25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, create a triple of vertices </a:t>
            </a:r>
            <a:r>
              <a:rPr lang="en-US" altLang="zh-CN" sz="2800" i="1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 and </a:t>
            </a:r>
            <a:r>
              <a:rPr lang="en-US" altLang="zh-CN" sz="2800" i="1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, and create edges between </a:t>
            </a:r>
            <a:r>
              <a:rPr lang="en-US" altLang="zh-CN" sz="2800" i="1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aseline="30000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 and </a:t>
            </a:r>
            <a:r>
              <a:rPr lang="en-US" altLang="zh-CN" sz="2800" i="1" dirty="0">
                <a:sym typeface="Symbol" panose="05050102010706020507" pitchFamily="18" charset="2"/>
              </a:rPr>
              <a:t>v</a:t>
            </a:r>
            <a:r>
              <a:rPr lang="en-US" altLang="zh-CN" sz="2800" baseline="-25000" dirty="0">
                <a:sym typeface="Symbol" panose="05050102010706020507" pitchFamily="18" charset="2"/>
              </a:rPr>
              <a:t>j</a:t>
            </a:r>
            <a:r>
              <a:rPr lang="en-US" altLang="zh-CN" sz="2800" baseline="30000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if and only if: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they are in different triples, i.e.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 and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they do not correspond to the literals negating each other</a:t>
            </a:r>
          </a:p>
          <a:p>
            <a:pPr lvl="1" algn="ctr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sym typeface="Symbol" panose="05050102010706020507" pitchFamily="18" charset="2"/>
              </a:rPr>
              <a:t>(Note: there is no edges within one triple)</a:t>
            </a:r>
          </a:p>
          <a:p>
            <a:pPr lvl="1" eaLnBrk="1" hangingPunct="1">
              <a:spcBef>
                <a:spcPct val="30000"/>
              </a:spcBef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2141538" y="5184775"/>
            <a:ext cx="2295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3267075" y="5184775"/>
            <a:ext cx="495300" cy="58420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45" descr="白色大理石"/>
          <p:cNvSpPr>
            <a:spLocks noChangeArrowheads="1"/>
          </p:cNvSpPr>
          <p:nvPr/>
        </p:nvSpPr>
        <p:spPr bwMode="auto">
          <a:xfrm>
            <a:off x="3814763" y="3971925"/>
            <a:ext cx="1042987" cy="22717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5" name="Oval 44" descr="信纸"/>
          <p:cNvSpPr>
            <a:spLocks noChangeArrowheads="1"/>
          </p:cNvSpPr>
          <p:nvPr/>
        </p:nvSpPr>
        <p:spPr bwMode="auto">
          <a:xfrm>
            <a:off x="519113" y="4043363"/>
            <a:ext cx="990600" cy="2286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6" name="Oval 43" descr="蓝色砂纸"/>
          <p:cNvSpPr>
            <a:spLocks noChangeArrowheads="1"/>
          </p:cNvSpPr>
          <p:nvPr/>
        </p:nvSpPr>
        <p:spPr bwMode="auto">
          <a:xfrm>
            <a:off x="1295400" y="2819400"/>
            <a:ext cx="2743200" cy="8382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Graph Corresponding 3-CNF</a:t>
            </a: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838200" y="1905000"/>
          <a:ext cx="685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Equation" r:id="rId6" imgW="3022600" imgH="228600" progId="Equation.3">
                  <p:embed/>
                </p:oleObj>
              </mc:Choice>
              <mc:Fallback>
                <p:oleObj name="Equation" r:id="rId6" imgW="3022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685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1704975" y="30480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1700213" y="30194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endParaRPr lang="en-US" altLang="zh-CN" sz="1800"/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2466975" y="30480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2376488" y="301942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ym typeface="Symbol" panose="05050102010706020507" pitchFamily="18" charset="2"/>
              </a:rPr>
              <a:t>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endParaRPr lang="en-US" altLang="zh-CN" sz="1800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228975" y="30480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138488" y="300513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ym typeface="Symbol" panose="05050102010706020507" pitchFamily="18" charset="2"/>
              </a:rPr>
              <a:t>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endParaRPr lang="en-US" altLang="zh-CN" sz="1800"/>
          </a:p>
        </p:txBody>
      </p:sp>
      <p:sp>
        <p:nvSpPr>
          <p:cNvPr id="13325" name="Oval 26"/>
          <p:cNvSpPr>
            <a:spLocks noChangeArrowheads="1"/>
          </p:cNvSpPr>
          <p:nvPr/>
        </p:nvSpPr>
        <p:spPr bwMode="auto">
          <a:xfrm>
            <a:off x="762000" y="4295775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6" name="Text Box 27"/>
          <p:cNvSpPr txBox="1">
            <a:spLocks noChangeArrowheads="1"/>
          </p:cNvSpPr>
          <p:nvPr/>
        </p:nvSpPr>
        <p:spPr bwMode="auto">
          <a:xfrm>
            <a:off x="685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ym typeface="Symbol" panose="05050102010706020507" pitchFamily="18" charset="2"/>
              </a:rPr>
              <a:t></a:t>
            </a: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endParaRPr lang="en-US" altLang="zh-CN" sz="1800"/>
          </a:p>
        </p:txBody>
      </p:sp>
      <p:sp>
        <p:nvSpPr>
          <p:cNvPr id="13327" name="Oval 29"/>
          <p:cNvSpPr>
            <a:spLocks noChangeArrowheads="1"/>
          </p:cNvSpPr>
          <p:nvPr/>
        </p:nvSpPr>
        <p:spPr bwMode="auto">
          <a:xfrm>
            <a:off x="762000" y="49958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8" name="Text Box 30"/>
          <p:cNvSpPr txBox="1">
            <a:spLocks noChangeArrowheads="1"/>
          </p:cNvSpPr>
          <p:nvPr/>
        </p:nvSpPr>
        <p:spPr bwMode="auto">
          <a:xfrm>
            <a:off x="74295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endParaRPr lang="en-US" altLang="zh-CN" sz="1800"/>
          </a:p>
        </p:txBody>
      </p:sp>
      <p:sp>
        <p:nvSpPr>
          <p:cNvPr id="13329" name="Oval 32"/>
          <p:cNvSpPr>
            <a:spLocks noChangeArrowheads="1"/>
          </p:cNvSpPr>
          <p:nvPr/>
        </p:nvSpPr>
        <p:spPr bwMode="auto">
          <a:xfrm>
            <a:off x="762000" y="5667375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0" name="Text Box 33"/>
          <p:cNvSpPr txBox="1">
            <a:spLocks noChangeArrowheads="1"/>
          </p:cNvSpPr>
          <p:nvPr/>
        </p:nvSpPr>
        <p:spPr bwMode="auto">
          <a:xfrm>
            <a:off x="771525" y="5638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endParaRPr lang="en-US" altLang="zh-CN" sz="1800"/>
          </a:p>
        </p:txBody>
      </p:sp>
      <p:sp>
        <p:nvSpPr>
          <p:cNvPr id="13331" name="Oval 35"/>
          <p:cNvSpPr>
            <a:spLocks noChangeArrowheads="1"/>
          </p:cNvSpPr>
          <p:nvPr/>
        </p:nvSpPr>
        <p:spPr bwMode="auto">
          <a:xfrm>
            <a:off x="4114800" y="42481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2" name="Text Box 36"/>
          <p:cNvSpPr txBox="1">
            <a:spLocks noChangeArrowheads="1"/>
          </p:cNvSpPr>
          <p:nvPr/>
        </p:nvSpPr>
        <p:spPr bwMode="auto">
          <a:xfrm>
            <a:off x="4095750" y="4219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1</a:t>
            </a:r>
            <a:endParaRPr lang="en-US" altLang="zh-CN" sz="1800"/>
          </a:p>
        </p:txBody>
      </p:sp>
      <p:sp>
        <p:nvSpPr>
          <p:cNvPr id="13333" name="Oval 38"/>
          <p:cNvSpPr>
            <a:spLocks noChangeArrowheads="1"/>
          </p:cNvSpPr>
          <p:nvPr/>
        </p:nvSpPr>
        <p:spPr bwMode="auto">
          <a:xfrm>
            <a:off x="4114800" y="49339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4" name="Text Box 39"/>
          <p:cNvSpPr txBox="1">
            <a:spLocks noChangeArrowheads="1"/>
          </p:cNvSpPr>
          <p:nvPr/>
        </p:nvSpPr>
        <p:spPr bwMode="auto">
          <a:xfrm>
            <a:off x="4138613" y="48910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2</a:t>
            </a:r>
            <a:endParaRPr lang="en-US" altLang="zh-CN" sz="1800"/>
          </a:p>
        </p:txBody>
      </p:sp>
      <p:sp>
        <p:nvSpPr>
          <p:cNvPr id="13335" name="Oval 41"/>
          <p:cNvSpPr>
            <a:spLocks noChangeArrowheads="1"/>
          </p:cNvSpPr>
          <p:nvPr/>
        </p:nvSpPr>
        <p:spPr bwMode="auto">
          <a:xfrm>
            <a:off x="4114800" y="56197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36" name="Text Box 42"/>
          <p:cNvSpPr txBox="1">
            <a:spLocks noChangeArrowheads="1"/>
          </p:cNvSpPr>
          <p:nvPr/>
        </p:nvSpPr>
        <p:spPr bwMode="auto">
          <a:xfrm>
            <a:off x="4110038" y="5605463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ym typeface="Symbol" panose="05050102010706020507" pitchFamily="18" charset="2"/>
              </a:rPr>
              <a:t>x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endParaRPr lang="en-US" altLang="zh-CN" sz="1800"/>
          </a:p>
        </p:txBody>
      </p:sp>
      <p:sp>
        <p:nvSpPr>
          <p:cNvPr id="13337" name="Line 46"/>
          <p:cNvSpPr>
            <a:spLocks noChangeShapeType="1"/>
          </p:cNvSpPr>
          <p:nvPr/>
        </p:nvSpPr>
        <p:spPr bwMode="auto">
          <a:xfrm flipH="1">
            <a:off x="1042988" y="3414713"/>
            <a:ext cx="785812" cy="161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8" name="Line 47"/>
          <p:cNvSpPr>
            <a:spLocks noChangeShapeType="1"/>
          </p:cNvSpPr>
          <p:nvPr/>
        </p:nvSpPr>
        <p:spPr bwMode="auto">
          <a:xfrm flipH="1">
            <a:off x="1028700" y="3414713"/>
            <a:ext cx="857250" cy="22717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9" name="Line 48"/>
          <p:cNvSpPr>
            <a:spLocks noChangeShapeType="1"/>
          </p:cNvSpPr>
          <p:nvPr/>
        </p:nvSpPr>
        <p:spPr bwMode="auto">
          <a:xfrm flipH="1">
            <a:off x="1100138" y="3286125"/>
            <a:ext cx="1385887" cy="1100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0" name="Line 49"/>
          <p:cNvSpPr>
            <a:spLocks noChangeShapeType="1"/>
          </p:cNvSpPr>
          <p:nvPr/>
        </p:nvSpPr>
        <p:spPr bwMode="auto">
          <a:xfrm flipH="1">
            <a:off x="1085850" y="3386138"/>
            <a:ext cx="1457325" cy="23574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1" name="Line 50"/>
          <p:cNvSpPr>
            <a:spLocks noChangeShapeType="1"/>
          </p:cNvSpPr>
          <p:nvPr/>
        </p:nvSpPr>
        <p:spPr bwMode="auto">
          <a:xfrm flipH="1">
            <a:off x="1114425" y="3300413"/>
            <a:ext cx="212883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51"/>
          <p:cNvSpPr>
            <a:spLocks noChangeShapeType="1"/>
          </p:cNvSpPr>
          <p:nvPr/>
        </p:nvSpPr>
        <p:spPr bwMode="auto">
          <a:xfrm flipH="1">
            <a:off x="1071563" y="3343275"/>
            <a:ext cx="2200275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52"/>
          <p:cNvSpPr>
            <a:spLocks noChangeShapeType="1"/>
          </p:cNvSpPr>
          <p:nvPr/>
        </p:nvSpPr>
        <p:spPr bwMode="auto">
          <a:xfrm>
            <a:off x="2071688" y="3286125"/>
            <a:ext cx="2057400" cy="1057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53"/>
          <p:cNvSpPr>
            <a:spLocks noChangeShapeType="1"/>
          </p:cNvSpPr>
          <p:nvPr/>
        </p:nvSpPr>
        <p:spPr bwMode="auto">
          <a:xfrm>
            <a:off x="2043113" y="3328988"/>
            <a:ext cx="2085975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54"/>
          <p:cNvSpPr>
            <a:spLocks noChangeShapeType="1"/>
          </p:cNvSpPr>
          <p:nvPr/>
        </p:nvSpPr>
        <p:spPr bwMode="auto">
          <a:xfrm>
            <a:off x="2000250" y="3371850"/>
            <a:ext cx="2143125" cy="231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55"/>
          <p:cNvSpPr>
            <a:spLocks noChangeShapeType="1"/>
          </p:cNvSpPr>
          <p:nvPr/>
        </p:nvSpPr>
        <p:spPr bwMode="auto">
          <a:xfrm>
            <a:off x="2800350" y="3343275"/>
            <a:ext cx="137160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7" name="Line 56"/>
          <p:cNvSpPr>
            <a:spLocks noChangeShapeType="1"/>
          </p:cNvSpPr>
          <p:nvPr/>
        </p:nvSpPr>
        <p:spPr bwMode="auto">
          <a:xfrm>
            <a:off x="2743200" y="3386138"/>
            <a:ext cx="1443038" cy="22717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8" name="Line 57"/>
          <p:cNvSpPr>
            <a:spLocks noChangeShapeType="1"/>
          </p:cNvSpPr>
          <p:nvPr/>
        </p:nvSpPr>
        <p:spPr bwMode="auto">
          <a:xfrm>
            <a:off x="3529013" y="3371850"/>
            <a:ext cx="714375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9" name="Line 58"/>
          <p:cNvSpPr>
            <a:spLocks noChangeShapeType="1"/>
          </p:cNvSpPr>
          <p:nvPr/>
        </p:nvSpPr>
        <p:spPr bwMode="auto">
          <a:xfrm>
            <a:off x="3457575" y="3414713"/>
            <a:ext cx="728663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0" name="Line 59"/>
          <p:cNvSpPr>
            <a:spLocks noChangeShapeType="1"/>
          </p:cNvSpPr>
          <p:nvPr/>
        </p:nvSpPr>
        <p:spPr bwMode="auto">
          <a:xfrm>
            <a:off x="1128713" y="4514850"/>
            <a:ext cx="29860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1" name="Line 60"/>
          <p:cNvSpPr>
            <a:spLocks noChangeShapeType="1"/>
          </p:cNvSpPr>
          <p:nvPr/>
        </p:nvSpPr>
        <p:spPr bwMode="auto">
          <a:xfrm>
            <a:off x="1114425" y="4557713"/>
            <a:ext cx="3043238" cy="118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2" name="Line 61"/>
          <p:cNvSpPr>
            <a:spLocks noChangeShapeType="1"/>
          </p:cNvSpPr>
          <p:nvPr/>
        </p:nvSpPr>
        <p:spPr bwMode="auto">
          <a:xfrm flipV="1">
            <a:off x="1128713" y="4443413"/>
            <a:ext cx="2986087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3" name="Line 62"/>
          <p:cNvSpPr>
            <a:spLocks noChangeShapeType="1"/>
          </p:cNvSpPr>
          <p:nvPr/>
        </p:nvSpPr>
        <p:spPr bwMode="auto">
          <a:xfrm flipV="1">
            <a:off x="1114425" y="5157788"/>
            <a:ext cx="30289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63"/>
          <p:cNvSpPr>
            <a:spLocks noChangeShapeType="1"/>
          </p:cNvSpPr>
          <p:nvPr/>
        </p:nvSpPr>
        <p:spPr bwMode="auto">
          <a:xfrm>
            <a:off x="1128713" y="5229225"/>
            <a:ext cx="30003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64"/>
          <p:cNvSpPr>
            <a:spLocks noChangeShapeType="1"/>
          </p:cNvSpPr>
          <p:nvPr/>
        </p:nvSpPr>
        <p:spPr bwMode="auto">
          <a:xfrm flipV="1">
            <a:off x="1128713" y="4500563"/>
            <a:ext cx="3028950" cy="1300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6" name="Line 65"/>
          <p:cNvSpPr>
            <a:spLocks noChangeShapeType="1"/>
          </p:cNvSpPr>
          <p:nvPr/>
        </p:nvSpPr>
        <p:spPr bwMode="auto">
          <a:xfrm flipV="1">
            <a:off x="1128713" y="5214938"/>
            <a:ext cx="302895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7" name="Line 66"/>
          <p:cNvSpPr>
            <a:spLocks noChangeShapeType="1"/>
          </p:cNvSpPr>
          <p:nvPr/>
        </p:nvSpPr>
        <p:spPr bwMode="auto">
          <a:xfrm>
            <a:off x="1128713" y="5900738"/>
            <a:ext cx="30146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8" name="Text Box 67"/>
          <p:cNvSpPr txBox="1">
            <a:spLocks noChangeArrowheads="1"/>
          </p:cNvSpPr>
          <p:nvPr/>
        </p:nvSpPr>
        <p:spPr bwMode="auto">
          <a:xfrm>
            <a:off x="40386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endParaRPr lang="en-US" altLang="zh-CN" sz="2400" i="1"/>
          </a:p>
        </p:txBody>
      </p:sp>
      <p:sp>
        <p:nvSpPr>
          <p:cNvPr id="13359" name="Text Box 68"/>
          <p:cNvSpPr txBox="1">
            <a:spLocks noChangeArrowheads="1"/>
          </p:cNvSpPr>
          <p:nvPr/>
        </p:nvSpPr>
        <p:spPr bwMode="auto">
          <a:xfrm>
            <a:off x="457200" y="3657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endParaRPr lang="en-US" altLang="zh-CN" sz="2400" i="1"/>
          </a:p>
        </p:txBody>
      </p:sp>
      <p:sp>
        <p:nvSpPr>
          <p:cNvPr id="13360" name="Text Box 69"/>
          <p:cNvSpPr txBox="1">
            <a:spLocks noChangeArrowheads="1"/>
          </p:cNvSpPr>
          <p:nvPr/>
        </p:nvSpPr>
        <p:spPr bwMode="auto">
          <a:xfrm>
            <a:off x="46482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endParaRPr lang="en-US" altLang="zh-CN" sz="2400" i="1"/>
          </a:p>
        </p:txBody>
      </p:sp>
      <p:sp>
        <p:nvSpPr>
          <p:cNvPr id="13361" name="Text Box 70"/>
          <p:cNvSpPr txBox="1">
            <a:spLocks noChangeArrowheads="1"/>
          </p:cNvSpPr>
          <p:nvPr/>
        </p:nvSpPr>
        <p:spPr bwMode="auto">
          <a:xfrm>
            <a:off x="5157788" y="3114675"/>
            <a:ext cx="3741737" cy="176371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Two of satisfying assignments: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6600"/>
                </a:solidFill>
              </a:rPr>
              <a:t>x</a:t>
            </a:r>
            <a:r>
              <a:rPr lang="en-US" altLang="zh-CN" sz="2000" baseline="-25000">
                <a:solidFill>
                  <a:srgbClr val="006600"/>
                </a:solidFill>
              </a:rPr>
              <a:t>1</a:t>
            </a:r>
            <a:r>
              <a:rPr lang="en-US" altLang="zh-CN" sz="2000">
                <a:solidFill>
                  <a:srgbClr val="006600"/>
                </a:solidFill>
              </a:rPr>
              <a:t>=1/0, </a:t>
            </a:r>
            <a:r>
              <a:rPr lang="en-US" altLang="zh-CN" sz="2000" i="1">
                <a:solidFill>
                  <a:srgbClr val="006600"/>
                </a:solidFill>
              </a:rPr>
              <a:t>x</a:t>
            </a:r>
            <a:r>
              <a:rPr lang="en-US" altLang="zh-CN" sz="2000" baseline="-25000">
                <a:solidFill>
                  <a:srgbClr val="006600"/>
                </a:solidFill>
              </a:rPr>
              <a:t>2</a:t>
            </a:r>
            <a:r>
              <a:rPr lang="en-US" altLang="zh-CN" sz="2000">
                <a:solidFill>
                  <a:srgbClr val="006600"/>
                </a:solidFill>
              </a:rPr>
              <a:t>=0; </a:t>
            </a:r>
            <a:r>
              <a:rPr lang="en-US" altLang="zh-CN" sz="2000" i="1">
                <a:solidFill>
                  <a:srgbClr val="006600"/>
                </a:solidFill>
              </a:rPr>
              <a:t>x</a:t>
            </a:r>
            <a:r>
              <a:rPr lang="en-US" altLang="zh-CN" sz="2000" baseline="-25000">
                <a:solidFill>
                  <a:srgbClr val="006600"/>
                </a:solidFill>
              </a:rPr>
              <a:t>3</a:t>
            </a:r>
            <a:r>
              <a:rPr lang="en-US" altLang="zh-CN" sz="2000">
                <a:solidFill>
                  <a:srgbClr val="006600"/>
                </a:solidFill>
              </a:rPr>
              <a:t>=1</a:t>
            </a:r>
            <a:r>
              <a:rPr lang="en-US" altLang="zh-CN" sz="2000"/>
              <a:t>, or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=1, 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=1/0, 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 baseline="-25000">
                <a:solidFill>
                  <a:srgbClr val="FF0000"/>
                </a:solidFill>
              </a:rPr>
              <a:t>3</a:t>
            </a:r>
            <a:r>
              <a:rPr lang="en-US" altLang="zh-CN" sz="2000">
                <a:solidFill>
                  <a:srgbClr val="FF0000"/>
                </a:solidFill>
              </a:rPr>
              <a:t>=1</a:t>
            </a:r>
            <a:endParaRPr lang="en-US" altLang="zh-CN" sz="2000" i="1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/>
              <a:t>For corresponding clique, pick one “true” literal from each triple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Clique Problem is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>
                <a:ea typeface="华文新魏" panose="02010800040101010101" pitchFamily="2" charset="-122"/>
                <a:sym typeface="Symbol" panose="05050102010706020507" pitchFamily="18" charset="2"/>
              </a:rPr>
              <a:t>Complete</a:t>
            </a:r>
            <a:endParaRPr lang="en-US" altLang="zh-CN" i="1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828800"/>
            <a:ext cx="8208962" cy="434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, with 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 clauses, is satisfiable if and only if the corresponding graph 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 has a clique of size </a:t>
            </a:r>
            <a:r>
              <a:rPr lang="en-US" altLang="zh-CN" sz="2800" i="1" dirty="0"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/>
          </a:p>
          <a:p>
            <a:pPr eaLnBrk="1" hangingPunct="1">
              <a:spcBef>
                <a:spcPct val="40000"/>
              </a:spcBef>
            </a:pPr>
            <a:r>
              <a:rPr lang="en-US" altLang="zh-CN" sz="2800" dirty="0"/>
              <a:t>Proof: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dirty="0"/>
              <a:t>Suppose that </a:t>
            </a:r>
            <a:r>
              <a:rPr lang="en-US" altLang="zh-CN" sz="2400" dirty="0">
                <a:sym typeface="Symbol" panose="05050102010706020507" pitchFamily="18" charset="2"/>
              </a:rPr>
              <a:t> has a satisfying assignment.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Then </a:t>
            </a:r>
            <a:r>
              <a:rPr lang="en-US" altLang="zh-CN" sz="2400" b="1" dirty="0">
                <a:solidFill>
                  <a:srgbClr val="0000CC"/>
                </a:solidFill>
                <a:sym typeface="Symbol" panose="05050102010706020507" pitchFamily="18" charset="2"/>
              </a:rPr>
              <a:t>there is at least one “true” literal in each clause</a:t>
            </a:r>
            <a:r>
              <a:rPr lang="en-US" altLang="zh-CN" sz="2400" dirty="0">
                <a:sym typeface="Symbol" panose="05050102010706020507" pitchFamily="18" charset="2"/>
              </a:rPr>
              <a:t>. Picking such a literal from each clause, their corresponding vertices in 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 can be proved to be a clique, since any two of them are in different triples and cannot be complements to each other 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(they are both true)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Clique Problem is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>
                <a:ea typeface="华文新魏" panose="02010800040101010101" pitchFamily="2" charset="-122"/>
                <a:sym typeface="Symbol" panose="05050102010706020507" pitchFamily="18" charset="2"/>
              </a:rPr>
              <a:t>Complete</a:t>
            </a:r>
            <a:endParaRPr lang="en-US" altLang="zh-CN" i="1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828800"/>
            <a:ext cx="820896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, with </a:t>
            </a:r>
            <a:r>
              <a:rPr lang="en-US" altLang="zh-CN" sz="2800" i="1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 clauses, is satisfiable if and only if the corresponding graph </a:t>
            </a:r>
            <a:r>
              <a:rPr lang="en-US" altLang="zh-CN" sz="2800" i="1">
                <a:sym typeface="Symbol" panose="05050102010706020507" pitchFamily="18" charset="2"/>
              </a:rPr>
              <a:t>G</a:t>
            </a:r>
            <a:r>
              <a:rPr lang="en-US" altLang="zh-CN" sz="2800">
                <a:sym typeface="Symbol" panose="05050102010706020507" pitchFamily="18" charset="2"/>
              </a:rPr>
              <a:t> has a clique of size </a:t>
            </a:r>
            <a:r>
              <a:rPr lang="en-US" altLang="zh-CN" sz="2800" i="1">
                <a:sym typeface="Symbol" panose="05050102010706020507" pitchFamily="18" charset="2"/>
              </a:rPr>
              <a:t>k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Proof: </a:t>
            </a:r>
            <a:r>
              <a:rPr lang="en-US" altLang="zh-CN" sz="2800">
                <a:sym typeface="Symbol" panose="05050102010706020507" pitchFamily="18" charset="2"/>
              </a:rPr>
              <a:t>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>
                <a:sym typeface="Symbol" panose="05050102010706020507" pitchFamily="18" charset="2"/>
              </a:rPr>
              <a:t>Suppose that </a:t>
            </a:r>
            <a:r>
              <a:rPr lang="en-US" altLang="zh-CN" sz="2400" i="1">
                <a:sym typeface="Symbol" panose="05050102010706020507" pitchFamily="18" charset="2"/>
              </a:rPr>
              <a:t>G</a:t>
            </a:r>
            <a:r>
              <a:rPr lang="en-US" altLang="zh-CN" sz="2400">
                <a:sym typeface="Symbol" panose="05050102010706020507" pitchFamily="18" charset="2"/>
              </a:rPr>
              <a:t> has a clique </a:t>
            </a:r>
            <a:r>
              <a:rPr lang="en-US" altLang="zh-CN" sz="2400" i="1"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’ of size </a:t>
            </a:r>
            <a:r>
              <a:rPr lang="en-US" altLang="zh-CN" sz="2400" i="1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>
                <a:sym typeface="Symbol" panose="05050102010706020507" pitchFamily="18" charset="2"/>
              </a:rPr>
              <a:t>Note there is no edge within one triple, so </a:t>
            </a:r>
            <a:r>
              <a:rPr lang="en-US" altLang="zh-CN" sz="2400" i="1"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’contains exactly one vertex from each triple. Assigning “true” to the literal corresponding to every vertices in </a:t>
            </a:r>
            <a:r>
              <a:rPr lang="en-US" altLang="zh-CN" sz="2400" i="1"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’, no inconsistency will be resulted according to the rule by which the graph is constructed. The assignment is a satisfying assignment. </a:t>
            </a:r>
            <a:r>
              <a:rPr lang="en-US" altLang="zh-CN" sz="2400">
                <a:solidFill>
                  <a:srgbClr val="0000CC"/>
                </a:solidFill>
                <a:sym typeface="Symbol" panose="05050102010706020507" pitchFamily="18" charset="2"/>
              </a:rPr>
              <a:t>(The variables whose corresponding vertices are not in V’ can be assigned either 0 or 1.)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8A7C-16A1-0F45-A890-5A2902D0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2798930"/>
            <a:ext cx="8637588" cy="1446550"/>
          </a:xfrm>
        </p:spPr>
        <p:txBody>
          <a:bodyPr/>
          <a:lstStyle/>
          <a:p>
            <a:r>
              <a:rPr lang="en-US" altLang="zh-CN" dirty="0"/>
              <a:t>Example 2: Dense Subgraph Problem is NP-Complete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1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Dense Subgraph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dense </a:t>
            </a:r>
            <a:r>
              <a:rPr lang="en-US" dirty="0" err="1"/>
              <a:t>subgraph</a:t>
            </a:r>
            <a:r>
              <a:rPr lang="en-US" dirty="0"/>
              <a:t> problem is define as follows. Given an undirected graph </a:t>
            </a:r>
            <a:r>
              <a:rPr lang="en-US" i="1" dirty="0"/>
              <a:t>G</a:t>
            </a:r>
            <a:r>
              <a:rPr lang="en-US" dirty="0"/>
              <a:t>, does it contain a sub-graph </a:t>
            </a:r>
            <a:r>
              <a:rPr lang="en-US" i="1" dirty="0"/>
              <a:t>H</a:t>
            </a:r>
            <a:r>
              <a:rPr lang="en-US" dirty="0"/>
              <a:t> that has exactly </a:t>
            </a:r>
            <a:r>
              <a:rPr lang="en-US" i="1" dirty="0"/>
              <a:t>K</a:t>
            </a:r>
            <a:r>
              <a:rPr lang="en-US" dirty="0"/>
              <a:t> vertices and at least </a:t>
            </a:r>
            <a:r>
              <a:rPr lang="en-US" i="1" dirty="0"/>
              <a:t>Y</a:t>
            </a:r>
            <a:r>
              <a:rPr lang="en-US" dirty="0"/>
              <a:t> edges? Prove that this problem is NP-complete. You can pick any problem to reduce from.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272D-78DE-41F7-8DCD-59D2E7CE7E2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2F2F2F">
                  <a:lumMod val="75000"/>
                  <a:lumOff val="25000"/>
                </a:srgb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2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Dense Subgraph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dense </a:t>
            </a:r>
            <a:r>
              <a:rPr lang="en-US" dirty="0" err="1"/>
              <a:t>subgraph</a:t>
            </a:r>
            <a:r>
              <a:rPr lang="en-US" dirty="0"/>
              <a:t> problem is define as follows. Given an undirected graph </a:t>
            </a:r>
            <a:r>
              <a:rPr lang="en-US" i="1" dirty="0"/>
              <a:t>G</a:t>
            </a:r>
            <a:r>
              <a:rPr lang="en-US" dirty="0"/>
              <a:t>, does it contain a sub-graph </a:t>
            </a:r>
            <a:r>
              <a:rPr lang="en-US" i="1" dirty="0"/>
              <a:t>H</a:t>
            </a:r>
            <a:r>
              <a:rPr lang="en-US" dirty="0"/>
              <a:t> that has exactly </a:t>
            </a:r>
            <a:r>
              <a:rPr lang="en-US" i="1" dirty="0"/>
              <a:t>K</a:t>
            </a:r>
            <a:r>
              <a:rPr lang="en-US" dirty="0"/>
              <a:t> vertices and at least </a:t>
            </a:r>
            <a:r>
              <a:rPr lang="en-US" i="1" dirty="0"/>
              <a:t>Y</a:t>
            </a:r>
            <a:r>
              <a:rPr lang="en-US" dirty="0"/>
              <a:t> edges? Prove that this problem is NP-complete. You can pick any problem to reduce from.</a:t>
            </a:r>
          </a:p>
          <a:p>
            <a:endParaRPr lang="en-US" dirty="0"/>
          </a:p>
          <a:p>
            <a:r>
              <a:rPr lang="en-US" dirty="0"/>
              <a:t>It belongs to </a:t>
            </a:r>
            <a:r>
              <a:rPr lang="en-US" altLang="zh-CN" i="1" dirty="0">
                <a:latin typeface="华文新魏" pitchFamily="2" charset="-122"/>
                <a:ea typeface="华文新魏" pitchFamily="2" charset="-122"/>
              </a:rPr>
              <a:t>NP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>
                <a:sym typeface="Symbol" pitchFamily="18" charset="2"/>
              </a:rPr>
              <a:t>Show </a:t>
            </a:r>
            <a:r>
              <a:rPr lang="en-US" altLang="zh-CN" i="1" dirty="0">
                <a:sym typeface="Symbol" pitchFamily="18" charset="2"/>
              </a:rPr>
              <a:t>Clique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baseline="-25000" dirty="0">
                <a:sym typeface="Symbol" pitchFamily="18" charset="2"/>
              </a:rPr>
              <a:t>P </a:t>
            </a:r>
            <a:r>
              <a:rPr lang="en-US" altLang="zh-CN" i="1" dirty="0">
                <a:sym typeface="Symbol" pitchFamily="18" charset="2"/>
              </a:rPr>
              <a:t>Dense </a:t>
            </a:r>
            <a:r>
              <a:rPr lang="en-US" altLang="zh-CN" i="1" dirty="0" err="1">
                <a:sym typeface="Symbol" pitchFamily="18" charset="2"/>
              </a:rPr>
              <a:t>Subgraph</a:t>
            </a:r>
            <a:r>
              <a:rPr lang="en-US" altLang="zh-CN" i="1" dirty="0">
                <a:sym typeface="Symbol" pitchFamily="18" charset="2"/>
              </a:rPr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272D-78DE-41F7-8DCD-59D2E7CE7E2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solidFill>
                <a:srgbClr val="2F2F2F">
                  <a:lumMod val="75000"/>
                  <a:lumOff val="25000"/>
                </a:srgb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8A7C-16A1-0F45-A890-5A2902D0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" y="2798930"/>
            <a:ext cx="8637588" cy="1446550"/>
          </a:xfrm>
        </p:spPr>
        <p:txBody>
          <a:bodyPr/>
          <a:lstStyle/>
          <a:p>
            <a:r>
              <a:rPr lang="en-US" altLang="zh-CN" dirty="0"/>
              <a:t>Example 3: Undirected Hamiltonian Cycle Problem is NP-Complete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64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4" descr="白色大理石"/>
          <p:cNvSpPr>
            <a:spLocks noChangeArrowheads="1"/>
          </p:cNvSpPr>
          <p:nvPr/>
        </p:nvSpPr>
        <p:spPr bwMode="auto">
          <a:xfrm>
            <a:off x="2906713" y="1808163"/>
            <a:ext cx="6237287" cy="50498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Turning Directed G into Undirected</a:t>
            </a:r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385763" y="3022600"/>
            <a:ext cx="431800" cy="431800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836613" y="4327525"/>
            <a:ext cx="431800" cy="431800"/>
          </a:xfrm>
          <a:prstGeom prst="ellipse">
            <a:avLst/>
          </a:prstGeom>
          <a:solidFill>
            <a:srgbClr val="9966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2862263" y="3022600"/>
            <a:ext cx="431800" cy="431800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2411413" y="4327525"/>
            <a:ext cx="431800" cy="431800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1601788" y="3338513"/>
            <a:ext cx="431800" cy="4318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601788" y="2212975"/>
            <a:ext cx="431800" cy="4318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V="1">
            <a:off x="746125" y="2528888"/>
            <a:ext cx="900113" cy="5397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 flipH="1" flipV="1">
            <a:off x="655638" y="3427413"/>
            <a:ext cx="271462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2006600" y="2482850"/>
            <a:ext cx="900113" cy="5857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>
            <a:off x="2727325" y="3473450"/>
            <a:ext cx="269875" cy="9001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8" name="Line 15"/>
          <p:cNvSpPr>
            <a:spLocks noChangeShapeType="1"/>
          </p:cNvSpPr>
          <p:nvPr/>
        </p:nvSpPr>
        <p:spPr bwMode="auto">
          <a:xfrm flipH="1">
            <a:off x="1241425" y="4552950"/>
            <a:ext cx="116998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V="1">
            <a:off x="1150938" y="3743325"/>
            <a:ext cx="495300" cy="6302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H="1" flipV="1">
            <a:off x="790575" y="3248025"/>
            <a:ext cx="811213" cy="26987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1827213" y="266382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V="1">
            <a:off x="2006600" y="3292475"/>
            <a:ext cx="8556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1962150" y="3698875"/>
            <a:ext cx="53975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881063" y="42386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2906713" y="29781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v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2455863" y="4283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w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1646238" y="3292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z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431800" y="29337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y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1690688" y="21685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u</a:t>
            </a:r>
          </a:p>
        </p:txBody>
      </p:sp>
      <p:sp>
        <p:nvSpPr>
          <p:cNvPr id="21530" name="Oval 35"/>
          <p:cNvSpPr>
            <a:spLocks noChangeArrowheads="1"/>
          </p:cNvSpPr>
          <p:nvPr/>
        </p:nvSpPr>
        <p:spPr bwMode="auto">
          <a:xfrm>
            <a:off x="4841875" y="2484438"/>
            <a:ext cx="2251075" cy="8096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5111750" y="26638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741988" y="26638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6372225" y="26638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5518150" y="288925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6146800" y="2889250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372225" y="26638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u</a:t>
            </a:r>
            <a:r>
              <a:rPr lang="en-US" altLang="zh-CN" sz="2400" b="1" baseline="30000"/>
              <a:t>3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5741988" y="26638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u</a:t>
            </a:r>
            <a:r>
              <a:rPr lang="en-US" altLang="zh-CN" sz="2400" b="1" baseline="30000"/>
              <a:t>2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5111750" y="26638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u</a:t>
            </a:r>
            <a:r>
              <a:rPr lang="en-US" altLang="zh-CN" sz="2400" b="1" baseline="30000"/>
              <a:t>1</a:t>
            </a:r>
          </a:p>
        </p:txBody>
      </p:sp>
      <p:sp>
        <p:nvSpPr>
          <p:cNvPr id="21539" name="Oval 38"/>
          <p:cNvSpPr>
            <a:spLocks noChangeArrowheads="1"/>
          </p:cNvSpPr>
          <p:nvPr/>
        </p:nvSpPr>
        <p:spPr bwMode="auto">
          <a:xfrm>
            <a:off x="6642100" y="3563938"/>
            <a:ext cx="2251075" cy="80962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40" name="Oval 39"/>
          <p:cNvSpPr>
            <a:spLocks noChangeArrowheads="1"/>
          </p:cNvSpPr>
          <p:nvPr/>
        </p:nvSpPr>
        <p:spPr bwMode="auto">
          <a:xfrm>
            <a:off x="6911975" y="37433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41" name="Oval 40"/>
          <p:cNvSpPr>
            <a:spLocks noChangeArrowheads="1"/>
          </p:cNvSpPr>
          <p:nvPr/>
        </p:nvSpPr>
        <p:spPr bwMode="auto">
          <a:xfrm>
            <a:off x="7542213" y="37433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42" name="Oval 41"/>
          <p:cNvSpPr>
            <a:spLocks noChangeArrowheads="1"/>
          </p:cNvSpPr>
          <p:nvPr/>
        </p:nvSpPr>
        <p:spPr bwMode="auto">
          <a:xfrm>
            <a:off x="8172450" y="37433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43" name="Line 42"/>
          <p:cNvSpPr>
            <a:spLocks noChangeShapeType="1"/>
          </p:cNvSpPr>
          <p:nvPr/>
        </p:nvSpPr>
        <p:spPr bwMode="auto">
          <a:xfrm>
            <a:off x="7318375" y="396875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44" name="Line 43"/>
          <p:cNvSpPr>
            <a:spLocks noChangeShapeType="1"/>
          </p:cNvSpPr>
          <p:nvPr/>
        </p:nvSpPr>
        <p:spPr bwMode="auto">
          <a:xfrm>
            <a:off x="7947025" y="3968750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45" name="Text Box 44"/>
          <p:cNvSpPr txBox="1">
            <a:spLocks noChangeArrowheads="1"/>
          </p:cNvSpPr>
          <p:nvPr/>
        </p:nvSpPr>
        <p:spPr bwMode="auto">
          <a:xfrm>
            <a:off x="8218488" y="37433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v</a:t>
            </a:r>
            <a:r>
              <a:rPr lang="en-US" altLang="zh-CN" sz="2400" b="1" baseline="30000"/>
              <a:t>3</a:t>
            </a:r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7542213" y="37433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v</a:t>
            </a:r>
            <a:r>
              <a:rPr lang="en-US" altLang="zh-CN" sz="2400" b="1" baseline="30000"/>
              <a:t>2</a:t>
            </a:r>
          </a:p>
        </p:txBody>
      </p:sp>
      <p:sp>
        <p:nvSpPr>
          <p:cNvPr id="21547" name="Text Box 46"/>
          <p:cNvSpPr txBox="1">
            <a:spLocks noChangeArrowheads="1"/>
          </p:cNvSpPr>
          <p:nvPr/>
        </p:nvSpPr>
        <p:spPr bwMode="auto">
          <a:xfrm>
            <a:off x="6911975" y="37433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v</a:t>
            </a:r>
            <a:r>
              <a:rPr lang="en-US" altLang="zh-CN" sz="2400" b="1" baseline="30000"/>
              <a:t>1</a:t>
            </a:r>
          </a:p>
        </p:txBody>
      </p:sp>
      <p:grpSp>
        <p:nvGrpSpPr>
          <p:cNvPr id="21548" name="Group 88"/>
          <p:cNvGrpSpPr>
            <a:grpSpLocks/>
          </p:cNvGrpSpPr>
          <p:nvPr/>
        </p:nvGrpSpPr>
        <p:grpSpPr bwMode="auto">
          <a:xfrm>
            <a:off x="3176588" y="3608388"/>
            <a:ext cx="2251075" cy="809625"/>
            <a:chOff x="1661" y="1735"/>
            <a:chExt cx="1418" cy="510"/>
          </a:xfrm>
        </p:grpSpPr>
        <p:sp>
          <p:nvSpPr>
            <p:cNvPr id="21592" name="Oval 48"/>
            <p:cNvSpPr>
              <a:spLocks noChangeArrowheads="1"/>
            </p:cNvSpPr>
            <p:nvPr/>
          </p:nvSpPr>
          <p:spPr bwMode="auto">
            <a:xfrm>
              <a:off x="1661" y="1735"/>
              <a:ext cx="1418" cy="51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93" name="Oval 49"/>
            <p:cNvSpPr>
              <a:spLocks noChangeArrowheads="1"/>
            </p:cNvSpPr>
            <p:nvPr/>
          </p:nvSpPr>
          <p:spPr bwMode="auto">
            <a:xfrm>
              <a:off x="1831" y="1848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94" name="Oval 50"/>
            <p:cNvSpPr>
              <a:spLocks noChangeArrowheads="1"/>
            </p:cNvSpPr>
            <p:nvPr/>
          </p:nvSpPr>
          <p:spPr bwMode="auto">
            <a:xfrm>
              <a:off x="2228" y="1848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95" name="Oval 51"/>
            <p:cNvSpPr>
              <a:spLocks noChangeArrowheads="1"/>
            </p:cNvSpPr>
            <p:nvPr/>
          </p:nvSpPr>
          <p:spPr bwMode="auto">
            <a:xfrm>
              <a:off x="2625" y="1848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96" name="Line 52"/>
            <p:cNvSpPr>
              <a:spLocks noChangeShapeType="1"/>
            </p:cNvSpPr>
            <p:nvPr/>
          </p:nvSpPr>
          <p:spPr bwMode="auto">
            <a:xfrm>
              <a:off x="2087" y="199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7" name="Line 53"/>
            <p:cNvSpPr>
              <a:spLocks noChangeShapeType="1"/>
            </p:cNvSpPr>
            <p:nvPr/>
          </p:nvSpPr>
          <p:spPr bwMode="auto">
            <a:xfrm>
              <a:off x="2483" y="199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98" name="Text Box 54"/>
            <p:cNvSpPr txBox="1">
              <a:spLocks noChangeArrowheads="1"/>
            </p:cNvSpPr>
            <p:nvPr/>
          </p:nvSpPr>
          <p:spPr bwMode="auto">
            <a:xfrm>
              <a:off x="2654" y="18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/>
                <a:t>y</a:t>
              </a:r>
              <a:r>
                <a:rPr lang="en-US" altLang="zh-CN" sz="2400" b="1" baseline="30000"/>
                <a:t>3</a:t>
              </a:r>
            </a:p>
          </p:txBody>
        </p:sp>
        <p:sp>
          <p:nvSpPr>
            <p:cNvPr id="21599" name="Text Box 55"/>
            <p:cNvSpPr txBox="1">
              <a:spLocks noChangeArrowheads="1"/>
            </p:cNvSpPr>
            <p:nvPr/>
          </p:nvSpPr>
          <p:spPr bwMode="auto">
            <a:xfrm>
              <a:off x="2257" y="18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/>
                <a:t>y</a:t>
              </a:r>
              <a:r>
                <a:rPr lang="en-US" altLang="zh-CN" sz="2400" b="1" baseline="30000" dirty="0"/>
                <a:t>2</a:t>
              </a:r>
            </a:p>
          </p:txBody>
        </p:sp>
        <p:sp>
          <p:nvSpPr>
            <p:cNvPr id="21600" name="Text Box 56"/>
            <p:cNvSpPr txBox="1">
              <a:spLocks noChangeArrowheads="1"/>
            </p:cNvSpPr>
            <p:nvPr/>
          </p:nvSpPr>
          <p:spPr bwMode="auto">
            <a:xfrm>
              <a:off x="1831" y="18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/>
                <a:t>y</a:t>
              </a:r>
              <a:r>
                <a:rPr lang="en-US" altLang="zh-CN" sz="2400" b="1" baseline="30000"/>
                <a:t>1</a:t>
              </a:r>
              <a:endParaRPr lang="en-US" altLang="zh-CN" sz="2400" b="1"/>
            </a:p>
          </p:txBody>
        </p:sp>
      </p:grpSp>
      <p:sp>
        <p:nvSpPr>
          <p:cNvPr id="21549" name="Oval 58"/>
          <p:cNvSpPr>
            <a:spLocks noChangeArrowheads="1"/>
          </p:cNvSpPr>
          <p:nvPr/>
        </p:nvSpPr>
        <p:spPr bwMode="auto">
          <a:xfrm>
            <a:off x="3762375" y="5589588"/>
            <a:ext cx="2251075" cy="809625"/>
          </a:xfrm>
          <a:prstGeom prst="ellipse">
            <a:avLst/>
          </a:prstGeom>
          <a:solidFill>
            <a:srgbClr val="99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50" name="Oval 59"/>
          <p:cNvSpPr>
            <a:spLocks noChangeArrowheads="1"/>
          </p:cNvSpPr>
          <p:nvPr/>
        </p:nvSpPr>
        <p:spPr bwMode="auto">
          <a:xfrm>
            <a:off x="4032250" y="576897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51" name="Oval 60"/>
          <p:cNvSpPr>
            <a:spLocks noChangeArrowheads="1"/>
          </p:cNvSpPr>
          <p:nvPr/>
        </p:nvSpPr>
        <p:spPr bwMode="auto">
          <a:xfrm>
            <a:off x="4662488" y="576897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52" name="Oval 61"/>
          <p:cNvSpPr>
            <a:spLocks noChangeArrowheads="1"/>
          </p:cNvSpPr>
          <p:nvPr/>
        </p:nvSpPr>
        <p:spPr bwMode="auto">
          <a:xfrm>
            <a:off x="5292725" y="576897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53" name="Line 62"/>
          <p:cNvSpPr>
            <a:spLocks noChangeShapeType="1"/>
          </p:cNvSpPr>
          <p:nvPr/>
        </p:nvSpPr>
        <p:spPr bwMode="auto">
          <a:xfrm>
            <a:off x="4438650" y="599440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54" name="Line 63"/>
          <p:cNvSpPr>
            <a:spLocks noChangeShapeType="1"/>
          </p:cNvSpPr>
          <p:nvPr/>
        </p:nvSpPr>
        <p:spPr bwMode="auto">
          <a:xfrm>
            <a:off x="5067300" y="5994400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55" name="Text Box 64"/>
          <p:cNvSpPr txBox="1">
            <a:spLocks noChangeArrowheads="1"/>
          </p:cNvSpPr>
          <p:nvPr/>
        </p:nvSpPr>
        <p:spPr bwMode="auto">
          <a:xfrm>
            <a:off x="5338763" y="57689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  <a:r>
              <a:rPr lang="en-US" altLang="zh-CN" sz="2400" b="1" baseline="30000"/>
              <a:t>3</a:t>
            </a:r>
          </a:p>
        </p:txBody>
      </p:sp>
      <p:sp>
        <p:nvSpPr>
          <p:cNvPr id="21556" name="Text Box 65"/>
          <p:cNvSpPr txBox="1">
            <a:spLocks noChangeArrowheads="1"/>
          </p:cNvSpPr>
          <p:nvPr/>
        </p:nvSpPr>
        <p:spPr bwMode="auto">
          <a:xfrm>
            <a:off x="4662488" y="57689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  <a:r>
              <a:rPr lang="en-US" altLang="zh-CN" sz="2400" b="1" baseline="30000"/>
              <a:t>2</a:t>
            </a:r>
          </a:p>
        </p:txBody>
      </p:sp>
      <p:sp>
        <p:nvSpPr>
          <p:cNvPr id="21557" name="Text Box 66"/>
          <p:cNvSpPr txBox="1">
            <a:spLocks noChangeArrowheads="1"/>
          </p:cNvSpPr>
          <p:nvPr/>
        </p:nvSpPr>
        <p:spPr bwMode="auto">
          <a:xfrm>
            <a:off x="4032250" y="57689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  <a:r>
              <a:rPr lang="en-US" altLang="zh-CN" sz="2400" b="1" baseline="30000"/>
              <a:t>1</a:t>
            </a:r>
          </a:p>
        </p:txBody>
      </p:sp>
      <p:sp>
        <p:nvSpPr>
          <p:cNvPr id="21558" name="Oval 68"/>
          <p:cNvSpPr>
            <a:spLocks noChangeArrowheads="1"/>
          </p:cNvSpPr>
          <p:nvPr/>
        </p:nvSpPr>
        <p:spPr bwMode="auto">
          <a:xfrm>
            <a:off x="6416675" y="5543550"/>
            <a:ext cx="2251075" cy="809625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59" name="Oval 69"/>
          <p:cNvSpPr>
            <a:spLocks noChangeArrowheads="1"/>
          </p:cNvSpPr>
          <p:nvPr/>
        </p:nvSpPr>
        <p:spPr bwMode="auto">
          <a:xfrm>
            <a:off x="6686550" y="5722938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60" name="Oval 70"/>
          <p:cNvSpPr>
            <a:spLocks noChangeArrowheads="1"/>
          </p:cNvSpPr>
          <p:nvPr/>
        </p:nvSpPr>
        <p:spPr bwMode="auto">
          <a:xfrm>
            <a:off x="7316788" y="5722938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61" name="Oval 71"/>
          <p:cNvSpPr>
            <a:spLocks noChangeArrowheads="1"/>
          </p:cNvSpPr>
          <p:nvPr/>
        </p:nvSpPr>
        <p:spPr bwMode="auto">
          <a:xfrm>
            <a:off x="7947025" y="5722938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62" name="Line 72"/>
          <p:cNvSpPr>
            <a:spLocks noChangeShapeType="1"/>
          </p:cNvSpPr>
          <p:nvPr/>
        </p:nvSpPr>
        <p:spPr bwMode="auto">
          <a:xfrm>
            <a:off x="7092950" y="5948363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63" name="Line 73"/>
          <p:cNvSpPr>
            <a:spLocks noChangeShapeType="1"/>
          </p:cNvSpPr>
          <p:nvPr/>
        </p:nvSpPr>
        <p:spPr bwMode="auto">
          <a:xfrm>
            <a:off x="7721600" y="5948363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64" name="Text Box 74"/>
          <p:cNvSpPr txBox="1">
            <a:spLocks noChangeArrowheads="1"/>
          </p:cNvSpPr>
          <p:nvPr/>
        </p:nvSpPr>
        <p:spPr bwMode="auto">
          <a:xfrm>
            <a:off x="7902575" y="56784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w</a:t>
            </a:r>
            <a:r>
              <a:rPr lang="en-US" altLang="zh-CN" sz="2400" b="1" baseline="30000"/>
              <a:t>3</a:t>
            </a:r>
          </a:p>
        </p:txBody>
      </p:sp>
      <p:sp>
        <p:nvSpPr>
          <p:cNvPr id="21565" name="Text Box 75"/>
          <p:cNvSpPr txBox="1">
            <a:spLocks noChangeArrowheads="1"/>
          </p:cNvSpPr>
          <p:nvPr/>
        </p:nvSpPr>
        <p:spPr bwMode="auto">
          <a:xfrm>
            <a:off x="7272338" y="57245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w</a:t>
            </a:r>
            <a:r>
              <a:rPr lang="en-US" altLang="zh-CN" sz="2400" b="1" baseline="30000"/>
              <a:t>2</a:t>
            </a:r>
          </a:p>
        </p:txBody>
      </p:sp>
      <p:sp>
        <p:nvSpPr>
          <p:cNvPr id="21566" name="Text Box 76"/>
          <p:cNvSpPr txBox="1">
            <a:spLocks noChangeArrowheads="1"/>
          </p:cNvSpPr>
          <p:nvPr/>
        </p:nvSpPr>
        <p:spPr bwMode="auto">
          <a:xfrm>
            <a:off x="6686550" y="572293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w</a:t>
            </a:r>
            <a:r>
              <a:rPr lang="en-US" altLang="zh-CN" sz="2400" b="1" baseline="30000"/>
              <a:t>1</a:t>
            </a:r>
          </a:p>
        </p:txBody>
      </p:sp>
      <p:grpSp>
        <p:nvGrpSpPr>
          <p:cNvPr id="21567" name="Group 89"/>
          <p:cNvGrpSpPr>
            <a:grpSpLocks/>
          </p:cNvGrpSpPr>
          <p:nvPr/>
        </p:nvGrpSpPr>
        <p:grpSpPr bwMode="auto">
          <a:xfrm>
            <a:off x="4976813" y="4464050"/>
            <a:ext cx="2251075" cy="809625"/>
            <a:chOff x="2993" y="2217"/>
            <a:chExt cx="1418" cy="510"/>
          </a:xfrm>
        </p:grpSpPr>
        <p:sp>
          <p:nvSpPr>
            <p:cNvPr id="21583" name="Oval 78"/>
            <p:cNvSpPr>
              <a:spLocks noChangeArrowheads="1"/>
            </p:cNvSpPr>
            <p:nvPr/>
          </p:nvSpPr>
          <p:spPr bwMode="auto">
            <a:xfrm>
              <a:off x="2993" y="2217"/>
              <a:ext cx="1418" cy="510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CC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84" name="Oval 79"/>
            <p:cNvSpPr>
              <a:spLocks noChangeArrowheads="1"/>
            </p:cNvSpPr>
            <p:nvPr/>
          </p:nvSpPr>
          <p:spPr bwMode="auto">
            <a:xfrm>
              <a:off x="3163" y="2330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85" name="Oval 80"/>
            <p:cNvSpPr>
              <a:spLocks noChangeArrowheads="1"/>
            </p:cNvSpPr>
            <p:nvPr/>
          </p:nvSpPr>
          <p:spPr bwMode="auto">
            <a:xfrm>
              <a:off x="3560" y="2330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86" name="Oval 81"/>
            <p:cNvSpPr>
              <a:spLocks noChangeArrowheads="1"/>
            </p:cNvSpPr>
            <p:nvPr/>
          </p:nvSpPr>
          <p:spPr bwMode="auto">
            <a:xfrm>
              <a:off x="3957" y="2330"/>
              <a:ext cx="272" cy="2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587" name="Line 82"/>
            <p:cNvSpPr>
              <a:spLocks noChangeShapeType="1"/>
            </p:cNvSpPr>
            <p:nvPr/>
          </p:nvSpPr>
          <p:spPr bwMode="auto">
            <a:xfrm>
              <a:off x="3419" y="2472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8" name="Line 83"/>
            <p:cNvSpPr>
              <a:spLocks noChangeShapeType="1"/>
            </p:cNvSpPr>
            <p:nvPr/>
          </p:nvSpPr>
          <p:spPr bwMode="auto">
            <a:xfrm>
              <a:off x="3815" y="2472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89" name="Text Box 84"/>
            <p:cNvSpPr txBox="1">
              <a:spLocks noChangeArrowheads="1"/>
            </p:cNvSpPr>
            <p:nvPr/>
          </p:nvSpPr>
          <p:spPr bwMode="auto">
            <a:xfrm>
              <a:off x="3986" y="23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/>
                <a:t>z</a:t>
              </a:r>
              <a:r>
                <a:rPr lang="en-US" altLang="zh-CN" sz="2400" b="1" baseline="30000"/>
                <a:t>3</a:t>
              </a:r>
            </a:p>
          </p:txBody>
        </p:sp>
        <p:sp>
          <p:nvSpPr>
            <p:cNvPr id="21590" name="Text Box 85"/>
            <p:cNvSpPr txBox="1">
              <a:spLocks noChangeArrowheads="1"/>
            </p:cNvSpPr>
            <p:nvPr/>
          </p:nvSpPr>
          <p:spPr bwMode="auto">
            <a:xfrm>
              <a:off x="3589" y="230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/>
                <a:t>z</a:t>
              </a:r>
              <a:r>
                <a:rPr lang="en-US" altLang="zh-CN" sz="2400" b="1" baseline="30000"/>
                <a:t>2</a:t>
              </a:r>
            </a:p>
          </p:txBody>
        </p:sp>
        <p:sp>
          <p:nvSpPr>
            <p:cNvPr id="21591" name="Text Box 86"/>
            <p:cNvSpPr txBox="1">
              <a:spLocks noChangeArrowheads="1"/>
            </p:cNvSpPr>
            <p:nvPr/>
          </p:nvSpPr>
          <p:spPr bwMode="auto">
            <a:xfrm>
              <a:off x="3163" y="23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/>
                <a:t>z</a:t>
              </a:r>
              <a:r>
                <a:rPr lang="en-US" altLang="zh-CN" sz="2400" b="1" baseline="30000"/>
                <a:t>1</a:t>
              </a:r>
            </a:p>
          </p:txBody>
        </p:sp>
      </p:grpSp>
      <p:sp>
        <p:nvSpPr>
          <p:cNvPr id="21568" name="Line 93"/>
          <p:cNvSpPr>
            <a:spLocks noChangeShapeType="1"/>
          </p:cNvSpPr>
          <p:nvPr/>
        </p:nvSpPr>
        <p:spPr bwMode="auto">
          <a:xfrm flipV="1">
            <a:off x="5067300" y="3114675"/>
            <a:ext cx="225425" cy="763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69" name="Line 94"/>
          <p:cNvSpPr>
            <a:spLocks noChangeShapeType="1"/>
          </p:cNvSpPr>
          <p:nvPr/>
        </p:nvSpPr>
        <p:spPr bwMode="auto">
          <a:xfrm>
            <a:off x="6732588" y="3068638"/>
            <a:ext cx="314325" cy="630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0" name="Line 95"/>
          <p:cNvSpPr>
            <a:spLocks noChangeShapeType="1"/>
          </p:cNvSpPr>
          <p:nvPr/>
        </p:nvSpPr>
        <p:spPr bwMode="auto">
          <a:xfrm flipH="1">
            <a:off x="7046913" y="4194175"/>
            <a:ext cx="1304925" cy="1484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1" name="Line 96"/>
          <p:cNvSpPr>
            <a:spLocks noChangeShapeType="1"/>
          </p:cNvSpPr>
          <p:nvPr/>
        </p:nvSpPr>
        <p:spPr bwMode="auto">
          <a:xfrm>
            <a:off x="6732588" y="5094288"/>
            <a:ext cx="134937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2" name="Line 97"/>
          <p:cNvSpPr>
            <a:spLocks noChangeShapeType="1"/>
          </p:cNvSpPr>
          <p:nvPr/>
        </p:nvSpPr>
        <p:spPr bwMode="auto">
          <a:xfrm flipH="1" flipV="1">
            <a:off x="5472113" y="5049838"/>
            <a:ext cx="44450" cy="674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3" name="Line 98"/>
          <p:cNvSpPr>
            <a:spLocks noChangeShapeType="1"/>
          </p:cNvSpPr>
          <p:nvPr/>
        </p:nvSpPr>
        <p:spPr bwMode="auto">
          <a:xfrm flipH="1" flipV="1">
            <a:off x="3806825" y="4149725"/>
            <a:ext cx="1530350" cy="166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4" name="Freeform 100"/>
          <p:cNvSpPr>
            <a:spLocks/>
          </p:cNvSpPr>
          <p:nvPr/>
        </p:nvSpPr>
        <p:spPr bwMode="auto">
          <a:xfrm>
            <a:off x="4437063" y="6084888"/>
            <a:ext cx="3556000" cy="457200"/>
          </a:xfrm>
          <a:custGeom>
            <a:avLst/>
            <a:gdLst>
              <a:gd name="T0" fmla="*/ 2147483646 w 2240"/>
              <a:gd name="T1" fmla="*/ 0 h 288"/>
              <a:gd name="T2" fmla="*/ 2147483646 w 2240"/>
              <a:gd name="T3" fmla="*/ 2147483646 h 288"/>
              <a:gd name="T4" fmla="*/ 2147483646 w 2240"/>
              <a:gd name="T5" fmla="*/ 2147483646 h 288"/>
              <a:gd name="T6" fmla="*/ 2147483646 w 2240"/>
              <a:gd name="T7" fmla="*/ 2147483646 h 288"/>
              <a:gd name="T8" fmla="*/ 0 w 2240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40" h="288">
                <a:moveTo>
                  <a:pt x="2240" y="0"/>
                </a:moveTo>
                <a:cubicBezTo>
                  <a:pt x="2152" y="75"/>
                  <a:pt x="2065" y="151"/>
                  <a:pt x="1871" y="198"/>
                </a:cubicBezTo>
                <a:cubicBezTo>
                  <a:pt x="1677" y="245"/>
                  <a:pt x="1332" y="288"/>
                  <a:pt x="1077" y="283"/>
                </a:cubicBezTo>
                <a:cubicBezTo>
                  <a:pt x="822" y="278"/>
                  <a:pt x="519" y="217"/>
                  <a:pt x="340" y="170"/>
                </a:cubicBezTo>
                <a:cubicBezTo>
                  <a:pt x="161" y="123"/>
                  <a:pt x="80" y="6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5" name="Freeform 101"/>
          <p:cNvSpPr>
            <a:spLocks/>
          </p:cNvSpPr>
          <p:nvPr/>
        </p:nvSpPr>
        <p:spPr bwMode="auto">
          <a:xfrm>
            <a:off x="3851275" y="4059238"/>
            <a:ext cx="2790825" cy="584200"/>
          </a:xfrm>
          <a:custGeom>
            <a:avLst/>
            <a:gdLst>
              <a:gd name="T0" fmla="*/ 2147483646 w 1758"/>
              <a:gd name="T1" fmla="*/ 2147483646 h 368"/>
              <a:gd name="T2" fmla="*/ 2147483646 w 1758"/>
              <a:gd name="T3" fmla="*/ 2147483646 h 368"/>
              <a:gd name="T4" fmla="*/ 2147483646 w 1758"/>
              <a:gd name="T5" fmla="*/ 2147483646 h 368"/>
              <a:gd name="T6" fmla="*/ 2147483646 w 1758"/>
              <a:gd name="T7" fmla="*/ 2147483646 h 368"/>
              <a:gd name="T8" fmla="*/ 2147483646 w 1758"/>
              <a:gd name="T9" fmla="*/ 2147483646 h 368"/>
              <a:gd name="T10" fmla="*/ 0 w 1758"/>
              <a:gd name="T11" fmla="*/ 0 h 3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8" h="368">
                <a:moveTo>
                  <a:pt x="1758" y="368"/>
                </a:moveTo>
                <a:cubicBezTo>
                  <a:pt x="1737" y="328"/>
                  <a:pt x="1716" y="288"/>
                  <a:pt x="1645" y="255"/>
                </a:cubicBezTo>
                <a:cubicBezTo>
                  <a:pt x="1574" y="222"/>
                  <a:pt x="1446" y="179"/>
                  <a:pt x="1333" y="170"/>
                </a:cubicBezTo>
                <a:cubicBezTo>
                  <a:pt x="1220" y="161"/>
                  <a:pt x="1101" y="174"/>
                  <a:pt x="964" y="198"/>
                </a:cubicBezTo>
                <a:cubicBezTo>
                  <a:pt x="827" y="222"/>
                  <a:pt x="672" y="345"/>
                  <a:pt x="511" y="312"/>
                </a:cubicBezTo>
                <a:cubicBezTo>
                  <a:pt x="350" y="279"/>
                  <a:pt x="175" y="139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6" name="Line 102"/>
          <p:cNvSpPr>
            <a:spLocks noChangeShapeType="1"/>
          </p:cNvSpPr>
          <p:nvPr/>
        </p:nvSpPr>
        <p:spPr bwMode="auto">
          <a:xfrm flipV="1">
            <a:off x="6821488" y="4149725"/>
            <a:ext cx="31591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7" name="Line 103"/>
          <p:cNvSpPr>
            <a:spLocks noChangeShapeType="1"/>
          </p:cNvSpPr>
          <p:nvPr/>
        </p:nvSpPr>
        <p:spPr bwMode="auto">
          <a:xfrm flipH="1" flipV="1">
            <a:off x="5472113" y="2979738"/>
            <a:ext cx="1260475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8" name="Text Box 105"/>
          <p:cNvSpPr txBox="1">
            <a:spLocks noChangeArrowheads="1"/>
          </p:cNvSpPr>
          <p:nvPr/>
        </p:nvSpPr>
        <p:spPr bwMode="auto">
          <a:xfrm>
            <a:off x="7407275" y="2033588"/>
            <a:ext cx="103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21579" name="Text Box 106"/>
          <p:cNvSpPr txBox="1">
            <a:spLocks noChangeArrowheads="1"/>
          </p:cNvSpPr>
          <p:nvPr/>
        </p:nvSpPr>
        <p:spPr bwMode="auto">
          <a:xfrm>
            <a:off x="296863" y="1943100"/>
            <a:ext cx="103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00CC"/>
                </a:solidFill>
              </a:rPr>
              <a:t>G</a:t>
            </a:r>
          </a:p>
        </p:txBody>
      </p:sp>
      <p:sp>
        <p:nvSpPr>
          <p:cNvPr id="69739" name="AutoShape 107"/>
          <p:cNvSpPr>
            <a:spLocks noChangeArrowheads="1"/>
          </p:cNvSpPr>
          <p:nvPr/>
        </p:nvSpPr>
        <p:spPr bwMode="auto">
          <a:xfrm rot="-3630592">
            <a:off x="3248819" y="1826419"/>
            <a:ext cx="449263" cy="1673225"/>
          </a:xfrm>
          <a:prstGeom prst="curvedLeftArrow">
            <a:avLst>
              <a:gd name="adj1" fmla="val 74488"/>
              <a:gd name="adj2" fmla="val 148975"/>
              <a:gd name="adj3" fmla="val 3333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581" name="Text Box 108"/>
          <p:cNvSpPr txBox="1">
            <a:spLocks noChangeArrowheads="1"/>
          </p:cNvSpPr>
          <p:nvPr/>
        </p:nvSpPr>
        <p:spPr bwMode="auto">
          <a:xfrm>
            <a:off x="385763" y="5094288"/>
            <a:ext cx="3016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Each vertex in G </a:t>
            </a:r>
            <a:r>
              <a:rPr lang="en-US" altLang="zh-CN" sz="2400">
                <a:sym typeface="Symbol" panose="05050102010706020507" pitchFamily="18" charset="2"/>
              </a:rPr>
              <a:t>a set of  3 vertices in G’;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Note the position of the edges in G’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52475"/>
            <a:ext cx="8637588" cy="731838"/>
          </a:xfrm>
        </p:spPr>
        <p:txBody>
          <a:bodyPr/>
          <a:lstStyle/>
          <a:p>
            <a:pPr eaLnBrk="1" hangingPunct="1"/>
            <a:r>
              <a:rPr lang="en-US" altLang="zh-CN" sz="4200"/>
              <a:t>Rationale of the Construction of G’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367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Firstly, it is necessary to </a:t>
            </a:r>
            <a:r>
              <a:rPr lang="en-US" altLang="zh-CN" sz="2800" dirty="0">
                <a:solidFill>
                  <a:srgbClr val="0000CC"/>
                </a:solidFill>
              </a:rPr>
              <a:t>simulate</a:t>
            </a:r>
            <a:r>
              <a:rPr lang="en-US" altLang="zh-CN" sz="2800" dirty="0"/>
              <a:t> in G’ </a:t>
            </a:r>
            <a:r>
              <a:rPr lang="en-US" altLang="zh-CN" sz="2800" dirty="0">
                <a:solidFill>
                  <a:srgbClr val="0000CC"/>
                </a:solidFill>
              </a:rPr>
              <a:t>the direction of edges</a:t>
            </a:r>
            <a:r>
              <a:rPr lang="en-US" altLang="zh-CN" sz="2800" dirty="0"/>
              <a:t> of G, which means to distinguish the two roles of a vertex in G, as starting point or as ending point. So, it leads to the use of a group of 2 vertices in G’ as the counterpart of each vertex in G.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Consequently, the 2 vertices within one group must always be</a:t>
            </a:r>
            <a:r>
              <a:rPr lang="en-US" altLang="zh-CN" sz="2800" dirty="0">
                <a:solidFill>
                  <a:srgbClr val="0000CC"/>
                </a:solidFill>
              </a:rPr>
              <a:t> traversed</a:t>
            </a:r>
            <a:r>
              <a:rPr lang="en-US" altLang="zh-CN" sz="2800" dirty="0"/>
              <a:t> by a possible H-cycle </a:t>
            </a:r>
            <a:r>
              <a:rPr lang="en-US" altLang="zh-CN" sz="2800" dirty="0">
                <a:solidFill>
                  <a:srgbClr val="0000CC"/>
                </a:solidFill>
              </a:rPr>
              <a:t>in consecution</a:t>
            </a:r>
            <a:r>
              <a:rPr lang="en-US" altLang="zh-CN" sz="2800" dirty="0"/>
              <a:t>. So, a third vertex is added in each group as an inner-connected-only vertex.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Class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9900"/>
                </a:solidFill>
              </a:rPr>
              <a:t>polynomially bounded algorithm</a:t>
            </a:r>
            <a:r>
              <a:rPr lang="en-US" altLang="zh-CN"/>
              <a:t> is one with its worst-case complexity bounded by a polynomial function of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9900"/>
                </a:solidFill>
              </a:rPr>
              <a:t>polynomially bounded problem</a:t>
            </a:r>
            <a:r>
              <a:rPr lang="en-US" altLang="zh-CN"/>
              <a:t> is one for which there is a polynomially bounded algorithm.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The class </a:t>
            </a:r>
            <a:r>
              <a:rPr lang="en-US" altLang="zh-CN" b="1" i="1">
                <a:solidFill>
                  <a:srgbClr val="FF0000"/>
                </a:solidFill>
              </a:rPr>
              <a:t>P</a:t>
            </a:r>
            <a:r>
              <a:rPr lang="en-US" altLang="zh-CN" b="1">
                <a:solidFill>
                  <a:srgbClr val="FF0000"/>
                </a:solidFill>
              </a:rPr>
              <a:t> is the class of decision problems that are polynomially bounded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45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4" descr="白色大理石"/>
          <p:cNvSpPr>
            <a:spLocks noChangeArrowheads="1"/>
          </p:cNvSpPr>
          <p:nvPr/>
        </p:nvSpPr>
        <p:spPr bwMode="auto">
          <a:xfrm>
            <a:off x="3700078" y="1663037"/>
            <a:ext cx="5362041" cy="459272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60874"/>
            <a:ext cx="8637588" cy="1323439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Can we use two vertices to represent a vertex in directed HC? No!</a:t>
            </a:r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385763" y="3022600"/>
            <a:ext cx="431800" cy="431800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711804" y="2029829"/>
            <a:ext cx="431800" cy="431800"/>
          </a:xfrm>
          <a:prstGeom prst="ellipse">
            <a:avLst/>
          </a:prstGeom>
          <a:solidFill>
            <a:srgbClr val="9966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2862263" y="3022600"/>
            <a:ext cx="431800" cy="431800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1" name="Oval 8"/>
          <p:cNvSpPr>
            <a:spLocks noChangeArrowheads="1"/>
          </p:cNvSpPr>
          <p:nvPr/>
        </p:nvSpPr>
        <p:spPr bwMode="auto">
          <a:xfrm>
            <a:off x="2411413" y="4327525"/>
            <a:ext cx="431800" cy="431800"/>
          </a:xfrm>
          <a:prstGeom prst="ellipse">
            <a:avLst/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1601788" y="3338513"/>
            <a:ext cx="431800" cy="4318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601788" y="2212975"/>
            <a:ext cx="431800" cy="4318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01061" y="2406923"/>
            <a:ext cx="194780" cy="647304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>
            <a:off x="2727325" y="3473450"/>
            <a:ext cx="269875" cy="9001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 flipV="1">
            <a:off x="1080704" y="2266949"/>
            <a:ext cx="538546" cy="365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828007" y="3338513"/>
            <a:ext cx="749968" cy="161174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1827213" y="2663825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 flipV="1">
            <a:off x="2006600" y="3292475"/>
            <a:ext cx="8556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 flipH="1" flipV="1">
            <a:off x="1950878" y="3749675"/>
            <a:ext cx="487521" cy="688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56254" y="1940929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2906713" y="29781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v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2455863" y="4283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w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1646238" y="3292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z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431800" y="29337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y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1690688" y="21685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u</a:t>
            </a:r>
          </a:p>
        </p:txBody>
      </p:sp>
      <p:sp>
        <p:nvSpPr>
          <p:cNvPr id="21578" name="Text Box 105"/>
          <p:cNvSpPr txBox="1">
            <a:spLocks noChangeArrowheads="1"/>
          </p:cNvSpPr>
          <p:nvPr/>
        </p:nvSpPr>
        <p:spPr bwMode="auto">
          <a:xfrm>
            <a:off x="7407275" y="2033588"/>
            <a:ext cx="103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G’</a:t>
            </a:r>
          </a:p>
        </p:txBody>
      </p:sp>
      <p:sp>
        <p:nvSpPr>
          <p:cNvPr id="21579" name="Text Box 106"/>
          <p:cNvSpPr txBox="1">
            <a:spLocks noChangeArrowheads="1"/>
          </p:cNvSpPr>
          <p:nvPr/>
        </p:nvSpPr>
        <p:spPr bwMode="auto">
          <a:xfrm>
            <a:off x="-17846" y="1728120"/>
            <a:ext cx="103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 dirty="0">
                <a:solidFill>
                  <a:srgbClr val="0000CC"/>
                </a:solidFill>
              </a:rPr>
              <a:t>G</a:t>
            </a:r>
          </a:p>
        </p:txBody>
      </p:sp>
      <p:sp>
        <p:nvSpPr>
          <p:cNvPr id="69739" name="AutoShape 107"/>
          <p:cNvSpPr>
            <a:spLocks noChangeArrowheads="1"/>
          </p:cNvSpPr>
          <p:nvPr/>
        </p:nvSpPr>
        <p:spPr bwMode="auto">
          <a:xfrm rot="-3630592">
            <a:off x="3248819" y="1826419"/>
            <a:ext cx="449263" cy="1673225"/>
          </a:xfrm>
          <a:prstGeom prst="curvedLeftArrow">
            <a:avLst>
              <a:gd name="adj1" fmla="val 74488"/>
              <a:gd name="adj2" fmla="val 148975"/>
              <a:gd name="adj3" fmla="val 3333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581" name="Text Box 108"/>
          <p:cNvSpPr txBox="1">
            <a:spLocks noChangeArrowheads="1"/>
          </p:cNvSpPr>
          <p:nvPr/>
        </p:nvSpPr>
        <p:spPr bwMode="auto">
          <a:xfrm>
            <a:off x="111919" y="5299620"/>
            <a:ext cx="3016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Each vertex in G </a:t>
            </a:r>
            <a:r>
              <a:rPr lang="en-US" altLang="zh-CN" sz="2400" dirty="0">
                <a:sym typeface="Symbol" panose="05050102010706020507" pitchFamily="18" charset="2"/>
              </a:rPr>
              <a:t>a set of  2 vertices in G’;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Note the position of the edges in G’</a:t>
            </a:r>
          </a:p>
        </p:txBody>
      </p:sp>
      <p:sp>
        <p:nvSpPr>
          <p:cNvPr id="97" name="Oval 59">
            <a:extLst>
              <a:ext uri="{FF2B5EF4-FFF2-40B4-BE49-F238E27FC236}">
                <a16:creationId xmlns:a16="http://schemas.microsoft.com/office/drawing/2014/main" id="{9E18F5A2-9ED3-4241-BE6A-0AC0EB9E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497" y="26130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8" name="Oval 60">
            <a:extLst>
              <a:ext uri="{FF2B5EF4-FFF2-40B4-BE49-F238E27FC236}">
                <a16:creationId xmlns:a16="http://schemas.microsoft.com/office/drawing/2014/main" id="{D659F97A-3824-FB4E-869A-D67788DC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735" y="2613025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99" name="Line 62">
            <a:extLst>
              <a:ext uri="{FF2B5EF4-FFF2-40B4-BE49-F238E27FC236}">
                <a16:creationId xmlns:a16="http://schemas.microsoft.com/office/drawing/2014/main" id="{9A42E583-E324-9F45-B919-CD7DE9B65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4897" y="2838450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5B7933A5-AD92-824A-B92E-5E92DEC0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735" y="26130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  <a:r>
              <a:rPr lang="en-US" altLang="zh-CN" sz="2400" b="1" baseline="30000"/>
              <a:t>2</a:t>
            </a:r>
          </a:p>
        </p:txBody>
      </p:sp>
      <p:sp>
        <p:nvSpPr>
          <p:cNvPr id="102" name="Text Box 66">
            <a:extLst>
              <a:ext uri="{FF2B5EF4-FFF2-40B4-BE49-F238E27FC236}">
                <a16:creationId xmlns:a16="http://schemas.microsoft.com/office/drawing/2014/main" id="{9C496A90-21A9-E14B-8BC4-25B9E444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497" y="26130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/>
              <a:t>x</a:t>
            </a:r>
            <a:r>
              <a:rPr lang="en-US" altLang="zh-CN" sz="2400" b="1" baseline="30000"/>
              <a:t>1</a:t>
            </a:r>
          </a:p>
        </p:txBody>
      </p:sp>
      <p:sp>
        <p:nvSpPr>
          <p:cNvPr id="103" name="Oval 59">
            <a:extLst>
              <a:ext uri="{FF2B5EF4-FFF2-40B4-BE49-F238E27FC236}">
                <a16:creationId xmlns:a16="http://schemas.microsoft.com/office/drawing/2014/main" id="{FFC5E31B-C699-B74A-989D-BB8B6236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114" y="306299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4" name="Oval 60">
            <a:extLst>
              <a:ext uri="{FF2B5EF4-FFF2-40B4-BE49-F238E27FC236}">
                <a16:creationId xmlns:a16="http://schemas.microsoft.com/office/drawing/2014/main" id="{3F600834-984A-CD4C-B95F-EB86C461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352" y="306299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5" name="Line 62">
            <a:extLst>
              <a:ext uri="{FF2B5EF4-FFF2-40B4-BE49-F238E27FC236}">
                <a16:creationId xmlns:a16="http://schemas.microsoft.com/office/drawing/2014/main" id="{4B9E9E87-59E1-B243-AE43-A8C123AA5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514" y="328841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65">
            <a:extLst>
              <a:ext uri="{FF2B5EF4-FFF2-40B4-BE49-F238E27FC236}">
                <a16:creationId xmlns:a16="http://schemas.microsoft.com/office/drawing/2014/main" id="{5B73A905-3465-DF4A-9221-8B5FDCBB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352" y="306299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u</a:t>
            </a:r>
            <a:r>
              <a:rPr lang="en-US" altLang="zh-CN" sz="2400" b="1" baseline="30000" dirty="0"/>
              <a:t>2</a:t>
            </a:r>
          </a:p>
        </p:txBody>
      </p:sp>
      <p:sp>
        <p:nvSpPr>
          <p:cNvPr id="108" name="Text Box 66">
            <a:extLst>
              <a:ext uri="{FF2B5EF4-FFF2-40B4-BE49-F238E27FC236}">
                <a16:creationId xmlns:a16="http://schemas.microsoft.com/office/drawing/2014/main" id="{F54E60C1-AA4B-8042-96C3-169531E8F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14" y="306299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u</a:t>
            </a:r>
            <a:r>
              <a:rPr lang="en-US" altLang="zh-CN" sz="2400" b="1" baseline="30000" dirty="0"/>
              <a:t>1</a:t>
            </a:r>
          </a:p>
        </p:txBody>
      </p:sp>
      <p:sp>
        <p:nvSpPr>
          <p:cNvPr id="109" name="Oval 59">
            <a:extLst>
              <a:ext uri="{FF2B5EF4-FFF2-40B4-BE49-F238E27FC236}">
                <a16:creationId xmlns:a16="http://schemas.microsoft.com/office/drawing/2014/main" id="{25752019-4878-1F43-8451-E65ACB69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58" y="386586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0" name="Oval 60">
            <a:extLst>
              <a:ext uri="{FF2B5EF4-FFF2-40B4-BE49-F238E27FC236}">
                <a16:creationId xmlns:a16="http://schemas.microsoft.com/office/drawing/2014/main" id="{E3D19A4F-DFEA-F747-9985-B0A1E858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496" y="386586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1" name="Line 62">
            <a:extLst>
              <a:ext uri="{FF2B5EF4-FFF2-40B4-BE49-F238E27FC236}">
                <a16:creationId xmlns:a16="http://schemas.microsoft.com/office/drawing/2014/main" id="{DD11C951-C6DE-6D44-B6DD-8D75252DE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658" y="409128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Text Box 65">
            <a:extLst>
              <a:ext uri="{FF2B5EF4-FFF2-40B4-BE49-F238E27FC236}">
                <a16:creationId xmlns:a16="http://schemas.microsoft.com/office/drawing/2014/main" id="{0BD9DA4A-6BD9-BE40-B61D-72BEB74E3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496" y="386586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y</a:t>
            </a:r>
            <a:r>
              <a:rPr lang="en-US" altLang="zh-CN" sz="2400" b="1" baseline="30000" dirty="0"/>
              <a:t>2</a:t>
            </a:r>
          </a:p>
        </p:txBody>
      </p:sp>
      <p:sp>
        <p:nvSpPr>
          <p:cNvPr id="113" name="Text Box 66">
            <a:extLst>
              <a:ext uri="{FF2B5EF4-FFF2-40B4-BE49-F238E27FC236}">
                <a16:creationId xmlns:a16="http://schemas.microsoft.com/office/drawing/2014/main" id="{C075707C-8717-7F4D-93E4-32045057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58" y="386586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y</a:t>
            </a:r>
            <a:r>
              <a:rPr lang="en-US" altLang="zh-CN" sz="2400" b="1" baseline="30000" dirty="0"/>
              <a:t>1</a:t>
            </a:r>
          </a:p>
        </p:txBody>
      </p:sp>
      <p:sp>
        <p:nvSpPr>
          <p:cNvPr id="114" name="Oval 59">
            <a:extLst>
              <a:ext uri="{FF2B5EF4-FFF2-40B4-BE49-F238E27FC236}">
                <a16:creationId xmlns:a16="http://schemas.microsoft.com/office/drawing/2014/main" id="{640AA918-21A2-3B47-A5AD-E92BE9BB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80" y="414273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5" name="Oval 60">
            <a:extLst>
              <a:ext uri="{FF2B5EF4-FFF2-40B4-BE49-F238E27FC236}">
                <a16:creationId xmlns:a16="http://schemas.microsoft.com/office/drawing/2014/main" id="{5A19C155-FD97-0D41-AA52-C3BBA8A43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18" y="4142730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6" name="Line 62">
            <a:extLst>
              <a:ext uri="{FF2B5EF4-FFF2-40B4-BE49-F238E27FC236}">
                <a16:creationId xmlns:a16="http://schemas.microsoft.com/office/drawing/2014/main" id="{BEC89D0E-66F8-064F-B331-7D041031C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180" y="436815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Text Box 65">
            <a:extLst>
              <a:ext uri="{FF2B5EF4-FFF2-40B4-BE49-F238E27FC236}">
                <a16:creationId xmlns:a16="http://schemas.microsoft.com/office/drawing/2014/main" id="{7393A415-0517-714C-95EE-DAC0E3938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018" y="414273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z</a:t>
            </a:r>
            <a:r>
              <a:rPr lang="en-US" altLang="zh-CN" sz="2400" b="1" baseline="30000" dirty="0"/>
              <a:t>2</a:t>
            </a:r>
          </a:p>
        </p:txBody>
      </p:sp>
      <p:sp>
        <p:nvSpPr>
          <p:cNvPr id="118" name="Text Box 66">
            <a:extLst>
              <a:ext uri="{FF2B5EF4-FFF2-40B4-BE49-F238E27FC236}">
                <a16:creationId xmlns:a16="http://schemas.microsoft.com/office/drawing/2014/main" id="{CB2A85DF-5393-6641-82A0-1B8AA4B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780" y="4142730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z</a:t>
            </a:r>
            <a:r>
              <a:rPr lang="en-US" altLang="zh-CN" sz="2400" b="1" baseline="30000" dirty="0"/>
              <a:t>1</a:t>
            </a:r>
          </a:p>
        </p:txBody>
      </p:sp>
      <p:sp>
        <p:nvSpPr>
          <p:cNvPr id="119" name="Oval 59">
            <a:extLst>
              <a:ext uri="{FF2B5EF4-FFF2-40B4-BE49-F238E27FC236}">
                <a16:creationId xmlns:a16="http://schemas.microsoft.com/office/drawing/2014/main" id="{90B642DB-8E63-D149-BB03-905CCBCA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274" y="4212733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0" name="Oval 60">
            <a:extLst>
              <a:ext uri="{FF2B5EF4-FFF2-40B4-BE49-F238E27FC236}">
                <a16:creationId xmlns:a16="http://schemas.microsoft.com/office/drawing/2014/main" id="{12C2D9FE-65AF-784C-8766-EA432B90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512" y="4212733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1" name="Line 62">
            <a:extLst>
              <a:ext uri="{FF2B5EF4-FFF2-40B4-BE49-F238E27FC236}">
                <a16:creationId xmlns:a16="http://schemas.microsoft.com/office/drawing/2014/main" id="{0053785D-8111-C64C-8AF6-A6E9D1406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0674" y="4438158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Text Box 65">
            <a:extLst>
              <a:ext uri="{FF2B5EF4-FFF2-40B4-BE49-F238E27FC236}">
                <a16:creationId xmlns:a16="http://schemas.microsoft.com/office/drawing/2014/main" id="{77364DCB-DBB3-B447-B15A-8DD72884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12" y="4212733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v</a:t>
            </a:r>
            <a:r>
              <a:rPr lang="en-US" altLang="zh-CN" sz="2400" b="1" baseline="30000" dirty="0"/>
              <a:t>2</a:t>
            </a:r>
          </a:p>
        </p:txBody>
      </p:sp>
      <p:sp>
        <p:nvSpPr>
          <p:cNvPr id="123" name="Text Box 66">
            <a:extLst>
              <a:ext uri="{FF2B5EF4-FFF2-40B4-BE49-F238E27FC236}">
                <a16:creationId xmlns:a16="http://schemas.microsoft.com/office/drawing/2014/main" id="{21ADAD1B-A062-3A4F-B101-ECB03BB3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274" y="4212733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v</a:t>
            </a:r>
            <a:r>
              <a:rPr lang="en-US" altLang="zh-CN" sz="2400" b="1" baseline="30000" dirty="0"/>
              <a:t>1</a:t>
            </a:r>
          </a:p>
        </p:txBody>
      </p:sp>
      <p:sp>
        <p:nvSpPr>
          <p:cNvPr id="124" name="Oval 59">
            <a:extLst>
              <a:ext uri="{FF2B5EF4-FFF2-40B4-BE49-F238E27FC236}">
                <a16:creationId xmlns:a16="http://schemas.microsoft.com/office/drawing/2014/main" id="{7E07152E-CD7A-9447-AB84-E22E0236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062" y="5390777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5" name="Oval 60">
            <a:extLst>
              <a:ext uri="{FF2B5EF4-FFF2-40B4-BE49-F238E27FC236}">
                <a16:creationId xmlns:a16="http://schemas.microsoft.com/office/drawing/2014/main" id="{0B4589A1-7A21-D941-A62A-E5F53FC3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300" y="5390777"/>
            <a:ext cx="431800" cy="431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6" name="Line 62">
            <a:extLst>
              <a:ext uri="{FF2B5EF4-FFF2-40B4-BE49-F238E27FC236}">
                <a16:creationId xmlns:a16="http://schemas.microsoft.com/office/drawing/2014/main" id="{FCF45955-1C73-3249-A515-63795BCDE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462" y="5616202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Text Box 65">
            <a:extLst>
              <a:ext uri="{FF2B5EF4-FFF2-40B4-BE49-F238E27FC236}">
                <a16:creationId xmlns:a16="http://schemas.microsoft.com/office/drawing/2014/main" id="{B9F8A7E6-671B-2346-B526-61726FAD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300" y="5390777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w</a:t>
            </a:r>
            <a:r>
              <a:rPr lang="en-US" altLang="zh-CN" sz="2400" b="1" baseline="30000" dirty="0"/>
              <a:t>2</a:t>
            </a:r>
          </a:p>
        </p:txBody>
      </p:sp>
      <p:sp>
        <p:nvSpPr>
          <p:cNvPr id="128" name="Text Box 66">
            <a:extLst>
              <a:ext uri="{FF2B5EF4-FFF2-40B4-BE49-F238E27FC236}">
                <a16:creationId xmlns:a16="http://schemas.microsoft.com/office/drawing/2014/main" id="{3C4A6A37-7B68-FF4B-8CEB-551CCF0C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062" y="5390777"/>
            <a:ext cx="53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/>
              <a:t>w</a:t>
            </a:r>
            <a:r>
              <a:rPr lang="en-US" altLang="zh-CN" sz="2400" b="1" baseline="30000" dirty="0"/>
              <a:t>1</a:t>
            </a:r>
          </a:p>
        </p:txBody>
      </p:sp>
      <p:sp>
        <p:nvSpPr>
          <p:cNvPr id="129" name="Line 93">
            <a:extLst>
              <a:ext uri="{FF2B5EF4-FFF2-40B4-BE49-F238E27FC236}">
                <a16:creationId xmlns:a16="http://schemas.microsoft.com/office/drawing/2014/main" id="{8D76A44E-8525-E44A-99AC-E569AF013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5106" y="3032871"/>
            <a:ext cx="592558" cy="8031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93">
            <a:extLst>
              <a:ext uri="{FF2B5EF4-FFF2-40B4-BE49-F238E27FC236}">
                <a16:creationId xmlns:a16="http://schemas.microsoft.com/office/drawing/2014/main" id="{B18831CB-C318-E945-88C0-C439DAB72B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0534" y="4142727"/>
            <a:ext cx="572246" cy="1847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93">
            <a:extLst>
              <a:ext uri="{FF2B5EF4-FFF2-40B4-BE49-F238E27FC236}">
                <a16:creationId xmlns:a16="http://schemas.microsoft.com/office/drawing/2014/main" id="{210FC566-E85F-6C4E-9DA3-B5209CF542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9708" y="3454400"/>
            <a:ext cx="658972" cy="6820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93">
            <a:extLst>
              <a:ext uri="{FF2B5EF4-FFF2-40B4-BE49-F238E27FC236}">
                <a16:creationId xmlns:a16="http://schemas.microsoft.com/office/drawing/2014/main" id="{F84060FA-52B1-6142-976F-44DFD761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090" y="4181760"/>
            <a:ext cx="875139" cy="1863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Line 93">
            <a:extLst>
              <a:ext uri="{FF2B5EF4-FFF2-40B4-BE49-F238E27FC236}">
                <a16:creationId xmlns:a16="http://schemas.microsoft.com/office/drawing/2014/main" id="{D0508785-7197-5546-BE2A-88AFD803F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300" y="4643935"/>
            <a:ext cx="1262210" cy="7658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93">
            <a:extLst>
              <a:ext uri="{FF2B5EF4-FFF2-40B4-BE49-F238E27FC236}">
                <a16:creationId xmlns:a16="http://schemas.microsoft.com/office/drawing/2014/main" id="{479224D0-04CD-4D41-ADA5-50309D66A7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7916" y="2055660"/>
            <a:ext cx="1482613" cy="11283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Line 93">
            <a:extLst>
              <a:ext uri="{FF2B5EF4-FFF2-40B4-BE49-F238E27FC236}">
                <a16:creationId xmlns:a16="http://schemas.microsoft.com/office/drawing/2014/main" id="{55CB7295-39FF-8544-9488-AFCE2DDD5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3700" y="2074199"/>
            <a:ext cx="726822" cy="513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93">
            <a:extLst>
              <a:ext uri="{FF2B5EF4-FFF2-40B4-BE49-F238E27FC236}">
                <a16:creationId xmlns:a16="http://schemas.microsoft.com/office/drawing/2014/main" id="{CD84D10E-7318-794D-B6D3-4C5388786D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59351" y="4533448"/>
            <a:ext cx="731732" cy="1550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Line 93">
            <a:extLst>
              <a:ext uri="{FF2B5EF4-FFF2-40B4-BE49-F238E27FC236}">
                <a16:creationId xmlns:a16="http://schemas.microsoft.com/office/drawing/2014/main" id="{A2ECC7DB-422A-244B-90E5-95C8D1092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6525" y="5809855"/>
            <a:ext cx="971549" cy="261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2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Hamiltonian Reduction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2079625"/>
            <a:ext cx="8281988" cy="38242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The directed Hamiltonian graph cycle problem is reducible to the undirected Hamiltonian cycle problem</a:t>
            </a:r>
            <a:r>
              <a:rPr lang="en-US" altLang="zh-CN" sz="2800"/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/>
              <a:t>The polynomial reduction: G</a:t>
            </a:r>
            <a:r>
              <a:rPr lang="en-US" altLang="zh-CN">
                <a:sym typeface="Symbol" panose="05050102010706020507" pitchFamily="18" charset="2"/>
              </a:rPr>
              <a:t>G’, for any G with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vertices and 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edges, G’ has 3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vertices and 2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 edges, polynomially bounded.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475" y="301563"/>
            <a:ext cx="4911570" cy="1261884"/>
          </a:xfrm>
        </p:spPr>
        <p:txBody>
          <a:bodyPr/>
          <a:lstStyle/>
          <a:p>
            <a:pPr eaLnBrk="1" hangingPunct="1"/>
            <a:r>
              <a:rPr lang="en-US" altLang="zh-CN" dirty="0"/>
              <a:t>Proof of</a:t>
            </a:r>
            <a:br>
              <a:rPr lang="en-US" altLang="zh-CN" dirty="0"/>
            </a:br>
            <a:r>
              <a:rPr lang="en-US" altLang="zh-CN" sz="3200" dirty="0">
                <a:sym typeface="Symbol" panose="05050102010706020507" pitchFamily="18" charset="2"/>
              </a:rPr>
              <a:t>G is Haniltonian if and only if G’ is Hamiltonian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13565" y="2549685"/>
            <a:ext cx="8686800" cy="46316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H-cycle in G H-cycle in G’ is trivial.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H-cycle in G’ H-cycle in G: consider the features of the H-cycle possibly found in G ’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For each triple, the H-cycle must traverse all 3 vertexes consecutively in the order (1,2,3) or (3,2,1)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For all triple, the order by which the vertices are traversed by an H-cycle must be same.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Orient the H-cycle such that within each triple, the vertices are traversed in the order of (1,2,3). It is trivial to find a directed H-cycle in G which corresponds to the above H-cycle in G’.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37" y="0"/>
            <a:ext cx="4374963" cy="25496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Known </a:t>
            </a:r>
            <a:r>
              <a:rPr lang="en-US" altLang="zh-CN" b="1" i="1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/>
              <a:t>-Complete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763713"/>
            <a:ext cx="8474075" cy="4383087"/>
          </a:xfrm>
        </p:spPr>
        <p:txBody>
          <a:bodyPr/>
          <a:lstStyle/>
          <a:p>
            <a:pPr eaLnBrk="1" hangingPunct="1"/>
            <a:r>
              <a:rPr lang="en-US" altLang="zh-CN" sz="2800"/>
              <a:t>Garey &amp; Johnson: </a:t>
            </a:r>
            <a:r>
              <a:rPr lang="en-US" altLang="zh-CN" sz="2800" i="1"/>
              <a:t>Computer and Intractability: A Guide to the Theory of </a:t>
            </a:r>
            <a:r>
              <a:rPr lang="en-US" altLang="zh-CN" sz="2800" b="1" i="1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/>
              <a:t>-Completeness</a:t>
            </a:r>
            <a:r>
              <a:rPr lang="en-US" altLang="zh-CN" sz="2800"/>
              <a:t>, Freeman, 1979</a:t>
            </a:r>
          </a:p>
          <a:p>
            <a:pPr lvl="1" eaLnBrk="1" hangingPunct="1"/>
            <a:r>
              <a:rPr lang="en-US" altLang="zh-CN"/>
              <a:t>About 300 problems, grouped in 12 categories:</a:t>
            </a:r>
          </a:p>
          <a:p>
            <a:pPr lvl="1" eaLnBrk="1" hangingPunct="1"/>
            <a:endParaRPr lang="en-US" altLang="zh-CN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50825" y="3743325"/>
            <a:ext cx="8642350" cy="2746375"/>
          </a:xfrm>
          <a:prstGeom prst="rect">
            <a:avLst/>
          </a:prstGeom>
          <a:solidFill>
            <a:srgbClr val="FFCC99"/>
          </a:solidFill>
          <a:ln w="57150" cmpd="thickThin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85763" y="3844925"/>
            <a:ext cx="85058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1. Graph Theory          2. Network Design      3. Set and Partition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4. Storing and Retrieving           5. Sorting and Scheduling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6. Mathematical Planning          7. Algebra and Number Theory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8. Games and Puzzles                9. Logic                     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10. Automata and Theory of Languages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11. Optimization of Programs   12. Miscellaneous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2650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Class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1038" cy="4383088"/>
          </a:xfrm>
        </p:spPr>
        <p:txBody>
          <a:bodyPr/>
          <a:lstStyle/>
          <a:p>
            <a:pPr eaLnBrk="1" hangingPunct="1"/>
            <a:r>
              <a:rPr lang="en-US" altLang="zh-CN" sz="2800"/>
              <a:t>A </a:t>
            </a:r>
            <a:r>
              <a:rPr lang="en-US" altLang="zh-CN" sz="2800" b="1">
                <a:solidFill>
                  <a:schemeClr val="tx2"/>
                </a:solidFill>
              </a:rPr>
              <a:t>polynomial bounded nondeterministic algorithm</a:t>
            </a:r>
            <a:r>
              <a:rPr lang="en-US" altLang="zh-CN" sz="2800"/>
              <a:t> is one for which there is a (fixed) polynomial function </a:t>
            </a:r>
            <a:r>
              <a:rPr lang="en-US" altLang="zh-CN" sz="2800" i="1"/>
              <a:t>p</a:t>
            </a:r>
            <a:r>
              <a:rPr lang="en-US" altLang="zh-CN" sz="2800"/>
              <a:t> such that for each input of size </a:t>
            </a:r>
            <a:r>
              <a:rPr lang="en-US" altLang="zh-CN" sz="2800" i="1"/>
              <a:t>n</a:t>
            </a:r>
            <a:r>
              <a:rPr lang="en-US" altLang="zh-CN" sz="2800"/>
              <a:t> for which the answer is </a:t>
            </a:r>
            <a:r>
              <a:rPr lang="en-US" altLang="zh-CN" sz="2800" i="1"/>
              <a:t>yes</a:t>
            </a:r>
            <a:r>
              <a:rPr lang="en-US" altLang="zh-CN" sz="2800"/>
              <a:t> , there is some execution of the algorithm that produces a </a:t>
            </a:r>
            <a:r>
              <a:rPr lang="en-US" altLang="zh-CN" sz="2800" i="1"/>
              <a:t>yes</a:t>
            </a:r>
            <a:r>
              <a:rPr lang="en-US" altLang="zh-CN" sz="2800"/>
              <a:t> output in at most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steps.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FF0000"/>
                </a:solidFill>
              </a:rPr>
              <a:t>class</a:t>
            </a:r>
            <a:r>
              <a:rPr lang="en-US" altLang="zh-CN" sz="2800" b="1" i="1">
                <a:solidFill>
                  <a:srgbClr val="FF0000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/>
              <a:t> is the class of decision problems for which there is a polynomial bounded nondeterministic algorithm.</a:t>
            </a:r>
            <a:endParaRPr lang="en-US" altLang="zh-CN" sz="2800" i="1"/>
          </a:p>
        </p:txBody>
      </p:sp>
    </p:spTree>
    <p:extLst>
      <p:ext uri="{BB962C8B-B14F-4D97-AF65-F5344CB8AC3E}">
        <p14:creationId xmlns:p14="http://schemas.microsoft.com/office/powerpoint/2010/main" val="249272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simple illustration of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P, NP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515" y="1853825"/>
            <a:ext cx="5368512" cy="4548187"/>
          </a:xfrm>
        </p:spPr>
        <p:txBody>
          <a:bodyPr/>
          <a:lstStyle/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P: problems that are poly-time computable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NP: problems whose positive solutions are poly-time verifiable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example: Hamiltonian cycle</a:t>
            </a:r>
          </a:p>
          <a:p>
            <a:pPr marL="342900" lvl="1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co-NP: problems whose negative solutions are poly-time verifiable</a:t>
            </a:r>
          </a:p>
          <a:p>
            <a:pPr marL="742950" lvl="2" indent="-342900" eaLnBrk="1" hangingPunct="1">
              <a:buClr>
                <a:srgbClr val="CCFF33"/>
              </a:buClr>
              <a:buSzPct val="70000"/>
            </a:pPr>
            <a:r>
              <a:rPr lang="en-US" altLang="zh-CN" dirty="0"/>
              <a:t>example: No Hamiltonian cycle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464B11-B9EE-3A4F-B4D5-CAC18A5C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27" y="2078850"/>
            <a:ext cx="3500070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Satisfiability Problem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685800" y="2514600"/>
          <a:ext cx="7010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3" imgW="2882900" imgH="241300" progId="Equation.3">
                  <p:embed/>
                </p:oleObj>
              </mc:Choice>
              <mc:Fallback>
                <p:oleObj name="Equation" r:id="rId3" imgW="288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010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" y="1828800"/>
            <a:ext cx="7848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An example of propositional conjunctive normal form (CNF) is like this: </a:t>
            </a:r>
          </a:p>
        </p:txBody>
      </p:sp>
      <p:sp>
        <p:nvSpPr>
          <p:cNvPr id="27653" name="Text Box 7" descr="信纸"/>
          <p:cNvSpPr txBox="1">
            <a:spLocks noChangeArrowheads="1"/>
          </p:cNvSpPr>
          <p:nvPr/>
        </p:nvSpPr>
        <p:spPr bwMode="auto">
          <a:xfrm>
            <a:off x="533400" y="3200400"/>
            <a:ext cx="3733800" cy="32686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Satisfiability Problem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Given a CNF formula, is there a truth assignment that satisfies it?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In other words, is there a assignment for the set of propositional variable in the CNF, such that the value of the formula is </a:t>
            </a:r>
            <a:r>
              <a:rPr lang="en-US" altLang="zh-CN" sz="2400" b="1"/>
              <a:t>true</a:t>
            </a:r>
            <a:r>
              <a:rPr lang="en-US" altLang="zh-CN" sz="2400"/>
              <a:t>.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495800" y="3352800"/>
            <a:ext cx="403860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void</a:t>
            </a:r>
            <a:r>
              <a:rPr lang="en-US" altLang="zh-CN" sz="2000"/>
              <a:t> nondetSat(</a:t>
            </a:r>
            <a:r>
              <a:rPr lang="en-US" altLang="zh-CN" sz="2000" i="1"/>
              <a:t>E</a:t>
            </a:r>
            <a:r>
              <a:rPr lang="en-US" altLang="zh-CN" sz="2000"/>
              <a:t>,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boolean</a:t>
            </a:r>
            <a:r>
              <a:rPr lang="en-US" altLang="zh-CN" sz="2000"/>
              <a:t> p[ ];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for</a:t>
            </a:r>
            <a:r>
              <a:rPr lang="en-US" altLang="zh-CN" sz="2000"/>
              <a:t> </a:t>
            </a:r>
            <a:r>
              <a:rPr lang="en-US" altLang="zh-CN" sz="2000" b="1"/>
              <a:t>int </a:t>
            </a:r>
            <a:r>
              <a:rPr lang="en-US" altLang="zh-CN" sz="2000" i="1"/>
              <a:t>i </a:t>
            </a:r>
            <a:r>
              <a:rPr lang="en-US" altLang="zh-CN" sz="2000"/>
              <a:t>=1 </a:t>
            </a:r>
            <a:r>
              <a:rPr lang="en-US" altLang="zh-CN" sz="2000" b="1"/>
              <a:t>to</a:t>
            </a:r>
            <a:r>
              <a:rPr lang="en-US" altLang="zh-CN" sz="2000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en-US" altLang="zh-CN" sz="2000" b="1"/>
              <a:t>do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/>
              <a:t>        </a:t>
            </a:r>
            <a:r>
              <a:rPr lang="en-US" altLang="zh-CN" sz="2000"/>
              <a:t>p[</a:t>
            </a:r>
            <a:r>
              <a:rPr lang="en-US" altLang="zh-CN" sz="2000" i="1"/>
              <a:t>i </a:t>
            </a:r>
            <a:r>
              <a:rPr lang="en-US" altLang="zh-CN" sz="2000"/>
              <a:t>]= </a:t>
            </a:r>
            <a:r>
              <a:rPr lang="en-US" altLang="zh-CN" sz="2000">
                <a:solidFill>
                  <a:srgbClr val="0000CC"/>
                </a:solidFill>
              </a:rPr>
              <a:t>genCertif</a:t>
            </a:r>
            <a:r>
              <a:rPr lang="en-US" altLang="zh-CN" sz="2000"/>
              <a:t>(</a:t>
            </a:r>
            <a:r>
              <a:rPr lang="en-US" altLang="zh-CN" sz="2000" b="1"/>
              <a:t>true</a:t>
            </a:r>
            <a:r>
              <a:rPr lang="en-US" altLang="zh-CN" sz="2000"/>
              <a:t>, </a:t>
            </a:r>
            <a:r>
              <a:rPr lang="en-US" altLang="zh-CN" sz="2000" b="1"/>
              <a:t>false</a:t>
            </a:r>
            <a:r>
              <a:rPr lang="en-US" altLang="zh-CN" sz="2000"/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if</a:t>
            </a:r>
            <a:r>
              <a:rPr lang="en-US" altLang="zh-CN" sz="2000"/>
              <a:t> </a:t>
            </a:r>
            <a:r>
              <a:rPr lang="en-US" altLang="zh-CN" sz="2000" i="1"/>
              <a:t>E</a:t>
            </a:r>
            <a:r>
              <a:rPr lang="en-US" altLang="zh-CN" sz="2000"/>
              <a:t>(p[1], p[2], ..., p[</a:t>
            </a:r>
            <a:r>
              <a:rPr lang="en-US" altLang="zh-CN" sz="2000" i="1"/>
              <a:t>n</a:t>
            </a:r>
            <a:r>
              <a:rPr lang="en-US" altLang="zh-CN" sz="2000"/>
              <a:t>])=</a:t>
            </a:r>
            <a:r>
              <a:rPr lang="en-US" altLang="zh-CN" sz="2000" b="1"/>
              <a:t>true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        </a:t>
            </a:r>
            <a:r>
              <a:rPr lang="en-US" altLang="zh-CN" sz="2000" b="1"/>
              <a:t>then</a:t>
            </a:r>
            <a:r>
              <a:rPr lang="en-US" altLang="zh-CN" sz="2000"/>
              <a:t> Output(“yes”);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648200" y="53340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So, the problem is in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304800" y="30480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AutoShape 11"/>
          <p:cNvSpPr>
            <a:spLocks noChangeArrowheads="1"/>
          </p:cNvSpPr>
          <p:nvPr/>
        </p:nvSpPr>
        <p:spPr bwMode="auto">
          <a:xfrm>
            <a:off x="4419600" y="3200400"/>
            <a:ext cx="4267200" cy="2133600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545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 and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NP </a:t>
            </a:r>
            <a:r>
              <a:rPr lang="en-US" altLang="zh-CN">
                <a:ea typeface="华文新魏" panose="02010800040101010101" pitchFamily="2" charset="-122"/>
                <a:sym typeface="Symbol" panose="05050102010706020507" pitchFamily="18" charset="2"/>
              </a:rPr>
              <a:t>: Revisited</a:t>
            </a:r>
            <a:r>
              <a:rPr lang="en-US" altLang="zh-CN" i="1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i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1513"/>
            <a:ext cx="8686800" cy="43830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华文新魏" panose="02010800040101010101" pitchFamily="2" charset="-122"/>
              </a:rPr>
              <a:t>Intuition implies that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 dirty="0"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a typeface="华文新魏" panose="02010800040101010101" pitchFamily="2" charset="-122"/>
              </a:rPr>
              <a:t>is a much larger set than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dirty="0">
                <a:ea typeface="华文新魏" panose="0201080004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ea typeface="华文新魏" panose="02010800040101010101" pitchFamily="2" charset="-122"/>
              </a:rPr>
              <a:t>The number of possible certificates is exponential in </a:t>
            </a:r>
            <a:r>
              <a:rPr lang="en-US" altLang="zh-CN" i="1" dirty="0">
                <a:ea typeface="华文新魏" panose="02010800040101010101" pitchFamily="2" charset="-122"/>
              </a:rPr>
              <a:t>n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ea typeface="华文新魏" panose="02010800040101010101" pitchFamily="2" charset="-122"/>
              </a:rPr>
              <a:t>No one problem in 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dirty="0">
                <a:ea typeface="华文新魏" panose="02010800040101010101" pitchFamily="2" charset="-122"/>
              </a:rPr>
              <a:t> has been proved not in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i="1" dirty="0">
                <a:ea typeface="华文新魏" panose="02010800040101010101" pitchFamily="2" charset="-122"/>
              </a:rPr>
              <a:t>.</a:t>
            </a: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If any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dirty="0">
                <a:ea typeface="华文新魏" panose="02010800040101010101" pitchFamily="2" charset="-122"/>
              </a:rPr>
              <a:t>-completed problem is in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i="1" dirty="0"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a typeface="华文新魏" panose="02010800040101010101" pitchFamily="2" charset="-122"/>
              </a:rPr>
              <a:t>, then 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800" i="1" dirty="0"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a typeface="华文新魏" panose="0201080004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dirty="0">
                <a:ea typeface="华文新魏" panose="02010800040101010101" pitchFamily="2" charset="-122"/>
              </a:rPr>
              <a:t> .</a:t>
            </a:r>
          </a:p>
          <a:p>
            <a:pPr lvl="1" eaLnBrk="1" hangingPunct="1"/>
            <a:r>
              <a:rPr lang="en-US" altLang="zh-CN" sz="2400" dirty="0">
                <a:ea typeface="华文新魏" panose="02010800040101010101" pitchFamily="2" charset="-122"/>
              </a:rPr>
              <a:t>Which means that every problems in </a:t>
            </a:r>
            <a:r>
              <a:rPr lang="en-US" altLang="zh-CN" sz="24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NP</a:t>
            </a:r>
            <a:r>
              <a:rPr lang="en-US" altLang="zh-CN" sz="2400" dirty="0">
                <a:ea typeface="华文新魏" panose="02010800040101010101" pitchFamily="2" charset="-122"/>
              </a:rPr>
              <a:t> can be reducible to a problem in </a:t>
            </a:r>
            <a:r>
              <a:rPr lang="en-US" altLang="zh-CN" sz="24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400" i="1" dirty="0"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ea typeface="华文新魏" panose="02010800040101010101" pitchFamily="2" charset="-122"/>
              </a:rPr>
              <a:t>!</a:t>
            </a:r>
          </a:p>
        </p:txBody>
      </p:sp>
      <p:grpSp>
        <p:nvGrpSpPr>
          <p:cNvPr id="102406" name="Group 6"/>
          <p:cNvGrpSpPr>
            <a:grpSpLocks/>
          </p:cNvGrpSpPr>
          <p:nvPr/>
        </p:nvGrpSpPr>
        <p:grpSpPr bwMode="auto">
          <a:xfrm>
            <a:off x="3851920" y="5229200"/>
            <a:ext cx="1905000" cy="1447800"/>
            <a:chOff x="3888" y="2688"/>
            <a:chExt cx="1200" cy="912"/>
          </a:xfrm>
        </p:grpSpPr>
        <p:sp>
          <p:nvSpPr>
            <p:cNvPr id="37893" name="AutoShape 4"/>
            <p:cNvSpPr>
              <a:spLocks noChangeArrowheads="1"/>
            </p:cNvSpPr>
            <p:nvPr/>
          </p:nvSpPr>
          <p:spPr bwMode="auto">
            <a:xfrm rot="-10643371">
              <a:off x="3888" y="2688"/>
              <a:ext cx="1200" cy="912"/>
            </a:xfrm>
            <a:prstGeom prst="cloudCallout">
              <a:avLst>
                <a:gd name="adj1" fmla="val -24139"/>
                <a:gd name="adj2" fmla="val 87546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5E765E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endParaRPr lang="zh-CN" altLang="en-US" sz="2400"/>
            </a:p>
          </p:txBody>
        </p:sp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4080" y="2976"/>
              <a:ext cx="86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zh-CN" sz="3600" dirty="0"/>
                <a:t>Waa...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Polynomial Reduction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510" y="1763815"/>
            <a:ext cx="8613775" cy="477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Let </a:t>
            </a:r>
            <a:r>
              <a:rPr lang="en-US" altLang="zh-CN" sz="2400" i="1" dirty="0"/>
              <a:t>T</a:t>
            </a:r>
            <a:r>
              <a:rPr lang="en-US" altLang="zh-CN" sz="2400" dirty="0"/>
              <a:t> be a function from the input set for a decision problem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into the input set for </a:t>
            </a:r>
            <a:r>
              <a:rPr lang="en-US" altLang="zh-CN" sz="2400" i="1" dirty="0"/>
              <a:t>Q</a:t>
            </a:r>
            <a:r>
              <a:rPr lang="en-US" altLang="zh-CN" sz="2400" dirty="0"/>
              <a:t>. </a:t>
            </a:r>
            <a:r>
              <a:rPr lang="en-US" altLang="zh-CN" sz="2400" i="1" dirty="0"/>
              <a:t>T</a:t>
            </a:r>
            <a:r>
              <a:rPr lang="en-US" altLang="zh-CN" sz="2400" dirty="0"/>
              <a:t> is a polynomial reduction from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Q</a:t>
            </a:r>
            <a:r>
              <a:rPr lang="en-US" altLang="zh-CN" sz="2400" dirty="0"/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 can be computed in polynomial bounded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yes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yes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no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no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840650" y="4032212"/>
            <a:ext cx="4876800" cy="1600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21650" y="4489412"/>
            <a:ext cx="9144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250" y="4489412"/>
            <a:ext cx="20574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36050" y="4794212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450250" y="4565612"/>
            <a:ext cx="457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i="1"/>
              <a:t>T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36050" y="4413212"/>
            <a:ext cx="1066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0000"/>
                </a:solidFill>
              </a:rPr>
              <a:t>T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</a:rPr>
              <a:t>x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400" b="1" i="1">
              <a:solidFill>
                <a:srgbClr val="FF0000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12250" y="4794212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an input for </a:t>
            </a:r>
            <a:r>
              <a:rPr lang="en-US" altLang="zh-CN" sz="2000" i="1"/>
              <a:t>Q</a:t>
            </a:r>
            <a:endParaRPr lang="en-US" altLang="zh-CN" sz="20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355250" y="4641812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/>
              <a:t>Algorithm for </a:t>
            </a:r>
            <a:r>
              <a:rPr lang="en-US" altLang="zh-CN" sz="2000" b="1" i="1"/>
              <a:t>Q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12650" y="479421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41250" y="4718012"/>
            <a:ext cx="1981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yes</a:t>
            </a:r>
            <a:r>
              <a:rPr lang="en-US" altLang="zh-CN" sz="2400"/>
              <a:t> or </a:t>
            </a:r>
            <a:r>
              <a:rPr lang="en-US" altLang="zh-CN" sz="2400" i="1"/>
              <a:t>no</a:t>
            </a:r>
            <a:endParaRPr lang="en-US" altLang="zh-CN" sz="2400"/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answer</a:t>
            </a:r>
            <a:endParaRPr lang="en-US" altLang="zh-CN" sz="2400" i="1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383450" y="479421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02450" y="4565612"/>
            <a:ext cx="381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i="1"/>
              <a:t>x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45250" y="5022812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dirty="0"/>
              <a:t>(</a:t>
            </a:r>
            <a:r>
              <a:rPr lang="en-US" altLang="zh-CN" sz="2000" dirty="0"/>
              <a:t>an input for </a:t>
            </a:r>
            <a:r>
              <a:rPr lang="en-US" altLang="zh-CN" sz="2000" b="1" i="1" dirty="0"/>
              <a:t>E </a:t>
            </a:r>
            <a:r>
              <a:rPr lang="en-US" altLang="zh-CN" sz="2000" dirty="0"/>
              <a:t>)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678850" y="5708612"/>
            <a:ext cx="3200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/>
              <a:t>Algorithm for </a:t>
            </a:r>
            <a:r>
              <a:rPr lang="en-US" altLang="zh-CN" sz="2400" b="1" i="1" dirty="0"/>
              <a:t>E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406582" y="6324058"/>
            <a:ext cx="37449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Solving a Problem Indirectly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0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148654" y="4059070"/>
            <a:ext cx="8806433" cy="271558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An Example of </a:t>
            </a:r>
            <a:br>
              <a:rPr lang="en-US" altLang="zh-CN" dirty="0"/>
            </a:br>
            <a:r>
              <a:rPr lang="en-US" altLang="zh-CN" dirty="0"/>
              <a:t>Polynomial Reduction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1854200"/>
            <a:ext cx="8613775" cy="202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Let </a:t>
            </a:r>
            <a:r>
              <a:rPr lang="en-US" altLang="zh-CN" sz="2400" i="1" dirty="0"/>
              <a:t>T</a:t>
            </a:r>
            <a:r>
              <a:rPr lang="en-US" altLang="zh-CN" sz="2400" dirty="0"/>
              <a:t> be a function from the input set for a decision problem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into the input set for </a:t>
            </a:r>
            <a:r>
              <a:rPr lang="en-US" altLang="zh-CN" sz="2400" i="1" dirty="0"/>
              <a:t>Q</a:t>
            </a:r>
            <a:r>
              <a:rPr lang="en-US" altLang="zh-CN" sz="2400" dirty="0"/>
              <a:t>. </a:t>
            </a:r>
            <a:r>
              <a:rPr lang="en-US" altLang="zh-CN" sz="2400" i="1" dirty="0"/>
              <a:t>T</a:t>
            </a:r>
            <a:r>
              <a:rPr lang="en-US" altLang="zh-CN" sz="2400" dirty="0"/>
              <a:t> is a polynomial reduction from </a:t>
            </a:r>
            <a:r>
              <a:rPr lang="en-US" altLang="zh-CN" sz="2400" i="1" dirty="0"/>
              <a:t>E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Q</a:t>
            </a:r>
            <a:r>
              <a:rPr lang="en-US" altLang="zh-CN" sz="2400" dirty="0"/>
              <a:t>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 can be computed in polynomial bounded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yes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yes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is a </a:t>
            </a:r>
            <a:r>
              <a:rPr lang="en-US" altLang="zh-CN" i="1" dirty="0"/>
              <a:t>no</a:t>
            </a:r>
            <a:r>
              <a:rPr lang="en-US" altLang="zh-CN" dirty="0"/>
              <a:t> input for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 is a </a:t>
            </a:r>
            <a:r>
              <a:rPr lang="en-US" altLang="zh-CN" i="1" dirty="0">
                <a:sym typeface="Symbol" panose="05050102010706020507" pitchFamily="18" charset="2"/>
              </a:rPr>
              <a:t>no</a:t>
            </a:r>
            <a:r>
              <a:rPr lang="en-US" altLang="zh-CN" dirty="0">
                <a:sym typeface="Symbol" panose="05050102010706020507" pitchFamily="18" charset="2"/>
              </a:rPr>
              <a:t> input for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endParaRPr lang="en-US" altLang="zh-CN" dirty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65683" y="4272536"/>
            <a:ext cx="8793578" cy="2042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An 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E</a:t>
            </a:r>
            <a:r>
              <a:rPr lang="en-US" altLang="zh-CN" sz="2400" dirty="0"/>
              <a:t>: Given a sequence of Boolean values, does at least one of them have the value true?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Q</a:t>
            </a:r>
            <a:r>
              <a:rPr lang="en-US" altLang="zh-CN" sz="2400" dirty="0"/>
              <a:t>: Given a sequence of integers, is the maximum of them positive?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T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 (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), where: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=1 if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=true, and </a:t>
            </a:r>
            <a:r>
              <a:rPr lang="en-US" altLang="zh-CN" sz="2400" i="1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=0 if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=false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1270570237"/>
      </p:ext>
    </p:extLst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6133</TotalTime>
  <Words>2870</Words>
  <Application>Microsoft Macintosh PowerPoint</Application>
  <PresentationFormat>全屏显示(4:3)</PresentationFormat>
  <Paragraphs>275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华文新魏</vt:lpstr>
      <vt:lpstr>Calibri</vt:lpstr>
      <vt:lpstr>Monotype Corsiva</vt:lpstr>
      <vt:lpstr>Times New Roman</vt:lpstr>
      <vt:lpstr>Wingdings</vt:lpstr>
      <vt:lpstr>Artsy</vt:lpstr>
      <vt:lpstr>Equation</vt:lpstr>
      <vt:lpstr>公式</vt:lpstr>
      <vt:lpstr>Reduction</vt:lpstr>
      <vt:lpstr>In the last class…</vt:lpstr>
      <vt:lpstr>The Class P</vt:lpstr>
      <vt:lpstr>The Class NP</vt:lpstr>
      <vt:lpstr>A simple illustration of P, NP</vt:lpstr>
      <vt:lpstr>Satisfiability Problem</vt:lpstr>
      <vt:lpstr>P  and NP : Revisited </vt:lpstr>
      <vt:lpstr>Polynomial Reduction</vt:lpstr>
      <vt:lpstr>An Example of  Polynomial Reduction</vt:lpstr>
      <vt:lpstr>NP-complete Problems</vt:lpstr>
      <vt:lpstr>Contents of this class</vt:lpstr>
      <vt:lpstr>An Example of NP-hard problem</vt:lpstr>
      <vt:lpstr>NPC  as a Level of Complexity</vt:lpstr>
      <vt:lpstr>First Known NP-Complete Problem</vt:lpstr>
      <vt:lpstr>Proof of Cook’s Theorem*(不作要求)</vt:lpstr>
      <vt:lpstr>Proving NPC  by Reduction</vt:lpstr>
      <vt:lpstr>Satisfiability Problem</vt:lpstr>
      <vt:lpstr>Example 1: Max Clique Problem is NP-Complete</vt:lpstr>
      <vt:lpstr>Max Clique Problem is in NP</vt:lpstr>
      <vt:lpstr>CNF-SAT to Clique</vt:lpstr>
      <vt:lpstr>The Graph Corresponding 3-CNF</vt:lpstr>
      <vt:lpstr>Clique Problem is NP-Complete</vt:lpstr>
      <vt:lpstr>Clique Problem is NP-Complete</vt:lpstr>
      <vt:lpstr>Example 2: Dense Subgraph Problem is NP-Complete</vt:lpstr>
      <vt:lpstr>The Dense Subgraph</vt:lpstr>
      <vt:lpstr>The Dense Subgraph</vt:lpstr>
      <vt:lpstr>Example 3: Undirected Hamiltonian Cycle Problem is NP-Complete</vt:lpstr>
      <vt:lpstr>Turning Directed G into Undirected</vt:lpstr>
      <vt:lpstr>Rationale of the Construction of G’</vt:lpstr>
      <vt:lpstr>Can we use two vertices to represent a vertex in directed HC? No!</vt:lpstr>
      <vt:lpstr>Hamiltonian Reduction</vt:lpstr>
      <vt:lpstr>Proof of G is Haniltonian if and only if G’ is Hamiltonian</vt:lpstr>
      <vt:lpstr>Known NP-Complete Problem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149</cp:revision>
  <cp:lastPrinted>1601-01-01T00:00:00Z</cp:lastPrinted>
  <dcterms:created xsi:type="dcterms:W3CDTF">2001-08-01T06:52:17Z</dcterms:created>
  <dcterms:modified xsi:type="dcterms:W3CDTF">2022-05-21T12:30:16Z</dcterms:modified>
  <cp:category/>
</cp:coreProperties>
</file>