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</p:sldMasterIdLst>
  <p:notesMasterIdLst>
    <p:notesMasterId r:id="rId53"/>
  </p:notesMasterIdLst>
  <p:handoutMasterIdLst>
    <p:handoutMasterId r:id="rId54"/>
  </p:handoutMasterIdLst>
  <p:sldIdLst>
    <p:sldId id="256" r:id="rId2"/>
    <p:sldId id="433" r:id="rId3"/>
    <p:sldId id="298" r:id="rId4"/>
    <p:sldId id="439" r:id="rId5"/>
    <p:sldId id="397" r:id="rId6"/>
    <p:sldId id="398" r:id="rId7"/>
    <p:sldId id="440" r:id="rId8"/>
    <p:sldId id="429" r:id="rId9"/>
    <p:sldId id="434" r:id="rId10"/>
    <p:sldId id="435" r:id="rId11"/>
    <p:sldId id="436" r:id="rId12"/>
    <p:sldId id="437" r:id="rId13"/>
    <p:sldId id="438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51" r:id="rId42"/>
    <p:sldId id="441" r:id="rId43"/>
    <p:sldId id="442" r:id="rId44"/>
    <p:sldId id="443" r:id="rId45"/>
    <p:sldId id="444" r:id="rId46"/>
    <p:sldId id="445" r:id="rId47"/>
    <p:sldId id="448" r:id="rId48"/>
    <p:sldId id="449" r:id="rId49"/>
    <p:sldId id="450" r:id="rId50"/>
    <p:sldId id="537" r:id="rId51"/>
    <p:sldId id="540" r:id="rId52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006600"/>
    <a:srgbClr val="000099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1" autoAdjust="0"/>
    <p:restoredTop sz="89539" autoAdjust="0"/>
  </p:normalViewPr>
  <p:slideViewPr>
    <p:cSldViewPr>
      <p:cViewPr varScale="1">
        <p:scale>
          <a:sx n="140" d="100"/>
          <a:sy n="140" d="100"/>
        </p:scale>
        <p:origin x="12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E912E-AD22-4EF2-8D54-412922F0F4F0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D4DC-77AF-4C3D-93AE-E79B60FC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A8DC87B-0AAB-4B0B-BB29-EBCF43D5A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34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A392A-976F-4015-AB96-E11D57363B36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1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51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6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6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4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AAC18-1F27-4D17-BE2F-5E8D8FA9427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9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226BC9-AC2F-4C2A-9629-DAB6C3D2FCF7}" type="slidenum">
              <a:rPr lang="zh-CN" altLang="en-US" smtClean="0"/>
              <a:pPr>
                <a:spcBef>
                  <a:spcPct val="0"/>
                </a:spcBef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80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07C6004-6721-4EF0-BCB6-86450A0216AD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4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 vert="horz"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  <a:cs typeface="Times New Roman" pitchFamily="18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0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jpeg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nju.edu.cn/she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85875"/>
            <a:ext cx="7772400" cy="19383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6000" dirty="0">
                <a:ea typeface="华文隶书" pitchFamily="2" charset="-122"/>
              </a:rPr>
              <a:t>Coping With </a:t>
            </a:r>
            <a:br>
              <a:rPr lang="en-US" altLang="zh-CN" sz="6000" dirty="0">
                <a:ea typeface="华文隶书" pitchFamily="2" charset="-122"/>
              </a:rPr>
            </a:br>
            <a:r>
              <a:rPr lang="en-US" altLang="zh-CN" sz="6000" dirty="0">
                <a:ea typeface="华文隶书" pitchFamily="2" charset="-122"/>
              </a:rPr>
              <a:t>NP-Completeness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01528E-29D4-7841-B69B-AF155C159335}"/>
              </a:ext>
            </a:extLst>
          </p:cNvPr>
          <p:cNvSpPr txBox="1"/>
          <p:nvPr/>
        </p:nvSpPr>
        <p:spPr>
          <a:xfrm>
            <a:off x="1835696" y="4407814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 dirty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588963" y="1412875"/>
            <a:ext cx="8229600" cy="1079500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图中最小点覆盖问题 </a:t>
            </a:r>
            <a:r>
              <a:rPr lang="en-US" altLang="zh-CN" sz="4000"/>
              <a:t>– </a:t>
            </a:r>
            <a:br>
              <a:rPr lang="en-US" altLang="zh-CN" sz="4000"/>
            </a:br>
            <a:r>
              <a:rPr lang="en-US" altLang="zh-CN" sz="4000"/>
              <a:t>	</a:t>
            </a:r>
            <a:r>
              <a:rPr lang="zh-CN" altLang="en-US" sz="4000"/>
              <a:t>已知的</a:t>
            </a:r>
            <a:r>
              <a:rPr lang="en-US" altLang="zh-CN" sz="4000"/>
              <a:t>NPC</a:t>
            </a:r>
            <a:r>
              <a:rPr lang="zh-CN" altLang="en-US" sz="4000"/>
              <a:t>问题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068638"/>
            <a:ext cx="7921625" cy="2016125"/>
          </a:xfrm>
          <a:prstGeom prst="rect">
            <a:avLst/>
          </a:prstGeom>
          <a:noFill/>
          <a:ln w="9525" cmpd="sng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77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981075"/>
            <a:ext cx="6773862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90600"/>
          </a:xfrm>
        </p:spPr>
        <p:txBody>
          <a:bodyPr/>
          <a:lstStyle/>
          <a:p>
            <a:r>
              <a:rPr lang="zh-CN" altLang="en-US" dirty="0"/>
              <a:t>利用匹配间接解</a:t>
            </a:r>
            <a:r>
              <a:rPr lang="en-US" altLang="zh-CN" dirty="0"/>
              <a:t>Min-VCP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808288" y="4697413"/>
            <a:ext cx="288131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5689600" y="3900488"/>
            <a:ext cx="287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通过找匹配来找点覆盖。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402263" y="4189413"/>
            <a:ext cx="43180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27338" y="5383213"/>
            <a:ext cx="28797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9"/>
          <p:cNvSpPr txBox="1">
            <a:spLocks noChangeArrowheads="1"/>
          </p:cNvSpPr>
          <p:nvPr/>
        </p:nvSpPr>
        <p:spPr bwMode="auto">
          <a:xfrm>
            <a:off x="5586413" y="5691188"/>
            <a:ext cx="2519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保证得到的是匹配。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180013" y="5397500"/>
            <a:ext cx="557212" cy="26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63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836712"/>
            <a:ext cx="7806012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读这样一个算法，你会想到什么问题？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44575" y="3343275"/>
            <a:ext cx="2335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为什么是匹配？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275" y="3990975"/>
            <a:ext cx="54006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为什么循环结束时，</a:t>
            </a:r>
            <a:r>
              <a:rPr lang="en-US" altLang="zh-CN" sz="24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2400" i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是可行解？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14588" y="4567238"/>
            <a:ext cx="5616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为什么我们需要知道解的误差有多大？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5163" y="5214938"/>
            <a:ext cx="4392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为什么这是一个多项式算法？</a:t>
            </a:r>
          </a:p>
        </p:txBody>
      </p:sp>
    </p:spTree>
    <p:extLst>
      <p:ext uri="{BB962C8B-B14F-4D97-AF65-F5344CB8AC3E}">
        <p14:creationId xmlns:p14="http://schemas.microsoft.com/office/powerpoint/2010/main" val="13442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3375"/>
            <a:ext cx="80232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TextBox 1"/>
          <p:cNvSpPr txBox="1">
            <a:spLocks noChangeArrowheads="1"/>
          </p:cNvSpPr>
          <p:nvPr/>
        </p:nvSpPr>
        <p:spPr bwMode="auto">
          <a:xfrm>
            <a:off x="755650" y="1268413"/>
            <a:ext cx="2627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8000"/>
                </a:solidFill>
              </a:rPr>
              <a:t>计算复杂度结果显然。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638300"/>
            <a:ext cx="8647113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389313"/>
            <a:ext cx="8478837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98475" y="4508500"/>
            <a:ext cx="8250238" cy="301625"/>
            <a:chOff x="498415" y="4509120"/>
            <a:chExt cx="8250049" cy="30024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55584" y="4509120"/>
              <a:ext cx="79928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98415" y="4809362"/>
              <a:ext cx="79214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6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/>
          <a:lstStyle/>
          <a:p>
            <a:r>
              <a:rPr lang="zh-CN" altLang="en-US" dirty="0"/>
              <a:t>“随机”的概念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556793"/>
            <a:ext cx="8229600" cy="417646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两种相反的世界观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确定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：世界上任何事情都是有一系列互为因果的时间组成的，如果我们搞清楚了这些因果关系，我们就能够预测未来。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非确定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：有些“因”可能有多种果，每次实际发生的是其中的某一种，但在实际发生之前没有任何可能知道究竟会是那一个“果”发生。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自从古希腊时代，哲人们就对于“是否有真正的随机”这个问题争论不休。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393192" lvl="1" indent="0">
              <a:buNone/>
            </a:pP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86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18362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3347864" y="476672"/>
            <a:ext cx="4320480" cy="2304256"/>
          </a:xfrm>
          <a:prstGeom prst="cloudCallout">
            <a:avLst>
              <a:gd name="adj1" fmla="val -75792"/>
              <a:gd name="adj2" fmla="val 47139"/>
            </a:avLst>
          </a:prstGeom>
          <a:solidFill>
            <a:schemeClr val="accent1">
              <a:lumMod val="20000"/>
              <a:lumOff val="8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67944" y="980728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God  does not roll dice.</a:t>
            </a:r>
            <a:endParaRPr lang="zh-CN" altLang="en-US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571" y="4299627"/>
            <a:ext cx="4536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The true God does not allow anybody to prescribe</a:t>
            </a:r>
          </a:p>
          <a:p>
            <a:r>
              <a:rPr lang="en-US" altLang="zh-CN" sz="26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what He has to do.</a:t>
            </a:r>
            <a:endParaRPr lang="zh-CN" altLang="en-US" sz="2600" b="1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24" y="3212976"/>
            <a:ext cx="242310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323528" y="3356992"/>
            <a:ext cx="4968552" cy="3096344"/>
          </a:xfrm>
          <a:prstGeom prst="cloudCallout">
            <a:avLst>
              <a:gd name="adj1" fmla="val 77389"/>
              <a:gd name="adj2" fmla="val 4643"/>
            </a:avLst>
          </a:prstGeom>
          <a:blipFill dpi="0" rotWithShape="1">
            <a:blip r:embed="rId4">
              <a:alphaModFix amt="22000"/>
            </a:blip>
            <a:srcRect/>
            <a:tile tx="0" ty="0" sx="100000" sy="100000" flip="none" algn="tl"/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4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3226" y="892406"/>
            <a:ext cx="5546230" cy="277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2835214" y="836712"/>
            <a:ext cx="5654242" cy="2795217"/>
          </a:xfrm>
          <a:prstGeom prst="roundRect">
            <a:avLst/>
          </a:prstGeom>
          <a:noFill/>
          <a:ln cmpd="thinThick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582" y="277883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歌德</a:t>
            </a:r>
            <a:r>
              <a:rPr lang="en-US" altLang="zh-CN" sz="24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4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世界上第一个计算机科学家</a:t>
            </a:r>
            <a:r>
              <a:rPr lang="en-US" altLang="zh-CN" sz="24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?</a:t>
            </a:r>
            <a:endParaRPr lang="zh-CN" altLang="en-US" sz="24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36" y="4005064"/>
            <a:ext cx="5341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itchFamily="18" charset="0"/>
              </a:rPr>
              <a:t>For us as </a:t>
            </a:r>
            <a:r>
              <a:rPr lang="en-US" altLang="zh-CN" sz="2000" dirty="0">
                <a:solidFill>
                  <a:srgbClr val="C00000"/>
                </a:solidFill>
                <a:latin typeface="Georgia" pitchFamily="18" charset="0"/>
              </a:rPr>
              <a:t>computer scientists</a:t>
            </a:r>
            <a:r>
              <a:rPr lang="en-US" altLang="zh-CN" sz="2000" dirty="0">
                <a:latin typeface="Georgia" pitchFamily="18" charset="0"/>
              </a:rPr>
              <a:t>, the main reason to believe in randomness is that randomness can </a:t>
            </a:r>
            <a:r>
              <a:rPr lang="en-US" altLang="zh-CN" sz="2000" b="1" dirty="0">
                <a:solidFill>
                  <a:srgbClr val="FF0000"/>
                </a:solidFill>
                <a:latin typeface="Georgia" pitchFamily="18" charset="0"/>
              </a:rPr>
              <a:t>be a source of efficiency</a:t>
            </a:r>
            <a:r>
              <a:rPr lang="en-US" altLang="zh-CN" sz="2000" dirty="0">
                <a:latin typeface="Georgia" pitchFamily="18" charset="0"/>
              </a:rPr>
              <a:t>. Randomness enables us to reach aims incomparably faster, and it would be very surprising for us if Nature left this great possibility unnoticed.</a:t>
            </a:r>
            <a:endParaRPr lang="zh-CN" altLang="en-US" sz="2000" dirty="0">
              <a:latin typeface="Georgi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1890316" cy="1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2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</a:t>
            </a:r>
            <a:r>
              <a:rPr lang="en-US" altLang="zh-CN" dirty="0" err="1"/>
              <a:t>Quicksort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PARTITION(A, p, q)</a:t>
            </a:r>
          </a:p>
          <a:p>
            <a:pPr lvl="1"/>
            <a:r>
              <a:rPr lang="en-US" altLang="zh-CN" dirty="0"/>
              <a:t>Exchange(A[p], A[rand])</a:t>
            </a:r>
            <a:endParaRPr lang="zh-CN" altLang="en-US" dirty="0"/>
          </a:p>
          <a:p>
            <a:pPr lvl="1"/>
            <a:r>
              <a:rPr lang="en-US" altLang="zh-CN" dirty="0"/>
              <a:t>x </a:t>
            </a:r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A[p]</a:t>
            </a:r>
          </a:p>
          <a:p>
            <a:r>
              <a:rPr lang="en-US" altLang="zh-CN" dirty="0"/>
              <a:t>Good expected performance</a:t>
            </a:r>
          </a:p>
          <a:p>
            <a:pPr lvl="1"/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dirty="0" err="1"/>
              <a:t>lg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</a:p>
          <a:p>
            <a:pPr lvl="1"/>
            <a:r>
              <a:rPr lang="en-US" altLang="zh-CN" dirty="0"/>
              <a:t>Same performance for any </a:t>
            </a:r>
            <a:br>
              <a:rPr lang="en-US" altLang="zh-CN" dirty="0"/>
            </a:br>
            <a:r>
              <a:rPr lang="en-US" altLang="zh-CN" dirty="0"/>
              <a:t>(hostile) arrangement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3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82867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4664"/>
            <a:ext cx="7353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7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3375"/>
            <a:ext cx="76581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4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32656"/>
            <a:ext cx="7296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7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862012"/>
            <a:ext cx="78009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62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476250"/>
            <a:ext cx="77438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485775"/>
            <a:ext cx="76295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37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6" y="188640"/>
            <a:ext cx="82581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61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312"/>
            <a:ext cx="8039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87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82867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7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6" y="188640"/>
            <a:ext cx="79819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0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8640"/>
            <a:ext cx="8077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71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013" y="-71438"/>
            <a:ext cx="934402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2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 fontScale="90000"/>
          </a:bodyPr>
          <a:lstStyle/>
          <a:p>
            <a:pPr algn="l" eaLnBrk="1" hangingPunct="1"/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Given a NPC problem, how to solve it?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6863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Intelligent exhaustive search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May be exponential in the worst case, but you can find the exact solution.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Approximation 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Is often time-efficient. The solution may not be accurate, but there is a bound on the gap between the solution and the optimal one.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Heuristic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often time-efficient, and there is no guarantee on the gap between the solution and the optimal </a:t>
            </a:r>
            <a:r>
              <a:rPr lang="en-US" altLang="zh-CN" dirty="0"/>
              <a:t>one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404664"/>
            <a:ext cx="79629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57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33338"/>
            <a:ext cx="9124950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6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6172"/>
            <a:ext cx="7267624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04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0648"/>
            <a:ext cx="80200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78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22114"/>
          </a:xfrm>
        </p:spPr>
        <p:txBody>
          <a:bodyPr/>
          <a:lstStyle/>
          <a:p>
            <a:r>
              <a:rPr lang="zh-CN" altLang="en-US" dirty="0"/>
              <a:t>一个需要传输大量数据的例子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3" y="1254288"/>
            <a:ext cx="8181333" cy="212649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72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一个只需传送很少数据的想法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1556792"/>
            <a:ext cx="7992888" cy="1938992"/>
            <a:chOff x="539552" y="1556792"/>
            <a:chExt cx="7992888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539552" y="1556792"/>
              <a:ext cx="799288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我们将须验证的数据库内容看成两个</a:t>
              </a:r>
              <a:r>
                <a:rPr lang="en-US" altLang="zh-CN" sz="2400" i="1" dirty="0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位的二进制数</a:t>
              </a:r>
              <a:r>
                <a:rPr lang="en-US" altLang="zh-CN" sz="2400" i="1" dirty="0" err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x,y</a:t>
              </a:r>
              <a:r>
                <a:rPr lang="zh-CN" altLang="en-US" sz="2400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比如说 </a:t>
              </a:r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=2</a:t>
              </a:r>
              <a:r>
                <a:rPr lang="en-US" altLang="zh-CN" sz="1600" baseline="30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16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lvl="1">
                <a:spcBef>
                  <a:spcPts val="1200"/>
                </a:spcBef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，在 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[2,</a:t>
              </a:r>
              <a:r>
                <a: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任选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一个质数</a:t>
              </a:r>
              <a:r>
                <a: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(uniformly distribution)</a:t>
              </a:r>
            </a:p>
            <a:p>
              <a:pPr lvl="1">
                <a:spcBef>
                  <a:spcPts val="600"/>
                </a:spcBef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，计算                                     ，并将 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传递给对方；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spcBef>
                  <a:spcPts val="600"/>
                </a:spcBef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，对方收到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后，计算                                   。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869" y="2718150"/>
              <a:ext cx="2737180" cy="32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238" y="3137287"/>
              <a:ext cx="2550444" cy="257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69718" y="3959917"/>
            <a:ext cx="5092551" cy="1305878"/>
            <a:chOff x="886800" y="3779688"/>
            <a:chExt cx="5092551" cy="1305878"/>
          </a:xfrm>
        </p:grpSpPr>
        <p:sp>
          <p:nvSpPr>
            <p:cNvPr id="6" name="TextBox 5"/>
            <p:cNvSpPr txBox="1"/>
            <p:nvPr/>
          </p:nvSpPr>
          <p:spPr>
            <a:xfrm>
              <a:off x="886800" y="3779688"/>
              <a:ext cx="2238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输出的结果：</a:t>
              </a: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692" y="4277487"/>
              <a:ext cx="4622659" cy="808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6156176" y="3920999"/>
            <a:ext cx="266429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你能评价这一做法吗？</a:t>
            </a:r>
            <a:endParaRPr lang="en-US" altLang="zh-CN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99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效率高是显然的，但是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24608" y="1466445"/>
            <a:ext cx="770681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/>
              <a:t>假设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01111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15; 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10110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=22; 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=5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则选取质数的范围是：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PRIM(25) ={2, 3, 5, 7, 11, 13, 17, 19, 23};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36912"/>
            <a:ext cx="47525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如果被选到的质数是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 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，所以输出“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不相等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0052" y="2687224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sym typeface="Wingdings"/>
              </a:rPr>
              <a:t>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269" y="3612649"/>
            <a:ext cx="47525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当然也有可能被选到的质数是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，所以输出“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0709" y="3619422"/>
            <a:ext cx="792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sym typeface="Wingdings"/>
              </a:rPr>
              <a:t>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4971" y="5157192"/>
            <a:ext cx="48173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这样的算法你敢用吗？</a:t>
            </a:r>
            <a:endParaRPr lang="en-US" altLang="zh-CN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973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9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3072" y="1124744"/>
            <a:ext cx="77048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ts val="600"/>
              </a:spcBef>
            </a:pPr>
            <a:r>
              <a:rPr lang="zh-CN" alt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什么情况下会出错？</a:t>
            </a:r>
            <a:endParaRPr lang="en-US" altLang="zh-CN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zh-CN" alt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或者这样问，什么情况下不会出错？</a:t>
            </a:r>
            <a:endParaRPr lang="en-US" altLang="zh-CN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9136" y="4293096"/>
            <a:ext cx="71287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在可能出错的情况下，是否真出错取决于什么？</a:t>
            </a:r>
            <a:endParaRPr lang="en-US" altLang="zh-CN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5589240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对于特定的 </a:t>
            </a:r>
            <a:r>
              <a:rPr lang="en-US" altLang="zh-CN" sz="2000" i="1" dirty="0" err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，取决与于“碰巧”选到了哪个质数。</a:t>
            </a:r>
          </a:p>
        </p:txBody>
      </p:sp>
    </p:spTree>
    <p:extLst>
      <p:ext uri="{BB962C8B-B14F-4D97-AF65-F5344CB8AC3E}">
        <p14:creationId xmlns:p14="http://schemas.microsoft.com/office/powerpoint/2010/main" val="11432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5757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input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38280"/>
            <a:ext cx="647327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55576" y="2996952"/>
            <a:ext cx="5400600" cy="1336214"/>
            <a:chOff x="755576" y="2996952"/>
            <a:chExt cx="5400600" cy="1336214"/>
          </a:xfrm>
        </p:grpSpPr>
        <p:sp>
          <p:nvSpPr>
            <p:cNvPr id="3" name="TextBox 2"/>
            <p:cNvSpPr txBox="1"/>
            <p:nvPr/>
          </p:nvSpPr>
          <p:spPr>
            <a:xfrm>
              <a:off x="755576" y="3933056"/>
              <a:ext cx="54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关键在于：碰到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bad prime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的可能性有多大？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051720" y="2996952"/>
              <a:ext cx="576064" cy="936104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85008" y="4509120"/>
            <a:ext cx="4579519" cy="1064961"/>
            <a:chOff x="717998" y="4509120"/>
            <a:chExt cx="4579519" cy="106496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509120"/>
              <a:ext cx="3474049" cy="380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998" y="4903951"/>
              <a:ext cx="4579519" cy="306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08" y="5259930"/>
              <a:ext cx="2182700" cy="314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381867"/>
            <a:ext cx="3880983" cy="8474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1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99592" y="2989371"/>
            <a:ext cx="6929174" cy="1812195"/>
            <a:chOff x="899592" y="2989371"/>
            <a:chExt cx="6929174" cy="1812195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2996952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759" y="2989371"/>
              <a:ext cx="3444822" cy="376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34023" y="3526061"/>
              <a:ext cx="2458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根据算术基本定理：</a:t>
              </a: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446" y="4005064"/>
              <a:ext cx="2996111" cy="375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451" y="3942765"/>
              <a:ext cx="3842315" cy="435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3831" y="4340671"/>
              <a:ext cx="3307390" cy="4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692682" y="3676012"/>
              <a:ext cx="1229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 </a:t>
              </a:r>
              <a:r>
                <a:rPr lang="en-US" altLang="zh-CN" i="1" dirty="0" err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</a:t>
              </a:r>
              <a:r>
                <a:rPr lang="en-US" altLang="zh-CN" i="1" dirty="0" err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n</a:t>
              </a:r>
              <a:r>
                <a:rPr lang="en-US" altLang="zh-CN" i="1" dirty="0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 </a:t>
              </a:r>
              <a:endParaRPr lang="zh-CN" altLang="en-US" i="1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Prime: </a:t>
            </a:r>
            <a:r>
              <a:rPr lang="zh-CN" altLang="en-US" dirty="0"/>
              <a:t>最多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/>
              <a:t>个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5" y="1556792"/>
            <a:ext cx="7273444" cy="110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54552" y="1347769"/>
            <a:ext cx="22322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为什么？</a:t>
            </a:r>
            <a:endParaRPr lang="en-US" altLang="zh-CN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50502" y="2951269"/>
            <a:ext cx="4952380" cy="2750049"/>
            <a:chOff x="2450502" y="2951269"/>
            <a:chExt cx="4952380" cy="2750049"/>
          </a:xfrm>
        </p:grpSpPr>
        <p:sp>
          <p:nvSpPr>
            <p:cNvPr id="7" name="Oval 6"/>
            <p:cNvSpPr/>
            <p:nvPr/>
          </p:nvSpPr>
          <p:spPr>
            <a:xfrm>
              <a:off x="4522737" y="2951269"/>
              <a:ext cx="650512" cy="4678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540" y="4371583"/>
              <a:ext cx="805342" cy="45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4932040" y="4638408"/>
              <a:ext cx="1915196" cy="518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847993" y="3356475"/>
              <a:ext cx="1" cy="1800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50502" y="5301208"/>
              <a:ext cx="4820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这意味着：如果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="1" i="1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，必导致矛盾！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5008" y="6003748"/>
            <a:ext cx="892899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算术基本定理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/>
              <a:t>Every integer greater than 1 either is a prime number itself or can be represented as the product of prime numbers and that, moreover, this representation is unique.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914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78092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Intelligent exhaustive search</a:t>
            </a:r>
            <a:br>
              <a:rPr lang="en-US" altLang="zh-CN"/>
            </a:b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394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运气不好的时候还“真”不多！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86" y="1916831"/>
            <a:ext cx="4947069" cy="110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76" y="1570271"/>
            <a:ext cx="1545599" cy="31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120537" y="3019376"/>
            <a:ext cx="4802110" cy="887222"/>
            <a:chOff x="4290520" y="2780928"/>
            <a:chExt cx="4802110" cy="88722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4088" y="2780928"/>
              <a:ext cx="576064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290520" y="3284984"/>
              <a:ext cx="3449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 </a:t>
              </a:r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=10</a:t>
              </a:r>
              <a:r>
                <a:rPr lang="en-US" altLang="zh-CN" baseline="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16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这个值小于</a:t>
              </a: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27" y="3300313"/>
              <a:ext cx="1572503" cy="367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47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Heuristics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547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412776"/>
            <a:ext cx="8873460" cy="36034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144" y="332656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Heuristics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61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4" y="30653"/>
            <a:ext cx="8620125" cy="1990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6" y="2033918"/>
            <a:ext cx="8620125" cy="5995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14" y="2578638"/>
            <a:ext cx="8673478" cy="130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94" y="3839884"/>
            <a:ext cx="8285355" cy="302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90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260648"/>
            <a:ext cx="8640960" cy="1273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16832"/>
            <a:ext cx="6438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0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204864"/>
            <a:ext cx="3143250" cy="2638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03648" y="1052736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 local optima. Its cost is 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3155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36712"/>
            <a:ext cx="64960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67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67544" y="407272"/>
            <a:ext cx="7344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Dealing with local optima</a:t>
            </a:r>
          </a:p>
          <a:p>
            <a:r>
              <a:rPr lang="en-US" altLang="zh-CN" sz="2800" dirty="0"/>
              <a:t>- Randomization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32856"/>
            <a:ext cx="8712968" cy="7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64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67544" y="407272"/>
            <a:ext cx="7344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Dealing with local optima</a:t>
            </a:r>
          </a:p>
          <a:p>
            <a:r>
              <a:rPr lang="en-US" altLang="zh-CN" sz="2800" dirty="0"/>
              <a:t>- Simulated Annealing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7" y="1772816"/>
            <a:ext cx="8568952" cy="14385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1" y="3210012"/>
            <a:ext cx="80200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3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4800"/>
            <a:ext cx="5981700" cy="4048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4378748"/>
            <a:ext cx="8746176" cy="13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 anchor="ctr">
            <a:noAutofit/>
          </a:bodyPr>
          <a:lstStyle/>
          <a:p>
            <a:pPr algn="l" eaLnBrk="1" hangingPunct="1"/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Intelligent Exhaustive Search: Backtracking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2" y="1268760"/>
            <a:ext cx="8818184" cy="13594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11960" y="2348880"/>
            <a:ext cx="48245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679590"/>
            <a:ext cx="7504706" cy="37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4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323528" y="1052736"/>
            <a:ext cx="8496300" cy="215991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Myriad Pro" pitchFamily="34" charset="0"/>
              </a:rPr>
              <a:t>科研中的算法设计问题</a:t>
            </a:r>
            <a:br>
              <a:rPr lang="en-US" altLang="zh-CN" sz="4000" dirty="0">
                <a:latin typeface="Myriad Pro" pitchFamily="34" charset="0"/>
              </a:rPr>
            </a:br>
            <a:endParaRPr lang="zh-CN" altLang="en-US" sz="1200" dirty="0">
              <a:latin typeface="Myriad Pro" pitchFamily="34" charset="0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6516688" y="63674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24C5E0-E758-48DF-804B-477B14B5B3E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14341" name="图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62" y="5640387"/>
            <a:ext cx="1870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52" y="5680074"/>
            <a:ext cx="10795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665" y="5773737"/>
            <a:ext cx="133667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文本框 3"/>
          <p:cNvSpPr txBox="1">
            <a:spLocks noChangeArrowheads="1"/>
          </p:cNvSpPr>
          <p:nvPr/>
        </p:nvSpPr>
        <p:spPr bwMode="auto">
          <a:xfrm>
            <a:off x="2471862" y="3766915"/>
            <a:ext cx="403225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软件新技术国家重点实验室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南京大学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C2C1FE-FAAD-FC4B-8980-6F6CBFF25F65}"/>
              </a:ext>
            </a:extLst>
          </p:cNvPr>
          <p:cNvSpPr/>
          <p:nvPr/>
        </p:nvSpPr>
        <p:spPr>
          <a:xfrm>
            <a:off x="1104546" y="188640"/>
            <a:ext cx="6934263" cy="10882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rgbClr val="0070C0"/>
                </a:solidFill>
              </a:rPr>
              <a:t>欢迎对我的研究工作有兴趣的同学联系我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kumimoji="1" lang="zh-CN" altLang="en-US" sz="2400" dirty="0">
                <a:solidFill>
                  <a:srgbClr val="0070C0"/>
                </a:solidFill>
              </a:rPr>
              <a:t>（给我发邮件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sheng@nju.edu.cn</a:t>
            </a:r>
            <a:r>
              <a:rPr kumimoji="1" lang="zh-CN" altLang="en-US" sz="2400" dirty="0">
                <a:solidFill>
                  <a:srgbClr val="0070C0"/>
                </a:solidFill>
              </a:rPr>
              <a:t>）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kumimoji="1" lang="zh-CN" altLang="en-US" sz="2400" dirty="0">
                <a:solidFill>
                  <a:srgbClr val="0070C0"/>
                </a:solidFill>
              </a:rPr>
              <a:t>（大三提前进组、研究生等）</a:t>
            </a:r>
          </a:p>
        </p:txBody>
      </p:sp>
    </p:spTree>
    <p:extLst>
      <p:ext uri="{BB962C8B-B14F-4D97-AF65-F5344CB8AC3E}">
        <p14:creationId xmlns:p14="http://schemas.microsoft.com/office/powerpoint/2010/main" val="403101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7561262" cy="833437"/>
          </a:xfrm>
        </p:spPr>
        <p:txBody>
          <a:bodyPr/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个人简介：张胜，博士，副教授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00A2EF-E4AA-4A0A-9C05-E8BB31DCDE3F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16388" name="图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17463"/>
            <a:ext cx="18716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379413" y="11430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2004 ─ 2014</a:t>
            </a: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，南京大学，理学学士</a:t>
            </a:r>
            <a:r>
              <a:rPr lang="en-US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08</a:t>
            </a: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，工学博士</a:t>
            </a:r>
            <a:r>
              <a:rPr lang="en-US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研究兴趣：云计算、大数据、智能边缘计算</a:t>
            </a:r>
            <a:endParaRPr lang="en-US" altLang="zh-CN" sz="2400" dirty="0">
              <a:solidFill>
                <a:schemeClr val="tx2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科研成果：在</a:t>
            </a:r>
            <a:r>
              <a:rPr lang="en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TPDS</a:t>
            </a:r>
            <a:r>
              <a:rPr lang="zh-CN" altLang="e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TMC</a:t>
            </a:r>
            <a:r>
              <a:rPr lang="zh-CN" altLang="e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TC</a:t>
            </a:r>
            <a:r>
              <a:rPr lang="zh-CN" altLang="e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TON</a:t>
            </a:r>
            <a:r>
              <a:rPr lang="zh-CN" altLang="e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TOSN</a:t>
            </a: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等</a:t>
            </a:r>
            <a:r>
              <a:rPr lang="en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IEEE/ACM Transactions</a:t>
            </a: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系列汇刊及</a:t>
            </a:r>
            <a:r>
              <a:rPr lang="en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INFOCOM</a:t>
            </a:r>
            <a:r>
              <a:rPr lang="zh-CN" altLang="e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" altLang="zh-CN" sz="2400" dirty="0" err="1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MobiHoc</a:t>
            </a:r>
            <a:r>
              <a:rPr lang="zh-CN" altLang="e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ICDCS</a:t>
            </a:r>
            <a:r>
              <a:rPr lang="zh-CN" altLang="e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SECON</a:t>
            </a: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等权威国际会议发表论文</a:t>
            </a:r>
            <a:r>
              <a:rPr lang="en-US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80</a:t>
            </a: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余篇（其中第一作者论文</a:t>
            </a:r>
            <a:r>
              <a:rPr lang="en-US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28</a:t>
            </a: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篇，</a:t>
            </a:r>
            <a:r>
              <a:rPr lang="en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CCF A</a:t>
            </a: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类论文</a:t>
            </a:r>
            <a:r>
              <a:rPr lang="en-US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18</a:t>
            </a: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篇）</a:t>
            </a:r>
            <a:endParaRPr lang="en-US" altLang="zh-CN" sz="2400" dirty="0">
              <a:solidFill>
                <a:schemeClr val="tx2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荣誉称号</a:t>
            </a:r>
            <a:endParaRPr lang="en-US" altLang="zh-CN" sz="2400" dirty="0">
              <a:solidFill>
                <a:schemeClr val="tx2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2016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年江苏省优秀博士论文（南大计算机仅</a:t>
            </a: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位）</a:t>
            </a:r>
            <a:endParaRPr lang="en-US" altLang="zh-CN" sz="2000" dirty="0">
              <a:solidFill>
                <a:schemeClr val="tx2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2016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年南京大学优秀博士论文（南大计算机仅</a:t>
            </a: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位）</a:t>
            </a:r>
            <a:endParaRPr lang="en-US" altLang="zh-CN" sz="2000" dirty="0">
              <a:solidFill>
                <a:schemeClr val="tx2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2015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ACM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中国优秀博士论文提名奖（全国仅</a:t>
            </a: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位）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2015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ACM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南京分会优秀博士论文（排名第</a:t>
            </a: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tx2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更多信息请访问 </a:t>
            </a:r>
            <a:r>
              <a:rPr lang="en-US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http://cs.nju.edu.cn/sheng/</a:t>
            </a:r>
            <a:endParaRPr lang="en-US" altLang="zh-CN" sz="2400" dirty="0">
              <a:solidFill>
                <a:schemeClr val="tx2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chemeClr val="tx2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 anchor="ctr">
            <a:noAutofit/>
          </a:bodyPr>
          <a:lstStyle/>
          <a:p>
            <a:pPr algn="l" eaLnBrk="1" hangingPunct="1"/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Intelligent Exhaustive Search: Backtracking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211960" y="2348880"/>
            <a:ext cx="48245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4" y="1628800"/>
            <a:ext cx="7620000" cy="2828925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28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78092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Approximation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58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 anchor="ctr">
            <a:noAutofit/>
          </a:bodyPr>
          <a:lstStyle/>
          <a:p>
            <a:pPr algn="l" eaLnBrk="1" hangingPunct="1"/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Approximation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211960" y="2348880"/>
            <a:ext cx="48245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" y="1196752"/>
            <a:ext cx="8818184" cy="15284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3429000"/>
            <a:ext cx="860649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8640"/>
            <a:ext cx="7648575" cy="4905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869160"/>
            <a:ext cx="8712968" cy="10346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8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8018</TotalTime>
  <Words>1069</Words>
  <Application>Microsoft Macintosh PowerPoint</Application>
  <PresentationFormat>全屏显示(4:3)</PresentationFormat>
  <Paragraphs>148</Paragraphs>
  <Slides>51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华文楷体</vt:lpstr>
      <vt:lpstr>华文新魏</vt:lpstr>
      <vt:lpstr>微软雅黑</vt:lpstr>
      <vt:lpstr>Myriad Pro</vt:lpstr>
      <vt:lpstr>Arial</vt:lpstr>
      <vt:lpstr>Calibri</vt:lpstr>
      <vt:lpstr>Georgia</vt:lpstr>
      <vt:lpstr>Perpetua</vt:lpstr>
      <vt:lpstr>Times New Roman</vt:lpstr>
      <vt:lpstr>Wingdings</vt:lpstr>
      <vt:lpstr>Wingdings 2</vt:lpstr>
      <vt:lpstr>Equity</vt:lpstr>
      <vt:lpstr>Coping With  NP-Completeness</vt:lpstr>
      <vt:lpstr>PowerPoint 演示文稿</vt:lpstr>
      <vt:lpstr>Given a NPC problem, how to solve it?</vt:lpstr>
      <vt:lpstr>Intelligent exhaustive search </vt:lpstr>
      <vt:lpstr>Intelligent Exhaustive Search: Backtracking</vt:lpstr>
      <vt:lpstr>Intelligent Exhaustive Search: Backtracking</vt:lpstr>
      <vt:lpstr>Approximation </vt:lpstr>
      <vt:lpstr>Approximation</vt:lpstr>
      <vt:lpstr>PowerPoint 演示文稿</vt:lpstr>
      <vt:lpstr>图中最小点覆盖问题 –   已知的NPC问题</vt:lpstr>
      <vt:lpstr>利用匹配间接解Min-VCP</vt:lpstr>
      <vt:lpstr>PowerPoint 演示文稿</vt:lpstr>
      <vt:lpstr>PowerPoint 演示文稿</vt:lpstr>
      <vt:lpstr>“随机”的概念</vt:lpstr>
      <vt:lpstr>PowerPoint 演示文稿</vt:lpstr>
      <vt:lpstr>PowerPoint 演示文稿</vt:lpstr>
      <vt:lpstr>Randomized Quicksort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一个需要传输大量数据的例子</vt:lpstr>
      <vt:lpstr>一个只需传送很少数据的想法</vt:lpstr>
      <vt:lpstr>效率高是显然的，但是…</vt:lpstr>
      <vt:lpstr>PowerPoint 演示文稿</vt:lpstr>
      <vt:lpstr>PowerPoint 演示文稿</vt:lpstr>
      <vt:lpstr>Bad Prime: 最多n-1个</vt:lpstr>
      <vt:lpstr>运气不好的时候还“真”不多！</vt:lpstr>
      <vt:lpstr>Heuristics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科研中的算法设计问题 </vt:lpstr>
      <vt:lpstr>个人简介：张胜，博士，副教授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creator>Sheng Zhang</dc:creator>
  <cp:lastModifiedBy>Sheng#NJU#mbpr16'</cp:lastModifiedBy>
  <cp:revision>451</cp:revision>
  <cp:lastPrinted>2016-03-03T01:24:57Z</cp:lastPrinted>
  <dcterms:created xsi:type="dcterms:W3CDTF">2001-08-01T06:52:17Z</dcterms:created>
  <dcterms:modified xsi:type="dcterms:W3CDTF">2022-05-30T01:11:36Z</dcterms:modified>
  <cp:contentStatus/>
</cp:coreProperties>
</file>