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3" r:id="rId7"/>
    <p:sldId id="264" r:id="rId8"/>
    <p:sldId id="265" r:id="rId9"/>
    <p:sldId id="266" r:id="rId10"/>
    <p:sldId id="267" r:id="rId11"/>
    <p:sldId id="268" r:id="rId12"/>
    <p:sldId id="269" r:id="rId13"/>
    <p:sldId id="272" r:id="rId14"/>
    <p:sldId id="270" r:id="rId15"/>
    <p:sldId id="271"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2D2D5D-0905-4711-BCEE-D6FA0419CC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3CF18-3848-4555-B0E1-99224035C4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D2D5D-0905-4711-BCEE-D6FA0419CCE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3CF18-3848-4555-B0E1-99224035C4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w3.org/1999/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dirty="0">
                <a:latin typeface="苹方 常规" panose="020B0300000000000000" pitchFamily="34" charset="-122"/>
                <a:ea typeface="苹方 常规" panose="020B0300000000000000" pitchFamily="34" charset="-122"/>
              </a:rPr>
              <a:t>W3C</a:t>
            </a:r>
            <a:r>
              <a:rPr lang="zh-CN" altLang="en-US" sz="7200" dirty="0">
                <a:latin typeface="苹方 常规" panose="020B0300000000000000" pitchFamily="34" charset="-122"/>
                <a:ea typeface="苹方 常规" panose="020B0300000000000000" pitchFamily="34" charset="-122"/>
              </a:rPr>
              <a:t>标准规范</a:t>
            </a:r>
            <a:endParaRPr lang="zh-CN" altLang="en-US" sz="7200" dirty="0">
              <a:latin typeface="苹方 常规" panose="020B0300000000000000" pitchFamily="34" charset="-122"/>
              <a:ea typeface="苹方 常规" panose="020B0300000000000000" pitchFamily="34" charset="-122"/>
            </a:endParaRPr>
          </a:p>
        </p:txBody>
      </p:sp>
      <p:sp>
        <p:nvSpPr>
          <p:cNvPr id="3" name="副标题 2"/>
          <p:cNvSpPr>
            <a:spLocks noGrp="1"/>
          </p:cNvSpPr>
          <p:nvPr>
            <p:ph type="subTitle" idx="1"/>
          </p:nvPr>
        </p:nvSpPr>
        <p:spPr/>
        <p:txBody>
          <a:bodyPr>
            <a:normAutofit/>
          </a:bodyPr>
          <a:lstStyle/>
          <a:p>
            <a:r>
              <a:rPr lang="en-US" altLang="zh-CN" sz="3200" dirty="0">
                <a:latin typeface="苹方 常规" panose="020B0300000000000000" pitchFamily="34" charset="-122"/>
                <a:ea typeface="苹方 常规" panose="020B0300000000000000" pitchFamily="34" charset="-122"/>
              </a:rPr>
              <a:t>2020</a:t>
            </a:r>
            <a:r>
              <a:rPr lang="zh-CN" altLang="en-US" sz="3200" dirty="0">
                <a:latin typeface="苹方 常规" panose="020B0300000000000000" pitchFamily="34" charset="-122"/>
                <a:ea typeface="苹方 常规" panose="020B0300000000000000" pitchFamily="34" charset="-122"/>
              </a:rPr>
              <a:t> </a:t>
            </a:r>
            <a:r>
              <a:rPr lang="en-US" altLang="zh-CN" sz="3200" dirty="0">
                <a:latin typeface="苹方 常规" panose="020B0300000000000000" pitchFamily="34" charset="-122"/>
                <a:ea typeface="苹方 常规" panose="020B0300000000000000" pitchFamily="34" charset="-122"/>
              </a:rPr>
              <a:t>/ 03 / 24</a:t>
            </a:r>
            <a:endParaRPr lang="zh-CN" altLang="en-US" sz="32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3346"/>
            <a:ext cx="10515600" cy="5733618"/>
          </a:xfrm>
        </p:spPr>
        <p:txBody>
          <a:bodyPr>
            <a:normAutofit/>
          </a:bodyPr>
          <a:lstStyle/>
          <a:p>
            <a:pPr marL="342900" indent="-342900">
              <a:buFont typeface="+mj-lt"/>
              <a:buAutoNum type="arabicPeriod"/>
            </a:pPr>
            <a:r>
              <a:rPr lang="zh-CN" altLang="en-US" sz="1800" b="1" dirty="0">
                <a:latin typeface="苹方 常规" panose="020B0300000000000000" pitchFamily="34" charset="-122"/>
                <a:ea typeface="苹方 常规" panose="020B0300000000000000" pitchFamily="34" charset="-122"/>
              </a:rPr>
              <a:t>什么是</a:t>
            </a:r>
            <a:r>
              <a:rPr lang="en-US" altLang="zh-CN" sz="1800" b="1" dirty="0">
                <a:latin typeface="苹方 常规" panose="020B0300000000000000" pitchFamily="34" charset="-122"/>
                <a:ea typeface="苹方 常规" panose="020B0300000000000000" pitchFamily="34" charset="-122"/>
              </a:rPr>
              <a:t>DOCTYPE</a:t>
            </a:r>
            <a:endParaRPr lang="en-US" altLang="zh-CN" sz="1800" b="1"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DOCTYPE</a:t>
            </a:r>
            <a:r>
              <a:rPr lang="zh-CN" altLang="en-US" sz="1400" dirty="0">
                <a:latin typeface="苹方 常规" panose="020B0300000000000000" pitchFamily="34" charset="-122"/>
                <a:ea typeface="苹方 常规" panose="020B0300000000000000" pitchFamily="34" charset="-122"/>
              </a:rPr>
              <a:t>是</a:t>
            </a:r>
            <a:r>
              <a:rPr lang="en-US" altLang="zh-CN" sz="1400" dirty="0">
                <a:latin typeface="苹方 常规" panose="020B0300000000000000" pitchFamily="34" charset="-122"/>
                <a:ea typeface="苹方 常规" panose="020B0300000000000000" pitchFamily="34" charset="-122"/>
              </a:rPr>
              <a:t>document type(</a:t>
            </a:r>
            <a:r>
              <a:rPr lang="zh-CN" altLang="en-US" sz="1400" dirty="0">
                <a:latin typeface="苹方 常规" panose="020B0300000000000000" pitchFamily="34" charset="-122"/>
                <a:ea typeface="苹方 常规" panose="020B0300000000000000" pitchFamily="34" charset="-122"/>
              </a:rPr>
              <a:t>文档类型</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的简写，用来说明你用的</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或者</a:t>
            </a:r>
            <a:r>
              <a:rPr lang="en-US" altLang="zh-CN" sz="1400" dirty="0">
                <a:latin typeface="苹方 常规" panose="020B0300000000000000" pitchFamily="34" charset="-122"/>
                <a:ea typeface="苹方 常规" panose="020B0300000000000000" pitchFamily="34" charset="-122"/>
              </a:rPr>
              <a:t>HTML</a:t>
            </a:r>
            <a:r>
              <a:rPr lang="zh-CN" altLang="en-US" sz="1400" dirty="0">
                <a:latin typeface="苹方 常规" panose="020B0300000000000000" pitchFamily="34" charset="-122"/>
                <a:ea typeface="苹方 常规" panose="020B0300000000000000" pitchFamily="34" charset="-122"/>
              </a:rPr>
              <a:t>是什么版本。其中的</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例如</a:t>
            </a:r>
            <a:r>
              <a:rPr lang="en-US" altLang="zh-CN" sz="1400" dirty="0">
                <a:latin typeface="苹方 常规" panose="020B0300000000000000" pitchFamily="34" charset="-122"/>
                <a:ea typeface="苹方 常规" panose="020B0300000000000000" pitchFamily="34" charset="-122"/>
              </a:rPr>
              <a:t>xhtml1-transitional.dtd)</a:t>
            </a:r>
            <a:r>
              <a:rPr lang="zh-CN" altLang="en-US" sz="1400" dirty="0">
                <a:latin typeface="苹方 常规" panose="020B0300000000000000" pitchFamily="34" charset="-122"/>
                <a:ea typeface="苹方 常规" panose="020B0300000000000000" pitchFamily="34" charset="-122"/>
              </a:rPr>
              <a:t>叫文档类型定义，里面包含了文档的规则，浏览器就根据你定义的</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来解释你页面的标识，并展现出来。要建立符合标准的网页，</a:t>
            </a:r>
            <a:r>
              <a:rPr lang="en-US" altLang="zh-CN" sz="1400" dirty="0">
                <a:latin typeface="苹方 常规" panose="020B0300000000000000" pitchFamily="34" charset="-122"/>
                <a:ea typeface="苹方 常规" panose="020B0300000000000000" pitchFamily="34" charset="-122"/>
              </a:rPr>
              <a:t>DOCTYPE</a:t>
            </a:r>
            <a:r>
              <a:rPr lang="zh-CN" altLang="en-US" sz="1400" dirty="0">
                <a:latin typeface="苹方 常规" panose="020B0300000000000000" pitchFamily="34" charset="-122"/>
                <a:ea typeface="苹方 常规" panose="020B0300000000000000" pitchFamily="34" charset="-122"/>
              </a:rPr>
              <a:t>声明是必不可少的关键组成部分；除非你的</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确定了一个正确的</a:t>
            </a:r>
            <a:r>
              <a:rPr lang="en-US" altLang="zh-CN" sz="1400" dirty="0">
                <a:latin typeface="苹方 常规" panose="020B0300000000000000" pitchFamily="34" charset="-122"/>
                <a:ea typeface="苹方 常规" panose="020B0300000000000000" pitchFamily="34" charset="-122"/>
              </a:rPr>
              <a:t>DOCTYPE</a:t>
            </a:r>
            <a:r>
              <a:rPr lang="zh-CN" altLang="en-US" sz="1400" dirty="0">
                <a:latin typeface="苹方 常规" panose="020B0300000000000000" pitchFamily="34" charset="-122"/>
                <a:ea typeface="苹方 常规" panose="020B0300000000000000" pitchFamily="34" charset="-122"/>
              </a:rPr>
              <a:t>，否则你的标识和</a:t>
            </a:r>
            <a:r>
              <a:rPr lang="en-US" altLang="zh-CN" sz="1400" dirty="0">
                <a:latin typeface="苹方 常规" panose="020B0300000000000000" pitchFamily="34" charset="-122"/>
                <a:ea typeface="苹方 常规" panose="020B0300000000000000" pitchFamily="34" charset="-122"/>
              </a:rPr>
              <a:t>CSS</a:t>
            </a:r>
            <a:r>
              <a:rPr lang="zh-CN" altLang="en-US" sz="1400" dirty="0">
                <a:latin typeface="苹方 常规" panose="020B0300000000000000" pitchFamily="34" charset="-122"/>
                <a:ea typeface="苹方 常规" panose="020B0300000000000000" pitchFamily="34" charset="-122"/>
              </a:rPr>
              <a:t>都不会生效</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XHTML 1.0 </a:t>
            </a:r>
            <a:r>
              <a:rPr lang="zh-CN" altLang="en-US" sz="1400" dirty="0">
                <a:latin typeface="苹方 常规" panose="020B0300000000000000" pitchFamily="34" charset="-122"/>
                <a:ea typeface="苹方 常规" panose="020B0300000000000000" pitchFamily="34" charset="-122"/>
              </a:rPr>
              <a:t>提供了三种</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声明可供选择：</a:t>
            </a:r>
            <a:br>
              <a:rPr lang="zh-CN" altLang="en-US" sz="1400" dirty="0">
                <a:latin typeface="苹方 常规" panose="020B0300000000000000" pitchFamily="34" charset="-122"/>
                <a:ea typeface="苹方 常规" panose="020B0300000000000000" pitchFamily="34" charset="-122"/>
              </a:rPr>
            </a:br>
            <a:r>
              <a:rPr lang="en-US" altLang="zh-CN" sz="1400" dirty="0" err="1">
                <a:latin typeface="苹方 常规" panose="020B0300000000000000" pitchFamily="34" charset="-122"/>
                <a:ea typeface="苹方 常规" panose="020B0300000000000000" pitchFamily="34" charset="-122"/>
              </a:rPr>
              <a:t>i</a:t>
            </a:r>
            <a:r>
              <a:rPr lang="en-US" altLang="zh-CN" sz="1400" dirty="0">
                <a:latin typeface="苹方 常规" panose="020B0300000000000000" pitchFamily="34" charset="-122"/>
                <a:ea typeface="苹方 常规" panose="020B0300000000000000" pitchFamily="34" charset="-122"/>
              </a:rPr>
              <a:t>) </a:t>
            </a:r>
            <a:r>
              <a:rPr lang="zh-CN" altLang="en-US" sz="1400" b="1" dirty="0">
                <a:latin typeface="苹方 常规" panose="020B0300000000000000" pitchFamily="34" charset="-122"/>
                <a:ea typeface="苹方 常规" panose="020B0300000000000000" pitchFamily="34" charset="-122"/>
              </a:rPr>
              <a:t>过渡的</a:t>
            </a:r>
            <a:r>
              <a:rPr lang="en-US" altLang="zh-CN" sz="1400" dirty="0">
                <a:latin typeface="苹方 常规" panose="020B0300000000000000" pitchFamily="34" charset="-122"/>
                <a:ea typeface="苹方 常规" panose="020B0300000000000000" pitchFamily="34" charset="-122"/>
              </a:rPr>
              <a:t>(Transitional)</a:t>
            </a:r>
            <a:r>
              <a:rPr lang="zh-CN" altLang="en-US" sz="1400" dirty="0">
                <a:latin typeface="苹方 常规" panose="020B0300000000000000" pitchFamily="34" charset="-122"/>
                <a:ea typeface="苹方 常规" panose="020B0300000000000000" pitchFamily="34" charset="-122"/>
              </a:rPr>
              <a:t>：要求非常宽松的</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，它允许你继续使用</a:t>
            </a:r>
            <a:r>
              <a:rPr lang="en-US" altLang="zh-CN" sz="1400" dirty="0">
                <a:latin typeface="苹方 常规" panose="020B0300000000000000" pitchFamily="34" charset="-122"/>
                <a:ea typeface="苹方 常规" panose="020B0300000000000000" pitchFamily="34" charset="-122"/>
              </a:rPr>
              <a:t>HTML4.01</a:t>
            </a:r>
            <a:r>
              <a:rPr lang="zh-CN" altLang="en-US" sz="1400" dirty="0">
                <a:latin typeface="苹方 常规" panose="020B0300000000000000" pitchFamily="34" charset="-122"/>
                <a:ea typeface="苹方 常规" panose="020B0300000000000000" pitchFamily="34" charset="-122"/>
              </a:rPr>
              <a:t>的标识</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但是要符合</a:t>
            </a:r>
            <a:r>
              <a:rPr lang="en-US" altLang="zh-CN" sz="1400" dirty="0" err="1">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的写法</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 完整代码如下：</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ii) </a:t>
            </a:r>
            <a:r>
              <a:rPr lang="zh-CN" altLang="en-US" sz="1400" b="1" dirty="0">
                <a:latin typeface="苹方 常规" panose="020B0300000000000000" pitchFamily="34" charset="-122"/>
                <a:ea typeface="苹方 常规" panose="020B0300000000000000" pitchFamily="34" charset="-122"/>
              </a:rPr>
              <a:t>严格的</a:t>
            </a:r>
            <a:r>
              <a:rPr lang="en-US" altLang="zh-CN" sz="1400" dirty="0">
                <a:latin typeface="苹方 常规" panose="020B0300000000000000" pitchFamily="34" charset="-122"/>
                <a:ea typeface="苹方 常规" panose="020B0300000000000000" pitchFamily="34" charset="-122"/>
              </a:rPr>
              <a:t>(Strict)</a:t>
            </a:r>
            <a:r>
              <a:rPr lang="zh-CN" altLang="en-US" sz="1400" dirty="0">
                <a:latin typeface="苹方 常规" panose="020B0300000000000000" pitchFamily="34" charset="-122"/>
                <a:ea typeface="苹方 常规" panose="020B0300000000000000" pitchFamily="34" charset="-122"/>
              </a:rPr>
              <a:t>：要求严格的</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，你不能使用任何表现层的标识和属性，例如</a:t>
            </a:r>
            <a:r>
              <a:rPr lang="en-US" altLang="zh-CN" sz="1400" dirty="0">
                <a:latin typeface="苹方 常规" panose="020B0300000000000000" pitchFamily="34" charset="-122"/>
                <a:ea typeface="苹方 常规" panose="020B0300000000000000" pitchFamily="34" charset="-122"/>
              </a:rPr>
              <a:t>&lt;</a:t>
            </a:r>
            <a:r>
              <a:rPr lang="en-US" altLang="zh-CN" sz="1400" dirty="0" err="1">
                <a:latin typeface="苹方 常规" panose="020B0300000000000000" pitchFamily="34" charset="-122"/>
                <a:ea typeface="苹方 常规" panose="020B0300000000000000" pitchFamily="34" charset="-122"/>
              </a:rPr>
              <a:t>br</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。完整代码如下：</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iii) </a:t>
            </a:r>
            <a:r>
              <a:rPr lang="zh-CN" altLang="en-US" sz="1400" b="1" dirty="0">
                <a:latin typeface="苹方 常规" panose="020B0300000000000000" pitchFamily="34" charset="-122"/>
                <a:ea typeface="苹方 常规" panose="020B0300000000000000" pitchFamily="34" charset="-122"/>
              </a:rPr>
              <a:t>框架的</a:t>
            </a:r>
            <a:r>
              <a:rPr lang="en-US" altLang="zh-CN" sz="1400" dirty="0">
                <a:latin typeface="苹方 常规" panose="020B0300000000000000" pitchFamily="34" charset="-122"/>
                <a:ea typeface="苹方 常规" panose="020B0300000000000000" pitchFamily="34" charset="-122"/>
              </a:rPr>
              <a:t>(Frameset)</a:t>
            </a:r>
            <a:r>
              <a:rPr lang="zh-CN" altLang="en-US" sz="1400" dirty="0">
                <a:latin typeface="苹方 常规" panose="020B0300000000000000" pitchFamily="34" charset="-122"/>
                <a:ea typeface="苹方 常规" panose="020B0300000000000000" pitchFamily="34" charset="-122"/>
              </a:rPr>
              <a:t>：专门针对框架页面设计使用的</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，如果你的页面中包含有框架，需要采用这种</a:t>
            </a:r>
            <a:r>
              <a:rPr lang="en-US" altLang="zh-CN" sz="1400" dirty="0">
                <a:latin typeface="苹方 常规" panose="020B0300000000000000" pitchFamily="34" charset="-122"/>
                <a:ea typeface="苹方 常规" panose="020B0300000000000000" pitchFamily="34" charset="-122"/>
              </a:rPr>
              <a:t>DTD</a:t>
            </a:r>
            <a:r>
              <a:rPr lang="zh-CN" altLang="en-US" sz="1400" dirty="0">
                <a:latin typeface="苹方 常规" panose="020B0300000000000000" pitchFamily="34" charset="-122"/>
                <a:ea typeface="苹方 常规" panose="020B0300000000000000" pitchFamily="34" charset="-122"/>
              </a:rPr>
              <a:t>。完整代码如下：</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注：</a:t>
            </a:r>
            <a:r>
              <a:rPr lang="en-US" altLang="zh-CN" sz="1400" dirty="0">
                <a:latin typeface="苹方 常规" panose="020B0300000000000000" pitchFamily="34" charset="-122"/>
                <a:ea typeface="苹方 常规" panose="020B0300000000000000" pitchFamily="34" charset="-122"/>
              </a:rPr>
              <a:t>DOCTYPE</a:t>
            </a:r>
            <a:r>
              <a:rPr lang="zh-CN" altLang="en-US" sz="1400" dirty="0">
                <a:latin typeface="苹方 常规" panose="020B0300000000000000" pitchFamily="34" charset="-122"/>
                <a:ea typeface="苹方 常规" panose="020B0300000000000000" pitchFamily="34" charset="-122"/>
              </a:rPr>
              <a:t>声明必须放在每一个</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文档最顶部，在所有代码和标识之上</a:t>
            </a:r>
            <a:endParaRPr lang="zh-CN" altLang="en-US" sz="1400" dirty="0">
              <a:latin typeface="苹方 常规" panose="020B0300000000000000" pitchFamily="34" charset="-122"/>
              <a:ea typeface="苹方 常规" panose="020B0300000000000000" pitchFamily="34" charset="-122"/>
            </a:endParaRPr>
          </a:p>
        </p:txBody>
      </p:sp>
      <p:pic>
        <p:nvPicPr>
          <p:cNvPr id="4" name="图片 3"/>
          <p:cNvPicPr>
            <a:picLocks noChangeAspect="1"/>
          </p:cNvPicPr>
          <p:nvPr/>
        </p:nvPicPr>
        <p:blipFill>
          <a:blip r:embed="rId1"/>
          <a:stretch>
            <a:fillRect/>
          </a:stretch>
        </p:blipFill>
        <p:spPr>
          <a:xfrm>
            <a:off x="838200" y="2235930"/>
            <a:ext cx="9305925" cy="409575"/>
          </a:xfrm>
          <a:prstGeom prst="rect">
            <a:avLst/>
          </a:prstGeom>
        </p:spPr>
      </p:pic>
      <p:pic>
        <p:nvPicPr>
          <p:cNvPr id="5" name="图片 4"/>
          <p:cNvPicPr>
            <a:picLocks noChangeAspect="1"/>
          </p:cNvPicPr>
          <p:nvPr/>
        </p:nvPicPr>
        <p:blipFill>
          <a:blip r:embed="rId2"/>
          <a:stretch>
            <a:fillRect/>
          </a:stretch>
        </p:blipFill>
        <p:spPr>
          <a:xfrm>
            <a:off x="838200" y="3214687"/>
            <a:ext cx="9286875" cy="428625"/>
          </a:xfrm>
          <a:prstGeom prst="rect">
            <a:avLst/>
          </a:prstGeom>
        </p:spPr>
      </p:pic>
      <p:pic>
        <p:nvPicPr>
          <p:cNvPr id="6" name="图片 5"/>
          <p:cNvPicPr>
            <a:picLocks noChangeAspect="1"/>
          </p:cNvPicPr>
          <p:nvPr/>
        </p:nvPicPr>
        <p:blipFill>
          <a:blip r:embed="rId3"/>
          <a:stretch>
            <a:fillRect/>
          </a:stretch>
        </p:blipFill>
        <p:spPr>
          <a:xfrm>
            <a:off x="838200" y="4196922"/>
            <a:ext cx="9305925" cy="428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0290"/>
            <a:ext cx="10515600" cy="5809674"/>
          </a:xfrm>
        </p:spPr>
        <p:txBody>
          <a:bodyPr>
            <a:normAutofit/>
          </a:bodyPr>
          <a:lstStyle/>
          <a:p>
            <a:pPr marL="342900" indent="-342900">
              <a:buFont typeface="+mj-lt"/>
              <a:buAutoNum type="arabicPeriod" startAt="2"/>
            </a:pPr>
            <a:r>
              <a:rPr lang="zh-CN" altLang="en-US" sz="1800" b="1" dirty="0">
                <a:latin typeface="苹方 常规" panose="020B0300000000000000" pitchFamily="34" charset="-122"/>
                <a:ea typeface="苹方 常规" panose="020B0300000000000000" pitchFamily="34" charset="-122"/>
              </a:rPr>
              <a:t>名字空间 </a:t>
            </a:r>
            <a:r>
              <a:rPr lang="en-US" altLang="zh-CN" sz="1800" b="1" dirty="0">
                <a:latin typeface="苹方 常规" panose="020B0300000000000000" pitchFamily="34" charset="-122"/>
                <a:ea typeface="苹方 常规" panose="020B0300000000000000" pitchFamily="34" charset="-122"/>
              </a:rPr>
              <a:t>namespace</a:t>
            </a:r>
            <a:endParaRPr lang="en-US" altLang="zh-CN" sz="1800" b="1" dirty="0">
              <a:latin typeface="苹方 常规" panose="020B0300000000000000" pitchFamily="34" charset="-122"/>
              <a:ea typeface="苹方 常规" panose="020B0300000000000000" pitchFamily="34" charset="-122"/>
            </a:endParaRPr>
          </a:p>
          <a:p>
            <a:pPr marL="0" indent="0">
              <a:lnSpc>
                <a:spcPct val="100000"/>
              </a:lnSpc>
              <a:buNone/>
            </a:pPr>
            <a:r>
              <a:rPr lang="en-US" altLang="zh-CN" sz="1400" dirty="0">
                <a:latin typeface="苹方 常规" panose="020B0300000000000000" pitchFamily="34" charset="-122"/>
                <a:ea typeface="苹方 常规" panose="020B0300000000000000" pitchFamily="34" charset="-122"/>
              </a:rPr>
              <a:t>&lt;html </a:t>
            </a:r>
            <a:r>
              <a:rPr lang="en-US" altLang="zh-CN" sz="1400" dirty="0" err="1">
                <a:latin typeface="苹方 常规" panose="020B0300000000000000" pitchFamily="34" charset="-122"/>
                <a:ea typeface="苹方 常规" panose="020B0300000000000000" pitchFamily="34" charset="-122"/>
              </a:rPr>
              <a:t>xmlns</a:t>
            </a:r>
            <a:r>
              <a:rPr lang="en-US" altLang="zh-CN" sz="1400" dirty="0">
                <a:latin typeface="苹方 常规" panose="020B0300000000000000" pitchFamily="34" charset="-122"/>
                <a:ea typeface="苹方 常规" panose="020B0300000000000000" pitchFamily="34" charset="-122"/>
              </a:rPr>
              <a:t>=“http://www.w3.org/1999/</a:t>
            </a:r>
            <a:r>
              <a:rPr lang="en-US" altLang="zh-CN" sz="1400" dirty="0" err="1">
                <a:latin typeface="苹方 常规" panose="020B0300000000000000" pitchFamily="34" charset="-122"/>
                <a:ea typeface="苹方 常规" panose="020B0300000000000000" pitchFamily="34" charset="-122"/>
              </a:rPr>
              <a:t>xhtml</a:t>
            </a:r>
            <a:r>
              <a:rPr lang="en-US" altLang="zh-CN" sz="1400" dirty="0">
                <a:latin typeface="苹方 常规" panose="020B0300000000000000" pitchFamily="34" charset="-122"/>
                <a:ea typeface="苹方 常规" panose="020B0300000000000000" pitchFamily="34" charset="-122"/>
              </a:rPr>
              <a:t>” </a:t>
            </a:r>
            <a:r>
              <a:rPr lang="en-US" altLang="zh-CN" sz="1400" dirty="0" err="1">
                <a:latin typeface="苹方 常规" panose="020B0300000000000000" pitchFamily="34" charset="-122"/>
                <a:ea typeface="苹方 常规" panose="020B0300000000000000" pitchFamily="34" charset="-122"/>
              </a:rPr>
              <a:t>lang</a:t>
            </a:r>
            <a:r>
              <a:rPr lang="en-US" altLang="zh-CN" sz="1400" dirty="0">
                <a:latin typeface="苹方 常规" panose="020B0300000000000000" pitchFamily="34" charset="-122"/>
                <a:ea typeface="苹方 常规" panose="020B0300000000000000" pitchFamily="34" charset="-122"/>
              </a:rPr>
              <a:t>=“gb2312”&gt;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zh-CN" altLang="en-US" sz="1400" dirty="0">
                <a:latin typeface="苹方 常规" panose="020B0300000000000000" pitchFamily="34" charset="-122"/>
                <a:ea typeface="苹方 常规" panose="020B0300000000000000" pitchFamily="34" charset="-122"/>
              </a:rPr>
              <a:t>通常我们</a:t>
            </a:r>
            <a:r>
              <a:rPr lang="en-US" altLang="zh-CN" sz="1400" dirty="0">
                <a:latin typeface="苹方 常规" panose="020B0300000000000000" pitchFamily="34" charset="-122"/>
                <a:ea typeface="苹方 常规" panose="020B0300000000000000" pitchFamily="34" charset="-122"/>
              </a:rPr>
              <a:t>HTML4.0</a:t>
            </a:r>
            <a:r>
              <a:rPr lang="zh-CN" altLang="en-US" sz="1400" dirty="0">
                <a:latin typeface="苹方 常规" panose="020B0300000000000000" pitchFamily="34" charset="-122"/>
                <a:ea typeface="苹方 常规" panose="020B0300000000000000" pitchFamily="34" charset="-122"/>
              </a:rPr>
              <a:t>的代码只是</a:t>
            </a:r>
            <a:r>
              <a:rPr lang="en-US" altLang="zh-CN" sz="1400" dirty="0">
                <a:latin typeface="苹方 常规" panose="020B0300000000000000" pitchFamily="34" charset="-122"/>
                <a:ea typeface="苹方 常规" panose="020B0300000000000000" pitchFamily="34" charset="-122"/>
              </a:rPr>
              <a:t>&lt;html&gt;</a:t>
            </a:r>
            <a:r>
              <a:rPr lang="zh-CN" altLang="en-US" sz="1400" dirty="0">
                <a:latin typeface="苹方 常规" panose="020B0300000000000000" pitchFamily="34" charset="-122"/>
                <a:ea typeface="苹方 常规" panose="020B0300000000000000" pitchFamily="34" charset="-122"/>
              </a:rPr>
              <a:t>，这里的</a:t>
            </a:r>
            <a:r>
              <a:rPr lang="en-US" altLang="zh-CN" sz="1400" dirty="0">
                <a:latin typeface="苹方 常规" panose="020B0300000000000000" pitchFamily="34" charset="-122"/>
                <a:ea typeface="苹方 常规" panose="020B0300000000000000" pitchFamily="34" charset="-122"/>
              </a:rPr>
              <a:t>“</a:t>
            </a:r>
            <a:r>
              <a:rPr lang="en-US" altLang="zh-CN" sz="1400" dirty="0" err="1">
                <a:latin typeface="苹方 常规" panose="020B0300000000000000" pitchFamily="34" charset="-122"/>
                <a:ea typeface="苹方 常规" panose="020B0300000000000000" pitchFamily="34" charset="-122"/>
              </a:rPr>
              <a:t>xmlns</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是什么呢？</a:t>
            </a: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zh-CN" altLang="en-US" sz="1400" dirty="0">
                <a:latin typeface="苹方 常规" panose="020B0300000000000000" pitchFamily="34" charset="-122"/>
                <a:ea typeface="苹方 常规" panose="020B0300000000000000" pitchFamily="34" charset="-122"/>
              </a:rPr>
              <a:t>这个“</a:t>
            </a:r>
            <a:r>
              <a:rPr lang="en-US" altLang="zh-CN" sz="1400" dirty="0" err="1">
                <a:latin typeface="苹方 常规" panose="020B0300000000000000" pitchFamily="34" charset="-122"/>
                <a:ea typeface="苹方 常规" panose="020B0300000000000000" pitchFamily="34" charset="-122"/>
              </a:rPr>
              <a:t>xmlns</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是</a:t>
            </a:r>
            <a:r>
              <a:rPr lang="en-US" altLang="zh-CN" sz="1400" dirty="0">
                <a:latin typeface="苹方 常规" panose="020B0300000000000000" pitchFamily="34" charset="-122"/>
                <a:ea typeface="苹方 常规" panose="020B0300000000000000" pitchFamily="34" charset="-122"/>
              </a:rPr>
              <a:t>XHTML namespace</a:t>
            </a:r>
            <a:r>
              <a:rPr lang="zh-CN" altLang="en-US" sz="1400" dirty="0">
                <a:latin typeface="苹方 常规" panose="020B0300000000000000" pitchFamily="34" charset="-122"/>
                <a:ea typeface="苹方 常规" panose="020B0300000000000000" pitchFamily="34" charset="-122"/>
              </a:rPr>
              <a:t>的缩写，叫做“名字空间”声明。</a:t>
            </a: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是</a:t>
            </a:r>
            <a:r>
              <a:rPr lang="en-US" altLang="zh-CN" sz="1400" dirty="0">
                <a:latin typeface="苹方 常规" panose="020B0300000000000000" pitchFamily="34" charset="-122"/>
                <a:ea typeface="苹方 常规" panose="020B0300000000000000" pitchFamily="34" charset="-122"/>
              </a:rPr>
              <a:t>HTML</a:t>
            </a:r>
            <a:r>
              <a:rPr lang="zh-CN" altLang="en-US" sz="1400" dirty="0">
                <a:latin typeface="苹方 常规" panose="020B0300000000000000" pitchFamily="34" charset="-122"/>
                <a:ea typeface="苹方 常规" panose="020B0300000000000000" pitchFamily="34" charset="-122"/>
              </a:rPr>
              <a:t>向</a:t>
            </a:r>
            <a:r>
              <a:rPr lang="en-US" altLang="zh-CN" sz="1400" dirty="0">
                <a:latin typeface="苹方 常规" panose="020B0300000000000000" pitchFamily="34" charset="-122"/>
                <a:ea typeface="苹方 常规" panose="020B0300000000000000" pitchFamily="34" charset="-122"/>
              </a:rPr>
              <a:t>XML</a:t>
            </a:r>
            <a:r>
              <a:rPr lang="zh-CN" altLang="en-US" sz="1400" dirty="0">
                <a:latin typeface="苹方 常规" panose="020B0300000000000000" pitchFamily="34" charset="-122"/>
                <a:ea typeface="苹方 常规" panose="020B0300000000000000" pitchFamily="34" charset="-122"/>
              </a:rPr>
              <a:t>过渡的标识语言，它需要符合</a:t>
            </a:r>
            <a:r>
              <a:rPr lang="en-US" altLang="zh-CN" sz="1400" dirty="0">
                <a:latin typeface="苹方 常规" panose="020B0300000000000000" pitchFamily="34" charset="-122"/>
                <a:ea typeface="苹方 常规" panose="020B0300000000000000" pitchFamily="34" charset="-122"/>
              </a:rPr>
              <a:t>XML</a:t>
            </a:r>
            <a:r>
              <a:rPr lang="zh-CN" altLang="en-US" sz="1400" dirty="0">
                <a:latin typeface="苹方 常规" panose="020B0300000000000000" pitchFamily="34" charset="-122"/>
                <a:ea typeface="苹方 常规" panose="020B0300000000000000" pitchFamily="34" charset="-122"/>
              </a:rPr>
              <a:t>文档规则，因此也需要定义名字空间。又因为</a:t>
            </a:r>
            <a:r>
              <a:rPr lang="en-US" altLang="zh-CN" sz="1400" dirty="0">
                <a:latin typeface="苹方 常规" panose="020B0300000000000000" pitchFamily="34" charset="-122"/>
                <a:ea typeface="苹方 常规" panose="020B0300000000000000" pitchFamily="34" charset="-122"/>
              </a:rPr>
              <a:t>XHTML1.0</a:t>
            </a:r>
            <a:r>
              <a:rPr lang="zh-CN" altLang="en-US" sz="1400" dirty="0">
                <a:latin typeface="苹方 常规" panose="020B0300000000000000" pitchFamily="34" charset="-122"/>
                <a:ea typeface="苹方 常规" panose="020B0300000000000000" pitchFamily="34" charset="-122"/>
              </a:rPr>
              <a:t>不能自定义标识，</a:t>
            </a: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zh-CN" altLang="en-US" sz="1400" dirty="0">
                <a:latin typeface="苹方 常规" panose="020B0300000000000000" pitchFamily="34" charset="-122"/>
                <a:ea typeface="苹方 常规" panose="020B0300000000000000" pitchFamily="34" charset="-122"/>
              </a:rPr>
              <a:t>所以它的名字空间都相同，就是</a:t>
            </a:r>
            <a:r>
              <a:rPr lang="en-US" altLang="zh-CN" sz="1400" dirty="0">
                <a:latin typeface="苹方 常规" panose="020B0300000000000000" pitchFamily="34" charset="-122"/>
                <a:ea typeface="苹方 常规" panose="020B0300000000000000" pitchFamily="34" charset="-122"/>
                <a:hlinkClick r:id="rId1"/>
              </a:rPr>
              <a:t>http://www.w3.org/1999/xhtml</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480290"/>
            <a:ext cx="10515600" cy="5809674"/>
          </a:xfrm>
        </p:spPr>
        <p:txBody>
          <a:bodyPr>
            <a:normAutofit/>
          </a:bodyPr>
          <a:lstStyle/>
          <a:p>
            <a:pPr marL="342900" indent="-342900">
              <a:buFont typeface="+mj-lt"/>
              <a:buAutoNum type="arabicPeriod" startAt="3"/>
            </a:pPr>
            <a:r>
              <a:rPr lang="zh-CN" altLang="en-US" sz="1800" b="1" dirty="0">
                <a:latin typeface="苹方 常规" panose="020B0300000000000000" pitchFamily="34" charset="-122"/>
                <a:ea typeface="苹方 常规" panose="020B0300000000000000" pitchFamily="34" charset="-122"/>
              </a:rPr>
              <a:t>定义语言编码</a:t>
            </a:r>
            <a:endParaRPr lang="en-US" altLang="zh-CN" sz="1800" b="1" dirty="0">
              <a:latin typeface="苹方 常规" panose="020B0300000000000000" pitchFamily="34" charset="-122"/>
              <a:ea typeface="苹方 常规" panose="020B0300000000000000" pitchFamily="34" charset="-122"/>
            </a:endParaRPr>
          </a:p>
          <a:p>
            <a:pPr marL="0" indent="0">
              <a:lnSpc>
                <a:spcPct val="100000"/>
              </a:lnSpc>
              <a:buNone/>
            </a:pPr>
            <a:r>
              <a:rPr lang="en-US" altLang="zh-CN" sz="1400" dirty="0">
                <a:latin typeface="苹方 常规" panose="020B0300000000000000" pitchFamily="34" charset="-122"/>
                <a:ea typeface="苹方 常规" panose="020B0300000000000000" pitchFamily="34" charset="-122"/>
              </a:rPr>
              <a:t>&lt;meta http-</a:t>
            </a:r>
            <a:r>
              <a:rPr lang="en-US" altLang="zh-CN" sz="1400" dirty="0" err="1">
                <a:latin typeface="苹方 常规" panose="020B0300000000000000" pitchFamily="34" charset="-122"/>
                <a:ea typeface="苹方 常规" panose="020B0300000000000000" pitchFamily="34" charset="-122"/>
              </a:rPr>
              <a:t>equiv</a:t>
            </a:r>
            <a:r>
              <a:rPr lang="en-US" altLang="zh-CN" sz="1400" dirty="0">
                <a:latin typeface="苹方 常规" panose="020B0300000000000000" pitchFamily="34" charset="-122"/>
                <a:ea typeface="苹方 常规" panose="020B0300000000000000" pitchFamily="34" charset="-122"/>
              </a:rPr>
              <a:t>=“Content-Type” content=“text/html; charset=gb2312” /&gt;</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zh-CN" altLang="en-US" sz="1400" dirty="0">
                <a:latin typeface="苹方 常规" panose="020B0300000000000000" pitchFamily="34" charset="-122"/>
                <a:ea typeface="苹方 常规" panose="020B0300000000000000" pitchFamily="34" charset="-122"/>
              </a:rPr>
              <a:t>为了被浏览器正确解释和通过</a:t>
            </a:r>
            <a:r>
              <a:rPr lang="en-US" altLang="zh-CN" sz="1400" dirty="0">
                <a:latin typeface="苹方 常规" panose="020B0300000000000000" pitchFamily="34" charset="-122"/>
                <a:ea typeface="苹方 常规" panose="020B0300000000000000" pitchFamily="34" charset="-122"/>
              </a:rPr>
              <a:t>W3C</a:t>
            </a:r>
            <a:r>
              <a:rPr lang="zh-CN" altLang="en-US" sz="1400" dirty="0">
                <a:latin typeface="苹方 常规" panose="020B0300000000000000" pitchFamily="34" charset="-122"/>
                <a:ea typeface="苹方 常规" panose="020B0300000000000000" pitchFamily="34" charset="-122"/>
              </a:rPr>
              <a:t>代码校验，所有的</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文档都必须声明它们所使用的编码语言，我们一般使用</a:t>
            </a:r>
            <a:r>
              <a:rPr lang="en-US" altLang="zh-CN" sz="1400" dirty="0">
                <a:latin typeface="苹方 常规" panose="020B0300000000000000" pitchFamily="34" charset="-122"/>
                <a:ea typeface="苹方 常规" panose="020B0300000000000000" pitchFamily="34" charset="-122"/>
              </a:rPr>
              <a:t>gb2312(</a:t>
            </a:r>
            <a:r>
              <a:rPr lang="zh-CN" altLang="en-US" sz="1400" dirty="0">
                <a:latin typeface="苹方 常规" panose="020B0300000000000000" pitchFamily="34" charset="-122"/>
                <a:ea typeface="苹方 常规" panose="020B0300000000000000" pitchFamily="34" charset="-122"/>
              </a:rPr>
              <a:t>简体中</a:t>
            </a:r>
            <a:endParaRPr lang="en-US" altLang="zh-CN" sz="1400" dirty="0">
              <a:latin typeface="苹方 常规" panose="020B0300000000000000" pitchFamily="34" charset="-122"/>
              <a:ea typeface="苹方 常规" panose="020B0300000000000000" pitchFamily="34" charset="-122"/>
            </a:endParaRPr>
          </a:p>
          <a:p>
            <a:pPr marL="0" indent="0">
              <a:lnSpc>
                <a:spcPct val="100000"/>
              </a:lnSpc>
              <a:buNone/>
            </a:pPr>
            <a:r>
              <a:rPr lang="zh-CN" altLang="en-US" sz="1400" dirty="0">
                <a:latin typeface="苹方 常规" panose="020B0300000000000000" pitchFamily="34" charset="-122"/>
                <a:ea typeface="苹方 常规" panose="020B0300000000000000" pitchFamily="34" charset="-122"/>
              </a:rPr>
              <a:t>文</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，制作多国语言页面也有可能用</a:t>
            </a:r>
            <a:r>
              <a:rPr lang="en-US" altLang="zh-CN" sz="1400" dirty="0">
                <a:latin typeface="苹方 常规" panose="020B0300000000000000" pitchFamily="34" charset="-122"/>
                <a:ea typeface="苹方 常规" panose="020B0300000000000000" pitchFamily="34" charset="-122"/>
              </a:rPr>
              <a:t>Unicode</a:t>
            </a:r>
            <a:r>
              <a:rPr lang="zh-CN" altLang="en-US" sz="1400" dirty="0">
                <a:latin typeface="苹方 常规" panose="020B0300000000000000" pitchFamily="34" charset="-122"/>
                <a:ea typeface="苹方 常规" panose="020B0300000000000000" pitchFamily="34" charset="-122"/>
              </a:rPr>
              <a:t>、</a:t>
            </a:r>
            <a:r>
              <a:rPr lang="en-US" altLang="zh-CN" sz="1400" dirty="0">
                <a:latin typeface="苹方 常规" panose="020B0300000000000000" pitchFamily="34" charset="-122"/>
                <a:ea typeface="苹方 常规" panose="020B0300000000000000" pitchFamily="34" charset="-122"/>
              </a:rPr>
              <a:t>ISO-8859-1</a:t>
            </a:r>
            <a:r>
              <a:rPr lang="zh-CN" altLang="en-US" sz="1400" dirty="0">
                <a:latin typeface="苹方 常规" panose="020B0300000000000000" pitchFamily="34" charset="-122"/>
                <a:ea typeface="苹方 常规" panose="020B0300000000000000" pitchFamily="34" charset="-122"/>
              </a:rPr>
              <a:t>等，根据你的需要定义</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br>
              <a:rPr lang="zh-CN" altLang="en-US" sz="1400" dirty="0">
                <a:latin typeface="苹方 常规" panose="020B0300000000000000" pitchFamily="34" charset="-122"/>
                <a:ea typeface="苹方 常规" panose="020B0300000000000000" pitchFamily="34" charset="-122"/>
              </a:rPr>
            </a:br>
            <a:r>
              <a:rPr lang="zh-CN" altLang="en-US" sz="1400" dirty="0">
                <a:latin typeface="苹方 常规" panose="020B0300000000000000" pitchFamily="34" charset="-122"/>
                <a:ea typeface="苹方 常规" panose="020B0300000000000000" pitchFamily="34" charset="-122"/>
              </a:rPr>
              <a:t>注：如果忘记了定义语言编码</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可能就会出现</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你在</a:t>
            </a:r>
            <a:r>
              <a:rPr lang="en-US" altLang="zh-CN" sz="1400" dirty="0">
                <a:latin typeface="苹方 常规" panose="020B0300000000000000" pitchFamily="34" charset="-122"/>
                <a:ea typeface="苹方 常规" panose="020B0300000000000000" pitchFamily="34" charset="-122"/>
              </a:rPr>
              <a:t>DW(</a:t>
            </a:r>
            <a:r>
              <a:rPr lang="en-US" altLang="zh-CN" sz="1400" dirty="0" err="1">
                <a:latin typeface="苹方 常规" panose="020B0300000000000000" pitchFamily="34" charset="-122"/>
                <a:ea typeface="苹方 常规" panose="020B0300000000000000" pitchFamily="34" charset="-122"/>
              </a:rPr>
              <a:t>dreamweaver</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做完一个页面，第二次打开时所有的中文变成了乱码</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4182"/>
            <a:ext cx="10515600" cy="5622781"/>
          </a:xfrm>
        </p:spPr>
        <p:txBody>
          <a:bodyPr/>
          <a:lstStyle/>
          <a:p>
            <a:pPr marL="342900" indent="-342900">
              <a:buFont typeface="+mj-lt"/>
              <a:buAutoNum type="arabicPeriod" startAt="4"/>
            </a:pPr>
            <a:r>
              <a:rPr lang="en-US" altLang="zh-CN" sz="1800" b="1" dirty="0" err="1">
                <a:latin typeface="苹方 常规" panose="020B0300000000000000" pitchFamily="34" charset="-122"/>
                <a:ea typeface="苹方 常规" panose="020B0300000000000000" pitchFamily="34" charset="-122"/>
              </a:rPr>
              <a:t>Javascript</a:t>
            </a:r>
            <a:r>
              <a:rPr lang="zh-CN" altLang="en-US" sz="1800" b="1" dirty="0">
                <a:latin typeface="苹方 常规" panose="020B0300000000000000" pitchFamily="34" charset="-122"/>
                <a:ea typeface="苹方 常规" panose="020B0300000000000000" pitchFamily="34" charset="-122"/>
              </a:rPr>
              <a:t>定义</a:t>
            </a:r>
            <a:endParaRPr lang="en-US" altLang="zh-CN" sz="1800" b="1" dirty="0">
              <a:latin typeface="苹方 常规" panose="020B0300000000000000" pitchFamily="34" charset="-122"/>
              <a:ea typeface="苹方 常规" panose="020B0300000000000000" pitchFamily="34" charset="-122"/>
            </a:endParaRPr>
          </a:p>
          <a:p>
            <a:pPr marL="0" indent="0">
              <a:lnSpc>
                <a:spcPct val="200000"/>
              </a:lnSpc>
              <a:buNone/>
            </a:pPr>
            <a:r>
              <a:rPr lang="en-US" altLang="zh-CN" sz="1400" dirty="0">
                <a:latin typeface="苹方 常规" panose="020B0300000000000000" pitchFamily="34" charset="-122"/>
                <a:ea typeface="苹方 常规" panose="020B0300000000000000" pitchFamily="34" charset="-122"/>
              </a:rPr>
              <a:t>Js</a:t>
            </a:r>
            <a:r>
              <a:rPr lang="zh-CN" altLang="en-US" sz="1400" dirty="0">
                <a:latin typeface="苹方 常规" panose="020B0300000000000000" pitchFamily="34" charset="-122"/>
                <a:ea typeface="苹方 常规" panose="020B0300000000000000" pitchFamily="34" charset="-122"/>
              </a:rPr>
              <a:t>必须要用</a:t>
            </a:r>
            <a:r>
              <a:rPr lang="en-US" altLang="zh-CN" sz="1400" dirty="0">
                <a:latin typeface="苹方 常规" panose="020B0300000000000000" pitchFamily="34" charset="-122"/>
                <a:ea typeface="苹方 常规" panose="020B0300000000000000" pitchFamily="34" charset="-122"/>
              </a:rPr>
              <a:t>&lt;script language=“</a:t>
            </a:r>
            <a:r>
              <a:rPr lang="en-US" altLang="zh-CN" sz="1400" dirty="0" err="1">
                <a:latin typeface="苹方 常规" panose="020B0300000000000000" pitchFamily="34" charset="-122"/>
                <a:ea typeface="苹方 常规" panose="020B0300000000000000" pitchFamily="34" charset="-122"/>
              </a:rPr>
              <a:t>javascript</a:t>
            </a:r>
            <a:r>
              <a:rPr lang="en-US" altLang="zh-CN" sz="1400" dirty="0">
                <a:latin typeface="苹方 常规" panose="020B0300000000000000" pitchFamily="34" charset="-122"/>
                <a:ea typeface="苹方 常规" panose="020B0300000000000000" pitchFamily="34" charset="-122"/>
              </a:rPr>
              <a:t>” type=“text/</a:t>
            </a:r>
            <a:r>
              <a:rPr lang="en-US" altLang="zh-CN" sz="1400" dirty="0" err="1">
                <a:latin typeface="苹方 常规" panose="020B0300000000000000" pitchFamily="34" charset="-122"/>
                <a:ea typeface="苹方 常规" panose="020B0300000000000000" pitchFamily="34" charset="-122"/>
              </a:rPr>
              <a:t>javascript</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来开头定义，而不是原来的</a:t>
            </a:r>
            <a:r>
              <a:rPr lang="en-US" altLang="zh-CN" sz="1400" dirty="0">
                <a:latin typeface="苹方 常规" panose="020B0300000000000000" pitchFamily="34" charset="-122"/>
                <a:ea typeface="苹方 常规" panose="020B0300000000000000" pitchFamily="34" charset="-122"/>
              </a:rPr>
              <a:t>&lt;script language=</a:t>
            </a:r>
            <a:r>
              <a:rPr lang="en-US" altLang="zh-CN" sz="1400" dirty="0" err="1">
                <a:latin typeface="苹方 常规" panose="020B0300000000000000" pitchFamily="34" charset="-122"/>
                <a:ea typeface="苹方 常规" panose="020B0300000000000000" pitchFamily="34" charset="-122"/>
              </a:rPr>
              <a:t>javascript</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或干脆直接</a:t>
            </a:r>
            <a:r>
              <a:rPr lang="en-US" altLang="zh-CN" sz="1400" dirty="0">
                <a:latin typeface="苹方 常规" panose="020B0300000000000000" pitchFamily="34" charset="-122"/>
                <a:ea typeface="苹方 常规" panose="020B0300000000000000" pitchFamily="34" charset="-122"/>
              </a:rPr>
              <a:t>&lt;script&gt;</a:t>
            </a:r>
            <a:r>
              <a:rPr lang="zh-CN" altLang="en-US" sz="1400" dirty="0">
                <a:latin typeface="苹方 常规" panose="020B0300000000000000" pitchFamily="34" charset="-122"/>
                <a:ea typeface="苹方 常规" panose="020B0300000000000000" pitchFamily="34" charset="-122"/>
              </a:rPr>
              <a:t>，并且需要加个注释符</a:t>
            </a:r>
            <a:r>
              <a:rPr lang="en-US" altLang="zh-CN" sz="1400" dirty="0">
                <a:latin typeface="苹方 常规" panose="020B0300000000000000" pitchFamily="34" charset="-122"/>
                <a:ea typeface="苹方 常规" panose="020B0300000000000000" pitchFamily="34" charset="-122"/>
              </a:rPr>
              <a:t>&lt;!--   --&gt;</a:t>
            </a:r>
            <a:r>
              <a:rPr lang="zh-CN" altLang="en-US" sz="1400" dirty="0">
                <a:latin typeface="苹方 常规" panose="020B0300000000000000" pitchFamily="34" charset="-122"/>
                <a:ea typeface="苹方 常规" panose="020B0300000000000000" pitchFamily="34" charset="-122"/>
              </a:rPr>
              <a:t>，以保证不在不支持</a:t>
            </a:r>
            <a:r>
              <a:rPr lang="en-US" altLang="zh-CN" sz="1400" dirty="0" err="1">
                <a:latin typeface="苹方 常规" panose="020B0300000000000000" pitchFamily="34" charset="-122"/>
                <a:ea typeface="苹方 常规" panose="020B0300000000000000" pitchFamily="34" charset="-122"/>
              </a:rPr>
              <a:t>js</a:t>
            </a:r>
            <a:r>
              <a:rPr lang="zh-CN" altLang="en-US" sz="1400" dirty="0">
                <a:latin typeface="苹方 常规" panose="020B0300000000000000" pitchFamily="34" charset="-122"/>
                <a:ea typeface="苹方 常规" panose="020B0300000000000000" pitchFamily="34" charset="-122"/>
              </a:rPr>
              <a:t>的浏览器上直接显示出代码来，列如：</a:t>
            </a:r>
            <a:endParaRPr lang="en-US" altLang="zh-CN" sz="1400" dirty="0">
              <a:latin typeface="苹方 常规" panose="020B0300000000000000" pitchFamily="34" charset="-122"/>
              <a:ea typeface="苹方 常规" panose="020B0300000000000000" pitchFamily="34" charset="-122"/>
            </a:endParaRPr>
          </a:p>
          <a:p>
            <a:pPr marL="0" indent="0">
              <a:lnSpc>
                <a:spcPct val="2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2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2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200000"/>
              </a:lnSpc>
              <a:buNone/>
            </a:pPr>
            <a:endParaRPr lang="en-US" altLang="zh-CN" sz="1400" dirty="0">
              <a:latin typeface="苹方 常规" panose="020B0300000000000000" pitchFamily="34" charset="-122"/>
              <a:ea typeface="苹方 常规" panose="020B0300000000000000" pitchFamily="34" charset="-122"/>
            </a:endParaRPr>
          </a:p>
          <a:p>
            <a:pPr marL="0" indent="0">
              <a:lnSpc>
                <a:spcPct val="200000"/>
              </a:lnSpc>
              <a:buNone/>
            </a:pPr>
            <a:r>
              <a:rPr lang="zh-CN" altLang="en-US" sz="1400" dirty="0">
                <a:latin typeface="苹方 常规" panose="020B0300000000000000" pitchFamily="34" charset="-122"/>
                <a:ea typeface="苹方 常规" panose="020B0300000000000000" pitchFamily="34" charset="-122"/>
              </a:rPr>
              <a:t>注：具体参考</a:t>
            </a:r>
            <a:r>
              <a:rPr lang="en-US" altLang="zh-CN" sz="1400" dirty="0" err="1">
                <a:latin typeface="苹方 常规" panose="020B0300000000000000" pitchFamily="34" charset="-122"/>
                <a:ea typeface="苹方 常规" panose="020B0300000000000000" pitchFamily="34" charset="-122"/>
              </a:rPr>
              <a:t>js</a:t>
            </a:r>
            <a:r>
              <a:rPr lang="zh-CN" altLang="en-US" sz="1400" dirty="0">
                <a:latin typeface="苹方 常规" panose="020B0300000000000000" pitchFamily="34" charset="-122"/>
                <a:ea typeface="苹方 常规" panose="020B0300000000000000" pitchFamily="34" charset="-122"/>
              </a:rPr>
              <a:t>规范</a:t>
            </a:r>
            <a:endParaRPr lang="zh-CN" altLang="en-US" sz="1400" dirty="0">
              <a:latin typeface="苹方 常规" panose="020B0300000000000000" pitchFamily="34" charset="-122"/>
              <a:ea typeface="苹方 常规" panose="020B0300000000000000" pitchFamily="34" charset="-122"/>
            </a:endParaRPr>
          </a:p>
          <a:p>
            <a:endParaRPr lang="zh-CN" altLang="en-US" dirty="0"/>
          </a:p>
        </p:txBody>
      </p:sp>
      <p:pic>
        <p:nvPicPr>
          <p:cNvPr id="4" name="图片 3"/>
          <p:cNvPicPr>
            <a:picLocks noChangeAspect="1"/>
          </p:cNvPicPr>
          <p:nvPr/>
        </p:nvPicPr>
        <p:blipFill>
          <a:blip r:embed="rId1"/>
          <a:stretch>
            <a:fillRect/>
          </a:stretch>
        </p:blipFill>
        <p:spPr>
          <a:xfrm>
            <a:off x="838200" y="1894321"/>
            <a:ext cx="92773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5"/>
            </a:pPr>
            <a:r>
              <a:rPr lang="en-US" altLang="zh-CN" sz="1800" b="1" dirty="0">
                <a:latin typeface="苹方 常规" panose="020B0300000000000000" pitchFamily="34" charset="-122"/>
                <a:ea typeface="苹方 常规" panose="020B0300000000000000" pitchFamily="34" charset="-122"/>
              </a:rPr>
              <a:t>CSS</a:t>
            </a:r>
            <a:r>
              <a:rPr lang="zh-CN" altLang="en-US" sz="1800" b="1" dirty="0">
                <a:latin typeface="苹方 常规" panose="020B0300000000000000" pitchFamily="34" charset="-122"/>
                <a:ea typeface="苹方 常规" panose="020B0300000000000000" pitchFamily="34" charset="-122"/>
              </a:rPr>
              <a:t>定义</a:t>
            </a:r>
            <a:endParaRPr lang="en-US" altLang="zh-CN" sz="1800" b="1"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CSS</a:t>
            </a:r>
            <a:r>
              <a:rPr lang="zh-CN" altLang="en-US" sz="1400" dirty="0">
                <a:latin typeface="苹方 常规" panose="020B0300000000000000" pitchFamily="34" charset="-122"/>
                <a:ea typeface="苹方 常规" panose="020B0300000000000000" pitchFamily="34" charset="-122"/>
              </a:rPr>
              <a:t>必须要用</a:t>
            </a:r>
            <a:r>
              <a:rPr lang="en-US" altLang="zh-CN" sz="1400" dirty="0">
                <a:latin typeface="苹方 常规" panose="020B0300000000000000" pitchFamily="34" charset="-122"/>
                <a:ea typeface="苹方 常规" panose="020B0300000000000000" pitchFamily="34" charset="-122"/>
              </a:rPr>
              <a:t>&lt;style type=“text/</a:t>
            </a:r>
            <a:r>
              <a:rPr lang="en-US" altLang="zh-CN" sz="1400" dirty="0" err="1">
                <a:latin typeface="苹方 常规" panose="020B0300000000000000" pitchFamily="34" charset="-122"/>
                <a:ea typeface="苹方 常规" panose="020B0300000000000000" pitchFamily="34" charset="-122"/>
              </a:rPr>
              <a:t>css</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开头来定义</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而不是原来的直接</a:t>
            </a:r>
            <a:r>
              <a:rPr lang="en-US" altLang="zh-CN" sz="1400" dirty="0">
                <a:latin typeface="苹方 常规" panose="020B0300000000000000" pitchFamily="34" charset="-122"/>
                <a:ea typeface="苹方 常规" panose="020B0300000000000000" pitchFamily="34" charset="-122"/>
              </a:rPr>
              <a:t>&lt;style&gt;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也不建议直接写在内容代码里如：</a:t>
            </a:r>
            <a:r>
              <a:rPr lang="en-US" altLang="zh-CN" sz="1400" dirty="0">
                <a:latin typeface="苹方 常规" panose="020B0300000000000000" pitchFamily="34" charset="-122"/>
                <a:ea typeface="苹方 常规" panose="020B0300000000000000" pitchFamily="34" charset="-122"/>
              </a:rPr>
              <a:t>&lt;div style=”padding-left:20px;”&gt;&lt;/div&gt;</a:t>
            </a:r>
            <a:r>
              <a:rPr lang="zh-CN" altLang="en-US" sz="1400" dirty="0">
                <a:latin typeface="苹方 常规" panose="020B0300000000000000" pitchFamily="34" charset="-122"/>
                <a:ea typeface="苹方 常规" panose="020B0300000000000000" pitchFamily="34" charset="-122"/>
              </a:rPr>
              <a:t>，并需要加个注释符</a:t>
            </a:r>
            <a:r>
              <a:rPr lang="en-US" altLang="zh-CN" sz="1400" dirty="0">
                <a:latin typeface="苹方 常规" panose="020B0300000000000000" pitchFamily="34" charset="-122"/>
                <a:ea typeface="苹方 常规" panose="020B0300000000000000" pitchFamily="34" charset="-122"/>
              </a:rPr>
              <a:t>&lt;!-- --&gt; </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为保证各浏览器的兼容性，在写</a:t>
            </a:r>
            <a:r>
              <a:rPr lang="en-US" altLang="zh-CN" sz="1400" dirty="0">
                <a:latin typeface="苹方 常规" panose="020B0300000000000000" pitchFamily="34" charset="-122"/>
                <a:ea typeface="苹方 常规" panose="020B0300000000000000" pitchFamily="34" charset="-122"/>
              </a:rPr>
              <a:t>CSS</a:t>
            </a:r>
            <a:r>
              <a:rPr lang="zh-CN" altLang="en-US" sz="1400" dirty="0">
                <a:latin typeface="苹方 常规" panose="020B0300000000000000" pitchFamily="34" charset="-122"/>
                <a:ea typeface="苹方 常规" panose="020B0300000000000000" pitchFamily="34" charset="-122"/>
              </a:rPr>
              <a:t>时请都写上数量单位，例如：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错误：</a:t>
            </a:r>
            <a:r>
              <a:rPr lang="en-US" altLang="zh-CN" sz="1400" dirty="0">
                <a:latin typeface="苹方 常规" panose="020B0300000000000000" pitchFamily="34" charset="-122"/>
                <a:ea typeface="苹方 常规" panose="020B0300000000000000" pitchFamily="34" charset="-122"/>
              </a:rPr>
              <a:t>.space_10{padding-left:10} </a:t>
            </a: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正确：</a:t>
            </a:r>
            <a:r>
              <a:rPr lang="en-US" altLang="zh-CN" sz="1400" dirty="0">
                <a:latin typeface="苹方 常规" panose="020B0300000000000000" pitchFamily="34" charset="-122"/>
                <a:ea typeface="苹方 常规" panose="020B0300000000000000" pitchFamily="34" charset="-122"/>
              </a:rPr>
              <a:t>.space_10 {padding-left:10px}</a:t>
            </a:r>
            <a:endParaRPr lang="zh-CN" altLang="en-US" sz="1400" dirty="0">
              <a:latin typeface="苹方 常规" panose="020B0300000000000000" pitchFamily="34" charset="-122"/>
              <a:ea typeface="苹方 常规" panose="020B0300000000000000" pitchFamily="34" charset="-122"/>
            </a:endParaRPr>
          </a:p>
        </p:txBody>
      </p:sp>
      <p:pic>
        <p:nvPicPr>
          <p:cNvPr id="4" name="图片 3"/>
          <p:cNvPicPr>
            <a:picLocks noChangeAspect="1"/>
          </p:cNvPicPr>
          <p:nvPr/>
        </p:nvPicPr>
        <p:blipFill>
          <a:blip r:embed="rId1"/>
          <a:stretch>
            <a:fillRect/>
          </a:stretch>
        </p:blipFill>
        <p:spPr>
          <a:xfrm>
            <a:off x="838200" y="3339955"/>
            <a:ext cx="9286875" cy="130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6"/>
            </a:pPr>
            <a:r>
              <a:rPr lang="zh-CN" altLang="en-US" sz="1800" b="1" dirty="0">
                <a:latin typeface="苹方 常规" panose="020B0300000000000000" pitchFamily="34" charset="-122"/>
                <a:ea typeface="苹方 常规" panose="020B0300000000000000" pitchFamily="34" charset="-122"/>
              </a:rPr>
              <a:t>不要在注释内容中使用“</a:t>
            </a:r>
            <a:r>
              <a:rPr lang="en-US" altLang="zh-CN" sz="1800" b="1" dirty="0">
                <a:latin typeface="苹方 常规" panose="020B0300000000000000" pitchFamily="34" charset="-122"/>
                <a:ea typeface="苹方 常规" panose="020B0300000000000000" pitchFamily="34" charset="-122"/>
              </a:rPr>
              <a:t>--”</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只能发生在</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注释的开头和结束，也就是说，在内容中它们不再有效。</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例如下面的代码是无效的：</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t>
            </a:r>
            <a:r>
              <a:rPr lang="zh-CN" altLang="en-US" sz="1400" dirty="0">
                <a:latin typeface="苹方 常规" panose="020B0300000000000000" pitchFamily="34" charset="-122"/>
                <a:ea typeface="苹方 常规" panose="020B0300000000000000" pitchFamily="34" charset="-122"/>
              </a:rPr>
              <a:t>这里是注释</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这里是注释</a:t>
            </a:r>
            <a:r>
              <a:rPr lang="en-US" altLang="zh-CN" sz="1400" dirty="0">
                <a:latin typeface="苹方 常规" panose="020B0300000000000000" pitchFamily="34" charset="-122"/>
                <a:ea typeface="苹方 常规" panose="020B0300000000000000" pitchFamily="34" charset="-122"/>
              </a:rPr>
              <a:t>--&gt;</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正确的应用等号或者空格替换内部的虚线。</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t>
            </a:r>
            <a:r>
              <a:rPr lang="zh-CN" altLang="en-US" sz="1400" dirty="0">
                <a:latin typeface="苹方 常规" panose="020B0300000000000000" pitchFamily="34" charset="-122"/>
                <a:ea typeface="苹方 常规" panose="020B0300000000000000" pitchFamily="34" charset="-122"/>
              </a:rPr>
              <a:t>这里是注释</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这里是注释</a:t>
            </a:r>
            <a:r>
              <a:rPr lang="en-US" altLang="zh-CN" sz="1400" dirty="0">
                <a:latin typeface="苹方 常规" panose="020B0300000000000000" pitchFamily="34" charset="-122"/>
                <a:ea typeface="苹方 常规" panose="020B0300000000000000" pitchFamily="34" charset="-122"/>
              </a:rPr>
              <a:t>--&gt;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7"/>
            </a:pPr>
            <a:r>
              <a:rPr lang="zh-CN" altLang="en-US" sz="1400" b="1" dirty="0">
                <a:latin typeface="苹方 常规" panose="020B0300000000000000" pitchFamily="34" charset="-122"/>
                <a:ea typeface="苹方 常规" panose="020B0300000000000000" pitchFamily="34" charset="-122"/>
              </a:rPr>
              <a:t>所有标签的元素和属性的名字都必须使用小写</a:t>
            </a:r>
            <a:endParaRPr lang="en-US" altLang="zh-CN" sz="14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与</a:t>
            </a:r>
            <a:r>
              <a:rPr lang="en-US" altLang="zh-CN" sz="1400" dirty="0">
                <a:latin typeface="苹方 常规" panose="020B0300000000000000" pitchFamily="34" charset="-122"/>
                <a:ea typeface="苹方 常规" panose="020B0300000000000000" pitchFamily="34" charset="-122"/>
              </a:rPr>
              <a:t>HTML</a:t>
            </a:r>
            <a:r>
              <a:rPr lang="zh-CN" altLang="en-US" sz="1400" dirty="0">
                <a:latin typeface="苹方 常规" panose="020B0300000000000000" pitchFamily="34" charset="-122"/>
                <a:ea typeface="苹方 常规" panose="020B0300000000000000" pitchFamily="34" charset="-122"/>
              </a:rPr>
              <a:t>不一样，</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对大小写是敏感的</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&lt;title&gt;</a:t>
            </a:r>
            <a:r>
              <a:rPr lang="zh-CN" altLang="en-US" sz="1400" dirty="0">
                <a:latin typeface="苹方 常规" panose="020B0300000000000000" pitchFamily="34" charset="-122"/>
                <a:ea typeface="苹方 常规" panose="020B0300000000000000" pitchFamily="34" charset="-122"/>
              </a:rPr>
              <a:t>和</a:t>
            </a:r>
            <a:r>
              <a:rPr lang="en-US" altLang="zh-CN" sz="1400" dirty="0">
                <a:latin typeface="苹方 常规" panose="020B0300000000000000" pitchFamily="34" charset="-122"/>
                <a:ea typeface="苹方 常规" panose="020B0300000000000000" pitchFamily="34" charset="-122"/>
              </a:rPr>
              <a:t>&lt;TITLE&gt;</a:t>
            </a:r>
            <a:r>
              <a:rPr lang="zh-CN" altLang="en-US" sz="1400" dirty="0">
                <a:latin typeface="苹方 常规" panose="020B0300000000000000" pitchFamily="34" charset="-122"/>
                <a:ea typeface="苹方 常规" panose="020B0300000000000000" pitchFamily="34" charset="-122"/>
              </a:rPr>
              <a:t>是不同的标签</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要求所有的标签和属性的名字都必须使用小写</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&lt;BODY&gt;</a:t>
            </a:r>
            <a:r>
              <a:rPr lang="zh-CN" altLang="en-US" sz="1400" dirty="0">
                <a:latin typeface="苹方 常规" panose="020B0300000000000000" pitchFamily="34" charset="-122"/>
                <a:ea typeface="苹方 常规" panose="020B0300000000000000" pitchFamily="34" charset="-122"/>
              </a:rPr>
              <a:t>必须写成</a:t>
            </a:r>
            <a:r>
              <a:rPr lang="en-US" altLang="zh-CN" sz="1400" dirty="0">
                <a:latin typeface="苹方 常规" panose="020B0300000000000000" pitchFamily="34" charset="-122"/>
                <a:ea typeface="苹方 常规" panose="020B0300000000000000" pitchFamily="34" charset="-122"/>
              </a:rPr>
              <a:t>&lt;body&gt;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大小写夹杂也是不被认可的，通常</a:t>
            </a:r>
            <a:r>
              <a:rPr lang="en-US" altLang="zh-CN" sz="1400" dirty="0" err="1">
                <a:latin typeface="苹方 常规" panose="020B0300000000000000" pitchFamily="34" charset="-122"/>
                <a:ea typeface="苹方 常规" panose="020B0300000000000000" pitchFamily="34" charset="-122"/>
              </a:rPr>
              <a:t>dreamweaver</a:t>
            </a:r>
            <a:r>
              <a:rPr lang="zh-CN" altLang="en-US" sz="1400" dirty="0">
                <a:latin typeface="苹方 常规" panose="020B0300000000000000" pitchFamily="34" charset="-122"/>
                <a:ea typeface="苹方 常规" panose="020B0300000000000000" pitchFamily="34" charset="-122"/>
              </a:rPr>
              <a:t>自动生成的属性名字</a:t>
            </a:r>
            <a:r>
              <a:rPr lang="en-US" altLang="zh-CN" sz="1400" dirty="0">
                <a:latin typeface="苹方 常规" panose="020B0300000000000000" pitchFamily="34" charset="-122"/>
                <a:ea typeface="苹方 常规" panose="020B0300000000000000" pitchFamily="34" charset="-122"/>
              </a:rPr>
              <a:t>"</a:t>
            </a:r>
            <a:r>
              <a:rPr lang="en-US" altLang="zh-CN" sz="1400" dirty="0" err="1">
                <a:latin typeface="苹方 常规" panose="020B0300000000000000" pitchFamily="34" charset="-122"/>
                <a:ea typeface="苹方 常规" panose="020B0300000000000000" pitchFamily="34" charset="-122"/>
              </a:rPr>
              <a:t>onMouseOver</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也必须修改成</a:t>
            </a:r>
            <a:r>
              <a:rPr lang="en-US" altLang="zh-CN" sz="1400" dirty="0">
                <a:latin typeface="苹方 常规" panose="020B0300000000000000" pitchFamily="34" charset="-122"/>
                <a:ea typeface="苹方 常规" panose="020B0300000000000000" pitchFamily="34" charset="-122"/>
              </a:rPr>
              <a:t>"</a:t>
            </a:r>
            <a:r>
              <a:rPr lang="en-US" altLang="zh-CN" sz="1400" dirty="0" err="1">
                <a:latin typeface="苹方 常规" panose="020B0300000000000000" pitchFamily="34" charset="-122"/>
                <a:ea typeface="苹方 常规" panose="020B0300000000000000" pitchFamily="34" charset="-122"/>
              </a:rPr>
              <a:t>onmouseover</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8"/>
            </a:pPr>
            <a:r>
              <a:rPr lang="zh-CN" altLang="en-US" sz="1800" b="1" dirty="0">
                <a:latin typeface="苹方 常规" panose="020B0300000000000000" pitchFamily="34" charset="-122"/>
                <a:ea typeface="苹方 常规" panose="020B0300000000000000" pitchFamily="34" charset="-122"/>
              </a:rPr>
              <a:t>所有的属性必须用引号</a:t>
            </a:r>
            <a:r>
              <a:rPr lang="en-US" altLang="zh-CN" sz="1800" b="1" dirty="0">
                <a:latin typeface="苹方 常规" panose="020B0300000000000000" pitchFamily="34" charset="-122"/>
                <a:ea typeface="苹方 常规" panose="020B0300000000000000" pitchFamily="34" charset="-122"/>
              </a:rPr>
              <a:t>""</a:t>
            </a:r>
            <a:r>
              <a:rPr lang="zh-CN" altLang="en-US" sz="1800" b="1" dirty="0">
                <a:latin typeface="苹方 常规" panose="020B0300000000000000" pitchFamily="34" charset="-122"/>
                <a:ea typeface="苹方 常规" panose="020B0300000000000000" pitchFamily="34" charset="-122"/>
              </a:rPr>
              <a:t>括起来</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在</a:t>
            </a:r>
            <a:r>
              <a:rPr lang="en-US" altLang="zh-CN" sz="1400" dirty="0">
                <a:latin typeface="苹方 常规" panose="020B0300000000000000" pitchFamily="34" charset="-122"/>
                <a:ea typeface="苹方 常规" panose="020B0300000000000000" pitchFamily="34" charset="-122"/>
              </a:rPr>
              <a:t>HTML</a:t>
            </a:r>
            <a:r>
              <a:rPr lang="zh-CN" altLang="en-US" sz="1400" dirty="0">
                <a:latin typeface="苹方 常规" panose="020B0300000000000000" pitchFamily="34" charset="-122"/>
                <a:ea typeface="苹方 常规" panose="020B0300000000000000" pitchFamily="34" charset="-122"/>
              </a:rPr>
              <a:t>中，你可以不需要给属性值加引号，但是在</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中，它们必须被加引号。</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&lt;height=80&gt;</a:t>
            </a:r>
            <a:r>
              <a:rPr lang="zh-CN" altLang="en-US" sz="1400" dirty="0">
                <a:latin typeface="苹方 常规" panose="020B0300000000000000" pitchFamily="34" charset="-122"/>
                <a:ea typeface="苹方 常规" panose="020B0300000000000000" pitchFamily="34" charset="-122"/>
              </a:rPr>
              <a:t>必须修改为：</a:t>
            </a:r>
            <a:r>
              <a:rPr lang="en-US" altLang="zh-CN" sz="1400" dirty="0">
                <a:latin typeface="苹方 常规" panose="020B0300000000000000" pitchFamily="34" charset="-122"/>
                <a:ea typeface="苹方 常规" panose="020B0300000000000000" pitchFamily="34" charset="-122"/>
              </a:rPr>
              <a:t>&lt;height="80"&gt;</a:t>
            </a:r>
            <a:r>
              <a:rPr lang="zh-CN" altLang="en-US" sz="1400" dirty="0">
                <a:latin typeface="苹方 常规" panose="020B0300000000000000" pitchFamily="34" charset="-122"/>
                <a:ea typeface="苹方 常规" panose="020B0300000000000000" pitchFamily="34" charset="-122"/>
              </a:rPr>
              <a: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特殊情况，你需要在属性值里使用双引号，你可以用</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，单引号可以使用</a:t>
            </a:r>
            <a:r>
              <a:rPr lang="en-US" altLang="zh-CN" sz="1400" dirty="0">
                <a:latin typeface="苹方 常规" panose="020B0300000000000000" pitchFamily="34" charset="-122"/>
                <a:ea typeface="苹方 常规" panose="020B0300000000000000" pitchFamily="34" charset="-122"/>
              </a:rPr>
              <a:t>&amp;apos;</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&lt;alt="</a:t>
            </a:r>
            <a:r>
              <a:rPr lang="en-US" altLang="zh-CN" sz="1400" dirty="0" err="1">
                <a:latin typeface="苹方 常规" panose="020B0300000000000000" pitchFamily="34" charset="-122"/>
                <a:ea typeface="苹方 常规" panose="020B0300000000000000" pitchFamily="34" charset="-122"/>
              </a:rPr>
              <a:t>say&amp;apos;hello&amp;apos</a:t>
            </a:r>
            <a:r>
              <a:rPr lang="en-US" altLang="zh-CN" sz="1400" dirty="0">
                <a:latin typeface="苹方 常规" panose="020B0300000000000000" pitchFamily="34" charset="-122"/>
                <a:ea typeface="苹方 常规" panose="020B0300000000000000" pitchFamily="34" charset="-122"/>
              </a:rPr>
              <a:t>;"&gt;</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9"/>
            </a:pPr>
            <a:r>
              <a:rPr lang="zh-CN" altLang="en-US" sz="1800" b="1" dirty="0">
                <a:latin typeface="苹方 常规" panose="020B0300000000000000" pitchFamily="34" charset="-122"/>
                <a:ea typeface="苹方 常规" panose="020B0300000000000000" pitchFamily="34" charset="-122"/>
              </a:rPr>
              <a:t>把所有</a:t>
            </a:r>
            <a:r>
              <a:rPr lang="en-US" altLang="zh-CN" sz="1800" b="1" dirty="0">
                <a:latin typeface="苹方 常规" panose="020B0300000000000000" pitchFamily="34" charset="-122"/>
                <a:ea typeface="苹方 常规" panose="020B0300000000000000" pitchFamily="34" charset="-122"/>
              </a:rPr>
              <a:t>&lt;</a:t>
            </a:r>
            <a:r>
              <a:rPr lang="zh-CN" altLang="en-US" sz="1800" b="1" dirty="0">
                <a:latin typeface="苹方 常规" panose="020B0300000000000000" pitchFamily="34" charset="-122"/>
                <a:ea typeface="苹方 常规" panose="020B0300000000000000" pitchFamily="34" charset="-122"/>
              </a:rPr>
              <a:t>和</a:t>
            </a:r>
            <a:r>
              <a:rPr lang="en-US" altLang="zh-CN" sz="1800" b="1" dirty="0">
                <a:latin typeface="苹方 常规" panose="020B0300000000000000" pitchFamily="34" charset="-122"/>
                <a:ea typeface="苹方 常规" panose="020B0300000000000000" pitchFamily="34" charset="-122"/>
              </a:rPr>
              <a:t>&amp;</a:t>
            </a:r>
            <a:r>
              <a:rPr lang="zh-CN" altLang="en-US" sz="1800" b="1" dirty="0">
                <a:latin typeface="苹方 常规" panose="020B0300000000000000" pitchFamily="34" charset="-122"/>
                <a:ea typeface="苹方 常规" panose="020B0300000000000000" pitchFamily="34" charset="-122"/>
              </a:rPr>
              <a:t>特殊符号用编码表示</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任何小于号（</a:t>
            </a:r>
            <a:r>
              <a:rPr lang="en-US" altLang="zh-CN" sz="1400" dirty="0">
                <a:latin typeface="苹方 常规" panose="020B0300000000000000" pitchFamily="34" charset="-122"/>
                <a:ea typeface="苹方 常规" panose="020B0300000000000000" pitchFamily="34" charset="-122"/>
              </a:rPr>
              <a:t>&lt;</a:t>
            </a:r>
            <a:r>
              <a:rPr lang="zh-CN" altLang="en-US" sz="1400" dirty="0">
                <a:latin typeface="苹方 常规" panose="020B0300000000000000" pitchFamily="34" charset="-122"/>
                <a:ea typeface="苹方 常规" panose="020B0300000000000000" pitchFamily="34" charset="-122"/>
              </a:rPr>
              <a:t>），不是标签的一部分，都必须被编码为 </a:t>
            </a:r>
            <a:r>
              <a:rPr lang="en-US" altLang="zh-CN" sz="1400" dirty="0">
                <a:latin typeface="苹方 常规" panose="020B0300000000000000" pitchFamily="34" charset="-122"/>
                <a:ea typeface="苹方 常规" panose="020B0300000000000000" pitchFamily="34" charset="-122"/>
              </a:rPr>
              <a:t>&amp;</a:t>
            </a:r>
            <a:r>
              <a:rPr lang="en-US" altLang="zh-CN" sz="1400" dirty="0" err="1">
                <a:latin typeface="苹方 常规" panose="020B0300000000000000" pitchFamily="34" charset="-122"/>
                <a:ea typeface="苹方 常规" panose="020B0300000000000000" pitchFamily="34" charset="-122"/>
              </a:rPr>
              <a:t>lt</a:t>
            </a:r>
            <a:r>
              <a:rPr lang="en-US" altLang="zh-CN" sz="1400" dirty="0">
                <a:latin typeface="苹方 常规" panose="020B0300000000000000" pitchFamily="34" charset="-122"/>
                <a:ea typeface="苹方 常规" panose="020B0300000000000000" pitchFamily="34" charset="-122"/>
              </a:rPr>
              <a:t>;</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任何大于号（</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），不是标签的一部分，都必须被编码为 </a:t>
            </a:r>
            <a:r>
              <a:rPr lang="en-US" altLang="zh-CN" sz="1400" dirty="0">
                <a:latin typeface="苹方 常规" panose="020B0300000000000000" pitchFamily="34" charset="-122"/>
                <a:ea typeface="苹方 常规" panose="020B0300000000000000" pitchFamily="34" charset="-122"/>
              </a:rPr>
              <a:t>&amp;</a:t>
            </a:r>
            <a:r>
              <a:rPr lang="en-US" altLang="zh-CN" sz="1400" dirty="0" err="1">
                <a:latin typeface="苹方 常规" panose="020B0300000000000000" pitchFamily="34" charset="-122"/>
                <a:ea typeface="苹方 常规" panose="020B0300000000000000" pitchFamily="34" charset="-122"/>
              </a:rPr>
              <a:t>gt</a:t>
            </a:r>
            <a:r>
              <a:rPr lang="en-US" altLang="zh-CN" sz="1400" dirty="0">
                <a:latin typeface="苹方 常规" panose="020B0300000000000000" pitchFamily="34" charset="-122"/>
                <a:ea typeface="苹方 常规" panose="020B0300000000000000" pitchFamily="34" charset="-122"/>
              </a:rPr>
              <a:t>;</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任何与号（</a:t>
            </a:r>
            <a:r>
              <a:rPr lang="en-US" altLang="zh-CN" sz="1400" dirty="0">
                <a:latin typeface="苹方 常规" panose="020B0300000000000000" pitchFamily="34" charset="-122"/>
                <a:ea typeface="苹方 常规" panose="020B0300000000000000" pitchFamily="34" charset="-122"/>
              </a:rPr>
              <a:t>&amp;</a:t>
            </a:r>
            <a:r>
              <a:rPr lang="zh-CN" altLang="en-US" sz="1400" dirty="0">
                <a:latin typeface="苹方 常规" panose="020B0300000000000000" pitchFamily="34" charset="-122"/>
                <a:ea typeface="苹方 常规" panose="020B0300000000000000" pitchFamily="34" charset="-122"/>
              </a:rPr>
              <a:t>），不是实体的一部分的，都必须被编码为 </a:t>
            </a:r>
            <a:r>
              <a:rPr lang="en-US" altLang="zh-CN" sz="1400" dirty="0">
                <a:latin typeface="苹方 常规" panose="020B0300000000000000" pitchFamily="34" charset="-122"/>
                <a:ea typeface="苹方 常规" panose="020B0300000000000000" pitchFamily="34" charset="-122"/>
              </a:rPr>
              <a:t>&amp;amp; </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错误：</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http://club.china.alibaba.com/forum/thread/search_forum.html?action=SearchForum&amp;doSearchForum=true&amp;main=1&amp;catcount=10&amp;keywords=mp3 </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正确：</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http://club.china.alibaba.com/forum/thread/search_forum.html?action=SearchForum&amp;amp;doSearchForum=true&amp;amp;main=1&amp;amp;catcount=10&amp;amp;keywords=mp3</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10"/>
            </a:pPr>
            <a:r>
              <a:rPr lang="zh-CN" altLang="en-US" sz="1800" b="1" dirty="0">
                <a:latin typeface="苹方 常规" panose="020B0300000000000000" pitchFamily="34" charset="-122"/>
                <a:ea typeface="苹方 常规" panose="020B0300000000000000" pitchFamily="34" charset="-122"/>
              </a:rPr>
              <a:t>给所有属性赋一个值</a:t>
            </a:r>
            <a:endParaRPr lang="en-US" altLang="zh-CN" sz="1800" b="1"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规定所有属性都必须有一个值，没有值的就重复本身。</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 </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&lt;td </a:t>
            </a:r>
            <a:r>
              <a:rPr lang="en-US" altLang="zh-CN" sz="1400" dirty="0" err="1">
                <a:latin typeface="苹方 常规" panose="020B0300000000000000" pitchFamily="34" charset="-122"/>
                <a:ea typeface="苹方 常规" panose="020B0300000000000000" pitchFamily="34" charset="-122"/>
              </a:rPr>
              <a:t>nowrap</a:t>
            </a:r>
            <a:r>
              <a:rPr lang="en-US" altLang="zh-CN" sz="1400" dirty="0">
                <a:latin typeface="苹方 常规" panose="020B0300000000000000" pitchFamily="34" charset="-122"/>
                <a:ea typeface="苹方 常规" panose="020B0300000000000000" pitchFamily="34" charset="-122"/>
              </a:rPr>
              <a:t>&gt;&lt;input type="checkbox" name="shirt" value="medium" checked&gt;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必须修改为：</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&lt;td </a:t>
            </a:r>
            <a:r>
              <a:rPr lang="en-US" altLang="zh-CN" sz="1400" dirty="0" err="1">
                <a:latin typeface="苹方 常规" panose="020B0300000000000000" pitchFamily="34" charset="-122"/>
                <a:ea typeface="苹方 常规" panose="020B0300000000000000" pitchFamily="34" charset="-122"/>
              </a:rPr>
              <a:t>nowrap</a:t>
            </a:r>
            <a:r>
              <a:rPr lang="en-US" altLang="zh-CN" sz="1400" dirty="0">
                <a:latin typeface="苹方 常规" panose="020B0300000000000000" pitchFamily="34" charset="-122"/>
                <a:ea typeface="苹方 常规" panose="020B0300000000000000" pitchFamily="34" charset="-122"/>
              </a:rPr>
              <a:t>="</a:t>
            </a:r>
            <a:r>
              <a:rPr lang="en-US" altLang="zh-CN" sz="1400" dirty="0" err="1">
                <a:latin typeface="苹方 常规" panose="020B0300000000000000" pitchFamily="34" charset="-122"/>
                <a:ea typeface="苹方 常规" panose="020B0300000000000000" pitchFamily="34" charset="-122"/>
              </a:rPr>
              <a:t>nowrap</a:t>
            </a:r>
            <a:r>
              <a:rPr lang="en-US" altLang="zh-CN" sz="1400" dirty="0">
                <a:latin typeface="苹方 常规" panose="020B0300000000000000" pitchFamily="34" charset="-122"/>
                <a:ea typeface="苹方 常规" panose="020B0300000000000000" pitchFamily="34" charset="-122"/>
              </a:rPr>
              <a:t>"&gt;&lt;input type="checkbox" name="shirt" value="medium" checked="checked" /&gt;</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苹方 常规" panose="020B0300000000000000" pitchFamily="34" charset="-122"/>
                <a:ea typeface="苹方 常规" panose="020B0300000000000000" pitchFamily="34" charset="-122"/>
              </a:rPr>
              <a:t>W3C</a:t>
            </a:r>
            <a:r>
              <a:rPr lang="zh-CN" altLang="en-US" b="1" dirty="0">
                <a:latin typeface="苹方 常规" panose="020B0300000000000000" pitchFamily="34" charset="-122"/>
                <a:ea typeface="苹方 常规" panose="020B0300000000000000" pitchFamily="34" charset="-122"/>
              </a:rPr>
              <a:t>国际标准规范</a:t>
            </a:r>
            <a:endParaRPr lang="zh-CN" altLang="en-US" b="1"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lstStyle/>
          <a:p>
            <a:r>
              <a:rPr lang="en-US" altLang="zh-CN" dirty="0">
                <a:latin typeface="苹方 常规" panose="020B0300000000000000" pitchFamily="34" charset="-122"/>
                <a:ea typeface="苹方 常规" panose="020B0300000000000000" pitchFamily="34" charset="-122"/>
              </a:rPr>
              <a:t>W3C</a:t>
            </a:r>
            <a:r>
              <a:rPr lang="zh-CN" altLang="en-US" dirty="0">
                <a:latin typeface="苹方 常规" panose="020B0300000000000000" pitchFamily="34" charset="-122"/>
                <a:ea typeface="苹方 常规" panose="020B0300000000000000" pitchFamily="34" charset="-122"/>
              </a:rPr>
              <a:t>通过设立领域（</a:t>
            </a:r>
            <a:r>
              <a:rPr lang="en-US" altLang="zh-CN" dirty="0">
                <a:latin typeface="苹方 常规" panose="020B0300000000000000" pitchFamily="34" charset="-122"/>
                <a:ea typeface="苹方 常规" panose="020B0300000000000000" pitchFamily="34" charset="-122"/>
              </a:rPr>
              <a:t>Domains</a:t>
            </a:r>
            <a:r>
              <a:rPr lang="zh-CN" altLang="en-US" dirty="0">
                <a:latin typeface="苹方 常规" panose="020B0300000000000000" pitchFamily="34" charset="-122"/>
                <a:ea typeface="苹方 常规" panose="020B0300000000000000" pitchFamily="34" charset="-122"/>
              </a:rPr>
              <a:t>）和标准计划（</a:t>
            </a:r>
            <a:r>
              <a:rPr lang="en-US" altLang="zh-CN" dirty="0">
                <a:latin typeface="苹方 常规" panose="020B0300000000000000" pitchFamily="34" charset="-122"/>
                <a:ea typeface="苹方 常规" panose="020B0300000000000000" pitchFamily="34" charset="-122"/>
              </a:rPr>
              <a:t>Activities</a:t>
            </a:r>
            <a:r>
              <a:rPr lang="zh-CN" altLang="en-US" dirty="0">
                <a:latin typeface="苹方 常规" panose="020B0300000000000000" pitchFamily="34" charset="-122"/>
                <a:ea typeface="苹方 常规" panose="020B0300000000000000" pitchFamily="34" charset="-122"/>
              </a:rPr>
              <a:t>）来组织</a:t>
            </a:r>
            <a:r>
              <a:rPr lang="en-US" altLang="zh-CN" dirty="0">
                <a:latin typeface="苹方 常规" panose="020B0300000000000000" pitchFamily="34" charset="-122"/>
                <a:ea typeface="苹方 常规" panose="020B0300000000000000" pitchFamily="34" charset="-122"/>
              </a:rPr>
              <a:t>W3C</a:t>
            </a:r>
            <a:r>
              <a:rPr lang="zh-CN" altLang="en-US" dirty="0">
                <a:latin typeface="苹方 常规" panose="020B0300000000000000" pitchFamily="34" charset="-122"/>
                <a:ea typeface="苹方 常规" panose="020B0300000000000000" pitchFamily="34" charset="-122"/>
              </a:rPr>
              <a:t>的标准活动，围绕每个标准计划，会设立相关的</a:t>
            </a:r>
            <a:r>
              <a:rPr lang="en-US" altLang="zh-CN" dirty="0">
                <a:latin typeface="苹方 常规" panose="020B0300000000000000" pitchFamily="34" charset="-122"/>
                <a:ea typeface="苹方 常规" panose="020B0300000000000000" pitchFamily="34" charset="-122"/>
              </a:rPr>
              <a:t>W3C</a:t>
            </a:r>
            <a:r>
              <a:rPr lang="zh-CN" altLang="en-US" dirty="0">
                <a:latin typeface="苹方 常规" panose="020B0300000000000000" pitchFamily="34" charset="-122"/>
                <a:ea typeface="苹方 常规" panose="020B0300000000000000" pitchFamily="34" charset="-122"/>
              </a:rPr>
              <a:t>工作组织（包括工作组、社区组、商务组等）</a:t>
            </a:r>
            <a:endParaRPr lang="en-US" altLang="zh-CN" dirty="0">
              <a:latin typeface="苹方 常规" panose="020B0300000000000000" pitchFamily="34" charset="-122"/>
              <a:ea typeface="苹方 常规" panose="020B0300000000000000" pitchFamily="34" charset="-122"/>
            </a:endParaRPr>
          </a:p>
          <a:p>
            <a:endParaRPr lang="en-US" altLang="zh-CN" dirty="0">
              <a:latin typeface="苹方 常规" panose="020B0300000000000000" pitchFamily="34" charset="-122"/>
              <a:ea typeface="苹方 常规" panose="020B0300000000000000" pitchFamily="34" charset="-122"/>
            </a:endParaRPr>
          </a:p>
          <a:p>
            <a:r>
              <a:rPr lang="en-US" altLang="zh-CN" dirty="0">
                <a:latin typeface="苹方 常规" panose="020B0300000000000000" pitchFamily="34" charset="-122"/>
                <a:ea typeface="苹方 常规" panose="020B0300000000000000" pitchFamily="34" charset="-122"/>
              </a:rPr>
              <a:t>W3C</a:t>
            </a:r>
            <a:r>
              <a:rPr lang="zh-CN" altLang="en-US" dirty="0">
                <a:latin typeface="苹方 常规" panose="020B0300000000000000" pitchFamily="34" charset="-122"/>
                <a:ea typeface="苹方 常规" panose="020B0300000000000000" pitchFamily="34" charset="-122"/>
              </a:rPr>
              <a:t>会根据产业界的标准需求调整</a:t>
            </a:r>
            <a:r>
              <a:rPr lang="en-US" altLang="zh-CN" dirty="0">
                <a:latin typeface="苹方 常规" panose="020B0300000000000000" pitchFamily="34" charset="-122"/>
                <a:ea typeface="苹方 常规" panose="020B0300000000000000" pitchFamily="34" charset="-122"/>
              </a:rPr>
              <a:t>Domains</a:t>
            </a:r>
            <a:r>
              <a:rPr lang="zh-CN" altLang="en-US" dirty="0">
                <a:latin typeface="苹方 常规" panose="020B0300000000000000" pitchFamily="34" charset="-122"/>
                <a:ea typeface="苹方 常规" panose="020B0300000000000000" pitchFamily="34" charset="-122"/>
              </a:rPr>
              <a:t>和</a:t>
            </a:r>
            <a:r>
              <a:rPr lang="en-US" altLang="zh-CN" dirty="0">
                <a:latin typeface="苹方 常规" panose="020B0300000000000000" pitchFamily="34" charset="-122"/>
                <a:ea typeface="苹方 常规" panose="020B0300000000000000" pitchFamily="34" charset="-122"/>
              </a:rPr>
              <a:t>Activity</a:t>
            </a:r>
            <a:r>
              <a:rPr lang="zh-CN" altLang="en-US" dirty="0">
                <a:latin typeface="苹方 常规" panose="020B0300000000000000" pitchFamily="34" charset="-122"/>
                <a:ea typeface="苹方 常规" panose="020B0300000000000000" pitchFamily="34" charset="-122"/>
              </a:rPr>
              <a:t>的设置及相关的工作组设置</a:t>
            </a:r>
            <a:endParaRPr lang="zh-CN" altLang="en-US"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lnSpcReduction="10000"/>
          </a:bodyPr>
          <a:lstStyle/>
          <a:p>
            <a:pPr marL="342900" indent="-342900">
              <a:buFont typeface="+mj-lt"/>
              <a:buAutoNum type="arabicPeriod" startAt="11"/>
            </a:pPr>
            <a:r>
              <a:rPr lang="zh-CN" altLang="en-US" sz="1800" b="1" dirty="0">
                <a:latin typeface="苹方 常规" panose="020B0300000000000000" pitchFamily="34" charset="-122"/>
                <a:ea typeface="苹方 常规" panose="020B0300000000000000" pitchFamily="34" charset="-122"/>
              </a:rPr>
              <a:t>所有的标记都必须要有一个相应的结束标记</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以前在</a:t>
            </a:r>
            <a:r>
              <a:rPr lang="en-US" altLang="zh-CN" sz="1400" dirty="0">
                <a:latin typeface="苹方 常规" panose="020B0300000000000000" pitchFamily="34" charset="-122"/>
                <a:ea typeface="苹方 常规" panose="020B0300000000000000" pitchFamily="34" charset="-122"/>
              </a:rPr>
              <a:t>HTML</a:t>
            </a:r>
            <a:r>
              <a:rPr lang="zh-CN" altLang="en-US" sz="1400" dirty="0">
                <a:latin typeface="苹方 常规" panose="020B0300000000000000" pitchFamily="34" charset="-122"/>
                <a:ea typeface="苹方 常规" panose="020B0300000000000000" pitchFamily="34" charset="-122"/>
              </a:rPr>
              <a:t>中，你可以打开许多标签，例如：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&lt;p&gt;</a:t>
            </a:r>
            <a:r>
              <a:rPr lang="zh-CN" altLang="en-US" sz="1400" dirty="0">
                <a:latin typeface="苹方 常规" panose="020B0300000000000000" pitchFamily="34" charset="-122"/>
                <a:ea typeface="苹方 常规" panose="020B0300000000000000" pitchFamily="34" charset="-122"/>
              </a:rPr>
              <a:t>和</a:t>
            </a:r>
            <a:r>
              <a:rPr lang="en-US" altLang="zh-CN" sz="1400" dirty="0">
                <a:latin typeface="苹方 常规" panose="020B0300000000000000" pitchFamily="34" charset="-122"/>
                <a:ea typeface="苹方 常规" panose="020B0300000000000000" pitchFamily="34" charset="-122"/>
              </a:rPr>
              <a:t>&lt;li&gt;</a:t>
            </a:r>
            <a:r>
              <a:rPr lang="zh-CN" altLang="en-US" sz="1400" dirty="0">
                <a:latin typeface="苹方 常规" panose="020B0300000000000000" pitchFamily="34" charset="-122"/>
                <a:ea typeface="苹方 常规" panose="020B0300000000000000" pitchFamily="34" charset="-122"/>
              </a:rPr>
              <a:t>而不一定写对应的</a:t>
            </a:r>
            <a:r>
              <a:rPr lang="en-US" altLang="zh-CN" sz="1400" dirty="0">
                <a:latin typeface="苹方 常规" panose="020B0300000000000000" pitchFamily="34" charset="-122"/>
                <a:ea typeface="苹方 常规" panose="020B0300000000000000" pitchFamily="34" charset="-122"/>
              </a:rPr>
              <a:t>&lt;/p&gt;</a:t>
            </a:r>
            <a:r>
              <a:rPr lang="zh-CN" altLang="en-US" sz="1400" dirty="0">
                <a:latin typeface="苹方 常规" panose="020B0300000000000000" pitchFamily="34" charset="-122"/>
                <a:ea typeface="苹方 常规" panose="020B0300000000000000" pitchFamily="34" charset="-122"/>
              </a:rPr>
              <a:t>和</a:t>
            </a:r>
            <a:r>
              <a:rPr lang="en-US" altLang="zh-CN" sz="1400" dirty="0">
                <a:latin typeface="苹方 常规" panose="020B0300000000000000" pitchFamily="34" charset="-122"/>
                <a:ea typeface="苹方 常规" panose="020B0300000000000000" pitchFamily="34" charset="-122"/>
              </a:rPr>
              <a:t>&lt;/li&gt;</a:t>
            </a:r>
            <a:r>
              <a:rPr lang="zh-CN" altLang="en-US" sz="1400" dirty="0">
                <a:latin typeface="苹方 常规" panose="020B0300000000000000" pitchFamily="34" charset="-122"/>
                <a:ea typeface="苹方 常规" panose="020B0300000000000000" pitchFamily="34" charset="-122"/>
              </a:rPr>
              <a:t>来关闭它们。</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但在</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中这是不合法的。</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要求有严谨的结构，所有标签必须关闭。</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如果是单独不成对的标签，在标签最后加一个</a:t>
            </a:r>
            <a:r>
              <a:rPr lang="en-US" altLang="zh-CN" sz="1400" dirty="0">
                <a:latin typeface="苹方 常规" panose="020B0300000000000000" pitchFamily="34" charset="-122"/>
                <a:ea typeface="苹方 常规" panose="020B0300000000000000" pitchFamily="34" charset="-122"/>
              </a:rPr>
              <a:t>"/"</a:t>
            </a:r>
            <a:r>
              <a:rPr lang="zh-CN" altLang="en-US" sz="1400" dirty="0">
                <a:latin typeface="苹方 常规" panose="020B0300000000000000" pitchFamily="34" charset="-122"/>
                <a:ea typeface="苹方 常规" panose="020B0300000000000000" pitchFamily="34" charset="-122"/>
              </a:rPr>
              <a:t>来关闭它。 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t>
            </a:r>
            <a:r>
              <a:rPr lang="en-US" altLang="zh-CN" sz="1400" dirty="0" err="1">
                <a:latin typeface="苹方 常规" panose="020B0300000000000000" pitchFamily="34" charset="-122"/>
                <a:ea typeface="苹方 常规" panose="020B0300000000000000" pitchFamily="34" charset="-122"/>
              </a:rPr>
              <a:t>br</a:t>
            </a:r>
            <a:r>
              <a:rPr lang="en-US" altLang="zh-CN" sz="1400" dirty="0">
                <a:latin typeface="苹方 常规" panose="020B0300000000000000" pitchFamily="34" charset="-122"/>
                <a:ea typeface="苹方 常规" panose="020B0300000000000000" pitchFamily="34" charset="-122"/>
              </a:rPr>
              <a:t> /&gt; </a:t>
            </a:r>
            <a:br>
              <a:rPr lang="zh-CN" altLang="en-US" sz="1400" dirty="0">
                <a:latin typeface="苹方 常规" panose="020B0300000000000000" pitchFamily="34" charset="-122"/>
                <a:ea typeface="苹方 常规" panose="020B0300000000000000" pitchFamily="34" charset="-122"/>
              </a:rPr>
            </a:br>
            <a:r>
              <a:rPr lang="en-US" altLang="zh-CN" sz="1400" dirty="0">
                <a:latin typeface="苹方 常规" panose="020B0300000000000000" pitchFamily="34" charset="-122"/>
                <a:ea typeface="苹方 常规" panose="020B0300000000000000" pitchFamily="34" charset="-122"/>
              </a:rPr>
              <a:t>&lt;</a:t>
            </a:r>
            <a:r>
              <a:rPr lang="en-US" altLang="zh-CN" sz="1400" dirty="0" err="1">
                <a:latin typeface="苹方 常规" panose="020B0300000000000000" pitchFamily="34" charset="-122"/>
                <a:ea typeface="苹方 常规" panose="020B0300000000000000" pitchFamily="34" charset="-122"/>
              </a:rPr>
              <a:t>img</a:t>
            </a:r>
            <a:r>
              <a:rPr lang="en-US" altLang="zh-CN" sz="1400" dirty="0">
                <a:latin typeface="苹方 常规" panose="020B0300000000000000" pitchFamily="34" charset="-122"/>
                <a:ea typeface="苹方 常规" panose="020B0300000000000000" pitchFamily="34" charset="-122"/>
              </a:rPr>
              <a:t> height="80" alt="</a:t>
            </a:r>
            <a:r>
              <a:rPr lang="zh-CN" altLang="en-US" sz="1400" dirty="0">
                <a:latin typeface="苹方 常规" panose="020B0300000000000000" pitchFamily="34" charset="-122"/>
                <a:ea typeface="苹方 常规" panose="020B0300000000000000" pitchFamily="34" charset="-122"/>
              </a:rPr>
              <a:t>网页</a:t>
            </a:r>
            <a:r>
              <a:rPr lang="en-US" altLang="zh-CN" sz="1400" dirty="0">
                <a:latin typeface="苹方 常规" panose="020B0300000000000000" pitchFamily="34" charset="-122"/>
                <a:ea typeface="苹方 常规" panose="020B0300000000000000" pitchFamily="34" charset="-122"/>
              </a:rPr>
              <a:t>" title=”</a:t>
            </a:r>
            <a:r>
              <a:rPr lang="zh-CN" altLang="en-US" sz="1400" dirty="0">
                <a:latin typeface="苹方 常规" panose="020B0300000000000000" pitchFamily="34" charset="-122"/>
                <a:ea typeface="苹方 常规" panose="020B0300000000000000" pitchFamily="34" charset="-122"/>
              </a:rPr>
              <a:t>网页” </a:t>
            </a:r>
            <a:r>
              <a:rPr lang="en-US" altLang="zh-CN" sz="1400" dirty="0" err="1">
                <a:latin typeface="苹方 常规" panose="020B0300000000000000" pitchFamily="34" charset="-122"/>
                <a:ea typeface="苹方 常规" panose="020B0300000000000000" pitchFamily="34" charset="-122"/>
              </a:rPr>
              <a:t>src</a:t>
            </a:r>
            <a:r>
              <a:rPr lang="en-US" altLang="zh-CN" sz="1400" dirty="0">
                <a:latin typeface="苹方 常规" panose="020B0300000000000000" pitchFamily="34" charset="-122"/>
                <a:ea typeface="苹方 常规" panose="020B0300000000000000" pitchFamily="34" charset="-122"/>
              </a:rPr>
              <a:t>="logo.gif" width="200" /&gt;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特殊结束标记 </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错误：</a:t>
            </a:r>
            <a:br>
              <a:rPr lang="zh-CN" altLang="en-US" sz="1400" dirty="0">
                <a:latin typeface="苹方 常规" panose="020B0300000000000000" pitchFamily="34" charset="-122"/>
                <a:ea typeface="苹方 常规" panose="020B0300000000000000" pitchFamily="34" charset="-122"/>
              </a:rPr>
            </a:br>
            <a:r>
              <a:rPr lang="en-US" altLang="zh-CN" sz="1400" dirty="0" err="1">
                <a:latin typeface="苹方 常规" panose="020B0300000000000000" pitchFamily="34" charset="-122"/>
                <a:ea typeface="苹方 常规" panose="020B0300000000000000" pitchFamily="34" charset="-122"/>
              </a:rPr>
              <a:t>Document.write</a:t>
            </a:r>
            <a:r>
              <a:rPr lang="en-US" altLang="zh-CN" sz="1400" dirty="0">
                <a:latin typeface="苹方 常规" panose="020B0300000000000000" pitchFamily="34" charset="-122"/>
                <a:ea typeface="苹方 常规" panose="020B0300000000000000" pitchFamily="34" charset="-122"/>
              </a:rPr>
              <a:t>("&lt;td width=\"300\"&gt;&lt;a </a:t>
            </a:r>
            <a:r>
              <a:rPr lang="en-US" altLang="zh-CN" sz="1400" dirty="0" err="1">
                <a:latin typeface="苹方 常规" panose="020B0300000000000000" pitchFamily="34" charset="-122"/>
                <a:ea typeface="苹方 常规" panose="020B0300000000000000" pitchFamily="34" charset="-122"/>
              </a:rPr>
              <a:t>href</a:t>
            </a:r>
            <a:r>
              <a:rPr lang="en-US" altLang="zh-CN" sz="1400" dirty="0">
                <a:latin typeface="苹方 常规" panose="020B0300000000000000" pitchFamily="34" charset="-122"/>
                <a:ea typeface="苹方 常规" panose="020B0300000000000000" pitchFamily="34" charset="-122"/>
              </a:rPr>
              <a:t>=\"1.html\"&gt;ok&lt;/a&gt;&lt;/td&gt;");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正确</a:t>
            </a:r>
            <a:r>
              <a:rPr lang="en-US" altLang="zh-CN" sz="1400" dirty="0">
                <a:latin typeface="苹方 常规" panose="020B0300000000000000" pitchFamily="34" charset="-122"/>
                <a:ea typeface="苹方 常规" panose="020B0300000000000000" pitchFamily="34" charset="-122"/>
              </a:rPr>
              <a:t>:</a:t>
            </a:r>
            <a:br>
              <a:rPr lang="zh-CN" altLang="en-US" sz="1400" dirty="0">
                <a:latin typeface="苹方 常规" panose="020B0300000000000000" pitchFamily="34" charset="-122"/>
                <a:ea typeface="苹方 常规" panose="020B0300000000000000" pitchFamily="34" charset="-122"/>
              </a:rPr>
            </a:br>
            <a:r>
              <a:rPr lang="en-US" altLang="zh-CN" sz="1400" dirty="0" err="1">
                <a:latin typeface="苹方 常规" panose="020B0300000000000000" pitchFamily="34" charset="-122"/>
                <a:ea typeface="苹方 常规" panose="020B0300000000000000" pitchFamily="34" charset="-122"/>
              </a:rPr>
              <a:t>Document.write</a:t>
            </a:r>
            <a:r>
              <a:rPr lang="en-US" altLang="zh-CN" sz="1400" dirty="0">
                <a:latin typeface="苹方 常规" panose="020B0300000000000000" pitchFamily="34" charset="-122"/>
                <a:ea typeface="苹方 常规" panose="020B0300000000000000" pitchFamily="34" charset="-122"/>
              </a:rPr>
              <a:t>("&lt;td width=\"300\"&gt;&lt;a </a:t>
            </a:r>
            <a:r>
              <a:rPr lang="en-US" altLang="zh-CN" sz="1400" dirty="0" err="1">
                <a:latin typeface="苹方 常规" panose="020B0300000000000000" pitchFamily="34" charset="-122"/>
                <a:ea typeface="苹方 常规" panose="020B0300000000000000" pitchFamily="34" charset="-122"/>
              </a:rPr>
              <a:t>href</a:t>
            </a:r>
            <a:r>
              <a:rPr lang="en-US" altLang="zh-CN" sz="1400" dirty="0">
                <a:latin typeface="苹方 常规" panose="020B0300000000000000" pitchFamily="34" charset="-122"/>
                <a:ea typeface="苹方 常规" panose="020B0300000000000000" pitchFamily="34" charset="-122"/>
              </a:rPr>
              <a:t>=\"1.html\"&gt;ok&lt;\/a&gt;&lt;\/td&gt;");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在</a:t>
            </a:r>
            <a:r>
              <a:rPr lang="en-US" altLang="zh-CN" sz="1400" dirty="0" err="1">
                <a:latin typeface="苹方 常规" panose="020B0300000000000000" pitchFamily="34" charset="-122"/>
                <a:ea typeface="苹方 常规" panose="020B0300000000000000" pitchFamily="34" charset="-122"/>
              </a:rPr>
              <a:t>js</a:t>
            </a:r>
            <a:r>
              <a:rPr lang="zh-CN" altLang="en-US" sz="1400" dirty="0">
                <a:latin typeface="苹方 常规" panose="020B0300000000000000" pitchFamily="34" charset="-122"/>
                <a:ea typeface="苹方 常规" panose="020B0300000000000000" pitchFamily="34" charset="-122"/>
              </a:rPr>
              <a:t>中，原已结束的标签需要再转义再结束。</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12"/>
            </a:pPr>
            <a:r>
              <a:rPr lang="zh-CN" altLang="en-US" sz="1800" b="1" dirty="0">
                <a:latin typeface="苹方 常规" panose="020B0300000000000000" pitchFamily="34" charset="-122"/>
                <a:ea typeface="苹方 常规" panose="020B0300000000000000" pitchFamily="34" charset="-122"/>
              </a:rPr>
              <a:t>所有的标记都必须合理嵌套</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同样因为</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要求有严谨的结构，因此所有的嵌套都必须按顺序，以前我们这样写的代码： </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&lt;p&gt;&lt;b&gt;&lt;/p&gt;&lt;/b&gt;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必须修改为：</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&lt;p&gt;&lt;b&gt;&lt;/b&gt;&lt;/p&gt; </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就是说，一层一层的嵌套必须是严格对称。</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错误：</a:t>
            </a:r>
            <a:br>
              <a:rPr lang="zh-CN" altLang="en-US" sz="1400" dirty="0">
                <a:latin typeface="苹方 常规" panose="020B0300000000000000" pitchFamily="34" charset="-122"/>
                <a:ea typeface="苹方 常规" panose="020B0300000000000000" pitchFamily="34" charset="-122"/>
              </a:rPr>
            </a:br>
            <a:r>
              <a:rPr lang="en-US" altLang="zh-CN" sz="1400" dirty="0">
                <a:latin typeface="苹方 常规" panose="020B0300000000000000" pitchFamily="34" charset="-122"/>
                <a:ea typeface="苹方 常规" panose="020B0300000000000000" pitchFamily="34" charset="-122"/>
              </a:rPr>
              <a:t>&lt;table&gt;&lt;tr&gt;&lt;form&gt;&lt;td&gt;&lt;/td&gt;&lt;/form&gt;&lt;/tr&gt;&lt;/table&gt;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正确：</a:t>
            </a:r>
            <a:br>
              <a:rPr lang="zh-CN" altLang="en-US" sz="1400" dirty="0">
                <a:latin typeface="苹方 常规" panose="020B0300000000000000" pitchFamily="34" charset="-122"/>
                <a:ea typeface="苹方 常规" panose="020B0300000000000000" pitchFamily="34" charset="-122"/>
              </a:rPr>
            </a:br>
            <a:r>
              <a:rPr lang="en-US" altLang="zh-CN" sz="1400" dirty="0">
                <a:latin typeface="苹方 常规" panose="020B0300000000000000" pitchFamily="34" charset="-122"/>
                <a:ea typeface="苹方 常规" panose="020B0300000000000000" pitchFamily="34" charset="-122"/>
              </a:rPr>
              <a:t>&lt;form&gt;&lt;table&gt;&lt;tr&gt;&lt;td&gt;&lt;/td&gt;&lt;/tr&gt;&lt;/table&gt;&lt;/form&gt;</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13"/>
            </a:pPr>
            <a:r>
              <a:rPr lang="zh-CN" altLang="en-US" sz="1800" b="1" dirty="0">
                <a:latin typeface="苹方 常规" panose="020B0300000000000000" pitchFamily="34" charset="-122"/>
                <a:ea typeface="苹方 常规" panose="020B0300000000000000" pitchFamily="34" charset="-122"/>
              </a:rPr>
              <a:t>图片添加有意义的</a:t>
            </a:r>
            <a:r>
              <a:rPr lang="en-US" altLang="zh-CN" sz="1800" b="1" dirty="0">
                <a:latin typeface="苹方 常规" panose="020B0300000000000000" pitchFamily="34" charset="-122"/>
                <a:ea typeface="苹方 常规" panose="020B0300000000000000" pitchFamily="34" charset="-122"/>
              </a:rPr>
              <a:t>alt</a:t>
            </a:r>
            <a:r>
              <a:rPr lang="zh-CN" altLang="en-US" sz="1800" b="1" dirty="0">
                <a:latin typeface="苹方 常规" panose="020B0300000000000000" pitchFamily="34" charset="-122"/>
                <a:ea typeface="苹方 常规" panose="020B0300000000000000" pitchFamily="34" charset="-122"/>
              </a:rPr>
              <a:t>属性</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t>
            </a:r>
            <a:r>
              <a:rPr lang="en-US" altLang="zh-CN" sz="1400" dirty="0" err="1">
                <a:latin typeface="苹方 常规" panose="020B0300000000000000" pitchFamily="34" charset="-122"/>
                <a:ea typeface="苹方 常规" panose="020B0300000000000000" pitchFamily="34" charset="-122"/>
              </a:rPr>
              <a:t>img</a:t>
            </a:r>
            <a:r>
              <a:rPr lang="en-US" altLang="zh-CN" sz="1400" dirty="0">
                <a:latin typeface="苹方 常规" panose="020B0300000000000000" pitchFamily="34" charset="-122"/>
                <a:ea typeface="苹方 常规" panose="020B0300000000000000" pitchFamily="34" charset="-122"/>
              </a:rPr>
              <a:t> </a:t>
            </a:r>
            <a:r>
              <a:rPr lang="en-US" altLang="zh-CN" sz="1400" dirty="0" err="1">
                <a:latin typeface="苹方 常规" panose="020B0300000000000000" pitchFamily="34" charset="-122"/>
                <a:ea typeface="苹方 常规" panose="020B0300000000000000" pitchFamily="34" charset="-122"/>
              </a:rPr>
              <a:t>src</a:t>
            </a:r>
            <a:r>
              <a:rPr lang="en-US" altLang="zh-CN" sz="1400" dirty="0">
                <a:latin typeface="苹方 常规" panose="020B0300000000000000" pitchFamily="34" charset="-122"/>
                <a:ea typeface="苹方 常规" panose="020B0300000000000000" pitchFamily="34" charset="-122"/>
              </a:rPr>
              <a:t>="logo.gif" width="100" height="100" align="middle" </a:t>
            </a:r>
            <a:r>
              <a:rPr lang="en-US" altLang="zh-CN" sz="1400" dirty="0" err="1">
                <a:latin typeface="苹方 常规" panose="020B0300000000000000" pitchFamily="34" charset="-122"/>
                <a:ea typeface="苹方 常规" panose="020B0300000000000000" pitchFamily="34" charset="-122"/>
              </a:rPr>
              <a:t>boder</a:t>
            </a:r>
            <a:r>
              <a:rPr lang="en-US" altLang="zh-CN" sz="1400" dirty="0">
                <a:latin typeface="苹方 常规" panose="020B0300000000000000" pitchFamily="34" charset="-122"/>
                <a:ea typeface="苹方 常规" panose="020B0300000000000000" pitchFamily="34" charset="-122"/>
              </a:rPr>
              <a:t>="0" alt="w3cschool" /&gt;</a:t>
            </a:r>
            <a:br>
              <a:rPr lang="en-US" altLang="zh-CN"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尽可能的让作为内容的图片都带有属于自己的</a:t>
            </a:r>
            <a:r>
              <a:rPr lang="en-US" altLang="zh-CN" sz="1400" dirty="0">
                <a:latin typeface="苹方 常规" panose="020B0300000000000000" pitchFamily="34" charset="-122"/>
                <a:ea typeface="苹方 常规" panose="020B0300000000000000" pitchFamily="34" charset="-122"/>
              </a:rPr>
              <a:t>alt</a:t>
            </a:r>
            <a:r>
              <a:rPr lang="zh-CN" altLang="en-US" sz="1400" dirty="0">
                <a:latin typeface="苹方 常规" panose="020B0300000000000000" pitchFamily="34" charset="-122"/>
                <a:ea typeface="苹方 常规" panose="020B0300000000000000" pitchFamily="34" charset="-122"/>
              </a:rPr>
              <a:t>属性。</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同理：</a:t>
            </a: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添加文字链接的</a:t>
            </a:r>
            <a:r>
              <a:rPr lang="en-US" altLang="zh-CN" sz="1400" dirty="0">
                <a:latin typeface="苹方 常规" panose="020B0300000000000000" pitchFamily="34" charset="-122"/>
                <a:ea typeface="苹方 常规" panose="020B0300000000000000" pitchFamily="34" charset="-122"/>
              </a:rPr>
              <a:t>title</a:t>
            </a:r>
            <a:r>
              <a:rPr lang="zh-CN" altLang="en-US" sz="1400" dirty="0">
                <a:latin typeface="苹方 常规" panose="020B0300000000000000" pitchFamily="34" charset="-122"/>
                <a:ea typeface="苹方 常规" panose="020B0300000000000000" pitchFamily="34" charset="-122"/>
              </a:rPr>
              <a:t>属性。</a:t>
            </a:r>
            <a:br>
              <a:rPr lang="zh-CN" altLang="en-US" sz="1400" dirty="0">
                <a:latin typeface="苹方 常规" panose="020B0300000000000000" pitchFamily="34" charset="-122"/>
                <a:ea typeface="苹方 常规" panose="020B0300000000000000" pitchFamily="34" charset="-122"/>
              </a:rPr>
            </a:b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&lt;a </a:t>
            </a:r>
            <a:r>
              <a:rPr lang="en-US" altLang="zh-CN" sz="1400" dirty="0" err="1">
                <a:latin typeface="苹方 常规" panose="020B0300000000000000" pitchFamily="34" charset="-122"/>
                <a:ea typeface="苹方 常规" panose="020B0300000000000000" pitchFamily="34" charset="-122"/>
              </a:rPr>
              <a:t>href</a:t>
            </a:r>
            <a:r>
              <a:rPr lang="en-US" altLang="zh-CN" sz="1400" dirty="0">
                <a:latin typeface="苹方 常规" panose="020B0300000000000000" pitchFamily="34" charset="-122"/>
                <a:ea typeface="苹方 常规" panose="020B0300000000000000" pitchFamily="34" charset="-122"/>
              </a:rPr>
              <a:t>="#" target="_blank" title="</a:t>
            </a:r>
            <a:r>
              <a:rPr lang="zh-CN" altLang="en-US" sz="1400" dirty="0">
                <a:latin typeface="苹方 常规" panose="020B0300000000000000" pitchFamily="34" charset="-122"/>
                <a:ea typeface="苹方 常规" panose="020B0300000000000000" pitchFamily="34" charset="-122"/>
              </a:rPr>
              <a:t>新闻新闻新闻新闻</a:t>
            </a:r>
            <a:r>
              <a:rPr lang="en-US" altLang="zh-CN" sz="1400" dirty="0">
                <a:latin typeface="苹方 常规" panose="020B0300000000000000" pitchFamily="34" charset="-122"/>
                <a:ea typeface="苹方 常规" panose="020B0300000000000000" pitchFamily="34" charset="-122"/>
              </a:rPr>
              <a:t>"&gt;</a:t>
            </a:r>
            <a:r>
              <a:rPr lang="zh-CN" altLang="en-US" sz="1400" dirty="0">
                <a:latin typeface="苹方 常规" panose="020B0300000000000000" pitchFamily="34" charset="-122"/>
                <a:ea typeface="苹方 常规" panose="020B0300000000000000" pitchFamily="34" charset="-122"/>
              </a:rPr>
              <a:t>新闻新闻</a:t>
            </a:r>
            <a:r>
              <a:rPr lang="en-US" altLang="zh-CN" sz="1400" dirty="0">
                <a:latin typeface="苹方 常规" panose="020B0300000000000000" pitchFamily="34" charset="-122"/>
                <a:ea typeface="苹方 常规" panose="020B0300000000000000" pitchFamily="34" charset="-122"/>
              </a:rPr>
              <a:t>…&lt;/a&gt;</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在一些限定字数的内容展示尤为重要，帮助显示不完成的内容显示完整，而不用考虑页面会因此而撑大。</a:t>
            </a:r>
            <a:endParaRPr lang="en-US" altLang="zh-CN" sz="14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701964"/>
            <a:ext cx="10515600" cy="5474999"/>
          </a:xfrm>
        </p:spPr>
        <p:txBody>
          <a:bodyPr>
            <a:normAutofit/>
          </a:bodyPr>
          <a:lstStyle/>
          <a:p>
            <a:pPr marL="342900" indent="-342900">
              <a:buFont typeface="+mj-lt"/>
              <a:buAutoNum type="arabicPeriod" startAt="14"/>
            </a:pPr>
            <a:r>
              <a:rPr lang="zh-CN" altLang="en-US" sz="1800" b="1" dirty="0">
                <a:latin typeface="苹方 常规" panose="020B0300000000000000" pitchFamily="34" charset="-122"/>
                <a:ea typeface="苹方 常规" panose="020B0300000000000000" pitchFamily="34" charset="-122"/>
              </a:rPr>
              <a:t>在</a:t>
            </a:r>
            <a:r>
              <a:rPr lang="en-US" altLang="zh-CN" sz="1800" b="1" dirty="0">
                <a:latin typeface="苹方 常规" panose="020B0300000000000000" pitchFamily="34" charset="-122"/>
                <a:ea typeface="苹方 常规" panose="020B0300000000000000" pitchFamily="34" charset="-122"/>
              </a:rPr>
              <a:t>form</a:t>
            </a:r>
            <a:r>
              <a:rPr lang="zh-CN" altLang="en-US" sz="1800" b="1" dirty="0">
                <a:latin typeface="苹方 常规" panose="020B0300000000000000" pitchFamily="34" charset="-122"/>
                <a:ea typeface="苹方 常规" panose="020B0300000000000000" pitchFamily="34" charset="-122"/>
              </a:rPr>
              <a:t>表单中增加</a:t>
            </a:r>
            <a:r>
              <a:rPr lang="en-US" altLang="zh-CN" sz="1800" b="1" dirty="0" err="1">
                <a:latin typeface="苹方 常规" panose="020B0300000000000000" pitchFamily="34" charset="-122"/>
                <a:ea typeface="苹方 常规" panose="020B0300000000000000" pitchFamily="34" charset="-122"/>
              </a:rPr>
              <a:t>lable</a:t>
            </a:r>
            <a:r>
              <a:rPr lang="zh-CN" altLang="en-US" sz="1800" b="1" dirty="0">
                <a:latin typeface="苹方 常规" panose="020B0300000000000000" pitchFamily="34" charset="-122"/>
                <a:ea typeface="苹方 常规" panose="020B0300000000000000" pitchFamily="34" charset="-122"/>
              </a:rPr>
              <a:t>，以增加用户友好度</a:t>
            </a:r>
            <a:r>
              <a:rPr lang="zh-CN" altLang="en-US" sz="1800" dirty="0">
                <a:latin typeface="苹方 常规" panose="020B0300000000000000" pitchFamily="34" charset="-122"/>
                <a:ea typeface="苹方 常规" panose="020B0300000000000000" pitchFamily="34" charset="-122"/>
              </a:rPr>
              <a:t> </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例如：</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p:txBody>
      </p:sp>
      <p:pic>
        <p:nvPicPr>
          <p:cNvPr id="5" name="图片 4"/>
          <p:cNvPicPr>
            <a:picLocks noChangeAspect="1"/>
          </p:cNvPicPr>
          <p:nvPr/>
        </p:nvPicPr>
        <p:blipFill>
          <a:blip r:embed="rId1"/>
          <a:stretch>
            <a:fillRect/>
          </a:stretch>
        </p:blipFill>
        <p:spPr>
          <a:xfrm>
            <a:off x="838200" y="1383434"/>
            <a:ext cx="9286875" cy="150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苹方 常规" panose="020B0300000000000000" pitchFamily="34" charset="-122"/>
                <a:ea typeface="苹方 常规" panose="020B0300000000000000" pitchFamily="34" charset="-122"/>
              </a:rPr>
              <a:t>交互技术标准领域</a:t>
            </a:r>
            <a:endParaRPr lang="zh-CN" altLang="en-US" b="1"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normAutofit lnSpcReduction="10000"/>
          </a:bodyPr>
          <a:lstStyle/>
          <a:p>
            <a:r>
              <a:rPr lang="zh-CN" altLang="en-US" sz="1800" dirty="0">
                <a:latin typeface="苹方 常规" panose="020B0300000000000000" pitchFamily="34" charset="-122"/>
                <a:ea typeface="苹方 常规" panose="020B0300000000000000" pitchFamily="34" charset="-122"/>
              </a:rPr>
              <a:t>图形</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HTML</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国际化</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数学表示</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富</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客户端</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样式、级联样式单（</a:t>
            </a:r>
            <a:r>
              <a:rPr lang="en-US" altLang="zh-CN" sz="1800" dirty="0">
                <a:latin typeface="苹方 常规" panose="020B0300000000000000" pitchFamily="34" charset="-122"/>
                <a:ea typeface="苹方 常规" panose="020B0300000000000000" pitchFamily="34" charset="-122"/>
              </a:rPr>
              <a:t>CSS</a:t>
            </a:r>
            <a:r>
              <a:rPr lang="zh-CN" altLang="en-US" sz="1800" dirty="0">
                <a:latin typeface="苹方 常规" panose="020B0300000000000000" pitchFamily="34" charset="-122"/>
                <a:ea typeface="苹方 常规" panose="020B0300000000000000" pitchFamily="34" charset="-122"/>
              </a:rPr>
              <a:t>）</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视频、媒体标记、媒体片段、时间序列文本</a:t>
            </a:r>
            <a:endParaRPr lang="en-US" altLang="zh-CN" sz="1800" dirty="0">
              <a:latin typeface="苹方 常规" panose="020B0300000000000000" pitchFamily="34" charset="-122"/>
              <a:ea typeface="苹方 常规" panose="020B0300000000000000" pitchFamily="34" charset="-122"/>
            </a:endParaRPr>
          </a:p>
          <a:p>
            <a:r>
              <a:rPr lang="en-US" altLang="zh-CN" sz="1800" dirty="0" err="1">
                <a:latin typeface="苹方 常规" panose="020B0300000000000000" pitchFamily="34" charset="-122"/>
                <a:ea typeface="苹方 常规" panose="020B0300000000000000" pitchFamily="34" charset="-122"/>
              </a:rPr>
              <a:t>Xforms</a:t>
            </a:r>
            <a:r>
              <a:rPr lang="zh-CN" altLang="en-US" sz="1800" dirty="0">
                <a:latin typeface="苹方 常规" panose="020B0300000000000000" pitchFamily="34" charset="-122"/>
                <a:ea typeface="苹方 常规" panose="020B0300000000000000" pitchFamily="34" charset="-122"/>
              </a:rPr>
              <a:t>、电子表单</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字体</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测试、浏览器测试和工具、</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测试兴趣。 </a:t>
            </a:r>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主要关注</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与用户交互的接口和技术标准，包括</a:t>
            </a:r>
            <a:r>
              <a:rPr lang="en-US" altLang="zh-CN" sz="1400" dirty="0">
                <a:latin typeface="苹方 常规" panose="020B0300000000000000" pitchFamily="34" charset="-122"/>
                <a:ea typeface="苹方 常规" panose="020B0300000000000000" pitchFamily="34" charset="-122"/>
              </a:rPr>
              <a:t>(X)HTML</a:t>
            </a:r>
            <a:r>
              <a:rPr lang="zh-CN" altLang="en-US" sz="1400" dirty="0">
                <a:latin typeface="苹方 常规" panose="020B0300000000000000" pitchFamily="34" charset="-122"/>
                <a:ea typeface="苹方 常规" panose="020B0300000000000000" pitchFamily="34" charset="-122"/>
              </a:rPr>
              <a:t>及其他用于</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的标记语言（如</a:t>
            </a:r>
            <a:r>
              <a:rPr lang="en-US" altLang="zh-CN" sz="1400" dirty="0">
                <a:latin typeface="苹方 常规" panose="020B0300000000000000" pitchFamily="34" charset="-122"/>
                <a:ea typeface="苹方 常规" panose="020B0300000000000000" pitchFamily="34" charset="-122"/>
              </a:rPr>
              <a:t>CSS, MathML</a:t>
            </a:r>
            <a:r>
              <a:rPr lang="zh-CN" altLang="en-US" sz="1400" dirty="0">
                <a:latin typeface="苹方 常规" panose="020B0300000000000000" pitchFamily="34" charset="-122"/>
                <a:ea typeface="苹方 常规" panose="020B0300000000000000" pitchFamily="34" charset="-122"/>
              </a:rPr>
              <a:t>，</a:t>
            </a:r>
            <a:r>
              <a:rPr lang="en-US" altLang="zh-CN" sz="1400" dirty="0">
                <a:latin typeface="苹方 常规" panose="020B0300000000000000" pitchFamily="34" charset="-122"/>
                <a:ea typeface="苹方 常规" panose="020B0300000000000000" pitchFamily="34" charset="-122"/>
              </a:rPr>
              <a:t>SMIL</a:t>
            </a:r>
            <a:r>
              <a:rPr lang="zh-CN" altLang="en-US" sz="1400" dirty="0">
                <a:latin typeface="苹方 常规" panose="020B0300000000000000" pitchFamily="34" charset="-122"/>
                <a:ea typeface="苹方 常规" panose="020B0300000000000000" pitchFamily="34" charset="-122"/>
              </a:rPr>
              <a:t>，</a:t>
            </a:r>
            <a:r>
              <a:rPr lang="en-US" altLang="zh-CN" sz="1400" dirty="0">
                <a:latin typeface="苹方 常规" panose="020B0300000000000000" pitchFamily="34" charset="-122"/>
                <a:ea typeface="苹方 常规" panose="020B0300000000000000" pitchFamily="34" charset="-122"/>
              </a:rPr>
              <a:t>SVG</a:t>
            </a:r>
            <a:r>
              <a:rPr lang="zh-CN" altLang="en-US" sz="1400" dirty="0">
                <a:latin typeface="苹方 常规" panose="020B0300000000000000" pitchFamily="34" charset="-122"/>
                <a:ea typeface="苹方 常规" panose="020B0300000000000000" pitchFamily="34" charset="-122"/>
              </a:rPr>
              <a:t>，</a:t>
            </a:r>
            <a:r>
              <a:rPr lang="en-US" altLang="zh-CN" sz="1400" dirty="0" err="1">
                <a:latin typeface="苹方 常规" panose="020B0300000000000000" pitchFamily="34" charset="-122"/>
                <a:ea typeface="苹方 常规" panose="020B0300000000000000" pitchFamily="34" charset="-122"/>
              </a:rPr>
              <a:t>XForms</a:t>
            </a:r>
            <a:r>
              <a:rPr lang="zh-CN" altLang="en-US" sz="1400" dirty="0">
                <a:latin typeface="苹方 常规" panose="020B0300000000000000" pitchFamily="34" charset="-122"/>
                <a:ea typeface="苹方 常规" panose="020B0300000000000000" pitchFamily="34" charset="-122"/>
              </a:rPr>
              <a:t>等） ，同时提供技术途径将这些技术集成到客户端环境中</a:t>
            </a:r>
            <a:endParaRPr lang="zh-CN" altLang="en-US" sz="1050" dirty="0">
              <a:latin typeface="苹方 常规" panose="020B0300000000000000" pitchFamily="34" charset="-122"/>
              <a:ea typeface="苹方 常规" panose="020B0300000000000000" pitchFamily="34" charset="-122"/>
            </a:endParaRPr>
          </a:p>
          <a:p>
            <a:pPr marL="0" indent="0">
              <a:buNone/>
            </a:pPr>
            <a:endParaRPr lang="zh-CN" altLang="en-US" sz="18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苹方 常规" panose="020B0300000000000000" pitchFamily="34" charset="-122"/>
                <a:ea typeface="苹方 常规" panose="020B0300000000000000" pitchFamily="34" charset="-122"/>
              </a:rPr>
              <a:t>普适</a:t>
            </a:r>
            <a:r>
              <a:rPr lang="en-US" altLang="zh-CN" b="1" dirty="0">
                <a:latin typeface="苹方 常规" panose="020B0300000000000000" pitchFamily="34" charset="-122"/>
                <a:ea typeface="苹方 常规" panose="020B0300000000000000" pitchFamily="34" charset="-122"/>
              </a:rPr>
              <a:t>Web</a:t>
            </a:r>
            <a:r>
              <a:rPr lang="zh-CN" altLang="en-US" b="1" dirty="0">
                <a:latin typeface="苹方 常规" panose="020B0300000000000000" pitchFamily="34" charset="-122"/>
                <a:ea typeface="苹方 常规" panose="020B0300000000000000" pitchFamily="34" charset="-122"/>
              </a:rPr>
              <a:t>标准领域</a:t>
            </a:r>
            <a:endParaRPr lang="zh-CN" altLang="en-US"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normAutofit/>
          </a:bodyPr>
          <a:lstStyle/>
          <a:p>
            <a:r>
              <a:rPr lang="zh-CN" altLang="en-US" sz="1800" dirty="0">
                <a:latin typeface="苹方 常规" panose="020B0300000000000000" pitchFamily="34" charset="-122"/>
                <a:ea typeface="苹方 常规" panose="020B0300000000000000" pitchFamily="34" charset="-122"/>
              </a:rPr>
              <a:t>移动</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计划，语音</a:t>
            </a:r>
            <a:r>
              <a:rPr lang="en-US" altLang="zh-CN" sz="1800" dirty="0">
                <a:latin typeface="苹方 常规" panose="020B0300000000000000" pitchFamily="34" charset="-122"/>
                <a:ea typeface="苹方 常规" panose="020B0300000000000000" pitchFamily="34" charset="-122"/>
              </a:rPr>
              <a:t>API</a:t>
            </a:r>
            <a:r>
              <a:rPr lang="zh-CN" altLang="en-US" sz="1800" dirty="0">
                <a:latin typeface="苹方 常规" panose="020B0300000000000000" pitchFamily="34" charset="-122"/>
                <a:ea typeface="苹方 常规" panose="020B0300000000000000" pitchFamily="34" charset="-122"/>
              </a:rPr>
              <a:t>社区组、响应式图片社区组及核心移动，新设立</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和移动</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多模式交互，多模式交互</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普适</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应用，地理定位、系统应用、基于模型的用户交互、设备</a:t>
            </a:r>
            <a:r>
              <a:rPr lang="en-US" altLang="zh-CN" sz="1800" dirty="0">
                <a:latin typeface="苹方 常规" panose="020B0300000000000000" pitchFamily="34" charset="-122"/>
                <a:ea typeface="苹方 常规" panose="020B0300000000000000" pitchFamily="34" charset="-122"/>
              </a:rPr>
              <a:t>API</a:t>
            </a:r>
            <a:r>
              <a:rPr lang="zh-CN" altLang="en-US" sz="1800" dirty="0">
                <a:latin typeface="苹方 常规" panose="020B0300000000000000" pitchFamily="34" charset="-122"/>
                <a:ea typeface="苹方 常规" panose="020B0300000000000000" pitchFamily="34" charset="-122"/>
              </a:rPr>
              <a:t>及策略、</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实时通讯、近场通讯</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语音浏览器，语音浏览器</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和电视，</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和电视</a:t>
            </a:r>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400" dirty="0"/>
              <a:t>主要关注让任何人在任何地点、任何时间，通过任何设备访问</a:t>
            </a:r>
            <a:r>
              <a:rPr lang="en-US" altLang="zh-CN" sz="1400" dirty="0"/>
              <a:t>Web</a:t>
            </a:r>
            <a:r>
              <a:rPr lang="zh-CN" altLang="en-US" sz="1400" dirty="0"/>
              <a:t>内容的技术和标准，包括如何通过移动重点及其他消费电子、交互式电视、车载终端等获取</a:t>
            </a:r>
            <a:r>
              <a:rPr lang="en-US" altLang="zh-CN" sz="1400" dirty="0"/>
              <a:t>Web</a:t>
            </a:r>
            <a:r>
              <a:rPr lang="zh-CN" altLang="en-US" sz="1400" dirty="0"/>
              <a:t>内容</a:t>
            </a:r>
            <a:endParaRPr lang="en-US" altLang="zh-CN" sz="1400" dirty="0"/>
          </a:p>
          <a:p>
            <a:pPr marL="0" indent="0">
              <a:buNone/>
            </a:pPr>
            <a:r>
              <a:rPr lang="en-US" altLang="zh-CN" sz="1400" dirty="0"/>
              <a:t>2013</a:t>
            </a:r>
            <a:r>
              <a:rPr lang="zh-CN" altLang="en-US" sz="1400" dirty="0"/>
              <a:t>年</a:t>
            </a:r>
            <a:r>
              <a:rPr lang="en-US" altLang="zh-CN" sz="1400" dirty="0"/>
              <a:t>11</a:t>
            </a:r>
            <a:r>
              <a:rPr lang="zh-CN" altLang="en-US" sz="1400" dirty="0"/>
              <a:t>月，</a:t>
            </a:r>
            <a:r>
              <a:rPr lang="en-US" altLang="zh-CN" sz="1400" dirty="0"/>
              <a:t>W3C</a:t>
            </a:r>
            <a:r>
              <a:rPr lang="zh-CN" altLang="en-US" sz="1400" dirty="0"/>
              <a:t>调整技术领域分工，可扩展标记语言（</a:t>
            </a:r>
            <a:r>
              <a:rPr lang="en-US" altLang="zh-CN" sz="1400" dirty="0"/>
              <a:t>XML</a:t>
            </a:r>
            <a:r>
              <a:rPr lang="zh-CN" altLang="en-US" sz="1400" dirty="0"/>
              <a:t>）相关标准化工作划入信息与知识技术领域</a:t>
            </a:r>
            <a:endParaRPr lang="zh-CN" altLang="en-US" sz="105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苹方 常规" panose="020B0300000000000000" pitchFamily="34" charset="-122"/>
                <a:ea typeface="苹方 常规" panose="020B0300000000000000" pitchFamily="34" charset="-122"/>
              </a:rPr>
              <a:t>技术与社会标准领域</a:t>
            </a:r>
            <a:endParaRPr lang="zh-CN" altLang="en-US"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normAutofit/>
          </a:bodyPr>
          <a:lstStyle/>
          <a:p>
            <a:r>
              <a:rPr lang="zh-CN" altLang="en-US" sz="1800" dirty="0">
                <a:latin typeface="苹方 常规" panose="020B0300000000000000" pitchFamily="34" charset="-122"/>
                <a:ea typeface="苹方 常规" panose="020B0300000000000000" pitchFamily="34" charset="-122"/>
              </a:rPr>
              <a:t>专利策略、专利和标准 </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隐私、追踪保护、隐私</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安全、</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安全、</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应用安全、</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加密、</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安全新</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社交网络：</a:t>
            </a:r>
            <a:r>
              <a:rPr lang="en-US" altLang="zh-CN" sz="1800" dirty="0">
                <a:latin typeface="苹方 常规" panose="020B0300000000000000" pitchFamily="34" charset="-122"/>
                <a:ea typeface="苹方 常规" panose="020B0300000000000000" pitchFamily="34" charset="-122"/>
              </a:rPr>
              <a:t>2014</a:t>
            </a:r>
            <a:r>
              <a:rPr lang="zh-CN" altLang="en-US" sz="1800" dirty="0">
                <a:latin typeface="苹方 常规" panose="020B0300000000000000" pitchFamily="34" charset="-122"/>
                <a:ea typeface="苹方 常规" panose="020B0300000000000000" pitchFamily="34" charset="-122"/>
              </a:rPr>
              <a:t>年</a:t>
            </a:r>
            <a:r>
              <a:rPr lang="en-US" altLang="zh-CN" sz="1800" dirty="0">
                <a:latin typeface="苹方 常规" panose="020B0300000000000000" pitchFamily="34" charset="-122"/>
                <a:ea typeface="苹方 常规" panose="020B0300000000000000" pitchFamily="34" charset="-122"/>
              </a:rPr>
              <a:t>7</a:t>
            </a:r>
            <a:r>
              <a:rPr lang="zh-CN" altLang="en-US" sz="1800" dirty="0">
                <a:latin typeface="苹方 常规" panose="020B0300000000000000" pitchFamily="34" charset="-122"/>
                <a:ea typeface="苹方 常规" panose="020B0300000000000000" pitchFamily="34" charset="-122"/>
              </a:rPr>
              <a:t>月新设立，下设社交网络、社交网络 </a:t>
            </a:r>
            <a:endParaRPr lang="en-US" altLang="zh-CN" sz="1800" dirty="0">
              <a:latin typeface="苹方 常规" panose="020B0300000000000000" pitchFamily="34" charset="-122"/>
              <a:ea typeface="苹方 常规" panose="020B0300000000000000" pitchFamily="34" charset="-122"/>
            </a:endParaRPr>
          </a:p>
          <a:p>
            <a:endParaRPr lang="en-US" altLang="zh-CN" dirty="0"/>
          </a:p>
          <a:p>
            <a:endParaRPr lang="en-US" altLang="zh-CN" dirty="0"/>
          </a:p>
          <a:p>
            <a:pPr marL="0" indent="0">
              <a:buNone/>
            </a:pPr>
            <a:r>
              <a:rPr lang="zh-CN" altLang="en-US" sz="1400" dirty="0">
                <a:latin typeface="苹方 常规" panose="020B0300000000000000" pitchFamily="34" charset="-122"/>
                <a:ea typeface="苹方 常规" panose="020B0300000000000000" pitchFamily="34" charset="-122"/>
              </a:rPr>
              <a:t>主要解决</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技术和公共策略相关的技术问题，</a:t>
            </a:r>
            <a:r>
              <a:rPr lang="en-US" altLang="zh-CN" sz="1400" dirty="0">
                <a:latin typeface="苹方 常规" panose="020B0300000000000000" pitchFamily="34" charset="-122"/>
                <a:ea typeface="苹方 常规" panose="020B0300000000000000" pitchFamily="34" charset="-122"/>
              </a:rPr>
              <a:t>2013</a:t>
            </a:r>
            <a:r>
              <a:rPr lang="zh-CN" altLang="en-US" sz="1400" dirty="0">
                <a:latin typeface="苹方 常规" panose="020B0300000000000000" pitchFamily="34" charset="-122"/>
                <a:ea typeface="苹方 常规" panose="020B0300000000000000" pitchFamily="34" charset="-122"/>
              </a:rPr>
              <a:t>年</a:t>
            </a:r>
            <a:r>
              <a:rPr lang="en-US" altLang="zh-CN" sz="1400" dirty="0">
                <a:latin typeface="苹方 常规" panose="020B0300000000000000" pitchFamily="34" charset="-122"/>
                <a:ea typeface="苹方 常规" panose="020B0300000000000000" pitchFamily="34" charset="-122"/>
              </a:rPr>
              <a:t>11</a:t>
            </a:r>
            <a:r>
              <a:rPr lang="zh-CN" altLang="en-US" sz="1400" dirty="0">
                <a:latin typeface="苹方 常规" panose="020B0300000000000000" pitchFamily="34" charset="-122"/>
                <a:ea typeface="苹方 常规" panose="020B0300000000000000" pitchFamily="34" charset="-122"/>
              </a:rPr>
              <a:t>月，</a:t>
            </a:r>
            <a:r>
              <a:rPr lang="en-US" altLang="zh-CN" sz="1400" dirty="0">
                <a:latin typeface="苹方 常规" panose="020B0300000000000000" pitchFamily="34" charset="-122"/>
                <a:ea typeface="苹方 常规" panose="020B0300000000000000" pitchFamily="34" charset="-122"/>
              </a:rPr>
              <a:t>W3C</a:t>
            </a:r>
            <a:r>
              <a:rPr lang="zh-CN" altLang="en-US" sz="1400" dirty="0">
                <a:latin typeface="苹方 常规" panose="020B0300000000000000" pitchFamily="34" charset="-122"/>
                <a:ea typeface="苹方 常规" panose="020B0300000000000000" pitchFamily="34" charset="-122"/>
              </a:rPr>
              <a:t>调整了技术与社会（</a:t>
            </a:r>
            <a:r>
              <a:rPr lang="en-US" altLang="zh-CN" sz="1400" dirty="0">
                <a:latin typeface="苹方 常规" panose="020B0300000000000000" pitchFamily="34" charset="-122"/>
                <a:ea typeface="苹方 常规" panose="020B0300000000000000" pitchFamily="34" charset="-122"/>
              </a:rPr>
              <a:t>Technology and Society</a:t>
            </a:r>
            <a:r>
              <a:rPr lang="zh-CN" altLang="en-US" sz="1400" dirty="0">
                <a:latin typeface="苹方 常规" panose="020B0300000000000000" pitchFamily="34" charset="-122"/>
                <a:ea typeface="苹方 常规" panose="020B0300000000000000" pitchFamily="34" charset="-122"/>
              </a:rPr>
              <a:t>））技术领域的覆盖范围，重点推进</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的隐私保护、安全，以及未来与社会化</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、数字营销（</a:t>
            </a:r>
            <a:r>
              <a:rPr lang="en-US" altLang="zh-CN" sz="1400" dirty="0">
                <a:latin typeface="苹方 常规" panose="020B0300000000000000" pitchFamily="34" charset="-122"/>
                <a:ea typeface="苹方 常规" panose="020B0300000000000000" pitchFamily="34" charset="-122"/>
              </a:rPr>
              <a:t>Digital Marketing</a:t>
            </a:r>
            <a:r>
              <a:rPr lang="zh-CN" altLang="en-US" sz="1400" dirty="0">
                <a:latin typeface="苹方 常规" panose="020B0300000000000000" pitchFamily="34" charset="-122"/>
                <a:ea typeface="苹方 常规" panose="020B0300000000000000" pitchFamily="34" charset="-122"/>
              </a:rPr>
              <a:t>）等相关的标准工作</a:t>
            </a:r>
            <a:endParaRPr lang="en-US" altLang="zh-CN" sz="14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鉴于</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服务相关标准制定工作已经完成，</a:t>
            </a:r>
            <a:r>
              <a:rPr lang="en-US" altLang="zh-CN" sz="1400" dirty="0">
                <a:latin typeface="苹方 常规" panose="020B0300000000000000" pitchFamily="34" charset="-122"/>
                <a:ea typeface="苹方 常规" panose="020B0300000000000000" pitchFamily="34" charset="-122"/>
              </a:rPr>
              <a:t>W3C</a:t>
            </a:r>
            <a:r>
              <a:rPr lang="zh-CN" altLang="en-US" sz="1400" dirty="0">
                <a:latin typeface="苹方 常规" panose="020B0300000000000000" pitchFamily="34" charset="-122"/>
                <a:ea typeface="苹方 常规" panose="020B0300000000000000" pitchFamily="34" charset="-122"/>
              </a:rPr>
              <a:t>关闭了原来的</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服务标准计划</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2014</a:t>
            </a:r>
            <a:r>
              <a:rPr lang="zh-CN" altLang="en-US" sz="1400" dirty="0">
                <a:latin typeface="苹方 常规" panose="020B0300000000000000" pitchFamily="34" charset="-122"/>
                <a:ea typeface="苹方 常规" panose="020B0300000000000000" pitchFamily="34" charset="-122"/>
              </a:rPr>
              <a:t>年</a:t>
            </a:r>
            <a:r>
              <a:rPr lang="en-US" altLang="zh-CN" sz="1400" dirty="0">
                <a:latin typeface="苹方 常规" panose="020B0300000000000000" pitchFamily="34" charset="-122"/>
                <a:ea typeface="苹方 常规" panose="020B0300000000000000" pitchFamily="34" charset="-122"/>
              </a:rPr>
              <a:t>7</a:t>
            </a:r>
            <a:r>
              <a:rPr lang="zh-CN" altLang="en-US" sz="1400" dirty="0">
                <a:latin typeface="苹方 常规" panose="020B0300000000000000" pitchFamily="34" charset="-122"/>
                <a:ea typeface="苹方 常规" panose="020B0300000000000000" pitchFamily="34" charset="-122"/>
              </a:rPr>
              <a:t>月，</a:t>
            </a:r>
            <a:r>
              <a:rPr lang="en-US" altLang="zh-CN" sz="1400" dirty="0">
                <a:latin typeface="苹方 常规" panose="020B0300000000000000" pitchFamily="34" charset="-122"/>
                <a:ea typeface="苹方 常规" panose="020B0300000000000000" pitchFamily="34" charset="-122"/>
              </a:rPr>
              <a:t>W3C</a:t>
            </a:r>
            <a:r>
              <a:rPr lang="zh-CN" altLang="en-US" sz="1400" dirty="0">
                <a:latin typeface="苹方 常规" panose="020B0300000000000000" pitchFamily="34" charset="-122"/>
                <a:ea typeface="苹方 常规" panose="020B0300000000000000" pitchFamily="34" charset="-122"/>
              </a:rPr>
              <a:t>在该技术领域下新设立社会网络标准计划（</a:t>
            </a:r>
            <a:r>
              <a:rPr lang="en-US" altLang="zh-CN" sz="1400" dirty="0">
                <a:latin typeface="苹方 常规" panose="020B0300000000000000" pitchFamily="34" charset="-122"/>
                <a:ea typeface="苹方 常规" panose="020B0300000000000000" pitchFamily="34" charset="-122"/>
              </a:rPr>
              <a:t>Social Activity</a:t>
            </a:r>
            <a:r>
              <a:rPr lang="zh-CN" altLang="en-US" sz="1400" dirty="0">
                <a:latin typeface="苹方 常规" panose="020B0300000000000000" pitchFamily="34" charset="-122"/>
                <a:ea typeface="苹方 常规" panose="020B0300000000000000" pitchFamily="34" charset="-122"/>
              </a:rPr>
              <a:t>）</a:t>
            </a:r>
            <a:endParaRPr lang="zh-CN" altLang="en-US"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苹方 常规" panose="020B0300000000000000" pitchFamily="34" charset="-122"/>
                <a:ea typeface="苹方 常规" panose="020B0300000000000000" pitchFamily="34" charset="-122"/>
              </a:rPr>
              <a:t>信息与知识标准领域  </a:t>
            </a:r>
            <a:endParaRPr lang="zh-CN" altLang="en-US"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normAutofit/>
          </a:bodyPr>
          <a:lstStyle/>
          <a:p>
            <a:r>
              <a:rPr lang="zh-CN" altLang="en-US" sz="1800" dirty="0">
                <a:latin typeface="苹方 常规" panose="020B0300000000000000" pitchFamily="34" charset="-122"/>
                <a:ea typeface="苹方 常规" panose="020B0300000000000000" pitchFamily="34" charset="-122"/>
              </a:rPr>
              <a:t>数据，整合了原来的语义</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标准计划，及电子政府标准计划，数据标准计划协调、 </a:t>
            </a:r>
            <a:r>
              <a:rPr lang="en-US" altLang="zh-CN" sz="1800" dirty="0" err="1">
                <a:latin typeface="苹方 常规" panose="020B0300000000000000" pitchFamily="34" charset="-122"/>
                <a:ea typeface="苹方 常规" panose="020B0300000000000000" pitchFamily="34" charset="-122"/>
              </a:rPr>
              <a:t>RDFa</a:t>
            </a:r>
            <a:r>
              <a:rPr lang="zh-CN" altLang="en-US" sz="1800" dirty="0">
                <a:latin typeface="苹方 常规" panose="020B0300000000000000" pitchFamily="34" charset="-122"/>
                <a:ea typeface="苹方 常规" panose="020B0300000000000000" pitchFamily="34" charset="-122"/>
              </a:rPr>
              <a:t>、 语义</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健康和生命科学、语义</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a:t>
            </a:r>
            <a:r>
              <a:rPr lang="en-US" altLang="zh-CN" sz="1800" dirty="0">
                <a:latin typeface="苹方 常规" panose="020B0300000000000000" pitchFamily="34" charset="-122"/>
                <a:ea typeface="苹方 常规" panose="020B0300000000000000" pitchFamily="34" charset="-122"/>
              </a:rPr>
              <a:t>RDF</a:t>
            </a:r>
            <a:r>
              <a:rPr lang="zh-CN" altLang="en-US" sz="1800" dirty="0">
                <a:latin typeface="苹方 常规" panose="020B0300000000000000" pitchFamily="34" charset="-122"/>
                <a:ea typeface="苹方 常规" panose="020B0300000000000000" pitchFamily="34" charset="-122"/>
              </a:rPr>
              <a:t>工作组、链接数据平台工作组、政府链接数据工作组，此外，新设立了</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数据最佳实践工作组、</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上的逗号分隔值</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数字出版 ，数字出版</a:t>
            </a:r>
            <a:endParaRPr lang="en-US" altLang="zh-CN" sz="1800" dirty="0">
              <a:latin typeface="苹方 常规" panose="020B0300000000000000" pitchFamily="34" charset="-122"/>
              <a:ea typeface="苹方 常规" panose="020B0300000000000000" pitchFamily="34" charset="-122"/>
            </a:endParaRPr>
          </a:p>
          <a:p>
            <a:r>
              <a:rPr lang="zh-CN" altLang="en-US" sz="1800" dirty="0">
                <a:latin typeface="苹方 常规" panose="020B0300000000000000" pitchFamily="34" charset="-122"/>
                <a:ea typeface="苹方 常规" panose="020B0300000000000000" pitchFamily="34" charset="-122"/>
              </a:rPr>
              <a:t>可扩展标记语言</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，高效</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交换、</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协调组、</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核心、</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处理模型、</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查询、</a:t>
            </a:r>
            <a:r>
              <a:rPr lang="en-US" altLang="zh-CN" sz="1800" dirty="0">
                <a:latin typeface="苹方 常规" panose="020B0300000000000000" pitchFamily="34" charset="-122"/>
                <a:ea typeface="苹方 常规" panose="020B0300000000000000" pitchFamily="34" charset="-122"/>
              </a:rPr>
              <a:t>XML</a:t>
            </a:r>
            <a:r>
              <a:rPr lang="zh-CN" altLang="en-US" sz="1800" dirty="0">
                <a:latin typeface="苹方 常规" panose="020B0300000000000000" pitchFamily="34" charset="-122"/>
                <a:ea typeface="苹方 常规" panose="020B0300000000000000" pitchFamily="34" charset="-122"/>
              </a:rPr>
              <a:t>大纲、</a:t>
            </a:r>
            <a:r>
              <a:rPr lang="en-US" altLang="zh-CN" sz="1800" dirty="0">
                <a:latin typeface="苹方 常规" panose="020B0300000000000000" pitchFamily="34" charset="-122"/>
                <a:ea typeface="苹方 常规" panose="020B0300000000000000" pitchFamily="34" charset="-122"/>
              </a:rPr>
              <a:t>XSLT</a:t>
            </a:r>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2013</a:t>
            </a:r>
            <a:r>
              <a:rPr lang="zh-CN" altLang="en-US" sz="1400" dirty="0">
                <a:latin typeface="苹方 常规" panose="020B0300000000000000" pitchFamily="34" charset="-122"/>
                <a:ea typeface="苹方 常规" panose="020B0300000000000000" pitchFamily="34" charset="-122"/>
              </a:rPr>
              <a:t>年</a:t>
            </a:r>
            <a:r>
              <a:rPr lang="en-US" altLang="zh-CN" sz="1400" dirty="0">
                <a:latin typeface="苹方 常规" panose="020B0300000000000000" pitchFamily="34" charset="-122"/>
                <a:ea typeface="苹方 常规" panose="020B0300000000000000" pitchFamily="34" charset="-122"/>
              </a:rPr>
              <a:t>11</a:t>
            </a:r>
            <a:r>
              <a:rPr lang="zh-CN" altLang="en-US" sz="1400" dirty="0">
                <a:latin typeface="苹方 常规" panose="020B0300000000000000" pitchFamily="34" charset="-122"/>
                <a:ea typeface="苹方 常规" panose="020B0300000000000000" pitchFamily="34" charset="-122"/>
              </a:rPr>
              <a:t>月，</a:t>
            </a:r>
            <a:r>
              <a:rPr lang="en-US" altLang="zh-CN" sz="1400" dirty="0">
                <a:latin typeface="苹方 常规" panose="020B0300000000000000" pitchFamily="34" charset="-122"/>
                <a:ea typeface="苹方 常规" panose="020B0300000000000000" pitchFamily="34" charset="-122"/>
              </a:rPr>
              <a:t>W3C</a:t>
            </a:r>
            <a:r>
              <a:rPr lang="zh-CN" altLang="en-US" sz="1400" dirty="0">
                <a:latin typeface="苹方 常规" panose="020B0300000000000000" pitchFamily="34" charset="-122"/>
                <a:ea typeface="苹方 常规" panose="020B0300000000000000" pitchFamily="34" charset="-122"/>
              </a:rPr>
              <a:t>正式将原来的语义</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数据（</a:t>
            </a:r>
            <a:r>
              <a:rPr lang="en-US" altLang="zh-CN" sz="1400" dirty="0">
                <a:latin typeface="苹方 常规" panose="020B0300000000000000" pitchFamily="34" charset="-122"/>
                <a:ea typeface="苹方 常规" panose="020B0300000000000000" pitchFamily="34" charset="-122"/>
              </a:rPr>
              <a:t>Data on the Web</a:t>
            </a:r>
            <a:r>
              <a:rPr lang="zh-CN" altLang="en-US" sz="1400" dirty="0">
                <a:latin typeface="苹方 常规" panose="020B0300000000000000" pitchFamily="34" charset="-122"/>
                <a:ea typeface="苹方 常规" panose="020B0300000000000000" pitchFamily="34" charset="-122"/>
              </a:rPr>
              <a:t>）、数字出版，以及</a:t>
            </a:r>
            <a:r>
              <a:rPr lang="en-US" altLang="zh-CN" sz="1400" dirty="0">
                <a:latin typeface="苹方 常规" panose="020B0300000000000000" pitchFamily="34" charset="-122"/>
                <a:ea typeface="苹方 常规" panose="020B0300000000000000" pitchFamily="34" charset="-122"/>
              </a:rPr>
              <a:t>XML</a:t>
            </a:r>
            <a:r>
              <a:rPr lang="zh-CN" altLang="en-US" sz="1400" dirty="0">
                <a:latin typeface="苹方 常规" panose="020B0300000000000000" pitchFamily="34" charset="-122"/>
                <a:ea typeface="苹方 常规" panose="020B0300000000000000" pitchFamily="34" charset="-122"/>
              </a:rPr>
              <a:t>相关的标准化工作合并，设立新的信息与知识技术领域</a:t>
            </a:r>
            <a:endParaRPr lang="zh-CN" altLang="en-US" sz="180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苹方 常规" panose="020B0300000000000000" pitchFamily="34" charset="-122"/>
                <a:ea typeface="苹方 常规" panose="020B0300000000000000" pitchFamily="34" charset="-122"/>
              </a:rPr>
              <a:t>Web</a:t>
            </a:r>
            <a:r>
              <a:rPr lang="zh-CN" altLang="en-US" b="1" dirty="0">
                <a:latin typeface="苹方 常规" panose="020B0300000000000000" pitchFamily="34" charset="-122"/>
                <a:ea typeface="苹方 常规" panose="020B0300000000000000" pitchFamily="34" charset="-122"/>
              </a:rPr>
              <a:t>信息无障碍计划标准</a:t>
            </a:r>
            <a:endParaRPr lang="zh-CN" altLang="en-US" dirty="0">
              <a:latin typeface="苹方 常规" panose="020B0300000000000000" pitchFamily="34" charset="-122"/>
              <a:ea typeface="苹方 常规" panose="020B0300000000000000" pitchFamily="34" charset="-122"/>
            </a:endParaRPr>
          </a:p>
        </p:txBody>
      </p:sp>
      <p:sp>
        <p:nvSpPr>
          <p:cNvPr id="3" name="内容占位符 2"/>
          <p:cNvSpPr>
            <a:spLocks noGrp="1"/>
          </p:cNvSpPr>
          <p:nvPr>
            <p:ph idx="1"/>
          </p:nvPr>
        </p:nvSpPr>
        <p:spPr/>
        <p:txBody>
          <a:bodyPr>
            <a:normAutofit/>
          </a:bodyPr>
          <a:lstStyle/>
          <a:p>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信息无障碍技术，协议和格式（</a:t>
            </a:r>
            <a:r>
              <a:rPr lang="en-US" altLang="zh-CN" sz="1800" dirty="0">
                <a:latin typeface="苹方 常规" panose="020B0300000000000000" pitchFamily="34" charset="-122"/>
                <a:ea typeface="苹方 常规" panose="020B0300000000000000" pitchFamily="34" charset="-122"/>
              </a:rPr>
              <a:t>PF</a:t>
            </a:r>
            <a:r>
              <a:rPr lang="zh-CN" altLang="en-US" sz="1800" dirty="0">
                <a:latin typeface="苹方 常规" panose="020B0300000000000000" pitchFamily="34" charset="-122"/>
                <a:ea typeface="苹方 常规" panose="020B0300000000000000" pitchFamily="34" charset="-122"/>
              </a:rPr>
              <a:t>）、</a:t>
            </a:r>
            <a:r>
              <a:rPr lang="en-US" altLang="zh-CN" sz="1800" dirty="0">
                <a:latin typeface="苹方 常规" panose="020B0300000000000000" pitchFamily="34" charset="-122"/>
                <a:ea typeface="苹方 常规" panose="020B0300000000000000" pitchFamily="34" charset="-122"/>
              </a:rPr>
              <a:t>Web</a:t>
            </a:r>
            <a:r>
              <a:rPr lang="zh-CN" altLang="en-US" sz="1800" dirty="0">
                <a:latin typeface="苹方 常规" panose="020B0300000000000000" pitchFamily="34" charset="-122"/>
                <a:ea typeface="苹方 常规" panose="020B0300000000000000" pitchFamily="34" charset="-122"/>
              </a:rPr>
              <a:t>内容可访问性原则、编写工具可访问性原则、用户代理可访问性、评估和修复工具（</a:t>
            </a:r>
            <a:r>
              <a:rPr lang="en-US" altLang="zh-CN" sz="1800" dirty="0">
                <a:latin typeface="苹方 常规" panose="020B0300000000000000" pitchFamily="34" charset="-122"/>
                <a:ea typeface="苹方 常规" panose="020B0300000000000000" pitchFamily="34" charset="-122"/>
              </a:rPr>
              <a:t>ERT</a:t>
            </a:r>
            <a:r>
              <a:rPr lang="zh-CN" altLang="en-US" sz="1800" dirty="0">
                <a:latin typeface="苹方 常规" panose="020B0300000000000000" pitchFamily="34" charset="-122"/>
                <a:ea typeface="苹方 常规" panose="020B0300000000000000" pitchFamily="34" charset="-122"/>
              </a:rPr>
              <a:t>），及独立用户界面（</a:t>
            </a:r>
            <a:r>
              <a:rPr lang="en-US" altLang="zh-CN" sz="1800" dirty="0">
                <a:latin typeface="苹方 常规" panose="020B0300000000000000" pitchFamily="34" charset="-122"/>
                <a:ea typeface="苹方 常规" panose="020B0300000000000000" pitchFamily="34" charset="-122"/>
              </a:rPr>
              <a:t>Indie UI</a:t>
            </a:r>
            <a:r>
              <a:rPr lang="zh-CN" altLang="en-US" sz="1800" dirty="0">
                <a:latin typeface="苹方 常规" panose="020B0300000000000000" pitchFamily="34" charset="-122"/>
                <a:ea typeface="苹方 常规" panose="020B0300000000000000" pitchFamily="34" charset="-122"/>
              </a:rPr>
              <a:t>）</a:t>
            </a:r>
            <a:endParaRPr lang="en-US" altLang="zh-CN" sz="1800" dirty="0">
              <a:latin typeface="苹方 常规" panose="020B0300000000000000" pitchFamily="34" charset="-122"/>
              <a:ea typeface="苹方 常规" panose="020B0300000000000000" pitchFamily="34" charset="-122"/>
            </a:endParaRPr>
          </a:p>
          <a:p>
            <a:r>
              <a:rPr lang="en-US" altLang="zh-CN" sz="1800" dirty="0">
                <a:latin typeface="苹方 常规" panose="020B0300000000000000" pitchFamily="34" charset="-122"/>
                <a:ea typeface="苹方 常规" panose="020B0300000000000000" pitchFamily="34" charset="-122"/>
              </a:rPr>
              <a:t>WAI</a:t>
            </a:r>
            <a:r>
              <a:rPr lang="zh-CN" altLang="en-US" sz="1800" dirty="0">
                <a:latin typeface="苹方 常规" panose="020B0300000000000000" pitchFamily="34" charset="-122"/>
                <a:ea typeface="苹方 常规" panose="020B0300000000000000" pitchFamily="34" charset="-122"/>
              </a:rPr>
              <a:t>国际计划办公室，教育和推广（</a:t>
            </a:r>
            <a:r>
              <a:rPr lang="en-US" altLang="zh-CN" sz="1800" dirty="0">
                <a:latin typeface="苹方 常规" panose="020B0300000000000000" pitchFamily="34" charset="-122"/>
                <a:ea typeface="苹方 常规" panose="020B0300000000000000" pitchFamily="34" charset="-122"/>
              </a:rPr>
              <a:t>EO</a:t>
            </a:r>
            <a:r>
              <a:rPr lang="zh-CN" altLang="en-US" sz="1800" dirty="0">
                <a:latin typeface="苹方 常规" panose="020B0300000000000000" pitchFamily="34" charset="-122"/>
                <a:ea typeface="苹方 常规" panose="020B0300000000000000" pitchFamily="34" charset="-122"/>
              </a:rPr>
              <a:t>）、研究和开发（</a:t>
            </a:r>
            <a:r>
              <a:rPr lang="en-US" altLang="zh-CN" sz="1800" dirty="0">
                <a:latin typeface="苹方 常规" panose="020B0300000000000000" pitchFamily="34" charset="-122"/>
                <a:ea typeface="苹方 常规" panose="020B0300000000000000" pitchFamily="34" charset="-122"/>
              </a:rPr>
              <a:t>RD</a:t>
            </a:r>
            <a:r>
              <a:rPr lang="zh-CN" altLang="en-US" sz="1800" dirty="0">
                <a:latin typeface="苹方 常规" panose="020B0300000000000000" pitchFamily="34" charset="-122"/>
                <a:ea typeface="苹方 常规" panose="020B0300000000000000" pitchFamily="34" charset="-122"/>
              </a:rPr>
              <a:t>）、</a:t>
            </a:r>
            <a:r>
              <a:rPr lang="en-US" altLang="zh-CN" sz="1800" dirty="0">
                <a:latin typeface="苹方 常规" panose="020B0300000000000000" pitchFamily="34" charset="-122"/>
                <a:ea typeface="苹方 常规" panose="020B0300000000000000" pitchFamily="34" charset="-122"/>
              </a:rPr>
              <a:t>WAI</a:t>
            </a:r>
            <a:r>
              <a:rPr lang="zh-CN" altLang="en-US" sz="1800" dirty="0">
                <a:latin typeface="苹方 常规" panose="020B0300000000000000" pitchFamily="34" charset="-122"/>
                <a:ea typeface="苹方 常规" panose="020B0300000000000000" pitchFamily="34" charset="-122"/>
              </a:rPr>
              <a:t>、</a:t>
            </a:r>
            <a:r>
              <a:rPr lang="en-US" altLang="zh-CN" sz="1800" dirty="0">
                <a:latin typeface="苹方 常规" panose="020B0300000000000000" pitchFamily="34" charset="-122"/>
                <a:ea typeface="苹方 常规" panose="020B0300000000000000" pitchFamily="34" charset="-122"/>
              </a:rPr>
              <a:t>WAI</a:t>
            </a:r>
            <a:r>
              <a:rPr lang="zh-CN" altLang="en-US" sz="1800" dirty="0">
                <a:latin typeface="苹方 常规" panose="020B0300000000000000" pitchFamily="34" charset="-122"/>
                <a:ea typeface="苹方 常规" panose="020B0300000000000000" pitchFamily="34" charset="-122"/>
              </a:rPr>
              <a:t> </a:t>
            </a:r>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主要解决残障人士方便的获得</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内容相关的技术问题并形成解决方案，包括</a:t>
            </a:r>
            <a:r>
              <a:rPr lang="en-US" altLang="zh-CN" sz="1400" dirty="0">
                <a:latin typeface="苹方 常规" panose="020B0300000000000000" pitchFamily="34" charset="-122"/>
                <a:ea typeface="苹方 常规" panose="020B0300000000000000" pitchFamily="34" charset="-122"/>
              </a:rPr>
              <a:t>Web</a:t>
            </a:r>
            <a:r>
              <a:rPr lang="zh-CN" altLang="en-US" sz="1400" dirty="0">
                <a:latin typeface="苹方 常规" panose="020B0300000000000000" pitchFamily="34" charset="-122"/>
                <a:ea typeface="苹方 常规" panose="020B0300000000000000" pitchFamily="34" charset="-122"/>
              </a:rPr>
              <a:t>信息无障碍的基本原则、实现技术、评估方法等</a:t>
            </a:r>
            <a:endParaRPr lang="zh-CN" altLang="en-US" sz="1050"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5709"/>
            <a:ext cx="10515600" cy="5641254"/>
          </a:xfrm>
        </p:spPr>
        <p:txBody>
          <a:bodyPr>
            <a:normAutofit/>
          </a:bodyPr>
          <a:lstStyle/>
          <a:p>
            <a:pPr marL="0" indent="0">
              <a:buNone/>
            </a:pPr>
            <a:endParaRPr lang="en-US" altLang="zh-CN" sz="1800" b="1" dirty="0">
              <a:latin typeface="苹方 常规" panose="020B0300000000000000" pitchFamily="34" charset="-122"/>
              <a:ea typeface="苹方 常规" panose="020B0300000000000000" pitchFamily="34" charset="-122"/>
            </a:endParaRPr>
          </a:p>
          <a:p>
            <a:r>
              <a:rPr lang="zh-CN" altLang="en-US" sz="1800" b="1" dirty="0">
                <a:latin typeface="苹方 常规" panose="020B0300000000000000" pitchFamily="34" charset="-122"/>
                <a:ea typeface="苹方 常规" panose="020B0300000000000000" pitchFamily="34" charset="-122"/>
              </a:rPr>
              <a:t>目的</a:t>
            </a:r>
            <a:r>
              <a:rPr lang="en-US" altLang="zh-CN" sz="1800" b="1" dirty="0">
                <a:latin typeface="苹方 常规" panose="020B0300000000000000" pitchFamily="34" charset="-122"/>
                <a:ea typeface="苹方 常规" panose="020B0300000000000000" pitchFamily="34" charset="-122"/>
              </a:rPr>
              <a:t>: </a:t>
            </a:r>
            <a:r>
              <a:rPr lang="zh-CN" altLang="en-US" sz="1800" b="1" dirty="0">
                <a:latin typeface="苹方 常规" panose="020B0300000000000000" pitchFamily="34" charset="-122"/>
                <a:ea typeface="苹方 常规" panose="020B0300000000000000" pitchFamily="34" charset="-122"/>
              </a:rPr>
              <a:t>为什么要遵循标准</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    我们作为生产者实际上只是位于中游，既不是上游的浏览器制造商，他们是标准的真正制定者，也不算是下游，他们是浏览器的</a:t>
            </a:r>
            <a:r>
              <a:rPr lang="en-US" altLang="zh-CN" sz="1400" dirty="0">
                <a:latin typeface="苹方 常规" panose="020B0300000000000000" pitchFamily="34" charset="-122"/>
                <a:ea typeface="苹方 常规" panose="020B0300000000000000" pitchFamily="34" charset="-122"/>
              </a:rPr>
              <a:t>                           </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    </a:t>
            </a:r>
            <a:r>
              <a:rPr lang="zh-CN" altLang="en-US" sz="1400" dirty="0">
                <a:latin typeface="苹方 常规" panose="020B0300000000000000" pitchFamily="34" charset="-122"/>
                <a:ea typeface="苹方 常规" panose="020B0300000000000000" pitchFamily="34" charset="-122"/>
              </a:rPr>
              <a:t>终端使用者。这个角色就意味着我们位于一个接口的位置，我们需要想办法满足下游的用户使用上游不同浏览器时看到的是同样</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    </a:t>
            </a:r>
            <a:r>
              <a:rPr lang="zh-CN" altLang="en-US" sz="1400" dirty="0">
                <a:latin typeface="苹方 常规" panose="020B0300000000000000" pitchFamily="34" charset="-122"/>
                <a:ea typeface="苹方 常规" panose="020B0300000000000000" pitchFamily="34" charset="-122"/>
              </a:rPr>
              <a:t>的内  容。用一个程序的语言说，我们是转换器</a:t>
            </a:r>
            <a:r>
              <a:rPr lang="en-US" altLang="zh-CN" sz="1400" dirty="0">
                <a:latin typeface="苹方 常规" panose="020B0300000000000000" pitchFamily="34" charset="-122"/>
                <a:ea typeface="苹方 常规" panose="020B0300000000000000" pitchFamily="34" charset="-122"/>
              </a:rPr>
              <a:t>……adapter</a:t>
            </a:r>
            <a:r>
              <a:rPr lang="zh-CN" altLang="en-US" sz="1400" dirty="0">
                <a:latin typeface="苹方 常规" panose="020B0300000000000000" pitchFamily="34" charset="-122"/>
                <a:ea typeface="苹方 常规" panose="020B0300000000000000" pitchFamily="34" charset="-122"/>
              </a:rPr>
              <a:t>，我们想方设法让我们的页面、我们的程序能够支持所有的浏览器、</a:t>
            </a:r>
            <a:endParaRPr lang="en-US" altLang="zh-CN" sz="1400" dirty="0">
              <a:latin typeface="苹方 常规" panose="020B0300000000000000" pitchFamily="34" charset="-122"/>
              <a:ea typeface="苹方 常规" panose="020B0300000000000000" pitchFamily="34" charset="-122"/>
            </a:endParaRPr>
          </a:p>
          <a:p>
            <a:pPr marL="0" indent="0">
              <a:buNone/>
            </a:pPr>
            <a:r>
              <a:rPr lang="en-US" altLang="zh-CN" sz="1400" dirty="0">
                <a:latin typeface="苹方 常规" panose="020B0300000000000000" pitchFamily="34" charset="-122"/>
                <a:ea typeface="苹方 常规" panose="020B0300000000000000" pitchFamily="34" charset="-122"/>
              </a:rPr>
              <a:t>    </a:t>
            </a:r>
            <a:r>
              <a:rPr lang="zh-CN" altLang="en-US" sz="1400" dirty="0">
                <a:latin typeface="苹方 常规" panose="020B0300000000000000" pitchFamily="34" charset="-122"/>
                <a:ea typeface="苹方 常规" panose="020B0300000000000000" pitchFamily="34" charset="-122"/>
              </a:rPr>
              <a:t>能够满足尽可能多的用户。我们要满足所有的客户，即使做不到，我们也要满足我们技术范围之内的所有用户</a:t>
            </a: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pPr marL="0" indent="0">
              <a:buNone/>
            </a:pPr>
            <a:endParaRPr lang="en-US" altLang="zh-CN" sz="1400" dirty="0">
              <a:latin typeface="苹方 常规" panose="020B0300000000000000" pitchFamily="34" charset="-122"/>
              <a:ea typeface="苹方 常规" panose="020B0300000000000000" pitchFamily="34" charset="-122"/>
            </a:endParaRPr>
          </a:p>
          <a:p>
            <a:r>
              <a:rPr lang="zh-CN" altLang="en-US" sz="1800" b="1" dirty="0">
                <a:latin typeface="苹方 常规" panose="020B0300000000000000" pitchFamily="34" charset="-122"/>
                <a:ea typeface="苹方 常规" panose="020B0300000000000000" pitchFamily="34" charset="-122"/>
              </a:rPr>
              <a:t>目标</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     一个标准制作的网站，让你压根感觉不到跟标准有关</a:t>
            </a:r>
            <a:endParaRPr lang="en-US" altLang="zh-CN" sz="1400" b="1" dirty="0">
              <a:latin typeface="苹方 常规" panose="020B0300000000000000" pitchFamily="34" charset="-122"/>
              <a:ea typeface="苹方 常规" panose="020B0300000000000000" pitchFamily="34" charset="-122"/>
            </a:endParaRPr>
          </a:p>
          <a:p>
            <a:pPr marL="0" indent="0">
              <a:buNone/>
            </a:pPr>
            <a:endParaRPr lang="en-US" altLang="zh-CN" sz="1800" b="1" dirty="0">
              <a:latin typeface="苹方 常规" panose="020B0300000000000000" pitchFamily="34" charset="-122"/>
              <a:ea typeface="苹方 常规" panose="020B0300000000000000" pitchFamily="34" charset="-122"/>
            </a:endParaRPr>
          </a:p>
          <a:p>
            <a:pPr marL="0" indent="0">
              <a:buNone/>
            </a:pPr>
            <a:endParaRPr lang="en-US" altLang="zh-CN" sz="1800" b="1" dirty="0">
              <a:latin typeface="苹方 常规" panose="020B0300000000000000" pitchFamily="34" charset="-122"/>
              <a:ea typeface="苹方 常规" panose="020B0300000000000000" pitchFamily="34" charset="-122"/>
            </a:endParaRPr>
          </a:p>
          <a:p>
            <a:r>
              <a:rPr lang="zh-CN" altLang="en-US" sz="1800" b="1" dirty="0">
                <a:latin typeface="苹方 常规" panose="020B0300000000000000" pitchFamily="34" charset="-122"/>
                <a:ea typeface="苹方 常规" panose="020B0300000000000000" pitchFamily="34" charset="-122"/>
              </a:rPr>
              <a:t>受众</a:t>
            </a:r>
            <a:endParaRPr lang="en-US" altLang="zh-CN" sz="1800" b="1" dirty="0">
              <a:latin typeface="苹方 常规" panose="020B0300000000000000" pitchFamily="34" charset="-122"/>
              <a:ea typeface="苹方 常规" panose="020B0300000000000000" pitchFamily="34" charset="-122"/>
            </a:endParaRPr>
          </a:p>
          <a:p>
            <a:pPr marL="0" indent="0">
              <a:buNone/>
            </a:pPr>
            <a:r>
              <a:rPr lang="zh-CN" altLang="en-US" sz="1400" dirty="0">
                <a:latin typeface="苹方 常规" panose="020B0300000000000000" pitchFamily="34" charset="-122"/>
                <a:ea typeface="苹方 常规" panose="020B0300000000000000" pitchFamily="34" charset="-122"/>
              </a:rPr>
              <a:t>    所有</a:t>
            </a:r>
            <a:r>
              <a:rPr lang="en-US" altLang="zh-CN" sz="1400" dirty="0" err="1">
                <a:latin typeface="苹方 常规" panose="020B0300000000000000" pitchFamily="34" charset="-122"/>
                <a:ea typeface="苹方 常规" panose="020B0300000000000000" pitchFamily="34" charset="-122"/>
              </a:rPr>
              <a:t>ui</a:t>
            </a:r>
            <a:r>
              <a:rPr lang="zh-CN" altLang="en-US" sz="1400" dirty="0">
                <a:latin typeface="苹方 常规" panose="020B0300000000000000" pitchFamily="34" charset="-122"/>
                <a:ea typeface="苹方 常规" panose="020B0300000000000000" pitchFamily="34" charset="-122"/>
              </a:rPr>
              <a:t>设计师、技术工程师、运营维护人员</a:t>
            </a:r>
            <a:endParaRPr lang="en-US" altLang="zh-CN" sz="1400" b="1" dirty="0">
              <a:latin typeface="苹方 常规" panose="020B0300000000000000" pitchFamily="34" charset="-122"/>
              <a:ea typeface="苹方 常规"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563418"/>
            <a:ext cx="10515600" cy="5613545"/>
          </a:xfrm>
        </p:spPr>
        <p:txBody>
          <a:bodyPr>
            <a:normAutofit/>
          </a:bodyPr>
          <a:lstStyle/>
          <a:p>
            <a:r>
              <a:rPr lang="zh-CN" altLang="en-US" sz="1800" b="1" dirty="0">
                <a:latin typeface="苹方 常规" panose="020B0300000000000000" pitchFamily="34" charset="-122"/>
                <a:ea typeface="苹方 常规" panose="020B0300000000000000" pitchFamily="34" charset="-122"/>
              </a:rPr>
              <a:t>标准内容</a:t>
            </a:r>
            <a:endParaRPr lang="en-US" altLang="zh-CN" sz="1800" b="1" dirty="0">
              <a:latin typeface="苹方 常规" panose="020B0300000000000000" pitchFamily="34" charset="-122"/>
              <a:ea typeface="苹方 常规" panose="020B0300000000000000" pitchFamily="34" charset="-122"/>
            </a:endParaRPr>
          </a:p>
          <a:p>
            <a:pPr marL="0" indent="0">
              <a:buNone/>
            </a:pPr>
            <a:r>
              <a:rPr lang="en-US" altLang="zh-CN" sz="1800" dirty="0">
                <a:latin typeface="苹方 常规" panose="020B0300000000000000" pitchFamily="34" charset="-122"/>
                <a:ea typeface="苹方 常规" panose="020B0300000000000000" pitchFamily="34" charset="-122"/>
              </a:rPr>
              <a:t>w3c</a:t>
            </a:r>
            <a:r>
              <a:rPr lang="zh-CN" altLang="en-US" sz="1800" dirty="0">
                <a:latin typeface="苹方 常规" panose="020B0300000000000000" pitchFamily="34" charset="-122"/>
                <a:ea typeface="苹方 常规" panose="020B0300000000000000" pitchFamily="34" charset="-122"/>
              </a:rPr>
              <a:t>抛弃了</a:t>
            </a:r>
            <a:r>
              <a:rPr lang="en-US" altLang="zh-CN" sz="1800" dirty="0">
                <a:latin typeface="苹方 常规" panose="020B0300000000000000" pitchFamily="34" charset="-122"/>
                <a:ea typeface="苹方 常规" panose="020B0300000000000000" pitchFamily="34" charset="-122"/>
              </a:rPr>
              <a:t>font</a:t>
            </a:r>
            <a:r>
              <a:rPr lang="zh-CN" altLang="en-US" sz="1800" dirty="0">
                <a:latin typeface="苹方 常规" panose="020B0300000000000000" pitchFamily="34" charset="-122"/>
                <a:ea typeface="苹方 常规" panose="020B0300000000000000" pitchFamily="34" charset="-122"/>
              </a:rPr>
              <a:t>标签，新的页面中不应该再出现</a:t>
            </a:r>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800" dirty="0">
                <a:latin typeface="苹方 常规" panose="020B0300000000000000" pitchFamily="34" charset="-122"/>
                <a:ea typeface="苹方 常规" panose="020B0300000000000000" pitchFamily="34" charset="-122"/>
              </a:rPr>
              <a:t>如：</a:t>
            </a:r>
            <a:r>
              <a:rPr lang="en-US" altLang="zh-CN" sz="1800" dirty="0">
                <a:latin typeface="苹方 常规" panose="020B0300000000000000" pitchFamily="34" charset="-122"/>
                <a:ea typeface="苹方 常规" panose="020B0300000000000000" pitchFamily="34" charset="-122"/>
              </a:rPr>
              <a:t>&lt;font color=”red”&gt;&lt;/font&gt;</a:t>
            </a:r>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800" dirty="0">
                <a:latin typeface="苹方 常规" panose="020B0300000000000000" pitchFamily="34" charset="-122"/>
                <a:ea typeface="苹方 常规" panose="020B0300000000000000" pitchFamily="34" charset="-122"/>
              </a:rPr>
              <a:t>替代方法：</a:t>
            </a:r>
            <a:r>
              <a:rPr lang="en-US" altLang="zh-CN" sz="1800" dirty="0">
                <a:latin typeface="苹方 常规" panose="020B0300000000000000" pitchFamily="34" charset="-122"/>
                <a:ea typeface="苹方 常规" panose="020B0300000000000000" pitchFamily="34" charset="-122"/>
              </a:rPr>
              <a:t>&lt;span class=”</a:t>
            </a:r>
            <a:r>
              <a:rPr lang="en-US" altLang="zh-CN" sz="1800" dirty="0" err="1">
                <a:latin typeface="苹方 常规" panose="020B0300000000000000" pitchFamily="34" charset="-122"/>
                <a:ea typeface="苹方 常规" panose="020B0300000000000000" pitchFamily="34" charset="-122"/>
              </a:rPr>
              <a:t>red_tex</a:t>
            </a:r>
            <a:r>
              <a:rPr lang="en-US" altLang="zh-CN" sz="1800" dirty="0">
                <a:latin typeface="苹方 常规" panose="020B0300000000000000" pitchFamily="34" charset="-122"/>
                <a:ea typeface="苹方 常规" panose="020B0300000000000000" pitchFamily="34" charset="-122"/>
              </a:rPr>
              <a:t>”&gt;&lt;/span&gt;</a:t>
            </a:r>
            <a:endParaRPr lang="en-US" altLang="zh-CN" sz="1800" dirty="0">
              <a:latin typeface="苹方 常规" panose="020B0300000000000000" pitchFamily="34" charset="-122"/>
              <a:ea typeface="苹方 常规" panose="020B0300000000000000" pitchFamily="34" charset="-122"/>
            </a:endParaRPr>
          </a:p>
          <a:p>
            <a:pPr marL="0" indent="0">
              <a:buNone/>
            </a:pPr>
            <a:endParaRPr lang="en-US" altLang="zh-CN" sz="1800" dirty="0">
              <a:latin typeface="苹方 常规" panose="020B0300000000000000" pitchFamily="34" charset="-122"/>
              <a:ea typeface="苹方 常规" panose="020B0300000000000000" pitchFamily="34" charset="-122"/>
            </a:endParaRPr>
          </a:p>
          <a:p>
            <a:pPr marL="0" indent="0">
              <a:buNone/>
            </a:pPr>
            <a:r>
              <a:rPr lang="zh-CN" altLang="en-US" sz="1800" b="1" dirty="0">
                <a:latin typeface="苹方 常规" panose="020B0300000000000000" pitchFamily="34" charset="-122"/>
                <a:ea typeface="苹方 常规" panose="020B0300000000000000" pitchFamily="34" charset="-122"/>
              </a:rPr>
              <a:t>一个标准</a:t>
            </a:r>
            <a:r>
              <a:rPr lang="en-US" altLang="zh-CN" sz="1800" b="1" dirty="0">
                <a:latin typeface="苹方 常规" panose="020B0300000000000000" pitchFamily="34" charset="-122"/>
                <a:ea typeface="苹方 常规" panose="020B0300000000000000" pitchFamily="34" charset="-122"/>
              </a:rPr>
              <a:t>XHTML</a:t>
            </a:r>
            <a:r>
              <a:rPr lang="zh-CN" altLang="en-US" sz="1800" b="1" dirty="0">
                <a:latin typeface="苹方 常规" panose="020B0300000000000000" pitchFamily="34" charset="-122"/>
                <a:ea typeface="苹方 常规" panose="020B0300000000000000" pitchFamily="34" charset="-122"/>
              </a:rPr>
              <a:t>头信息格式如下：</a:t>
            </a:r>
            <a:endParaRPr lang="en-US" altLang="zh-CN" sz="1800" b="1" dirty="0">
              <a:latin typeface="苹方 常规" panose="020B0300000000000000" pitchFamily="34" charset="-122"/>
              <a:ea typeface="苹方 常规" panose="020B0300000000000000" pitchFamily="34" charset="-122"/>
            </a:endParaRPr>
          </a:p>
          <a:p>
            <a:pPr marL="0" indent="0">
              <a:buNone/>
            </a:pPr>
            <a:endParaRPr lang="en-US" altLang="zh-CN" sz="1800" b="1" dirty="0">
              <a:latin typeface="苹方 常规" panose="020B0300000000000000" pitchFamily="34" charset="-122"/>
              <a:ea typeface="苹方 常规" panose="020B0300000000000000" pitchFamily="34" charset="-122"/>
            </a:endParaRPr>
          </a:p>
          <a:p>
            <a:pPr marL="0" indent="0">
              <a:buNone/>
            </a:pPr>
            <a:endParaRPr lang="en-US" altLang="zh-CN" sz="1800" b="1" dirty="0">
              <a:latin typeface="苹方 常规" panose="020B0300000000000000" pitchFamily="34" charset="-122"/>
              <a:ea typeface="苹方 常规" panose="020B0300000000000000" pitchFamily="34" charset="-122"/>
            </a:endParaRPr>
          </a:p>
          <a:p>
            <a:pPr marL="0" indent="0">
              <a:buNone/>
            </a:pPr>
            <a:endParaRPr lang="zh-CN" altLang="en-US" sz="1800" b="1" dirty="0">
              <a:latin typeface="苹方 常规" panose="020B0300000000000000" pitchFamily="34" charset="-122"/>
              <a:ea typeface="苹方 常规" panose="020B0300000000000000" pitchFamily="34" charset="-122"/>
            </a:endParaRPr>
          </a:p>
        </p:txBody>
      </p:sp>
      <p:pic>
        <p:nvPicPr>
          <p:cNvPr id="7" name="图片 6"/>
          <p:cNvPicPr>
            <a:picLocks noChangeAspect="1"/>
          </p:cNvPicPr>
          <p:nvPr/>
        </p:nvPicPr>
        <p:blipFill>
          <a:blip r:embed="rId1"/>
          <a:stretch>
            <a:fillRect/>
          </a:stretch>
        </p:blipFill>
        <p:spPr>
          <a:xfrm>
            <a:off x="838200" y="2859245"/>
            <a:ext cx="9324975" cy="419100"/>
          </a:xfrm>
          <a:prstGeom prst="rect">
            <a:avLst/>
          </a:prstGeom>
        </p:spPr>
      </p:pic>
      <p:pic>
        <p:nvPicPr>
          <p:cNvPr id="8" name="图片 7"/>
          <p:cNvPicPr>
            <a:picLocks noChangeAspect="1"/>
          </p:cNvPicPr>
          <p:nvPr/>
        </p:nvPicPr>
        <p:blipFill>
          <a:blip r:embed="rId2"/>
          <a:stretch>
            <a:fillRect/>
          </a:stretch>
        </p:blipFill>
        <p:spPr>
          <a:xfrm>
            <a:off x="838200" y="3429000"/>
            <a:ext cx="9315450" cy="303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5194</Words>
  <Application>WPS 演示</Application>
  <PresentationFormat>宽屏</PresentationFormat>
  <Paragraphs>246</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苹方 常规</vt:lpstr>
      <vt:lpstr>微软雅黑</vt:lpstr>
      <vt:lpstr>等线 Light</vt:lpstr>
      <vt:lpstr>等线</vt:lpstr>
      <vt:lpstr>Calibri</vt:lpstr>
      <vt:lpstr>Arial Unicode MS</vt:lpstr>
      <vt:lpstr>Office 主题​​</vt:lpstr>
      <vt:lpstr>W3C标准规范</vt:lpstr>
      <vt:lpstr>W3C国际标准规范</vt:lpstr>
      <vt:lpstr>交互技术标准领域</vt:lpstr>
      <vt:lpstr>普适Web标准领域</vt:lpstr>
      <vt:lpstr>技术与社会标准领域</vt:lpstr>
      <vt:lpstr>信息与知识标准领域  </vt:lpstr>
      <vt:lpstr>Web信息无障碍计划标准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W3C标准规范</dc:title>
  <dc:creator>TianZ</dc:creator>
  <cp:lastModifiedBy>嘟ǔ嘟ū嘟ú嘟ū嘟ū～～</cp:lastModifiedBy>
  <cp:revision>40</cp:revision>
  <dcterms:created xsi:type="dcterms:W3CDTF">2020-03-24T03:48:00Z</dcterms:created>
  <dcterms:modified xsi:type="dcterms:W3CDTF">2021-07-06T05:48:30Z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6D02BB0D534F4A528399178A6D7BA541</vt:lpwstr>
  </property>
  <property fmtid="{D5CDD505-2E9C-101B-9397-08002B2CF9AE}" pid="3" name="KSOProductBuildVer">
    <vt:lpwstr>2052-11.1.0.10578</vt:lpwstr>
  </property>
</Properties>
</file>