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0" r:id="rId2"/>
    <p:sldId id="271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6"/>
    <p:restoredTop sz="93817"/>
  </p:normalViewPr>
  <p:slideViewPr>
    <p:cSldViewPr snapToGrid="0" snapToObjects="1">
      <p:cViewPr>
        <p:scale>
          <a:sx n="169" d="100"/>
          <a:sy n="169" d="100"/>
        </p:scale>
        <p:origin x="-1208" y="-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5CA27-DE70-0A42-BB54-67BA108E5F5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662A-1858-4246-9733-AA07A7A8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C94F-C729-B344-8543-D5D88571B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87A34-2422-374B-A8F9-189EA42BD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387C-1D60-F446-8BF0-DE0C3DC6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82DE-474D-2441-AAB9-C55DEAAE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F530E-7BD2-3343-B4BE-826DBEB3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B651-4DCB-2044-B291-86F592B6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71FC0-23C6-884A-BDA3-31FFDE350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BEFB-ED22-414C-A6C2-BB0D8D99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6AF0-116B-A646-A3E0-CC17EDDA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AD69-D5F9-DC42-98AA-47A0462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6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7394B-3A2F-1342-9BA5-3262DD6C8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0F1B4-A2FA-794E-B5AB-56DC9F51A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EFF5-0FE5-1049-BF01-CC1ABDEB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0036-A5F8-EC4F-8FD3-E3F6169E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053BC-72AD-1442-8FB7-D585D321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527A-189E-174A-8808-514E045C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BAEC-83E6-9942-87C7-4AE73CC6B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B485-8982-3C4F-8C8D-4FC66CC8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4EEB-3990-9240-8AE6-A9515F82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FD67-7094-CE41-8DED-3DAD1C5F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9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ED1A-5770-824A-96AC-5BA5CC24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0657-1A53-0F44-97ED-5540111E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1AE0C-E457-644B-BDAE-68C146E2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6066C-A5EF-8247-AAF6-A852E7FA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3DF7-6231-D04C-A08E-D59BD063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0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D0F8-8F75-8640-B430-0C66916F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7735-892B-1A43-B9A2-25E39835C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0D00A-CA55-0D4B-89B4-4A155A79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52387-61BD-5045-AE4E-1E5F4DDF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12E79-F786-EB41-B3F7-37F6086B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15E48-4C88-4346-98D8-616DF20E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058D-35AC-CA48-8CC1-9214F8A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462BA-0047-8B44-834A-524823639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136AC-F564-994C-B777-924D46CC2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6C5B6-E950-664B-981A-D744B935D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FD6E-48A1-0041-A887-01A5D5165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B5D15-ABC9-174A-9C41-73098A8D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54259-77F5-0240-8063-7B660E46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41085-6DCA-4E43-B3C7-CBD9B9DE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18AE-D695-1343-9350-BFA53592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A1E97-5154-FB48-BF01-51D3E79B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DA4DA-D35D-3247-9BC3-769D9439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5E89D-0268-D244-89CA-109D09AA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8D1D-5879-2E48-9299-7D86680A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70D1A-8033-C644-A443-2CA02547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F587-0A25-F14A-B9AA-07ED93B3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8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BC5D-FA91-E54C-B3BE-8F09DFDD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A4F1-60D0-0E4C-8796-B0AC4AB1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60B8C-B3FD-0343-8113-9BB945256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9DFBA-93A5-C647-AEE1-C43EA436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74C2C-A8DC-BF4C-96E6-6877965F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1C42B-F5DC-DC4F-9F26-C361CBDE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88EB-40A7-BB40-AAA9-379ED22A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3D633-E95B-6E4A-89C4-D1DD5181E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050A6-C0EE-744E-9622-BE399C3C6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21AB8-AAFE-F048-9652-8D786F36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80001-DB76-1C4C-A0CF-513AB037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C59DA-D19F-144F-B625-911969D5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0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DF465-CADD-5243-A82B-B8745D7E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7032E-6D6D-0546-9163-D728A8CB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B9A3-C172-4042-B1BE-1767CC211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B0238-EBB6-5A4B-A0E2-87D07B984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4934-1536-034D-8FF5-39A9AA1E7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8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em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emf"/><Relationship Id="rId2" Type="http://schemas.openxmlformats.org/officeDocument/2006/relationships/image" Target="../media/image9.png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emf"/><Relationship Id="rId10" Type="http://schemas.openxmlformats.org/officeDocument/2006/relationships/image" Target="../media/image17.png"/><Relationship Id="rId19" Type="http://schemas.openxmlformats.org/officeDocument/2006/relationships/image" Target="../media/image26.emf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A3-40k_013-c">
            <a:extLst>
              <a:ext uri="{FF2B5EF4-FFF2-40B4-BE49-F238E27FC236}">
                <a16:creationId xmlns:a16="http://schemas.microsoft.com/office/drawing/2014/main" id="{8DD91A56-F60A-1C47-AEEA-E0ECAEE08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34" y="1350980"/>
            <a:ext cx="1441637" cy="135951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30" descr="http://d2n4wb9orp1vta.cloudfront.net/resources/images/cdn/cms/1113HPC_Ceramic_Matech_SiNC%20fiberCVISiC%20matrix.jpg">
            <a:extLst>
              <a:ext uri="{FF2B5EF4-FFF2-40B4-BE49-F238E27FC236}">
                <a16:creationId xmlns:a16="http://schemas.microsoft.com/office/drawing/2014/main" id="{784052A3-24C2-5346-984A-DF0C5798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0979" y="2638408"/>
            <a:ext cx="1441637" cy="13595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9" name="Shape 80">
            <a:extLst>
              <a:ext uri="{FF2B5EF4-FFF2-40B4-BE49-F238E27FC236}">
                <a16:creationId xmlns:a16="http://schemas.microsoft.com/office/drawing/2014/main" id="{2F970E0B-270C-1A41-8431-01BCE61DB882}"/>
              </a:ext>
            </a:extLst>
          </p:cNvPr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14" b="97284" l="6176" r="95012"/>
                    </a14:imgEffect>
                  </a14:imgLayer>
                </a14:imgProps>
              </a:ext>
            </a:extLst>
          </a:blip>
          <a:srcRect l="4741" t="5437" r="3540"/>
          <a:stretch/>
        </p:blipFill>
        <p:spPr>
          <a:xfrm>
            <a:off x="2010183" y="3914240"/>
            <a:ext cx="1441637" cy="15421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0" name="Picture 7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73A2D13-67C2-C84B-A520-CEBEDC1BCD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031" r="18492" b="21214"/>
          <a:stretch/>
        </p:blipFill>
        <p:spPr>
          <a:xfrm>
            <a:off x="3451820" y="1074021"/>
            <a:ext cx="7510570" cy="45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8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B77ECA-B326-7245-84B9-D8543C4A4FC3}"/>
              </a:ext>
            </a:extLst>
          </p:cNvPr>
          <p:cNvSpPr/>
          <p:nvPr/>
        </p:nvSpPr>
        <p:spPr>
          <a:xfrm>
            <a:off x="2136659" y="1917608"/>
            <a:ext cx="1954306" cy="2394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High-fidelity RVE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(DNS)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6387DC-4F62-D84B-B9F8-9C392D7E7D65}"/>
              </a:ext>
            </a:extLst>
          </p:cNvPr>
          <p:cNvSpPr/>
          <p:nvPr/>
        </p:nvSpPr>
        <p:spPr>
          <a:xfrm>
            <a:off x="4426410" y="1917612"/>
            <a:ext cx="3644900" cy="16886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ea typeface="Times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4E459-5BFD-8D4D-BDB4-FA88B866E06F}"/>
              </a:ext>
            </a:extLst>
          </p:cNvPr>
          <p:cNvSpPr txBox="1"/>
          <p:nvPr/>
        </p:nvSpPr>
        <p:spPr>
          <a:xfrm>
            <a:off x="4557042" y="1915672"/>
            <a:ext cx="3392749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Offline or training stage (SCA)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3B43D4-241D-C747-9F2C-6294B0F8EEB5}"/>
              </a:ext>
            </a:extLst>
          </p:cNvPr>
          <p:cNvSpPr/>
          <p:nvPr/>
        </p:nvSpPr>
        <p:spPr>
          <a:xfrm>
            <a:off x="4564287" y="2279141"/>
            <a:ext cx="3392748" cy="5486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1) Domain decomposition (k-means clustering): find material clusters.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D5C6CB-F004-F945-8363-B97E39D44AD6}"/>
              </a:ext>
            </a:extLst>
          </p:cNvPr>
          <p:cNvSpPr/>
          <p:nvPr/>
        </p:nvSpPr>
        <p:spPr>
          <a:xfrm>
            <a:off x="8415594" y="1917608"/>
            <a:ext cx="1935677" cy="28998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Reduced Order Model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0D8DE5-DE57-9643-A87A-938E8E14D2A3}"/>
              </a:ext>
            </a:extLst>
          </p:cNvPr>
          <p:cNvSpPr/>
          <p:nvPr/>
        </p:nvSpPr>
        <p:spPr>
          <a:xfrm>
            <a:off x="4564287" y="2958940"/>
            <a:ext cx="3392748" cy="510918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2) Compute the interaction tensors based on the Green’s function.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604290-ADCE-D84D-B30A-D3805CBF1C51}"/>
              </a:ext>
            </a:extLst>
          </p:cNvPr>
          <p:cNvSpPr/>
          <p:nvPr/>
        </p:nvSpPr>
        <p:spPr>
          <a:xfrm>
            <a:off x="4426409" y="3807416"/>
            <a:ext cx="3642435" cy="10100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ea typeface="Times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D676C9-98D9-DB4F-A65D-B616C6915D98}"/>
              </a:ext>
            </a:extLst>
          </p:cNvPr>
          <p:cNvSpPr txBox="1"/>
          <p:nvPr/>
        </p:nvSpPr>
        <p:spPr>
          <a:xfrm>
            <a:off x="4542958" y="3807417"/>
            <a:ext cx="3392749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Online or predictive stage (SCA)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17533F-DBB4-294F-8AE7-F2C042FCAC33}"/>
              </a:ext>
            </a:extLst>
          </p:cNvPr>
          <p:cNvSpPr/>
          <p:nvPr/>
        </p:nvSpPr>
        <p:spPr>
          <a:xfrm>
            <a:off x="4566077" y="4137100"/>
            <a:ext cx="3392750" cy="5633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Self-consistent scheme for reduced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Lippman-Schwinger equation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.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947A42-C0F6-4049-AC4D-4AC5B7D0BB53}"/>
              </a:ext>
            </a:extLst>
          </p:cNvPr>
          <p:cNvCxnSpPr/>
          <p:nvPr/>
        </p:nvCxnSpPr>
        <p:spPr>
          <a:xfrm flipH="1">
            <a:off x="4079624" y="2825785"/>
            <a:ext cx="370388" cy="199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5BEA19-6F21-8245-90A7-A876A393E1EB}"/>
              </a:ext>
            </a:extLst>
          </p:cNvPr>
          <p:cNvCxnSpPr/>
          <p:nvPr/>
        </p:nvCxnSpPr>
        <p:spPr>
          <a:xfrm flipH="1">
            <a:off x="8068844" y="2825785"/>
            <a:ext cx="370388" cy="199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081349-B71C-244B-B60B-D51E346627A8}"/>
              </a:ext>
            </a:extLst>
          </p:cNvPr>
          <p:cNvCxnSpPr/>
          <p:nvPr/>
        </p:nvCxnSpPr>
        <p:spPr>
          <a:xfrm flipV="1">
            <a:off x="8057025" y="4312422"/>
            <a:ext cx="370388" cy="199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6FFF10E-96C4-DF4E-9299-2272F618AB30}"/>
              </a:ext>
            </a:extLst>
          </p:cNvPr>
          <p:cNvCxnSpPr/>
          <p:nvPr/>
        </p:nvCxnSpPr>
        <p:spPr>
          <a:xfrm rot="16200000" flipH="1">
            <a:off x="3689326" y="3778981"/>
            <a:ext cx="200701" cy="1261789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1832F9-D45F-8344-A59D-BEDD1D51FEED}"/>
              </a:ext>
            </a:extLst>
          </p:cNvPr>
          <p:cNvSpPr txBox="1"/>
          <p:nvPr/>
        </p:nvSpPr>
        <p:spPr>
          <a:xfrm>
            <a:off x="3131102" y="4510224"/>
            <a:ext cx="1030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Validation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4E7652D-3695-2C47-A146-CDAF1C3FC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36" t="6875" r="16838" b="10090"/>
          <a:stretch/>
        </p:blipFill>
        <p:spPr>
          <a:xfrm>
            <a:off x="2231568" y="2517741"/>
            <a:ext cx="772780" cy="7697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E336C03-BAC9-264C-ADE4-5818D64DFF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5" t="11429" r="27279" b="16190"/>
          <a:stretch/>
        </p:blipFill>
        <p:spPr>
          <a:xfrm>
            <a:off x="8563409" y="2686899"/>
            <a:ext cx="788384" cy="8400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0286DD-7FB9-C747-A800-2C07699562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8" t="23994" r="27177" b="21565"/>
          <a:stretch/>
        </p:blipFill>
        <p:spPr>
          <a:xfrm>
            <a:off x="9121697" y="3503504"/>
            <a:ext cx="1261669" cy="12877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9A5F6F3-6074-FC4A-A819-3A34D3A19D0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20" b="9345"/>
          <a:stretch/>
        </p:blipFill>
        <p:spPr>
          <a:xfrm>
            <a:off x="2851358" y="3172900"/>
            <a:ext cx="1217618" cy="11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77EFA1-001F-4648-8D09-7A7E14FD4649}"/>
              </a:ext>
            </a:extLst>
          </p:cNvPr>
          <p:cNvCxnSpPr/>
          <p:nvPr/>
        </p:nvCxnSpPr>
        <p:spPr>
          <a:xfrm>
            <a:off x="2316134" y="5305580"/>
            <a:ext cx="791094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2FC27B2-9B89-0540-BB32-4E33927115A6}"/>
              </a:ext>
            </a:extLst>
          </p:cNvPr>
          <p:cNvSpPr/>
          <p:nvPr/>
        </p:nvSpPr>
        <p:spPr>
          <a:xfrm>
            <a:off x="2285138" y="5228090"/>
            <a:ext cx="159327" cy="159327"/>
          </a:xfrm>
          <a:prstGeom prst="ellipse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FD44A6-FB2F-6749-B7F5-921C5D14BF51}"/>
              </a:ext>
            </a:extLst>
          </p:cNvPr>
          <p:cNvSpPr/>
          <p:nvPr/>
        </p:nvSpPr>
        <p:spPr>
          <a:xfrm>
            <a:off x="3788978" y="5228090"/>
            <a:ext cx="159327" cy="159327"/>
          </a:xfrm>
          <a:prstGeom prst="ellipse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13A68D-4602-A246-A6E3-B2D3E3972AE4}"/>
              </a:ext>
            </a:extLst>
          </p:cNvPr>
          <p:cNvSpPr/>
          <p:nvPr/>
        </p:nvSpPr>
        <p:spPr>
          <a:xfrm>
            <a:off x="5292818" y="5228090"/>
            <a:ext cx="159327" cy="159327"/>
          </a:xfrm>
          <a:prstGeom prst="ellipse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BFF92D-FC62-DB47-9353-E551C1BEABEB}"/>
              </a:ext>
            </a:extLst>
          </p:cNvPr>
          <p:cNvSpPr/>
          <p:nvPr/>
        </p:nvSpPr>
        <p:spPr>
          <a:xfrm>
            <a:off x="6796658" y="5228090"/>
            <a:ext cx="159327" cy="159327"/>
          </a:xfrm>
          <a:prstGeom prst="ellipse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E53DB6-C10B-8F4D-9B12-E296B5806FC1}"/>
              </a:ext>
            </a:extLst>
          </p:cNvPr>
          <p:cNvSpPr/>
          <p:nvPr/>
        </p:nvSpPr>
        <p:spPr>
          <a:xfrm>
            <a:off x="8300498" y="5228090"/>
            <a:ext cx="159327" cy="159327"/>
          </a:xfrm>
          <a:prstGeom prst="ellipse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1C30CD-C32A-FC4B-B58F-4EBDDC716D84}"/>
              </a:ext>
            </a:extLst>
          </p:cNvPr>
          <p:cNvSpPr/>
          <p:nvPr/>
        </p:nvSpPr>
        <p:spPr>
          <a:xfrm>
            <a:off x="9804338" y="5228090"/>
            <a:ext cx="159327" cy="159327"/>
          </a:xfrm>
          <a:prstGeom prst="ellipse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1151A7-52D1-0F4A-B3A5-4373B6A25095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2421132" y="4355915"/>
            <a:ext cx="1447509" cy="8955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17B7BC-A58A-A347-8C2F-33DE44A175D4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851142" y="4351019"/>
            <a:ext cx="1465009" cy="900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428328-23F9-2249-9927-0D5B0491DBCC}"/>
              </a:ext>
            </a:extLst>
          </p:cNvPr>
          <p:cNvCxnSpPr>
            <a:cxnSpLocks/>
          </p:cNvCxnSpPr>
          <p:nvPr/>
        </p:nvCxnSpPr>
        <p:spPr>
          <a:xfrm flipV="1">
            <a:off x="3924974" y="4355915"/>
            <a:ext cx="1447509" cy="89550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0AFA11-E240-1F42-B4E4-1F2B9B26FA73}"/>
              </a:ext>
            </a:extLst>
          </p:cNvPr>
          <p:cNvCxnSpPr>
            <a:cxnSpLocks/>
          </p:cNvCxnSpPr>
          <p:nvPr/>
        </p:nvCxnSpPr>
        <p:spPr>
          <a:xfrm flipH="1" flipV="1">
            <a:off x="5354984" y="4351019"/>
            <a:ext cx="1465009" cy="90040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7EB2AC-5150-834D-8A9D-B6A3C12D1355}"/>
              </a:ext>
            </a:extLst>
          </p:cNvPr>
          <p:cNvCxnSpPr>
            <a:cxnSpLocks/>
          </p:cNvCxnSpPr>
          <p:nvPr/>
        </p:nvCxnSpPr>
        <p:spPr>
          <a:xfrm flipV="1">
            <a:off x="5440480" y="4355915"/>
            <a:ext cx="1447509" cy="89550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7E9C8C-053D-2A48-8E3B-DE9DFAE2B124}"/>
              </a:ext>
            </a:extLst>
          </p:cNvPr>
          <p:cNvCxnSpPr>
            <a:cxnSpLocks/>
          </p:cNvCxnSpPr>
          <p:nvPr/>
        </p:nvCxnSpPr>
        <p:spPr>
          <a:xfrm flipH="1" flipV="1">
            <a:off x="6870490" y="4351019"/>
            <a:ext cx="1465009" cy="9004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93B75E-BD27-F741-9786-CA2134A5D2DB}"/>
              </a:ext>
            </a:extLst>
          </p:cNvPr>
          <p:cNvCxnSpPr>
            <a:cxnSpLocks/>
          </p:cNvCxnSpPr>
          <p:nvPr/>
        </p:nvCxnSpPr>
        <p:spPr>
          <a:xfrm flipV="1">
            <a:off x="6935163" y="4355915"/>
            <a:ext cx="1447509" cy="89550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523D63-E07A-7B41-8FCC-0D09FCAB2B1E}"/>
              </a:ext>
            </a:extLst>
          </p:cNvPr>
          <p:cNvCxnSpPr>
            <a:cxnSpLocks/>
          </p:cNvCxnSpPr>
          <p:nvPr/>
        </p:nvCxnSpPr>
        <p:spPr>
          <a:xfrm flipH="1" flipV="1">
            <a:off x="8365173" y="4351019"/>
            <a:ext cx="1465009" cy="90040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B70A00-A2FF-E34B-893F-92CF49EC01F3}"/>
              </a:ext>
            </a:extLst>
          </p:cNvPr>
          <p:cNvCxnSpPr>
            <a:cxnSpLocks/>
          </p:cNvCxnSpPr>
          <p:nvPr/>
        </p:nvCxnSpPr>
        <p:spPr>
          <a:xfrm flipH="1" flipV="1">
            <a:off x="2337386" y="4360644"/>
            <a:ext cx="1465009" cy="90040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75B581-258C-B743-B993-BBE5734D3AC2}"/>
              </a:ext>
            </a:extLst>
          </p:cNvPr>
          <p:cNvCxnSpPr>
            <a:cxnSpLocks/>
          </p:cNvCxnSpPr>
          <p:nvPr/>
        </p:nvCxnSpPr>
        <p:spPr>
          <a:xfrm flipV="1">
            <a:off x="8429846" y="4360644"/>
            <a:ext cx="1447509" cy="89550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8F8057-8CAE-E543-9E32-C0260D1AFE7B}"/>
                  </a:ext>
                </a:extLst>
              </p:cNvPr>
              <p:cNvSpPr txBox="1"/>
              <p:nvPr/>
            </p:nvSpPr>
            <p:spPr>
              <a:xfrm>
                <a:off x="1797206" y="1139100"/>
                <a:ext cx="100040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𝑣𝑓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8F8057-8CAE-E543-9E32-C0260D1AF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206" y="1139100"/>
                <a:ext cx="1000402" cy="323165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EB54D7-94B4-104E-A380-AD808650495A}"/>
                  </a:ext>
                </a:extLst>
              </p:cNvPr>
              <p:cNvSpPr txBox="1"/>
              <p:nvPr/>
            </p:nvSpPr>
            <p:spPr>
              <a:xfrm>
                <a:off x="3317372" y="1139100"/>
                <a:ext cx="100040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𝑣𝑓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EB54D7-94B4-104E-A380-AD8086504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372" y="1139100"/>
                <a:ext cx="1000402" cy="323165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273143-3DA5-3943-9B1C-15FD4B28B088}"/>
                  </a:ext>
                </a:extLst>
              </p:cNvPr>
              <p:cNvSpPr txBox="1"/>
              <p:nvPr/>
            </p:nvSpPr>
            <p:spPr>
              <a:xfrm>
                <a:off x="4837538" y="1139100"/>
                <a:ext cx="100040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𝑣𝑓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273143-3DA5-3943-9B1C-15FD4B28B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538" y="1139100"/>
                <a:ext cx="1000402" cy="323165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528DB1-C60F-3548-8E85-7BD97A6E28F9}"/>
                  </a:ext>
                </a:extLst>
              </p:cNvPr>
              <p:cNvSpPr txBox="1"/>
              <p:nvPr/>
            </p:nvSpPr>
            <p:spPr>
              <a:xfrm>
                <a:off x="6357704" y="1139100"/>
                <a:ext cx="100040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𝑣𝑓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528DB1-C60F-3548-8E85-7BD97A6E2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704" y="1139100"/>
                <a:ext cx="1000402" cy="323165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0E3E42-16F3-F341-98D7-17B6B4E03F0D}"/>
                  </a:ext>
                </a:extLst>
              </p:cNvPr>
              <p:cNvSpPr txBox="1"/>
              <p:nvPr/>
            </p:nvSpPr>
            <p:spPr>
              <a:xfrm>
                <a:off x="7877870" y="1139100"/>
                <a:ext cx="100040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𝑣𝑓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0E3E42-16F3-F341-98D7-17B6B4E0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70" y="1139100"/>
                <a:ext cx="1000402" cy="323165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C3D160-75A0-3747-B99B-9F70E7A4C7A1}"/>
                  </a:ext>
                </a:extLst>
              </p:cNvPr>
              <p:cNvSpPr txBox="1"/>
              <p:nvPr/>
            </p:nvSpPr>
            <p:spPr>
              <a:xfrm>
                <a:off x="9398035" y="1139100"/>
                <a:ext cx="100604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C3D160-75A0-3747-B99B-9F70E7A4C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35" y="1139100"/>
                <a:ext cx="1006045" cy="323165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232D0F55-18BC-6D4A-9841-04CBB46423B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5920" y="1456875"/>
            <a:ext cx="1386824" cy="1368959"/>
          </a:xfrm>
          <a:prstGeom prst="rect">
            <a:avLst/>
          </a:prstGeom>
        </p:spPr>
      </p:pic>
      <p:pic>
        <p:nvPicPr>
          <p:cNvPr id="30" name="Picture 2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91F37BF-8D4F-6E44-8B40-5CD3F191E50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3665" y="1469060"/>
            <a:ext cx="1351258" cy="1344590"/>
          </a:xfrm>
          <a:prstGeom prst="rect">
            <a:avLst/>
          </a:prstGeom>
        </p:spPr>
      </p:pic>
      <p:pic>
        <p:nvPicPr>
          <p:cNvPr id="31" name="Picture 30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A5F58FA-8572-4442-B558-E077BCFEC6F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6295" y="1469060"/>
            <a:ext cx="1329996" cy="1325564"/>
          </a:xfrm>
          <a:prstGeom prst="rect">
            <a:avLst/>
          </a:prstGeom>
        </p:spPr>
      </p:pic>
      <p:pic>
        <p:nvPicPr>
          <p:cNvPr id="32" name="Picture 31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DCDD4CA8-C69F-9346-B74D-EEC6A4CC808D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4771" y="1478115"/>
            <a:ext cx="1327657" cy="1323210"/>
          </a:xfrm>
          <a:prstGeom prst="rect">
            <a:avLst/>
          </a:prstGeom>
        </p:spPr>
      </p:pic>
      <p:pic>
        <p:nvPicPr>
          <p:cNvPr id="33" name="Picture 3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26626E2-6676-A145-BC5C-363BD04DFC5A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9619" y="1476686"/>
            <a:ext cx="1329997" cy="1325564"/>
          </a:xfrm>
          <a:prstGeom prst="rect">
            <a:avLst/>
          </a:prstGeom>
        </p:spPr>
      </p:pic>
      <p:pic>
        <p:nvPicPr>
          <p:cNvPr id="34" name="Picture 33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D9C83E4B-3996-7F4A-B389-BE617B7D7483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2056" y="1476217"/>
            <a:ext cx="1317008" cy="13192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D8CAD63-6A19-984E-B134-88B384538FD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9148" r="12710"/>
          <a:stretch/>
        </p:blipFill>
        <p:spPr>
          <a:xfrm>
            <a:off x="1388002" y="2971238"/>
            <a:ext cx="1641399" cy="12806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35147E3-0735-F04E-8570-6E1D001D571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4591" t="8250" r="13729"/>
          <a:stretch/>
        </p:blipFill>
        <p:spPr>
          <a:xfrm>
            <a:off x="3181841" y="2960110"/>
            <a:ext cx="1345151" cy="12906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731D3F5-0008-BA48-BB2F-F8610957A2B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4082" t="8964" r="12025"/>
          <a:stretch/>
        </p:blipFill>
        <p:spPr>
          <a:xfrm>
            <a:off x="4656572" y="2970158"/>
            <a:ext cx="1386692" cy="128064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C387CBE-EA81-AD45-8BEB-A14D7F7A8E4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3573" t="8964" r="12534"/>
          <a:stretch/>
        </p:blipFill>
        <p:spPr>
          <a:xfrm>
            <a:off x="6172844" y="2960110"/>
            <a:ext cx="1386691" cy="12806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8D7C394-A2ED-934C-AFAC-F3F07D648F0B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3729" t="8964" r="13729"/>
          <a:stretch/>
        </p:blipFill>
        <p:spPr>
          <a:xfrm>
            <a:off x="7677684" y="2960110"/>
            <a:ext cx="1361306" cy="12806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E319436-21C9-AE44-9E42-17515D3E676B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534" t="8964"/>
          <a:stretch/>
        </p:blipFill>
        <p:spPr>
          <a:xfrm>
            <a:off x="9159950" y="2960110"/>
            <a:ext cx="1641400" cy="128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3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5F48BD-454A-424A-8A77-D6723C9D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8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8C6DAE1-2594-6A49-BA98-097A03F24D1B}"/>
              </a:ext>
            </a:extLst>
          </p:cNvPr>
          <p:cNvGrpSpPr/>
          <p:nvPr/>
        </p:nvGrpSpPr>
        <p:grpSpPr>
          <a:xfrm>
            <a:off x="2402840" y="2411534"/>
            <a:ext cx="7848600" cy="1613414"/>
            <a:chOff x="756920" y="2466398"/>
            <a:chExt cx="7848600" cy="16134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97E798-0781-B849-BD0C-646894D2165F}"/>
                </a:ext>
              </a:extLst>
            </p:cNvPr>
            <p:cNvSpPr txBox="1"/>
            <p:nvPr/>
          </p:nvSpPr>
          <p:spPr>
            <a:xfrm>
              <a:off x="1032545" y="3092470"/>
              <a:ext cx="3408826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RVE package for a</a:t>
              </a:r>
              <a:r>
                <a:rPr lang="en-US" altLang="zh-CN" b="1" dirty="0">
                  <a:solidFill>
                    <a:srgbClr val="C00000"/>
                  </a:solidFill>
                </a:rPr>
                <a:t>nalysis and homogenization </a:t>
              </a:r>
              <a:r>
                <a:rPr lang="en-US" b="1" dirty="0">
                  <a:solidFill>
                    <a:srgbClr val="C00000"/>
                  </a:solidFill>
                </a:rPr>
                <a:t>in LS-DYNA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D40E84-9210-3F49-9D3C-1591F45DC307}"/>
                </a:ext>
              </a:extLst>
            </p:cNvPr>
            <p:cNvSpPr/>
            <p:nvPr/>
          </p:nvSpPr>
          <p:spPr>
            <a:xfrm>
              <a:off x="756920" y="2466398"/>
              <a:ext cx="7848600" cy="161341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883300-9CD0-8B46-B413-3EA42B69C74C}"/>
                </a:ext>
              </a:extLst>
            </p:cNvPr>
            <p:cNvSpPr txBox="1"/>
            <p:nvPr/>
          </p:nvSpPr>
          <p:spPr>
            <a:xfrm>
              <a:off x="3240463" y="2552875"/>
              <a:ext cx="25090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Virtual Experiments on RVE </a:t>
              </a:r>
              <a:endParaRPr lang="en-US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077125-DEFA-E14F-86CF-E9DCC13E0943}"/>
                </a:ext>
              </a:extLst>
            </p:cNvPr>
            <p:cNvSpPr txBox="1"/>
            <p:nvPr/>
          </p:nvSpPr>
          <p:spPr>
            <a:xfrm>
              <a:off x="5198518" y="2950171"/>
              <a:ext cx="291246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FEM in 2D&amp;3D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Periodic BC, Displacement BC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Non-matching meshes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Homogenization/Averaging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BDFF8-F8BF-8244-8F4D-0D964CCFDA0F}"/>
              </a:ext>
            </a:extLst>
          </p:cNvPr>
          <p:cNvGrpSpPr/>
          <p:nvPr/>
        </p:nvGrpSpPr>
        <p:grpSpPr>
          <a:xfrm>
            <a:off x="3985316" y="3877111"/>
            <a:ext cx="457200" cy="901280"/>
            <a:chOff x="6248400" y="2133600"/>
            <a:chExt cx="457200" cy="762000"/>
          </a:xfrm>
          <a:noFill/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A5AB16C-FA8E-8C43-9395-44445A88AAF1}"/>
                </a:ext>
              </a:extLst>
            </p:cNvPr>
            <p:cNvCxnSpPr/>
            <p:nvPr/>
          </p:nvCxnSpPr>
          <p:spPr>
            <a:xfrm>
              <a:off x="6248400" y="2133600"/>
              <a:ext cx="0" cy="76200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E20CA2-AE9C-8147-A3DE-F7D31AFA9B1D}"/>
                </a:ext>
              </a:extLst>
            </p:cNvPr>
            <p:cNvCxnSpPr/>
            <p:nvPr/>
          </p:nvCxnSpPr>
          <p:spPr>
            <a:xfrm>
              <a:off x="6400800" y="2133600"/>
              <a:ext cx="0" cy="762000"/>
            </a:xfrm>
            <a:prstGeom prst="straightConnector1">
              <a:avLst/>
            </a:prstGeom>
            <a:grpFill/>
            <a:ln w="285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C3DF0B9-6074-3B42-AF92-873543792E04}"/>
                </a:ext>
              </a:extLst>
            </p:cNvPr>
            <p:cNvCxnSpPr/>
            <p:nvPr/>
          </p:nvCxnSpPr>
          <p:spPr>
            <a:xfrm>
              <a:off x="6553200" y="2133600"/>
              <a:ext cx="0" cy="762000"/>
            </a:xfrm>
            <a:prstGeom prst="straightConnector1">
              <a:avLst/>
            </a:prstGeom>
            <a:grpFill/>
            <a:ln w="285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B6271AD-E777-D54A-9513-E2A82F05504F}"/>
                </a:ext>
              </a:extLst>
            </p:cNvPr>
            <p:cNvCxnSpPr/>
            <p:nvPr/>
          </p:nvCxnSpPr>
          <p:spPr>
            <a:xfrm>
              <a:off x="6705600" y="2133600"/>
              <a:ext cx="0" cy="762000"/>
            </a:xfrm>
            <a:prstGeom prst="straightConnector1">
              <a:avLst/>
            </a:prstGeom>
            <a:grpFill/>
            <a:ln w="285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EC6383C-CF99-294B-A61E-782F02B28069}"/>
              </a:ext>
            </a:extLst>
          </p:cNvPr>
          <p:cNvSpPr txBox="1"/>
          <p:nvPr/>
        </p:nvSpPr>
        <p:spPr>
          <a:xfrm>
            <a:off x="2668844" y="4848912"/>
            <a:ext cx="34184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Virtual material testing data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9A08A2-7916-8843-937E-7100C2E7D18B}"/>
              </a:ext>
            </a:extLst>
          </p:cNvPr>
          <p:cNvGrpSpPr/>
          <p:nvPr/>
        </p:nvGrpSpPr>
        <p:grpSpPr>
          <a:xfrm>
            <a:off x="3985316" y="2049193"/>
            <a:ext cx="457200" cy="917754"/>
            <a:chOff x="6248400" y="2133600"/>
            <a:chExt cx="457200" cy="762000"/>
          </a:xfrm>
          <a:noFill/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F3930DF-C085-0847-BF01-DA4867E68298}"/>
                </a:ext>
              </a:extLst>
            </p:cNvPr>
            <p:cNvCxnSpPr/>
            <p:nvPr/>
          </p:nvCxnSpPr>
          <p:spPr>
            <a:xfrm>
              <a:off x="6248400" y="2133600"/>
              <a:ext cx="0" cy="76200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33D4531-A908-514E-8C03-F94661F9715F}"/>
                </a:ext>
              </a:extLst>
            </p:cNvPr>
            <p:cNvCxnSpPr/>
            <p:nvPr/>
          </p:nvCxnSpPr>
          <p:spPr>
            <a:xfrm>
              <a:off x="6400800" y="2133600"/>
              <a:ext cx="0" cy="762000"/>
            </a:xfrm>
            <a:prstGeom prst="straightConnector1">
              <a:avLst/>
            </a:prstGeom>
            <a:grpFill/>
            <a:ln w="285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E4D0BB8-D1EA-B34E-8938-ACA84FB0CBBE}"/>
                </a:ext>
              </a:extLst>
            </p:cNvPr>
            <p:cNvCxnSpPr/>
            <p:nvPr/>
          </p:nvCxnSpPr>
          <p:spPr>
            <a:xfrm>
              <a:off x="6553200" y="2133600"/>
              <a:ext cx="0" cy="762000"/>
            </a:xfrm>
            <a:prstGeom prst="straightConnector1">
              <a:avLst/>
            </a:prstGeom>
            <a:grpFill/>
            <a:ln w="285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8F1B95-42E0-0C4E-8072-ADC9518601ED}"/>
                </a:ext>
              </a:extLst>
            </p:cNvPr>
            <p:cNvCxnSpPr/>
            <p:nvPr/>
          </p:nvCxnSpPr>
          <p:spPr>
            <a:xfrm>
              <a:off x="6705600" y="2133600"/>
              <a:ext cx="0" cy="762000"/>
            </a:xfrm>
            <a:prstGeom prst="straightConnector1">
              <a:avLst/>
            </a:prstGeom>
            <a:grpFill/>
            <a:ln w="28575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04806C-8F95-B940-BE8F-D820A084D894}"/>
              </a:ext>
            </a:extLst>
          </p:cNvPr>
          <p:cNvGrpSpPr/>
          <p:nvPr/>
        </p:nvGrpSpPr>
        <p:grpSpPr>
          <a:xfrm>
            <a:off x="2402840" y="775289"/>
            <a:ext cx="7374835" cy="1358896"/>
            <a:chOff x="756920" y="1000977"/>
            <a:chExt cx="7374835" cy="1358896"/>
          </a:xfrm>
          <a:noFill/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C29DD7-20AF-754C-A794-7E096D59635D}"/>
                </a:ext>
              </a:extLst>
            </p:cNvPr>
            <p:cNvSpPr txBox="1"/>
            <p:nvPr/>
          </p:nvSpPr>
          <p:spPr>
            <a:xfrm>
              <a:off x="1205619" y="1570022"/>
              <a:ext cx="1374909" cy="58477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Material properties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6CB2B2-987F-A141-927D-8E879B3CCF56}"/>
                </a:ext>
              </a:extLst>
            </p:cNvPr>
            <p:cNvSpPr txBox="1"/>
            <p:nvPr/>
          </p:nvSpPr>
          <p:spPr>
            <a:xfrm>
              <a:off x="3309950" y="1570021"/>
              <a:ext cx="1292092" cy="58477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RVE Geometry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325CF9-33FA-EA4C-9D6B-7365CFF95C88}"/>
                </a:ext>
              </a:extLst>
            </p:cNvPr>
            <p:cNvSpPr txBox="1"/>
            <p:nvPr/>
          </p:nvSpPr>
          <p:spPr>
            <a:xfrm>
              <a:off x="5258464" y="1561055"/>
              <a:ext cx="2147294" cy="58477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Boundary conditions </a:t>
              </a:r>
            </a:p>
            <a:p>
              <a:r>
                <a:rPr lang="en-US" sz="1600" dirty="0"/>
                <a:t>&amp; Loading paths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D73A92-B601-1F48-86A9-3DB186245B7F}"/>
                </a:ext>
              </a:extLst>
            </p:cNvPr>
            <p:cNvSpPr txBox="1"/>
            <p:nvPr/>
          </p:nvSpPr>
          <p:spPr>
            <a:xfrm>
              <a:off x="2796432" y="1631575"/>
              <a:ext cx="37061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1C1AD1-C1FA-C649-9A78-2F66D7BB3A2E}"/>
                </a:ext>
              </a:extLst>
            </p:cNvPr>
            <p:cNvSpPr txBox="1"/>
            <p:nvPr/>
          </p:nvSpPr>
          <p:spPr>
            <a:xfrm>
              <a:off x="4788177" y="1631575"/>
              <a:ext cx="37061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6B76B2-3CCB-D74C-8AF9-09317738F9F8}"/>
                </a:ext>
              </a:extLst>
            </p:cNvPr>
            <p:cNvSpPr txBox="1"/>
            <p:nvPr/>
          </p:nvSpPr>
          <p:spPr>
            <a:xfrm>
              <a:off x="1999099" y="1081155"/>
              <a:ext cx="4890476" cy="369332"/>
            </a:xfrm>
            <a:prstGeom prst="rect">
              <a:avLst/>
            </a:prstGeom>
            <a:grpFill/>
            <a:ln>
              <a:noFill/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RVE Preprocessing tools: </a:t>
              </a:r>
              <a:r>
                <a:rPr lang="en-US" dirty="0"/>
                <a:t>design of experiment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E17E37-E6ED-F84B-9040-1DF6436BDD64}"/>
                </a:ext>
              </a:extLst>
            </p:cNvPr>
            <p:cNvSpPr/>
            <p:nvPr/>
          </p:nvSpPr>
          <p:spPr>
            <a:xfrm>
              <a:off x="756920" y="1000977"/>
              <a:ext cx="7374835" cy="1358896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7217BA1-DD0F-DD40-830B-5185FC444CD6}"/>
              </a:ext>
            </a:extLst>
          </p:cNvPr>
          <p:cNvSpPr txBox="1"/>
          <p:nvPr/>
        </p:nvSpPr>
        <p:spPr>
          <a:xfrm>
            <a:off x="7339721" y="4992557"/>
            <a:ext cx="2581801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Machine learning for material modeling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3CE0FA-CA57-564D-9277-B97E3EA99F82}"/>
              </a:ext>
            </a:extLst>
          </p:cNvPr>
          <p:cNvCxnSpPr>
            <a:cxnSpLocks/>
          </p:cNvCxnSpPr>
          <p:nvPr/>
        </p:nvCxnSpPr>
        <p:spPr>
          <a:xfrm flipV="1">
            <a:off x="2098096" y="5723292"/>
            <a:ext cx="580368" cy="1"/>
          </a:xfrm>
          <a:prstGeom prst="straightConnector1">
            <a:avLst/>
          </a:prstGeom>
          <a:ln w="28575">
            <a:prstDash val="solid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D425658-B1B7-3741-A49E-5A052D0A1EA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087291" y="5033578"/>
            <a:ext cx="1177109" cy="21544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B49CE91-8CE6-FB40-AAA0-AA5E6F76676E}"/>
              </a:ext>
            </a:extLst>
          </p:cNvPr>
          <p:cNvCxnSpPr>
            <a:cxnSpLocks/>
          </p:cNvCxnSpPr>
          <p:nvPr/>
        </p:nvCxnSpPr>
        <p:spPr>
          <a:xfrm flipV="1">
            <a:off x="6087291" y="5383743"/>
            <a:ext cx="1177109" cy="339549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8A33AEB-E3D5-A444-8BC7-3B686BDBFBEC}"/>
              </a:ext>
            </a:extLst>
          </p:cNvPr>
          <p:cNvSpPr/>
          <p:nvPr/>
        </p:nvSpPr>
        <p:spPr>
          <a:xfrm>
            <a:off x="2402840" y="4371564"/>
            <a:ext cx="7848600" cy="16958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AB97A7-962E-BA47-86ED-811FEB8166EA}"/>
              </a:ext>
            </a:extLst>
          </p:cNvPr>
          <p:cNvSpPr txBox="1"/>
          <p:nvPr/>
        </p:nvSpPr>
        <p:spPr>
          <a:xfrm>
            <a:off x="5153541" y="4429320"/>
            <a:ext cx="1867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Material informatics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800509-7D91-DD4C-AD59-EB8C9977E27C}"/>
              </a:ext>
            </a:extLst>
          </p:cNvPr>
          <p:cNvSpPr txBox="1"/>
          <p:nvPr/>
        </p:nvSpPr>
        <p:spPr>
          <a:xfrm>
            <a:off x="2668844" y="5538626"/>
            <a:ext cx="3418447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Experimental testing data</a:t>
            </a:r>
          </a:p>
        </p:txBody>
      </p:sp>
    </p:spTree>
    <p:extLst>
      <p:ext uri="{BB962C8B-B14F-4D97-AF65-F5344CB8AC3E}">
        <p14:creationId xmlns:p14="http://schemas.microsoft.com/office/powerpoint/2010/main" val="182459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8" grpId="0" animBg="1"/>
      <p:bldP spid="32" grpId="0" animBg="1"/>
      <p:bldP spid="33" grpId="0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132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Zeliang Liu</dc:creator>
  <cp:lastModifiedBy>Zeliang Liu</cp:lastModifiedBy>
  <cp:revision>49</cp:revision>
  <cp:lastPrinted>2018-12-23T20:54:07Z</cp:lastPrinted>
  <dcterms:created xsi:type="dcterms:W3CDTF">2018-12-19T20:17:46Z</dcterms:created>
  <dcterms:modified xsi:type="dcterms:W3CDTF">2019-09-19T14:58:22Z</dcterms:modified>
</cp:coreProperties>
</file>