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Inter SemiBold"/>
      <p:regular r:id="rId17"/>
      <p:bold r:id="rId18"/>
      <p:italic r:id="rId19"/>
      <p:boldItalic r:id="rId20"/>
    </p:embeddedFont>
    <p:embeddedFont>
      <p:font typeface="Inter Light"/>
      <p:regular r:id="rId21"/>
      <p:bold r:id="rId22"/>
      <p:italic r:id="rId23"/>
      <p:boldItalic r:id="rId24"/>
    </p:embeddedFont>
    <p:embeddedFont>
      <p:font typeface="Inter"/>
      <p:regular r:id="rId25"/>
      <p:bold r:id="rId26"/>
      <p:italic r:id="rId27"/>
      <p:boldItalic r:id="rId28"/>
    </p:embeddedFont>
    <p:embeddedFont>
      <p:font typeface="Della Respira"/>
      <p:regular r:id="rId29"/>
    </p:embeddedFont>
    <p:embeddedFont>
      <p:font typeface="DM Sans Light"/>
      <p:regular r:id="rId30"/>
      <p:bold r:id="rId31"/>
      <p:italic r:id="rId32"/>
      <p:boldItalic r:id="rId33"/>
    </p:embeddedFont>
    <p:embeddedFont>
      <p:font typeface="DM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034186-C9F2-493A-A08A-0A92A46929F2}">
  <a:tblStyle styleId="{C4034186-C9F2-493A-A08A-0A92A46929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boldItalic.fntdata"/><Relationship Id="rId22" Type="http://schemas.openxmlformats.org/officeDocument/2006/relationships/font" Target="fonts/InterLight-bold.fntdata"/><Relationship Id="rId21" Type="http://schemas.openxmlformats.org/officeDocument/2006/relationships/font" Target="fonts/InterLight-regular.fntdata"/><Relationship Id="rId24" Type="http://schemas.openxmlformats.org/officeDocument/2006/relationships/font" Target="fonts/InterLight-boldItalic.fntdata"/><Relationship Id="rId23" Type="http://schemas.openxmlformats.org/officeDocument/2006/relationships/font" Target="fonts/Inter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DellaRespira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DMSansLight-bold.fntdata"/><Relationship Id="rId30" Type="http://schemas.openxmlformats.org/officeDocument/2006/relationships/font" Target="fonts/DMSansLight-regular.fntdata"/><Relationship Id="rId11" Type="http://schemas.openxmlformats.org/officeDocument/2006/relationships/slide" Target="slides/slide4.xml"/><Relationship Id="rId33" Type="http://schemas.openxmlformats.org/officeDocument/2006/relationships/font" Target="fonts/DMSansLight-boldItalic.fntdata"/><Relationship Id="rId10" Type="http://schemas.openxmlformats.org/officeDocument/2006/relationships/slide" Target="slides/slide3.xml"/><Relationship Id="rId32" Type="http://schemas.openxmlformats.org/officeDocument/2006/relationships/font" Target="fonts/DMSansLight-italic.fntdata"/><Relationship Id="rId13" Type="http://schemas.openxmlformats.org/officeDocument/2006/relationships/slide" Target="slides/slide6.xml"/><Relationship Id="rId35" Type="http://schemas.openxmlformats.org/officeDocument/2006/relationships/font" Target="fonts/DMSans-bold.fntdata"/><Relationship Id="rId12" Type="http://schemas.openxmlformats.org/officeDocument/2006/relationships/slide" Target="slides/slide5.xml"/><Relationship Id="rId34" Type="http://schemas.openxmlformats.org/officeDocument/2006/relationships/font" Target="fonts/DMSans-regular.fntdata"/><Relationship Id="rId15" Type="http://schemas.openxmlformats.org/officeDocument/2006/relationships/slide" Target="slides/slide8.xml"/><Relationship Id="rId37" Type="http://schemas.openxmlformats.org/officeDocument/2006/relationships/font" Target="fonts/DMSans-boldItalic.fntdata"/><Relationship Id="rId14" Type="http://schemas.openxmlformats.org/officeDocument/2006/relationships/slide" Target="slides/slide7.xml"/><Relationship Id="rId36" Type="http://schemas.openxmlformats.org/officeDocument/2006/relationships/font" Target="fonts/DMSans-italic.fntdata"/><Relationship Id="rId17" Type="http://schemas.openxmlformats.org/officeDocument/2006/relationships/font" Target="fonts/InterSemiBold-regular.fntdata"/><Relationship Id="rId16" Type="http://schemas.openxmlformats.org/officeDocument/2006/relationships/slide" Target="slides/slide9.xml"/><Relationship Id="rId19" Type="http://schemas.openxmlformats.org/officeDocument/2006/relationships/font" Target="fonts/InterSemiBold-italic.fntdata"/><Relationship Id="rId18" Type="http://schemas.openxmlformats.org/officeDocument/2006/relationships/font" Target="fonts/Inter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4ea75cb834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4ea75cb834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4ea75cb834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4ea75cb834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4ea75cb834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4ea75cb834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4ea75cb834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4ea75cb834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4ea75cb834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4ea75cb834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4ea75cb834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4ea75cb834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4ea75cb834_0_1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4ea75cb834_0_1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4ea75cb83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4ea75cb83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4ea75cb834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4ea75cb834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59" name="Google Shape;59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66" name="Google Shape;66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5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8" name="Google Shape;68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73" name="Google Shape;73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16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4" name="Google Shape;84;p1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9" name="Google Shape;89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8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9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2" name="Google Shape;102;p19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3" name="Google Shape;103;p19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4" name="Google Shape;104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19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" name="Google Shape;109;p2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20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11" name="Google Shape;111;p20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13" name="Google Shape;113;p2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20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8" name="Google Shape;118;p21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9" name="Google Shape;119;p21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20" name="Google Shape;120;p21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121" name="Google Shape;121;p2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1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44" name="Google Shape;144;p2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47" name="Google Shape;147;p23"/>
          <p:cNvCxnSpPr>
            <a:endCxn id="148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3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3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23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7" name="Google Shape;157;p23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4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6" name="Google Shape;166;p2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71" name="Google Shape;171;p2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72" name="Google Shape;172;p2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4" name="Google Shape;174;p2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78" name="Google Shape;178;p26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79" name="Google Shape;179;p2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6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2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7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3" name="Google Shape;193;p27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5" name="Google Shape;195;p27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7" name="Google Shape;197;p27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9" name="Google Shape;199;p27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01" name="Google Shape;201;p27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03" name="Google Shape;203;p27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4" name="Google Shape;204;p2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8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12" name="Google Shape;212;p2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28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217" name="Google Shape;217;p29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0" name="Google Shape;220;p30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1" name="Google Shape;221;p30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3" name="Google Shape;223;p30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4" name="Google Shape;224;p30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225" name="Google Shape;225;p3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0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8" name="Google Shape;228;p30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0" name="Google Shape;230;p30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1" name="Google Shape;231;p30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2" name="Google Shape;232;p30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3" name="Google Shape;233;p30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4" name="Google Shape;234;p30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5" name="Google Shape;235;p3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0" name="Google Shape;240;p31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1" name="Google Shape;241;p31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2" name="Google Shape;242;p31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3" name="Google Shape;243;p31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4" name="Google Shape;244;p31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5" name="Google Shape;245;p31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6" name="Google Shape;246;p31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7" name="Google Shape;247;p31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8" name="Google Shape;248;p31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9" name="Google Shape;249;p31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0" name="Google Shape;250;p31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1" name="Google Shape;251;p31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2" name="Google Shape;252;p31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3" name="Google Shape;253;p31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4" name="Google Shape;254;p3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55" name="Google Shape;255;p3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" name="Google Shape;26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4" name="Google Shape;2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8" name="Google Shape;288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1" name="Google Shape;30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4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4" name="Google Shape;304;p4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5" name="Google Shape;305;p4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6" name="Google Shape;306;p4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4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1" name="Google Shape;311;p4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4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3" name="Google Shape;323;p4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4" name="Google Shape;324;p4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5" name="Google Shape;325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6" name="Google Shape;326;p4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4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8" name="Google Shape;328;p4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2" name="Google Shape;332;p4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4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4" name="Google Shape;334;p4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6" name="Google Shape;336;p4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4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4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9" name="Google Shape;339;p4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2" name="Google Shape;34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6" name="Google Shape;346;p4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4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9" name="Google Shape;34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51" name="Google Shape;351;p4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2" name="Google Shape;352;p4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5" name="Google Shape;355;p5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5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8" name="Google Shape;358;p5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5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2" name="Google Shape;362;p5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3" name="Google Shape;363;p5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4" name="Google Shape;364;p5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5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5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7" name="Google Shape;377;p5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5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5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3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21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type="title"/>
          </p:nvPr>
        </p:nvSpPr>
        <p:spPr>
          <a:xfrm>
            <a:off x="420875" y="1705496"/>
            <a:ext cx="4324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000000"/>
                </a:solidFill>
                <a:latin typeface="Della Respira"/>
                <a:ea typeface="Della Respira"/>
                <a:cs typeface="Della Respira"/>
                <a:sym typeface="Della Respira"/>
              </a:rPr>
              <a:t>FSAE Software</a:t>
            </a:r>
            <a:endParaRPr sz="4500">
              <a:solidFill>
                <a:srgbClr val="000000"/>
              </a:solidFill>
              <a:latin typeface="Della Respira"/>
              <a:ea typeface="Della Respira"/>
              <a:cs typeface="Della Respira"/>
              <a:sym typeface="Della Respir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385" name="Google Shape;385;p53"/>
          <p:cNvSpPr txBox="1"/>
          <p:nvPr>
            <p:ph idx="2" type="title"/>
          </p:nvPr>
        </p:nvSpPr>
        <p:spPr>
          <a:xfrm>
            <a:off x="420875" y="331866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DM Sans Light"/>
                <a:ea typeface="DM Sans Light"/>
                <a:cs typeface="DM Sans Light"/>
                <a:sym typeface="DM Sans Light"/>
              </a:rPr>
              <a:t>4/13/2025</a:t>
            </a:r>
            <a:endParaRPr sz="2600">
              <a:solidFill>
                <a:srgbClr val="000000"/>
              </a:solidFill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bstract image of blue ribbons on a black background." id="386" name="Google Shape;386;p5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2943" r="32255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87" name="Google Shape;387;p53"/>
          <p:cNvSpPr txBox="1"/>
          <p:nvPr/>
        </p:nvSpPr>
        <p:spPr>
          <a:xfrm>
            <a:off x="430125" y="2779750"/>
            <a:ext cx="42258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Evan Steinhoff, Leo Dai, Aiden Mcdougould, </a:t>
            </a: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Lawrence</a:t>
            </a: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 Benitez, Conner-Ryan Petersen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88" name="Google Shape;38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25" y="4327825"/>
            <a:ext cx="19320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/>
          <p:nvPr>
            <p:ph idx="1" type="body"/>
          </p:nvPr>
        </p:nvSpPr>
        <p:spPr>
          <a:xfrm>
            <a:off x="452575" y="1742150"/>
            <a:ext cx="41193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developed Trackside, a software tool designed to monitor car systems in real time. It also enables users to review data from previous laps, making it easier to identify issues and uncover performance insights.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 focuses on building an integrated control system for a Formula SAE vehicle, covering data acquisition, real-time processing, and telemetry.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5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95" name="Google Shape;395;p5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6" name="Google Shape;3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76700"/>
            <a:ext cx="49339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Formula SAE USB - Tech Inspection.jpg - Wikipedia, la ..." id="397" name="Google Shape;39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150" y="1095775"/>
            <a:ext cx="38766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5"/>
          <p:cNvSpPr txBox="1"/>
          <p:nvPr>
            <p:ph idx="1" type="body"/>
          </p:nvPr>
        </p:nvSpPr>
        <p:spPr>
          <a:xfrm>
            <a:off x="452575" y="1516800"/>
            <a:ext cx="3641100" cy="33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Trackside?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◆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want to make telemetry data clear and easy to understand.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◆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want to make improving or debugging the car more efficient.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Practical Experience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◆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Offers experience in: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Aggregation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UI/UX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◆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importantly this project allows for us to deal with data from physical environments.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3" name="Google Shape;403;p55"/>
          <p:cNvSpPr txBox="1"/>
          <p:nvPr>
            <p:ph type="title"/>
          </p:nvPr>
        </p:nvSpPr>
        <p:spPr>
          <a:xfrm>
            <a:off x="452575" y="596800"/>
            <a:ext cx="42636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Justification</a:t>
            </a:r>
            <a:endParaRPr/>
          </a:p>
        </p:txBody>
      </p:sp>
      <p:pic>
        <p:nvPicPr>
          <p:cNvPr id="404" name="Google Shape;40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00" y="4419075"/>
            <a:ext cx="3350425" cy="724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Curtin Motorsport Team 2019 car .jpg - Wikimedia Commons" id="405" name="Google Shape;40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7" y="1690016"/>
            <a:ext cx="3905398" cy="260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 txBox="1"/>
          <p:nvPr>
            <p:ph idx="1" type="body"/>
          </p:nvPr>
        </p:nvSpPr>
        <p:spPr>
          <a:xfrm>
            <a:off x="452575" y="1547350"/>
            <a:ext cx="4735800" cy="29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●"/>
            </a:pPr>
            <a:r>
              <a:rPr lang="en" sz="1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Port over our previous project from Golang Fyne Frontend to Unity Engine</a:t>
            </a:r>
            <a:endParaRPr sz="11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○"/>
            </a:pPr>
            <a:r>
              <a:rPr lang="en" sz="1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More capabilities </a:t>
            </a:r>
            <a:endParaRPr sz="11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○"/>
            </a:pPr>
            <a:r>
              <a:rPr lang="en" sz="1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Better performance</a:t>
            </a:r>
            <a:endParaRPr sz="11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●"/>
            </a:pPr>
            <a:r>
              <a:rPr lang="en" sz="1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Create </a:t>
            </a:r>
            <a:endParaRPr sz="11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○"/>
            </a:pPr>
            <a:r>
              <a:rPr lang="en" sz="1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systems for the Car CCU to facilitate data management and input monitoring.</a:t>
            </a:r>
            <a:endParaRPr sz="11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○"/>
            </a:pPr>
            <a:r>
              <a:rPr lang="en" sz="1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functional and customizable console to read and send data from the car to a control system. </a:t>
            </a:r>
            <a:endParaRPr sz="11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●"/>
            </a:pPr>
            <a:r>
              <a:rPr lang="en" sz="1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Implement a database using golang and sqlite3 to store and retrieve information in real time</a:t>
            </a:r>
            <a:endParaRPr sz="11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●"/>
            </a:pPr>
            <a:r>
              <a:rPr lang="en" sz="1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Setup data collection from electronic sensors</a:t>
            </a:r>
            <a:endParaRPr sz="11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DM Sans"/>
              <a:buChar char="○"/>
            </a:pPr>
            <a:r>
              <a:rPr lang="en" sz="1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GPS, Thermal Sensors, etc.</a:t>
            </a:r>
            <a:endParaRPr sz="11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1" name="Google Shape;411;p56"/>
          <p:cNvSpPr txBox="1"/>
          <p:nvPr>
            <p:ph type="title"/>
          </p:nvPr>
        </p:nvSpPr>
        <p:spPr>
          <a:xfrm>
            <a:off x="452575" y="596800"/>
            <a:ext cx="42636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pic>
        <p:nvPicPr>
          <p:cNvPr id="412" name="Google Shape;41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9450"/>
            <a:ext cx="4933950" cy="4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6" title="Unity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437" y="596800"/>
            <a:ext cx="3219464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4440" y="1537635"/>
            <a:ext cx="2372783" cy="20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3014" y="3404650"/>
            <a:ext cx="2962299" cy="13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07225" y="2000724"/>
            <a:ext cx="860383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>
            <p:ph idx="1" type="body"/>
          </p:nvPr>
        </p:nvSpPr>
        <p:spPr>
          <a:xfrm>
            <a:off x="493925" y="1299600"/>
            <a:ext cx="2965500" cy="3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created UI elements to better access the data in Unity such as graphs and a speed gauge view.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Graphs: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</a:t>
            </a:r>
            <a:r>
              <a:rPr lang="en"/>
              <a:t>he X and Y axis min and max can be changed along with the actual X and Y scale of the graph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Scrollable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Speedometer: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Actively updates the speedometer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Trackmap: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Dynamically tracks the car around the track</a:t>
            </a:r>
            <a:endParaRPr/>
          </a:p>
        </p:txBody>
      </p:sp>
      <p:sp>
        <p:nvSpPr>
          <p:cNvPr id="422" name="Google Shape;422;p57"/>
          <p:cNvSpPr txBox="1"/>
          <p:nvPr>
            <p:ph type="title"/>
          </p:nvPr>
        </p:nvSpPr>
        <p:spPr>
          <a:xfrm>
            <a:off x="0" y="290625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</a:t>
            </a:r>
            <a:endParaRPr/>
          </a:p>
        </p:txBody>
      </p:sp>
      <p:pic>
        <p:nvPicPr>
          <p:cNvPr id="423" name="Google Shape;42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5925"/>
            <a:ext cx="4933950" cy="42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7" title="UIFSA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125" y="855650"/>
            <a:ext cx="5370202" cy="298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type="title"/>
          </p:nvPr>
        </p:nvSpPr>
        <p:spPr>
          <a:xfrm>
            <a:off x="2440200" y="190215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r>
              <a:rPr lang="en"/>
              <a:t>nstration</a:t>
            </a:r>
            <a:endParaRPr/>
          </a:p>
        </p:txBody>
      </p:sp>
      <p:pic>
        <p:nvPicPr>
          <p:cNvPr id="430" name="Google Shape;43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76700"/>
            <a:ext cx="49339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9"/>
          <p:cNvSpPr txBox="1"/>
          <p:nvPr>
            <p:ph idx="1" type="body"/>
          </p:nvPr>
        </p:nvSpPr>
        <p:spPr>
          <a:xfrm>
            <a:off x="452575" y="1368700"/>
            <a:ext cx="4020300" cy="3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Setting up GPS configuration software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RTK Support. Having the two gps units communicating and using each other to get better precision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Connecting Golang backend to Unity/Other Apps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Issues when appending/inserting data into the SQLite database h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➢"/>
            </a:pPr>
            <a:r>
              <a:rPr lang="en"/>
              <a:t>Getting relevant data without a car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We have no way of actually getting real data right now since the car is not built.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Had to resort to making a lua plugin to collect telemetry data from the racing simulator Assetto Corsa. (took longer than coding the unity app)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9"/>
          <p:cNvSpPr txBox="1"/>
          <p:nvPr>
            <p:ph type="title"/>
          </p:nvPr>
        </p:nvSpPr>
        <p:spPr>
          <a:xfrm>
            <a:off x="452575" y="596800"/>
            <a:ext cx="42636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pic>
        <p:nvPicPr>
          <p:cNvPr id="437" name="Google Shape;43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31700"/>
            <a:ext cx="3561675" cy="4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6175" y="165125"/>
            <a:ext cx="4263600" cy="2309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9" title="fsaeDat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2649" y="2571750"/>
            <a:ext cx="2991775" cy="22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/>
          <p:nvPr>
            <p:ph type="title"/>
          </p:nvPr>
        </p:nvSpPr>
        <p:spPr>
          <a:xfrm>
            <a:off x="452575" y="596800"/>
            <a:ext cx="4263600" cy="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Update</a:t>
            </a:r>
            <a:endParaRPr/>
          </a:p>
        </p:txBody>
      </p:sp>
      <p:pic>
        <p:nvPicPr>
          <p:cNvPr id="445" name="Google Shape;44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3350"/>
            <a:ext cx="3928850" cy="4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9775" y="173525"/>
            <a:ext cx="3905399" cy="23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9775" y="2704669"/>
            <a:ext cx="3905402" cy="22543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8" name="Google Shape;448;p60"/>
          <p:cNvGraphicFramePr/>
          <p:nvPr/>
        </p:nvGraphicFramePr>
        <p:xfrm>
          <a:off x="339538" y="148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{C4034186-C9F2-493A-A08A-0A92A46929F2}</a:tableStyleId>
              </a:tblPr>
              <a:tblGrid>
                <a:gridCol w="3445400"/>
                <a:gridCol w="1044275"/>
              </a:tblGrid>
              <a:tr h="37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Task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Status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130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Inter"/>
                        <a:buChar char="●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Expanding functionality of app</a:t>
                      </a:r>
                      <a:endParaRPr sz="12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Inter"/>
                        <a:buChar char="○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Port replay system from Golang version to Unity version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Ongoing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130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Inter"/>
                        <a:buChar char="●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Working on a full console, with dynamic customizable panels containing all the features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Ongoing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3000"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Inter"/>
                        <a:buChar char="●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Getting work on data collection from sensors for the central control unit (Raspberry PI).</a:t>
                      </a:r>
                      <a:endParaRPr sz="1200">
                        <a:solidFill>
                          <a:schemeClr val="dk2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-3048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200"/>
                        <a:buFont typeface="Inter"/>
                        <a:buChar char="○"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Mount CCU on RC car with sensors to test out functionality for now.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Inter"/>
                          <a:ea typeface="Inter"/>
                          <a:cs typeface="Inter"/>
                          <a:sym typeface="Inter"/>
                        </a:rPr>
                        <a:t>Ongoing</a:t>
                      </a:r>
                      <a:endParaRPr sz="12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/>
          <p:nvPr>
            <p:ph type="title"/>
          </p:nvPr>
        </p:nvSpPr>
        <p:spPr>
          <a:xfrm>
            <a:off x="2082900" y="1256850"/>
            <a:ext cx="4978200" cy="28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 you!</a:t>
            </a:r>
            <a:endParaRPr sz="6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54" name="Google Shape;45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76700"/>
            <a:ext cx="49339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