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6" r:id="rId3"/>
    <p:sldId id="277" r:id="rId4"/>
    <p:sldId id="278" r:id="rId5"/>
    <p:sldId id="279" r:id="rId6"/>
    <p:sldId id="280" r:id="rId7"/>
    <p:sldId id="275" r:id="rId8"/>
    <p:sldId id="257" r:id="rId9"/>
    <p:sldId id="259" r:id="rId10"/>
    <p:sldId id="281" r:id="rId11"/>
    <p:sldId id="258" r:id="rId12"/>
    <p:sldId id="263" r:id="rId13"/>
    <p:sldId id="264" r:id="rId14"/>
    <p:sldId id="266" r:id="rId15"/>
    <p:sldId id="267" r:id="rId16"/>
    <p:sldId id="268" r:id="rId17"/>
    <p:sldId id="270" r:id="rId18"/>
    <p:sldId id="272" r:id="rId19"/>
    <p:sldId id="283" r:id="rId20"/>
    <p:sldId id="288" r:id="rId21"/>
    <p:sldId id="273" r:id="rId22"/>
    <p:sldId id="271" r:id="rId23"/>
    <p:sldId id="274" r:id="rId24"/>
    <p:sldId id="289" r:id="rId25"/>
    <p:sldId id="286" r:id="rId26"/>
    <p:sldId id="285" r:id="rId27"/>
    <p:sldId id="287" r:id="rId28"/>
    <p:sldId id="290" r:id="rId29"/>
    <p:sldId id="29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0A8D3-F04C-44D1-B192-2BA614FB91D2}" type="datetimeFigureOut">
              <a:rPr lang="zh-CN" altLang="en-US" smtClean="0"/>
              <a:pPr/>
              <a:t>2015/7/9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FD7BC-E375-4361-8C88-2C2437F883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FD7BC-E375-4361-8C88-2C2437F8832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FD7BC-E375-4361-8C88-2C2437F8832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FD7BC-E375-4361-8C88-2C2437F8832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FD7BC-E375-4361-8C88-2C2437F8832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FD7BC-E375-4361-8C88-2C2437F8832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FD7BC-E375-4361-8C88-2C2437F8832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FD7BC-E375-4361-8C88-2C2437F8832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1988840"/>
            <a:ext cx="59766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latin typeface="+mj-lt"/>
              </a:rPr>
              <a:t>ES</a:t>
            </a:r>
            <a:r>
              <a:rPr lang="zh-CN" altLang="en-US" sz="6000" b="1" dirty="0" smtClean="0">
                <a:latin typeface="+mj-lt"/>
              </a:rPr>
              <a:t>数据迁移</a:t>
            </a:r>
            <a:endParaRPr lang="en-US" altLang="zh-CN" sz="6000" b="1" dirty="0" smtClean="0">
              <a:latin typeface="+mj-lt"/>
            </a:endParaRPr>
          </a:p>
          <a:p>
            <a:endParaRPr lang="en-US" altLang="zh-CN" sz="2800" b="1" dirty="0" smtClean="0">
              <a:latin typeface="+mj-lt"/>
            </a:endParaRPr>
          </a:p>
          <a:p>
            <a:endParaRPr lang="en-US" altLang="zh-CN" sz="2800" b="1" dirty="0" smtClean="0">
              <a:latin typeface="+mj-lt"/>
            </a:endParaRPr>
          </a:p>
          <a:p>
            <a:endParaRPr lang="en-US" altLang="zh-CN" sz="2800" b="1" dirty="0" smtClean="0">
              <a:latin typeface="+mj-lt"/>
            </a:endParaRPr>
          </a:p>
          <a:p>
            <a:endParaRPr lang="en-US" altLang="zh-CN" sz="2800" b="1" dirty="0" smtClean="0">
              <a:latin typeface="+mj-lt"/>
            </a:endParaRPr>
          </a:p>
          <a:p>
            <a:endParaRPr lang="en-US" altLang="zh-CN" sz="2800" b="1" dirty="0" smtClean="0">
              <a:latin typeface="+mj-lt"/>
            </a:endParaRPr>
          </a:p>
          <a:p>
            <a:r>
              <a:rPr lang="en-US" altLang="zh-CN" sz="2800" b="1" dirty="0" smtClean="0">
                <a:latin typeface="+mj-lt"/>
              </a:rPr>
              <a:t>				</a:t>
            </a:r>
            <a:r>
              <a:rPr lang="zh-CN" altLang="en-US" sz="2400" b="1" dirty="0" smtClean="0">
                <a:latin typeface="+mj-lt"/>
              </a:rPr>
              <a:t>王松林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过程 12"/>
          <p:cNvSpPr/>
          <p:nvPr/>
        </p:nvSpPr>
        <p:spPr>
          <a:xfrm>
            <a:off x="1403648" y="4005064"/>
            <a:ext cx="2160240" cy="136815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node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1043608" y="1628800"/>
            <a:ext cx="6624736" cy="432048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数据迁移过程集群状态图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5004048" y="4005064"/>
            <a:ext cx="2160240" cy="136815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nod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18448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集                 群</a:t>
            </a:r>
            <a:endParaRPr lang="zh-CN" altLang="en-US" dirty="0"/>
          </a:p>
        </p:txBody>
      </p:sp>
      <p:sp>
        <p:nvSpPr>
          <p:cNvPr id="18" name="流程图: 可选过程 17"/>
          <p:cNvSpPr/>
          <p:nvPr/>
        </p:nvSpPr>
        <p:spPr>
          <a:xfrm>
            <a:off x="5220072" y="4149080"/>
            <a:ext cx="1728192" cy="34503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Shard0  - P - S</a:t>
            </a:r>
            <a:endParaRPr lang="zh-CN" altLang="en-US" dirty="0"/>
          </a:p>
        </p:txBody>
      </p:sp>
      <p:sp>
        <p:nvSpPr>
          <p:cNvPr id="19" name="流程图: 可选过程 18"/>
          <p:cNvSpPr/>
          <p:nvPr/>
        </p:nvSpPr>
        <p:spPr>
          <a:xfrm>
            <a:off x="5220072" y="4869160"/>
            <a:ext cx="1728192" cy="34503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Shard1 - P - S</a:t>
            </a:r>
            <a:endParaRPr lang="zh-CN" altLang="en-US" dirty="0"/>
          </a:p>
        </p:txBody>
      </p:sp>
      <p:sp>
        <p:nvSpPr>
          <p:cNvPr id="20" name="流程图: 可选过程 19"/>
          <p:cNvSpPr/>
          <p:nvPr/>
        </p:nvSpPr>
        <p:spPr>
          <a:xfrm>
            <a:off x="1619672" y="4869160"/>
            <a:ext cx="1728192" cy="36004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 – R - I</a:t>
            </a:r>
            <a:endParaRPr lang="zh-CN" altLang="en-US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1619672" y="4149080"/>
            <a:ext cx="1728192" cy="36004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Shard0 – R - S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 rot="10800000">
            <a:off x="3563888" y="4149080"/>
            <a:ext cx="1440160" cy="14401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3563888" y="4725144"/>
            <a:ext cx="1440160" cy="14401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635896" y="3933056"/>
            <a:ext cx="136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发送</a:t>
            </a:r>
            <a:r>
              <a:rPr lang="en-US" altLang="zh-CN" sz="1050" dirty="0" smtClean="0"/>
              <a:t>shard</a:t>
            </a:r>
            <a:r>
              <a:rPr lang="zh-CN" altLang="en-US" sz="1050" dirty="0" smtClean="0"/>
              <a:t>数据</a:t>
            </a:r>
            <a:endParaRPr lang="zh-CN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6" y="4509120"/>
            <a:ext cx="136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发送</a:t>
            </a:r>
            <a:r>
              <a:rPr lang="en-US" altLang="zh-CN" sz="1050" dirty="0" smtClean="0"/>
              <a:t>shard</a:t>
            </a:r>
            <a:r>
              <a:rPr lang="zh-CN" altLang="en-US" sz="1050" dirty="0" smtClean="0"/>
              <a:t>数据</a:t>
            </a:r>
            <a:endParaRPr lang="zh-CN" altLang="en-US" sz="1050" dirty="0"/>
          </a:p>
        </p:txBody>
      </p:sp>
      <p:sp>
        <p:nvSpPr>
          <p:cNvPr id="28" name="流程图: 过程 27"/>
          <p:cNvSpPr/>
          <p:nvPr/>
        </p:nvSpPr>
        <p:spPr>
          <a:xfrm>
            <a:off x="3347864" y="2348880"/>
            <a:ext cx="1800200" cy="864096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30" name="上下箭头 29"/>
          <p:cNvSpPr/>
          <p:nvPr/>
        </p:nvSpPr>
        <p:spPr>
          <a:xfrm>
            <a:off x="3347864" y="3212976"/>
            <a:ext cx="144016" cy="792088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下箭头 30"/>
          <p:cNvSpPr/>
          <p:nvPr/>
        </p:nvSpPr>
        <p:spPr>
          <a:xfrm>
            <a:off x="5004048" y="3212976"/>
            <a:ext cx="144016" cy="792088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884368" y="1628800"/>
            <a:ext cx="8640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迁移完成后，会返回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，这时集群的</a:t>
            </a:r>
            <a:r>
              <a:rPr lang="en-US" altLang="zh-CN" dirty="0" smtClean="0"/>
              <a:t>meta data</a:t>
            </a:r>
            <a:r>
              <a:rPr lang="zh-CN" altLang="en-US" dirty="0" smtClean="0"/>
              <a:t>就会变更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52120" y="59492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P: primary</a:t>
            </a:r>
          </a:p>
          <a:p>
            <a:r>
              <a:rPr lang="en-US" altLang="zh-CN" dirty="0" smtClean="0"/>
              <a:t>I: initializing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集群</a:t>
            </a:r>
            <a:r>
              <a:rPr lang="en-US" altLang="zh-CN" dirty="0" smtClean="0"/>
              <a:t>meta data  </a:t>
            </a:r>
            <a:r>
              <a:rPr lang="zh-CN" altLang="en-US" dirty="0" smtClean="0"/>
              <a:t>信息：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424936" cy="525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数据迁移</a:t>
            </a:r>
            <a:r>
              <a:rPr lang="en-US" altLang="zh-CN" sz="2800" b="1" dirty="0" smtClean="0">
                <a:latin typeface="+mj-lt"/>
              </a:rPr>
              <a:t>-</a:t>
            </a:r>
            <a:r>
              <a:rPr lang="zh-CN" altLang="en-US" sz="2800" b="1" dirty="0" smtClean="0">
                <a:latin typeface="+mj-lt"/>
              </a:rPr>
              <a:t>新节点集群状态监听事件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1196752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IndicesClusterStateService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clusterChanged</a:t>
            </a:r>
            <a:r>
              <a:rPr lang="en-US" altLang="zh-CN" dirty="0" smtClean="0"/>
              <a:t>(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);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909763"/>
            <a:ext cx="75057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数据迁移</a:t>
            </a:r>
            <a:r>
              <a:rPr lang="en-US" altLang="zh-CN" sz="2800" b="1" dirty="0" smtClean="0">
                <a:latin typeface="+mj-lt"/>
              </a:rPr>
              <a:t>-</a:t>
            </a:r>
            <a:r>
              <a:rPr lang="zh-CN" altLang="en-US" sz="2800" b="1" dirty="0" smtClean="0">
                <a:latin typeface="+mj-lt"/>
              </a:rPr>
              <a:t>新节点集群状态监听事件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1196752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IndicesClusterStateService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applyInitializingShard</a:t>
            </a:r>
            <a:r>
              <a:rPr lang="en-US" altLang="zh-CN" dirty="0" smtClean="0"/>
              <a:t>(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);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416824" cy="252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数据迁移</a:t>
            </a:r>
            <a:r>
              <a:rPr lang="en-US" altLang="zh-CN" sz="2800" b="1" dirty="0" smtClean="0">
                <a:latin typeface="+mj-lt"/>
              </a:rPr>
              <a:t>-</a:t>
            </a:r>
            <a:r>
              <a:rPr lang="zh-CN" altLang="en-US" sz="2800" b="1" dirty="0" smtClean="0">
                <a:latin typeface="+mj-lt"/>
              </a:rPr>
              <a:t>新节点集群状态监听事件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1196752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RecoveryTarget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startRecovery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);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99288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数据迁移</a:t>
            </a:r>
            <a:r>
              <a:rPr lang="en-US" altLang="zh-CN" sz="2800" b="1" dirty="0" smtClean="0">
                <a:latin typeface="+mj-lt"/>
              </a:rPr>
              <a:t>-</a:t>
            </a:r>
            <a:r>
              <a:rPr lang="zh-CN" altLang="en-US" sz="2800" b="1" dirty="0" smtClean="0">
                <a:latin typeface="+mj-lt"/>
              </a:rPr>
              <a:t>新节点</a:t>
            </a:r>
            <a:r>
              <a:rPr lang="en-US" altLang="zh-CN" sz="2800" b="1" dirty="0" smtClean="0">
                <a:latin typeface="+mj-lt"/>
              </a:rPr>
              <a:t>recovery </a:t>
            </a:r>
            <a:r>
              <a:rPr lang="zh-CN" altLang="en-US" sz="2800" b="1" dirty="0" smtClean="0">
                <a:latin typeface="+mj-lt"/>
              </a:rPr>
              <a:t>请求发送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1196752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RecoveryTarget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doRecovery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请求内包含本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数据的一个</a:t>
            </a:r>
            <a:r>
              <a:rPr lang="en-US" altLang="zh-CN" dirty="0" smtClean="0"/>
              <a:t>snapshot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562850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数据迁移</a:t>
            </a:r>
            <a:r>
              <a:rPr lang="en-US" altLang="zh-CN" sz="2800" b="1" dirty="0" smtClean="0">
                <a:latin typeface="+mj-lt"/>
              </a:rPr>
              <a:t>-Primary</a:t>
            </a:r>
            <a:r>
              <a:rPr lang="zh-CN" altLang="en-US" sz="2800" b="1" dirty="0" smtClean="0">
                <a:latin typeface="+mj-lt"/>
              </a:rPr>
              <a:t>节点所在</a:t>
            </a:r>
            <a:r>
              <a:rPr lang="en-US" altLang="zh-CN" sz="2800" b="1" dirty="0" smtClean="0">
                <a:latin typeface="+mj-lt"/>
              </a:rPr>
              <a:t>node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799288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数据迁移</a:t>
            </a:r>
            <a:r>
              <a:rPr lang="en-US" altLang="zh-CN" sz="2800" b="1" dirty="0" smtClean="0">
                <a:latin typeface="+mj-lt"/>
              </a:rPr>
              <a:t>-Primary</a:t>
            </a:r>
            <a:r>
              <a:rPr lang="zh-CN" altLang="en-US" sz="2800" b="1" dirty="0" smtClean="0">
                <a:latin typeface="+mj-lt"/>
              </a:rPr>
              <a:t>节点处理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1196752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ResourceSource</a:t>
            </a:r>
            <a:r>
              <a:rPr lang="en-US" altLang="zh-CN" dirty="0" smtClean="0"/>
              <a:t>. recover()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);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6753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89040"/>
            <a:ext cx="58959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数据迁移</a:t>
            </a:r>
            <a:r>
              <a:rPr lang="en-US" altLang="zh-CN" sz="2800" b="1" dirty="0" smtClean="0">
                <a:latin typeface="+mj-lt"/>
              </a:rPr>
              <a:t>-Primary</a:t>
            </a:r>
            <a:r>
              <a:rPr lang="zh-CN" altLang="en-US" sz="2800" b="1" dirty="0" smtClean="0">
                <a:latin typeface="+mj-lt"/>
              </a:rPr>
              <a:t>节点迁移</a:t>
            </a:r>
            <a:r>
              <a:rPr lang="zh-CN" altLang="en-US" dirty="0" smtClean="0"/>
              <a:t>：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1196753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记录当前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有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同步按文件同步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snapshot 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同步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snapshot</a:t>
            </a:r>
          </a:p>
          <a:p>
            <a:pPr marL="342900" indent="-342900">
              <a:buAutoNum type="arabicPeriod" startAt="2"/>
            </a:pP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writelock</a:t>
            </a:r>
            <a:r>
              <a:rPr lang="zh-CN" altLang="en-US" dirty="0" smtClean="0"/>
              <a:t>后，再次获取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，同步，此时该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不能进行写操作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7864" y="429309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同步操作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lucene</a:t>
            </a:r>
            <a:r>
              <a:rPr lang="zh-CN" altLang="en-US" sz="2800" dirty="0" smtClean="0"/>
              <a:t>数据</a:t>
            </a:r>
            <a:r>
              <a:rPr lang="en-US" altLang="zh-CN" sz="2800" dirty="0" smtClean="0"/>
              <a:t>snapshot</a:t>
            </a:r>
            <a:r>
              <a:rPr lang="zh-CN" altLang="en-US" sz="2800" dirty="0" smtClean="0"/>
              <a:t>同步：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1196753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77768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对比本地的</a:t>
            </a:r>
            <a:r>
              <a:rPr lang="en-US" altLang="zh-CN" b="1" dirty="0" smtClean="0"/>
              <a:t>metadata</a:t>
            </a:r>
            <a:r>
              <a:rPr lang="zh-CN" altLang="en-US" dirty="0" smtClean="0"/>
              <a:t>和</a:t>
            </a:r>
            <a:r>
              <a:rPr lang="en-US" altLang="zh-CN" b="1" dirty="0" err="1" smtClean="0"/>
              <a:t>request</a:t>
            </a:r>
            <a:r>
              <a:rPr lang="en-US" altLang="zh-CN" dirty="0" err="1" smtClean="0"/>
              <a:t>.metadata</a:t>
            </a:r>
            <a:r>
              <a:rPr lang="zh-CN" altLang="en-US" dirty="0" smtClean="0"/>
              <a:t>，决定是否需要第一步的同步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如果需要同步，对比</a:t>
            </a:r>
            <a:r>
              <a:rPr lang="en-US" altLang="zh-CN" dirty="0" err="1" smtClean="0"/>
              <a:t>store.snapshot.getmetadata</a:t>
            </a:r>
            <a:r>
              <a:rPr lang="zh-CN" altLang="en-US" dirty="0" smtClean="0"/>
              <a:t>和</a:t>
            </a:r>
            <a:r>
              <a:rPr lang="en-US" altLang="zh-CN" b="1" dirty="0" err="1" smtClean="0"/>
              <a:t>request</a:t>
            </a:r>
            <a:r>
              <a:rPr lang="en-US" altLang="zh-CN" dirty="0" err="1" smtClean="0"/>
              <a:t>.metadata</a:t>
            </a:r>
            <a:r>
              <a:rPr lang="zh-CN" altLang="en-US" dirty="0" smtClean="0"/>
              <a:t>，计算需要同步的文件名及总数据大小，增量同步文件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把对比信息发送给</a:t>
            </a:r>
            <a:r>
              <a:rPr lang="en-US" altLang="zh-CN" dirty="0" err="1" smtClean="0"/>
              <a:t>targetNode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按文件名进行数据传输，异步多线程执行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每线程负责一个文件。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文件传输时，有两个线程池用来传文件，按文件大小，临界值</a:t>
            </a:r>
            <a:r>
              <a:rPr lang="en-US" altLang="zh-CN" dirty="0" smtClean="0"/>
              <a:t>5m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文件传输时，按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传输，</a:t>
            </a:r>
            <a:r>
              <a:rPr lang="en-US" altLang="zh-CN" dirty="0" smtClean="0"/>
              <a:t> chunk</a:t>
            </a:r>
            <a:r>
              <a:rPr lang="zh-CN" altLang="en-US" dirty="0" smtClean="0"/>
              <a:t>大小可配。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统计完成结果，如果失败，抛异常，停止此次迁移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如果全部成功，</a:t>
            </a:r>
            <a:r>
              <a:rPr lang="en-US" altLang="zh-CN" dirty="0" err="1" smtClean="0"/>
              <a:t>sourceNode</a:t>
            </a:r>
            <a:r>
              <a:rPr lang="zh-CN" altLang="en-US" dirty="0" smtClean="0"/>
              <a:t>发送</a:t>
            </a:r>
            <a:r>
              <a:rPr lang="en-US" altLang="zh-CN" dirty="0" err="1" smtClean="0"/>
              <a:t>CleanFilesRequest</a:t>
            </a:r>
            <a:r>
              <a:rPr lang="zh-CN" altLang="en-US" dirty="0" smtClean="0"/>
              <a:t>，要求</a:t>
            </a:r>
            <a:r>
              <a:rPr lang="en-US" altLang="zh-CN" dirty="0" err="1" smtClean="0"/>
              <a:t>targetNode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clean</a:t>
            </a:r>
            <a:r>
              <a:rPr lang="zh-CN" altLang="en-US" dirty="0" smtClean="0"/>
              <a:t>操作，</a:t>
            </a:r>
            <a:r>
              <a:rPr lang="en-US" altLang="zh-CN" dirty="0" err="1" smtClean="0"/>
              <a:t>targetnode</a:t>
            </a:r>
            <a:r>
              <a:rPr lang="zh-CN" altLang="en-US" dirty="0" smtClean="0"/>
              <a:t>根据发送的</a:t>
            </a:r>
            <a:r>
              <a:rPr lang="en-US" altLang="zh-CN" dirty="0" err="1" smtClean="0"/>
              <a:t>sourcenode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信息，进行目录清理，执行重命名操作。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接收端，在接收完整个文件后，做大小校验，并返回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lt"/>
              </a:rPr>
              <a:t>ES</a:t>
            </a:r>
            <a:r>
              <a:rPr lang="zh-CN" altLang="en-US" sz="2800" b="1" dirty="0" smtClean="0">
                <a:latin typeface="+mj-lt"/>
              </a:rPr>
              <a:t>目录结构：</a:t>
            </a:r>
            <a:endParaRPr lang="en-US" altLang="zh-CN" sz="2800" b="1" dirty="0" smtClean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59626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564904"/>
            <a:ext cx="34099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同步</a:t>
            </a:r>
            <a:r>
              <a:rPr lang="en-US" altLang="zh-CN" sz="2800" dirty="0" err="1" smtClean="0"/>
              <a:t>translog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snapshot</a:t>
            </a:r>
            <a:r>
              <a:rPr lang="zh-CN" altLang="en-US" sz="2800" dirty="0" smtClean="0"/>
              <a:t>：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1196753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 err="1" smtClean="0"/>
              <a:t>Translog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同步，不同步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文件，同步里面的</a:t>
            </a:r>
            <a:r>
              <a:rPr lang="en-US" altLang="zh-CN" dirty="0" smtClean="0"/>
              <a:t>operations, </a:t>
            </a:r>
            <a:r>
              <a:rPr lang="en-US" altLang="zh-CN" dirty="0" err="1" smtClean="0"/>
              <a:t>targetNode</a:t>
            </a:r>
            <a:r>
              <a:rPr lang="zh-CN" altLang="en-US" dirty="0" smtClean="0"/>
              <a:t>接到请求后，循环调用</a:t>
            </a:r>
            <a:r>
              <a:rPr lang="en-US" altLang="zh-CN" dirty="0" err="1" smtClean="0"/>
              <a:t>performRecoveryOperation</a:t>
            </a:r>
            <a:r>
              <a:rPr lang="en-US" altLang="zh-CN" dirty="0" smtClean="0"/>
              <a:t>(operation)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话外</a:t>
            </a:r>
            <a:r>
              <a:rPr lang="en-US" altLang="zh-CN" sz="2800" b="1" dirty="0" smtClean="0">
                <a:latin typeface="+mj-lt"/>
              </a:rPr>
              <a:t>- document  creation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1228725"/>
            <a:ext cx="6342087" cy="394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547664" y="5301208"/>
            <a:ext cx="5256584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Read lock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3635896" y="5733256"/>
            <a:ext cx="216024" cy="764704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 rot="10800000">
            <a:off x="3203848" y="5805264"/>
            <a:ext cx="461665" cy="6926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12" name="上箭头 11"/>
          <p:cNvSpPr/>
          <p:nvPr/>
        </p:nvSpPr>
        <p:spPr>
          <a:xfrm>
            <a:off x="2987824" y="4509120"/>
            <a:ext cx="216024" cy="764704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4067944" y="4509120"/>
            <a:ext cx="216024" cy="764704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数据迁移</a:t>
            </a:r>
            <a:r>
              <a:rPr lang="en-US" altLang="zh-CN" sz="2800" b="1" dirty="0" smtClean="0">
                <a:latin typeface="+mj-lt"/>
              </a:rPr>
              <a:t>-</a:t>
            </a:r>
            <a:r>
              <a:rPr lang="zh-CN" altLang="en-US" sz="2800" b="1" dirty="0" smtClean="0">
                <a:latin typeface="+mj-lt"/>
              </a:rPr>
              <a:t>迁移时基本可以正常服务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52736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数据迁移前两步时，可正常对外提供读写服务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数据迁移第三步，</a:t>
            </a:r>
            <a:r>
              <a:rPr lang="en-US" altLang="zh-CN" dirty="0" smtClean="0"/>
              <a:t>ES</a:t>
            </a:r>
            <a:r>
              <a:rPr lang="zh-CN" altLang="en-US" dirty="0" smtClean="0"/>
              <a:t>使用了</a:t>
            </a:r>
            <a:r>
              <a:rPr lang="en-US" altLang="zh-CN" dirty="0" err="1" smtClean="0"/>
              <a:t>writelock</a:t>
            </a:r>
            <a:r>
              <a:rPr lang="zh-CN" altLang="en-US" dirty="0" smtClean="0"/>
              <a:t>，此时，不能对外提供写服务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420888"/>
            <a:ext cx="871296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lt"/>
              </a:rPr>
              <a:t>数据迁移正常服务实现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ES</a:t>
            </a:r>
            <a:r>
              <a:rPr lang="zh-CN" altLang="en-US" dirty="0" smtClean="0"/>
              <a:t>在执行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操作时，会判断当前是否有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操作，如果有，禁止进行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含</a:t>
            </a:r>
            <a:r>
              <a:rPr lang="en-US" altLang="zh-CN" dirty="0" err="1" smtClean="0"/>
              <a:t>lucene.commit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，此时写入的数据会全部记录到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in-memory buffer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操作会继续进行，所以最新的数据是可读的。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数据迁移</a:t>
            </a:r>
            <a:r>
              <a:rPr lang="en-US" altLang="zh-CN" sz="2800" b="1" dirty="0" smtClean="0">
                <a:latin typeface="+mj-lt"/>
              </a:rPr>
              <a:t>-</a:t>
            </a:r>
            <a:r>
              <a:rPr lang="en-US" altLang="zh-CN" sz="2800" b="1" dirty="0" err="1" smtClean="0">
                <a:latin typeface="+mj-lt"/>
              </a:rPr>
              <a:t>targetNode</a:t>
            </a:r>
            <a:r>
              <a:rPr lang="zh-CN" altLang="en-US" sz="2800" b="1" dirty="0" smtClean="0">
                <a:latin typeface="+mj-lt"/>
              </a:rPr>
              <a:t>数据接收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1196752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FilesInfoRequestHandler</a:t>
            </a:r>
            <a:r>
              <a:rPr lang="en-US" altLang="zh-CN" sz="2400" dirty="0" smtClean="0"/>
              <a:t>. </a:t>
            </a:r>
            <a:r>
              <a:rPr lang="en-US" altLang="zh-CN" sz="2400" dirty="0" err="1" smtClean="0"/>
              <a:t>messageReceived</a:t>
            </a:r>
            <a:r>
              <a:rPr lang="en-US" altLang="zh-CN" sz="2400" dirty="0" smtClean="0"/>
              <a:t>(request)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FileChunkTransportRequestHandler</a:t>
            </a:r>
            <a:r>
              <a:rPr lang="en-US" altLang="zh-CN" sz="2400" dirty="0" smtClean="0"/>
              <a:t>. </a:t>
            </a:r>
            <a:r>
              <a:rPr lang="en-US" altLang="zh-CN" sz="2400" dirty="0" err="1" smtClean="0"/>
              <a:t>messageReceived</a:t>
            </a:r>
            <a:r>
              <a:rPr lang="en-US" altLang="zh-CN" sz="2400" dirty="0" smtClean="0"/>
              <a:t>(request)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CleanFilesRequestHandler</a:t>
            </a:r>
            <a:r>
              <a:rPr lang="en-US" altLang="zh-CN" sz="2400" dirty="0" smtClean="0"/>
              <a:t>. </a:t>
            </a:r>
            <a:r>
              <a:rPr lang="en-US" altLang="zh-CN" sz="2400" dirty="0" err="1" smtClean="0"/>
              <a:t>messageReceived</a:t>
            </a:r>
            <a:r>
              <a:rPr lang="en-US" altLang="zh-CN" sz="2400" dirty="0" smtClean="0"/>
              <a:t>(request)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PrepareForTranslogOperationsRequestHandler</a:t>
            </a:r>
            <a:r>
              <a:rPr lang="en-US" altLang="zh-CN" sz="2400" dirty="0" smtClean="0"/>
              <a:t>. </a:t>
            </a:r>
            <a:r>
              <a:rPr lang="en-US" altLang="zh-CN" sz="2400" dirty="0" err="1" smtClean="0"/>
              <a:t>messageReceived</a:t>
            </a:r>
            <a:r>
              <a:rPr lang="en-US" altLang="zh-CN" sz="2400" dirty="0" smtClean="0"/>
              <a:t>(request)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TranslogOperationsRequestHandler</a:t>
            </a:r>
            <a:r>
              <a:rPr lang="en-US" altLang="zh-CN" sz="2400" dirty="0" smtClean="0"/>
              <a:t>. </a:t>
            </a:r>
            <a:r>
              <a:rPr lang="en-US" altLang="zh-CN" sz="2400" dirty="0" err="1" smtClean="0"/>
              <a:t>messageReceived</a:t>
            </a:r>
            <a:r>
              <a:rPr lang="en-US" altLang="zh-CN" sz="2400" dirty="0" smtClean="0"/>
              <a:t>(request)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FinalizeRecoveryRequestHandler</a:t>
            </a:r>
            <a:r>
              <a:rPr lang="en-US" altLang="zh-CN" sz="2400" dirty="0" smtClean="0"/>
              <a:t>. </a:t>
            </a:r>
            <a:r>
              <a:rPr lang="en-US" altLang="zh-CN" sz="2400" dirty="0" err="1" smtClean="0"/>
              <a:t>messageReceived</a:t>
            </a:r>
            <a:r>
              <a:rPr lang="en-US" altLang="zh-CN" sz="2400" dirty="0" smtClean="0"/>
              <a:t>(request)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异常处理：</a:t>
            </a:r>
            <a:endParaRPr lang="zh-CN" alt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1196752"/>
            <a:ext cx="828092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 err="1" smtClean="0"/>
              <a:t>targetNode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请求发送失败，会</a:t>
            </a:r>
            <a:r>
              <a:rPr lang="en-US" altLang="zh-CN" dirty="0" smtClean="0"/>
              <a:t>retry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 smtClean="0"/>
              <a:t>Recovery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privmory</a:t>
            </a:r>
            <a:r>
              <a:rPr lang="zh-CN" altLang="en-US" dirty="0" smtClean="0"/>
              <a:t>丢失，重新选</a:t>
            </a:r>
            <a:r>
              <a:rPr lang="en-US" altLang="zh-CN" dirty="0" err="1" smtClean="0"/>
              <a:t>primory</a:t>
            </a:r>
            <a:r>
              <a:rPr lang="zh-CN" altLang="en-US" dirty="0" smtClean="0"/>
              <a:t>，再执行</a:t>
            </a:r>
            <a:r>
              <a:rPr lang="en-US" altLang="zh-CN" dirty="0" smtClean="0"/>
              <a:t>recovery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 smtClean="0"/>
              <a:t>Recovery</a:t>
            </a:r>
            <a:r>
              <a:rPr lang="zh-CN" altLang="en-US" dirty="0" smtClean="0"/>
              <a:t>过程中，连接中断，重新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时，已经传输完成的文件不需要再传（文件不变），但不支持单文件的断点续传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 err="1" smtClean="0"/>
              <a:t>targetNode</a:t>
            </a:r>
            <a:r>
              <a:rPr lang="zh-CN" altLang="en-US" dirty="0" smtClean="0"/>
              <a:t>异常，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targetNode</a:t>
            </a:r>
            <a:r>
              <a:rPr lang="zh-CN" altLang="en-US" dirty="0" smtClean="0"/>
              <a:t>会发送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信息给</a:t>
            </a:r>
            <a:r>
              <a:rPr lang="en-US" altLang="zh-CN" dirty="0" err="1" smtClean="0"/>
              <a:t>master,master</a:t>
            </a:r>
            <a:r>
              <a:rPr lang="zh-CN" altLang="en-US" dirty="0" smtClean="0"/>
              <a:t>重新分配，集群状态变更，继续第二次</a:t>
            </a:r>
            <a:r>
              <a:rPr lang="en-US" altLang="zh-CN" dirty="0" smtClean="0"/>
              <a:t>recovery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 err="1" smtClean="0"/>
              <a:t>sourceNode</a:t>
            </a:r>
            <a:r>
              <a:rPr lang="zh-CN" altLang="en-US" dirty="0" smtClean="0"/>
              <a:t>异常，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sourceNode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error  response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targetNode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targetNode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, failure</a:t>
            </a:r>
            <a:r>
              <a:rPr lang="zh-CN" altLang="en-US" dirty="0" smtClean="0"/>
              <a:t>信息给</a:t>
            </a:r>
            <a:r>
              <a:rPr lang="en-US" altLang="zh-CN" dirty="0" err="1" smtClean="0"/>
              <a:t>master,master</a:t>
            </a:r>
            <a:r>
              <a:rPr lang="zh-CN" altLang="en-US" dirty="0" smtClean="0"/>
              <a:t>重新分配，集群状态变更，继续第二次</a:t>
            </a:r>
            <a:r>
              <a:rPr lang="en-US" altLang="zh-CN" dirty="0" smtClean="0"/>
              <a:t>recovery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lt"/>
              </a:rPr>
              <a:t>ES</a:t>
            </a:r>
            <a:r>
              <a:rPr lang="zh-CN" altLang="en-US" sz="2800" b="1" dirty="0" smtClean="0">
                <a:latin typeface="+mj-lt"/>
              </a:rPr>
              <a:t>数据迁移相关配置</a:t>
            </a:r>
            <a:r>
              <a:rPr lang="zh-CN" altLang="en-US" dirty="0" smtClean="0"/>
              <a:t>：节点个数设置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1196752"/>
            <a:ext cx="8280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i="1" dirty="0" err="1" smtClean="0"/>
              <a:t>gateway.recover_after_nodes</a:t>
            </a:r>
            <a:r>
              <a:rPr lang="en-US" altLang="zh-CN" sz="2800" i="1" dirty="0" smtClean="0"/>
              <a:t>: 1</a:t>
            </a:r>
          </a:p>
          <a:p>
            <a:pPr marL="514350" indent="-514350">
              <a:buAutoNum type="arabicPeriod"/>
            </a:pPr>
            <a:r>
              <a:rPr lang="en-US" altLang="zh-CN" sz="2800" i="1" dirty="0" err="1" smtClean="0"/>
              <a:t>gateway.recover_after_time</a:t>
            </a:r>
            <a:r>
              <a:rPr lang="en-US" altLang="zh-CN" sz="2800" i="1" dirty="0" smtClean="0"/>
              <a:t>: 5m</a:t>
            </a:r>
          </a:p>
          <a:p>
            <a:pPr marL="514350" indent="-514350">
              <a:buAutoNum type="arabicPeriod"/>
            </a:pPr>
            <a:endParaRPr lang="en-US" altLang="zh-CN" sz="2800" i="1" dirty="0" smtClean="0"/>
          </a:p>
          <a:p>
            <a:pPr marL="514350" indent="-514350">
              <a:buAutoNum type="arabicPeriod"/>
            </a:pPr>
            <a:endParaRPr lang="en-US" altLang="zh-CN" sz="2800" i="1" dirty="0" smtClean="0"/>
          </a:p>
          <a:p>
            <a:pPr marL="514350" indent="-514350">
              <a:buAutoNum type="arabicPeriod"/>
            </a:pPr>
            <a:r>
              <a:rPr lang="en-US" altLang="zh-CN" sz="2800" i="1" dirty="0" err="1" smtClean="0"/>
              <a:t>gateway.expected_nodes</a:t>
            </a:r>
            <a:r>
              <a:rPr lang="en-US" altLang="zh-CN" sz="2800" i="1" dirty="0" smtClean="0"/>
              <a:t>: 2</a:t>
            </a:r>
          </a:p>
          <a:p>
            <a:pPr marL="514350" indent="-514350"/>
            <a:r>
              <a:rPr lang="en-US" altLang="zh-CN" sz="2800" i="1" dirty="0" smtClean="0"/>
              <a:t/>
            </a:r>
            <a:br>
              <a:rPr lang="en-US" altLang="zh-CN" sz="2800" i="1" dirty="0" smtClean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lt"/>
              </a:rPr>
              <a:t>ES</a:t>
            </a:r>
            <a:r>
              <a:rPr lang="zh-CN" altLang="en-US" sz="2800" b="1" dirty="0" smtClean="0">
                <a:latin typeface="+mj-lt"/>
              </a:rPr>
              <a:t>数据迁移相关配置</a:t>
            </a:r>
            <a:r>
              <a:rPr lang="zh-CN" altLang="en-US" dirty="0" smtClean="0"/>
              <a:t>：节点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的</a:t>
            </a:r>
            <a:r>
              <a:rPr lang="en-US" altLang="zh-CN" i="1" dirty="0" smtClean="0"/>
              <a:t>Throttling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1196752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sz="2000" i="1" dirty="0" err="1" smtClean="0"/>
              <a:t>cluster.routing.allocation.node_initial_primaries_recoveries</a:t>
            </a:r>
            <a:r>
              <a:rPr lang="en-US" altLang="zh-CN" sz="2000" i="1" dirty="0" smtClean="0"/>
              <a:t>: 4</a:t>
            </a:r>
          </a:p>
          <a:p>
            <a:pPr marL="514350" indent="-514350"/>
            <a:endParaRPr lang="en-US" altLang="zh-CN" sz="2000" i="1" dirty="0" smtClean="0"/>
          </a:p>
          <a:p>
            <a:pPr marL="514350" indent="-514350"/>
            <a:r>
              <a:rPr lang="en-US" altLang="zh-CN" sz="2000" i="1" dirty="0" err="1" smtClean="0"/>
              <a:t>cluster.routing.allocation.node_concurrent_recoveries</a:t>
            </a:r>
            <a:r>
              <a:rPr lang="en-US" altLang="zh-CN" sz="2000" i="1" dirty="0" smtClean="0"/>
              <a:t>: 2</a:t>
            </a:r>
          </a:p>
          <a:p>
            <a:pPr marL="514350" indent="-514350"/>
            <a:endParaRPr lang="en-US" altLang="zh-CN" sz="2000" i="1" dirty="0" smtClean="0"/>
          </a:p>
          <a:p>
            <a:pPr marL="514350" indent="-514350"/>
            <a:r>
              <a:rPr lang="en-US" altLang="zh-CN" sz="2000" i="1" dirty="0" err="1" smtClean="0"/>
              <a:t>indices.recovery.max_bytes_per_sec</a:t>
            </a:r>
            <a:r>
              <a:rPr lang="en-US" altLang="zh-CN" sz="2000" i="1" dirty="0" smtClean="0"/>
              <a:t>: 20mb</a:t>
            </a:r>
          </a:p>
          <a:p>
            <a:pPr marL="514350" indent="-514350"/>
            <a:endParaRPr lang="en-US" altLang="zh-CN" sz="2000" i="1" dirty="0" smtClean="0"/>
          </a:p>
          <a:p>
            <a:pPr marL="514350" indent="-514350"/>
            <a:r>
              <a:rPr lang="en-US" altLang="zh-CN" sz="2000" i="1" dirty="0" err="1" smtClean="0"/>
              <a:t>index.shard.recovery.file_chunk_size</a:t>
            </a:r>
            <a:r>
              <a:rPr lang="en-US" altLang="zh-CN" sz="2000" i="1" dirty="0" smtClean="0"/>
              <a:t>: 512K</a:t>
            </a:r>
          </a:p>
          <a:p>
            <a:pPr marL="514350" indent="-514350"/>
            <a:endParaRPr lang="en-US" altLang="zh-CN" sz="2000" i="1" dirty="0" smtClean="0"/>
          </a:p>
          <a:p>
            <a:pPr marL="514350" indent="-514350"/>
            <a:r>
              <a:rPr lang="en-US" altLang="zh-CN" sz="2000" i="1" dirty="0" err="1" smtClean="0"/>
              <a:t>index.shard.recovery.translog_ops</a:t>
            </a:r>
            <a:r>
              <a:rPr lang="en-US" altLang="zh-CN" sz="2000" i="1" dirty="0" smtClean="0"/>
              <a:t>: 1000  </a:t>
            </a:r>
            <a:r>
              <a:rPr lang="zh-CN" altLang="en-US" sz="2000" i="1" dirty="0" smtClean="0"/>
              <a:t>每次发送的</a:t>
            </a:r>
            <a:r>
              <a:rPr lang="en-US" altLang="zh-CN" sz="2000" i="1" dirty="0" err="1" smtClean="0"/>
              <a:t>translog</a:t>
            </a:r>
            <a:r>
              <a:rPr lang="zh-CN" altLang="en-US" sz="2000" i="1" dirty="0" smtClean="0"/>
              <a:t>中的</a:t>
            </a:r>
            <a:r>
              <a:rPr lang="en-US" altLang="zh-CN" sz="2000" i="1" dirty="0" smtClean="0"/>
              <a:t>ops</a:t>
            </a:r>
            <a:r>
              <a:rPr lang="zh-CN" altLang="en-US" sz="2000" i="1" dirty="0" smtClean="0"/>
              <a:t>数</a:t>
            </a:r>
            <a:endParaRPr lang="en-US" altLang="zh-CN" sz="2000" i="1" dirty="0" smtClean="0"/>
          </a:p>
          <a:p>
            <a:pPr marL="514350" indent="-514350"/>
            <a:r>
              <a:rPr lang="en-US" altLang="zh-CN" sz="2000" i="1" dirty="0" err="1" smtClean="0"/>
              <a:t>index.shard.recovery.translog_size</a:t>
            </a:r>
            <a:r>
              <a:rPr lang="en-US" altLang="zh-CN" sz="2000" i="1" dirty="0" smtClean="0"/>
              <a:t>: 512K</a:t>
            </a:r>
            <a:r>
              <a:rPr lang="zh-CN" altLang="en-US" sz="2000" i="1" dirty="0" smtClean="0"/>
              <a:t>每次发送的</a:t>
            </a:r>
            <a:r>
              <a:rPr lang="en-US" altLang="zh-CN" sz="2000" i="1" dirty="0" err="1" smtClean="0"/>
              <a:t>translog</a:t>
            </a:r>
            <a:r>
              <a:rPr lang="en-US" altLang="zh-CN" sz="2000" i="1" dirty="0" smtClean="0"/>
              <a:t> </a:t>
            </a:r>
            <a:r>
              <a:rPr lang="zh-CN" altLang="en-US" sz="2000" i="1" dirty="0" smtClean="0"/>
              <a:t>的大小</a:t>
            </a:r>
            <a:endParaRPr lang="en-US" altLang="zh-CN" sz="2000" i="1" dirty="0" smtClean="0"/>
          </a:p>
          <a:p>
            <a:pPr marL="514350" indent="-514350"/>
            <a:r>
              <a:rPr lang="en-US" altLang="zh-CN" sz="2000" i="1" dirty="0" err="1" smtClean="0"/>
              <a:t>transport.connections_per_node.recovery</a:t>
            </a:r>
            <a:r>
              <a:rPr lang="en-US" altLang="zh-CN" sz="2000" i="1" dirty="0" smtClean="0"/>
              <a:t> : 2  recovery</a:t>
            </a:r>
            <a:r>
              <a:rPr lang="zh-CN" altLang="en-US" sz="2000" i="1" dirty="0" smtClean="0"/>
              <a:t>占用的</a:t>
            </a:r>
            <a:r>
              <a:rPr lang="en-US" altLang="zh-CN" sz="2000" i="1" dirty="0" smtClean="0"/>
              <a:t>TCP</a:t>
            </a:r>
            <a:r>
              <a:rPr lang="zh-CN" altLang="en-US" sz="2000" i="1" dirty="0" smtClean="0"/>
              <a:t>长连接数</a:t>
            </a:r>
            <a:r>
              <a:rPr lang="en-US" altLang="zh-CN" sz="2800" i="1" dirty="0" smtClean="0"/>
              <a:t/>
            </a:r>
            <a:br>
              <a:rPr lang="en-US" altLang="zh-CN" sz="2800" i="1" dirty="0" smtClean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lt"/>
              </a:rPr>
              <a:t>ES</a:t>
            </a:r>
            <a:r>
              <a:rPr lang="zh-CN" altLang="en-US" sz="2800" b="1" dirty="0" smtClean="0">
                <a:latin typeface="+mj-lt"/>
              </a:rPr>
              <a:t> </a:t>
            </a:r>
            <a:r>
              <a:rPr lang="en-US" altLang="zh-CN" b="1" dirty="0" smtClean="0"/>
              <a:t> </a:t>
            </a:r>
            <a:r>
              <a:rPr lang="en-US" altLang="zh-CN" sz="3600" b="1" dirty="0" smtClean="0"/>
              <a:t>reroute </a:t>
            </a:r>
            <a:r>
              <a:rPr lang="en-US" altLang="zh-CN" sz="3600" b="1" dirty="0" err="1" smtClean="0"/>
              <a:t>command:move</a:t>
            </a:r>
            <a:r>
              <a:rPr lang="en-US" altLang="zh-CN" sz="3600" dirty="0" smtClean="0"/>
              <a:t> </a:t>
            </a:r>
            <a:endParaRPr lang="zh-CN" altLang="en-US" sz="3600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24744"/>
            <a:ext cx="70104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115616" y="5805264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cluster can be set to disable allocations, which means that only the explicitly allocations will be performed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lt"/>
              </a:rPr>
              <a:t>ES</a:t>
            </a:r>
            <a:r>
              <a:rPr lang="zh-CN" altLang="en-US" sz="2800" b="1" dirty="0" smtClean="0">
                <a:latin typeface="+mj-lt"/>
              </a:rPr>
              <a:t> </a:t>
            </a:r>
            <a:r>
              <a:rPr lang="en-US" altLang="zh-CN" b="1" dirty="0" smtClean="0"/>
              <a:t> </a:t>
            </a:r>
            <a:r>
              <a:rPr lang="en-US" altLang="zh-CN" sz="3600" b="1" dirty="0" smtClean="0"/>
              <a:t>reroute </a:t>
            </a:r>
            <a:r>
              <a:rPr lang="en-US" altLang="zh-CN" sz="3600" b="1" dirty="0" err="1" smtClean="0"/>
              <a:t>command</a:t>
            </a:r>
            <a:r>
              <a:rPr lang="en-US" altLang="zh-CN" sz="3600" dirty="0" err="1" smtClean="0"/>
              <a:t>:cancel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1043608" y="1484784"/>
            <a:ext cx="6840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curl -XPOST 'localhost:9200/_cluster/reroute' -d '{ </a:t>
            </a:r>
          </a:p>
          <a:p>
            <a:r>
              <a:rPr lang="en-US" altLang="zh-CN" b="1" dirty="0" smtClean="0"/>
              <a:t>     "commands" : [ { </a:t>
            </a:r>
          </a:p>
          <a:p>
            <a:r>
              <a:rPr lang="en-US" altLang="zh-CN" b="1" dirty="0" smtClean="0"/>
              <a:t>                  "cancel" : { </a:t>
            </a:r>
          </a:p>
          <a:p>
            <a:r>
              <a:rPr lang="en-US" altLang="zh-CN" b="1" dirty="0" smtClean="0"/>
              <a:t>                           "index" : "shop", </a:t>
            </a:r>
          </a:p>
          <a:p>
            <a:r>
              <a:rPr lang="en-US" altLang="zh-CN" b="1" dirty="0" smtClean="0"/>
              <a:t>                             "shard" : 0, </a:t>
            </a:r>
          </a:p>
          <a:p>
            <a:r>
              <a:rPr lang="en-US" altLang="zh-CN" b="1" dirty="0" smtClean="0"/>
              <a:t>                             "node" : "</a:t>
            </a:r>
            <a:r>
              <a:rPr lang="en-US" altLang="zh-CN" b="1" dirty="0" err="1" smtClean="0"/>
              <a:t>es_node_one</a:t>
            </a:r>
            <a:r>
              <a:rPr lang="en-US" altLang="zh-CN" b="1" dirty="0" smtClean="0"/>
              <a:t>" </a:t>
            </a:r>
          </a:p>
          <a:p>
            <a:r>
              <a:rPr lang="en-US" altLang="zh-CN" b="1" dirty="0" smtClean="0"/>
              <a:t>                    } </a:t>
            </a:r>
          </a:p>
          <a:p>
            <a:r>
              <a:rPr lang="en-US" altLang="zh-CN" b="1" dirty="0" smtClean="0"/>
              <a:t>       } ] </a:t>
            </a:r>
          </a:p>
          <a:p>
            <a:r>
              <a:rPr lang="en-US" altLang="zh-CN" b="1" dirty="0" smtClean="0"/>
              <a:t>}‘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allocation of the shard 0 of the shop index on the </a:t>
            </a:r>
            <a:r>
              <a:rPr lang="en-US" altLang="zh-CN" dirty="0" err="1" smtClean="0"/>
              <a:t>es_node_one</a:t>
            </a:r>
            <a:r>
              <a:rPr lang="en-US" altLang="zh-CN" dirty="0" smtClean="0"/>
              <a:t> node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lt"/>
              </a:rPr>
              <a:t>ES</a:t>
            </a:r>
            <a:r>
              <a:rPr lang="zh-CN" altLang="en-US" sz="2800" b="1" dirty="0" smtClean="0">
                <a:latin typeface="+mj-lt"/>
              </a:rPr>
              <a:t> </a:t>
            </a:r>
            <a:r>
              <a:rPr lang="en-US" altLang="zh-CN" b="1" dirty="0" smtClean="0"/>
              <a:t> </a:t>
            </a:r>
            <a:r>
              <a:rPr lang="en-US" altLang="zh-CN" sz="3600" b="1" dirty="0" smtClean="0"/>
              <a:t>reroute </a:t>
            </a:r>
            <a:r>
              <a:rPr lang="en-US" altLang="zh-CN" sz="3600" b="1" dirty="0" err="1" smtClean="0"/>
              <a:t>command</a:t>
            </a:r>
            <a:r>
              <a:rPr lang="en-US" altLang="zh-CN" sz="3600" dirty="0" err="1" smtClean="0"/>
              <a:t>:allocate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3" y="1404938"/>
            <a:ext cx="86010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lt"/>
              </a:rPr>
              <a:t>document  creation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6048846" cy="421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每秒一次</a:t>
            </a:r>
            <a:r>
              <a:rPr lang="en-US" altLang="zh-CN" sz="2800" b="1" dirty="0" smtClean="0">
                <a:latin typeface="+mj-lt"/>
              </a:rPr>
              <a:t>Refresh</a:t>
            </a:r>
            <a:r>
              <a:rPr lang="zh-CN" altLang="en-US" sz="2800" b="1" dirty="0" smtClean="0">
                <a:latin typeface="+mj-lt"/>
              </a:rPr>
              <a:t>操作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4744"/>
            <a:ext cx="5958805" cy="408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15616" y="537321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每秒执行一次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，该操作把</a:t>
            </a:r>
            <a:r>
              <a:rPr lang="en-US" altLang="zh-CN" dirty="0" smtClean="0"/>
              <a:t>in-memory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segment(cache),</a:t>
            </a:r>
            <a:r>
              <a:rPr lang="zh-CN" altLang="en-US" dirty="0" smtClean="0"/>
              <a:t>使其可被查询到。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每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</a:t>
            </a:r>
            <a:r>
              <a:rPr lang="en-US" altLang="zh-CN" dirty="0" err="1" smtClean="0"/>
              <a:t>syncfile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disk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lt"/>
              </a:rPr>
              <a:t>document  creation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8875" y="1047750"/>
            <a:ext cx="68262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Flush </a:t>
            </a:r>
            <a:r>
              <a:rPr lang="zh-CN" altLang="en-US" sz="2800" b="1" dirty="0" smtClean="0"/>
              <a:t>操作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6093172" cy="44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03648" y="580526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Flush</a:t>
            </a:r>
            <a:r>
              <a:rPr lang="zh-CN" altLang="en-US" dirty="0" smtClean="0"/>
              <a:t>操作会执行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操作，使数据持久化，并生成新的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，删除旧的</a:t>
            </a:r>
            <a:r>
              <a:rPr lang="en-US" altLang="zh-CN" dirty="0" err="1" smtClean="0"/>
              <a:t>translog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过程 6"/>
          <p:cNvSpPr/>
          <p:nvPr/>
        </p:nvSpPr>
        <p:spPr>
          <a:xfrm>
            <a:off x="3491880" y="1412776"/>
            <a:ext cx="4896544" cy="4104456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数据迁移过程集群状态图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3851920" y="3789040"/>
            <a:ext cx="2160240" cy="136815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node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17008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集                 群</a:t>
            </a:r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323528" y="4221088"/>
            <a:ext cx="2016224" cy="129614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node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2339752" y="4725144"/>
            <a:ext cx="1152128" cy="2880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63688" y="44371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节点启动</a:t>
            </a:r>
            <a:endParaRPr lang="zh-CN" altLang="en-US" dirty="0"/>
          </a:p>
        </p:txBody>
      </p:sp>
      <p:sp>
        <p:nvSpPr>
          <p:cNvPr id="18" name="流程图: 可选过程 17"/>
          <p:cNvSpPr/>
          <p:nvPr/>
        </p:nvSpPr>
        <p:spPr>
          <a:xfrm>
            <a:off x="4067944" y="3861048"/>
            <a:ext cx="1728192" cy="34503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Shard0  - P - S</a:t>
            </a:r>
            <a:endParaRPr lang="zh-CN" altLang="en-US" dirty="0"/>
          </a:p>
        </p:txBody>
      </p:sp>
      <p:sp>
        <p:nvSpPr>
          <p:cNvPr id="19" name="流程图: 可选过程 18"/>
          <p:cNvSpPr/>
          <p:nvPr/>
        </p:nvSpPr>
        <p:spPr>
          <a:xfrm>
            <a:off x="4067944" y="4653136"/>
            <a:ext cx="1728192" cy="34503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  - P - S</a:t>
            </a:r>
            <a:endParaRPr lang="zh-CN" altLang="en-US" dirty="0"/>
          </a:p>
        </p:txBody>
      </p:sp>
      <p:sp>
        <p:nvSpPr>
          <p:cNvPr id="20" name="流程图: 可选过程 19"/>
          <p:cNvSpPr/>
          <p:nvPr/>
        </p:nvSpPr>
        <p:spPr>
          <a:xfrm>
            <a:off x="6228184" y="4725144"/>
            <a:ext cx="1728192" cy="36004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Shard1- R - U</a:t>
            </a:r>
            <a:endParaRPr lang="zh-CN" altLang="en-US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6228184" y="4149080"/>
            <a:ext cx="1728192" cy="36004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Shard0 - R - U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5220072" y="2132856"/>
            <a:ext cx="1656184" cy="72008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23" name="上下箭头 22"/>
          <p:cNvSpPr/>
          <p:nvPr/>
        </p:nvSpPr>
        <p:spPr>
          <a:xfrm>
            <a:off x="5652120" y="2852936"/>
            <a:ext cx="144016" cy="93610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660232" y="5661248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P: primary</a:t>
            </a:r>
          </a:p>
          <a:p>
            <a:r>
              <a:rPr lang="en-US" altLang="zh-CN" dirty="0" smtClean="0"/>
              <a:t>S: started</a:t>
            </a:r>
          </a:p>
          <a:p>
            <a:r>
              <a:rPr lang="en-US" altLang="zh-CN" dirty="0" smtClean="0"/>
              <a:t>U:unassigned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1700808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一个索引，设置了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replica=1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左箭头 15"/>
          <p:cNvSpPr/>
          <p:nvPr/>
        </p:nvSpPr>
        <p:spPr>
          <a:xfrm rot="13602888">
            <a:off x="3432067" y="3442216"/>
            <a:ext cx="1311532" cy="204223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683568" y="4077072"/>
            <a:ext cx="2160240" cy="136815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node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323528" y="1340768"/>
            <a:ext cx="6408712" cy="432048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数据迁移过程集群状态图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4283968" y="4005064"/>
            <a:ext cx="2160240" cy="136815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node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16288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集                 群</a:t>
            </a:r>
            <a:endParaRPr lang="zh-CN" altLang="en-US" dirty="0"/>
          </a:p>
        </p:txBody>
      </p:sp>
      <p:sp>
        <p:nvSpPr>
          <p:cNvPr id="18" name="流程图: 可选过程 17"/>
          <p:cNvSpPr/>
          <p:nvPr/>
        </p:nvSpPr>
        <p:spPr>
          <a:xfrm>
            <a:off x="4499992" y="4149080"/>
            <a:ext cx="1728192" cy="34503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Shard0  P S</a:t>
            </a:r>
            <a:endParaRPr lang="zh-CN" altLang="en-US" dirty="0"/>
          </a:p>
        </p:txBody>
      </p:sp>
      <p:sp>
        <p:nvSpPr>
          <p:cNvPr id="19" name="流程图: 可选过程 18"/>
          <p:cNvSpPr/>
          <p:nvPr/>
        </p:nvSpPr>
        <p:spPr>
          <a:xfrm>
            <a:off x="4499992" y="4869160"/>
            <a:ext cx="1728192" cy="34503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  P S</a:t>
            </a:r>
            <a:endParaRPr lang="zh-CN" altLang="en-US" dirty="0"/>
          </a:p>
        </p:txBody>
      </p:sp>
      <p:sp>
        <p:nvSpPr>
          <p:cNvPr id="20" name="流程图: 可选过程 19"/>
          <p:cNvSpPr/>
          <p:nvPr/>
        </p:nvSpPr>
        <p:spPr>
          <a:xfrm>
            <a:off x="899592" y="4941168"/>
            <a:ext cx="1728192" cy="36004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 – R - I</a:t>
            </a:r>
            <a:endParaRPr lang="zh-CN" altLang="en-US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899592" y="4221088"/>
            <a:ext cx="1728192" cy="36004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Shard0  - R - I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170080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集群</a:t>
            </a:r>
            <a:r>
              <a:rPr lang="en-US" altLang="zh-CN" dirty="0" err="1" smtClean="0"/>
              <a:t>master.rebalance</a:t>
            </a:r>
            <a:r>
              <a:rPr lang="en-US" altLang="zh-CN" dirty="0" smtClean="0"/>
              <a:t>,</a:t>
            </a:r>
            <a:r>
              <a:rPr lang="zh-CN" altLang="en-US" dirty="0" smtClean="0"/>
              <a:t>集群状态</a:t>
            </a:r>
            <a:r>
              <a:rPr lang="en-US" altLang="zh-CN" dirty="0" smtClean="0"/>
              <a:t>version+1,</a:t>
            </a:r>
            <a:r>
              <a:rPr lang="zh-CN" altLang="en-US" dirty="0" smtClean="0"/>
              <a:t>下发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1412776"/>
            <a:ext cx="14766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 node </a:t>
            </a:r>
            <a:r>
              <a:rPr lang="zh-CN" altLang="en-US" dirty="0" smtClean="0"/>
              <a:t>接收集群状态变更事件，把本地保存的集群</a:t>
            </a:r>
            <a:r>
              <a:rPr lang="en-US" altLang="zh-CN" dirty="0" smtClean="0"/>
              <a:t>meta data </a:t>
            </a:r>
            <a:r>
              <a:rPr lang="zh-CN" altLang="en-US" dirty="0" smtClean="0"/>
              <a:t>变更，并执行必要的初始化，如：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给当前节点分配了一个</a:t>
            </a:r>
            <a:r>
              <a:rPr lang="en-US" altLang="zh-CN" dirty="0" smtClean="0"/>
              <a:t>index </a:t>
            </a:r>
            <a:r>
              <a:rPr lang="zh-CN" altLang="en-US" dirty="0" smtClean="0"/>
              <a:t>的两个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22" name="左箭头 21"/>
          <p:cNvSpPr/>
          <p:nvPr/>
        </p:nvSpPr>
        <p:spPr>
          <a:xfrm rot="19081529">
            <a:off x="2095786" y="3553347"/>
            <a:ext cx="1311532" cy="204223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2555776" y="2420888"/>
            <a:ext cx="1800200" cy="864096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 rot="18941917">
            <a:off x="1904595" y="3507212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集群状态下发</a:t>
            </a:r>
            <a:endParaRPr lang="zh-CN" altLang="en-US" sz="1050" dirty="0"/>
          </a:p>
        </p:txBody>
      </p:sp>
      <p:sp>
        <p:nvSpPr>
          <p:cNvPr id="25" name="TextBox 24"/>
          <p:cNvSpPr txBox="1"/>
          <p:nvPr/>
        </p:nvSpPr>
        <p:spPr>
          <a:xfrm rot="2836004">
            <a:off x="4048051" y="3595301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集群状态下发</a:t>
            </a:r>
            <a:endParaRPr lang="zh-CN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5652120" y="573325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P: primary</a:t>
            </a:r>
          </a:p>
          <a:p>
            <a:r>
              <a:rPr lang="en-US" altLang="zh-CN" dirty="0" smtClean="0"/>
              <a:t>I: initializing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过程 12"/>
          <p:cNvSpPr/>
          <p:nvPr/>
        </p:nvSpPr>
        <p:spPr>
          <a:xfrm>
            <a:off x="1403648" y="4005064"/>
            <a:ext cx="2160240" cy="136815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node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1043608" y="1628800"/>
            <a:ext cx="6624736" cy="432048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数据迁移过程集群状态图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5004048" y="4005064"/>
            <a:ext cx="2160240" cy="136815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node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18448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集                 群</a:t>
            </a:r>
            <a:endParaRPr lang="zh-CN" altLang="en-US" dirty="0"/>
          </a:p>
        </p:txBody>
      </p:sp>
      <p:sp>
        <p:nvSpPr>
          <p:cNvPr id="18" name="流程图: 可选过程 17"/>
          <p:cNvSpPr/>
          <p:nvPr/>
        </p:nvSpPr>
        <p:spPr>
          <a:xfrm>
            <a:off x="5220072" y="4149080"/>
            <a:ext cx="1728192" cy="34503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Shard0  - P - S</a:t>
            </a:r>
            <a:endParaRPr lang="zh-CN" altLang="en-US" dirty="0"/>
          </a:p>
        </p:txBody>
      </p:sp>
      <p:sp>
        <p:nvSpPr>
          <p:cNvPr id="19" name="流程图: 可选过程 18"/>
          <p:cNvSpPr/>
          <p:nvPr/>
        </p:nvSpPr>
        <p:spPr>
          <a:xfrm>
            <a:off x="5220072" y="4869160"/>
            <a:ext cx="1728192" cy="34503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 – P - S</a:t>
            </a:r>
            <a:endParaRPr lang="zh-CN" altLang="en-US" dirty="0"/>
          </a:p>
        </p:txBody>
      </p:sp>
      <p:sp>
        <p:nvSpPr>
          <p:cNvPr id="20" name="流程图: 可选过程 19"/>
          <p:cNvSpPr/>
          <p:nvPr/>
        </p:nvSpPr>
        <p:spPr>
          <a:xfrm>
            <a:off x="1619672" y="4869160"/>
            <a:ext cx="1728192" cy="36004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 – R - I</a:t>
            </a:r>
            <a:endParaRPr lang="zh-CN" altLang="en-US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1619672" y="4149080"/>
            <a:ext cx="1728192" cy="36004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Shard0  - R - I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563888" y="4149080"/>
            <a:ext cx="1440160" cy="14401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3563888" y="4725144"/>
            <a:ext cx="1440160" cy="14401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635896" y="3933056"/>
            <a:ext cx="136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发送</a:t>
            </a:r>
            <a:r>
              <a:rPr lang="en-US" altLang="zh-CN" sz="1050" dirty="0" smtClean="0"/>
              <a:t>recovery</a:t>
            </a:r>
            <a:r>
              <a:rPr lang="zh-CN" altLang="en-US" sz="1050" dirty="0" smtClean="0"/>
              <a:t>请求</a:t>
            </a:r>
            <a:endParaRPr lang="zh-CN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6" y="4509120"/>
            <a:ext cx="136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发送</a:t>
            </a:r>
            <a:r>
              <a:rPr lang="en-US" altLang="zh-CN" sz="1050" dirty="0" smtClean="0"/>
              <a:t>recovery</a:t>
            </a:r>
            <a:r>
              <a:rPr lang="zh-CN" altLang="en-US" sz="1050" dirty="0" smtClean="0"/>
              <a:t>请求</a:t>
            </a:r>
            <a:endParaRPr lang="zh-CN" altLang="en-US" sz="1050" dirty="0"/>
          </a:p>
        </p:txBody>
      </p:sp>
      <p:sp>
        <p:nvSpPr>
          <p:cNvPr id="28" name="流程图: 过程 27"/>
          <p:cNvSpPr/>
          <p:nvPr/>
        </p:nvSpPr>
        <p:spPr>
          <a:xfrm>
            <a:off x="3347864" y="2348880"/>
            <a:ext cx="1800200" cy="864096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30" name="上下箭头 29"/>
          <p:cNvSpPr/>
          <p:nvPr/>
        </p:nvSpPr>
        <p:spPr>
          <a:xfrm>
            <a:off x="3347864" y="3212976"/>
            <a:ext cx="144016" cy="792088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下箭头 30"/>
          <p:cNvSpPr/>
          <p:nvPr/>
        </p:nvSpPr>
        <p:spPr>
          <a:xfrm>
            <a:off x="5004048" y="3212976"/>
            <a:ext cx="144016" cy="792088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52120" y="59492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P: primary</a:t>
            </a:r>
          </a:p>
          <a:p>
            <a:r>
              <a:rPr lang="en-US" altLang="zh-CN" dirty="0" smtClean="0"/>
              <a:t>I: initializing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1362</Words>
  <Application>Microsoft Office PowerPoint</Application>
  <PresentationFormat>全屏显示(4:3)</PresentationFormat>
  <Paragraphs>258</Paragraphs>
  <Slides>29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494</cp:revision>
  <dcterms:modified xsi:type="dcterms:W3CDTF">2015-07-09T02:50:43Z</dcterms:modified>
</cp:coreProperties>
</file>