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87b8086163d483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82" r:id="rId5"/>
    <p:sldId id="283" r:id="rId6"/>
    <p:sldId id="284" r:id="rId7"/>
    <p:sldId id="258" r:id="rId8"/>
    <p:sldId id="263" r:id="rId9"/>
    <p:sldId id="279" r:id="rId10"/>
    <p:sldId id="285" r:id="rId11"/>
    <p:sldId id="286" r:id="rId12"/>
    <p:sldId id="28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10" r:id="rId29"/>
    <p:sldId id="309" r:id="rId30"/>
    <p:sldId id="312" r:id="rId31"/>
    <p:sldId id="313" r:id="rId32"/>
    <p:sldId id="314" r:id="rId33"/>
    <p:sldId id="30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>
        <p:scale>
          <a:sx n="75" d="100"/>
          <a:sy n="75" d="100"/>
        </p:scale>
        <p:origin x="-3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0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2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04B1-3B25-4A0C-AABE-07246DDF7B3D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7030-E75D-40F8-9ECF-6561EB0B3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Elasticsearch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调研结果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张俊峰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2811405" y="3717032"/>
            <a:ext cx="2729101" cy="14761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、启动事务：分配分片到节点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、发送请求到节点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创建分片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、返回创建信息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3983236" y="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49661" y="620688"/>
            <a:ext cx="242376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创建新的</a:t>
            </a:r>
            <a:r>
              <a:rPr lang="en-US" altLang="zh-CN" dirty="0" err="1" smtClean="0"/>
              <a:t>ClusterState</a:t>
            </a:r>
            <a:r>
              <a:rPr lang="zh-CN" altLang="en-US" dirty="0" smtClean="0"/>
              <a:t>，修改集群状态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49661" y="1700808"/>
            <a:ext cx="242376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</a:t>
            </a:r>
            <a:r>
              <a:rPr lang="en-US" altLang="zh-CN" dirty="0" err="1" smtClean="0"/>
              <a:t>ClusterStateListener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49661" y="2708920"/>
            <a:ext cx="2423766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统计索引及分片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2758767" y="5600991"/>
            <a:ext cx="2846745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全部成功？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43029" y="6453336"/>
            <a:ext cx="48726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2" idx="4"/>
            <a:endCxn id="4" idx="0"/>
          </p:cNvCxnSpPr>
          <p:nvPr/>
        </p:nvCxnSpPr>
        <p:spPr>
          <a:xfrm flipH="1">
            <a:off x="4161544" y="288032"/>
            <a:ext cx="1712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4161544" y="13407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4161544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3" idx="0"/>
          </p:cNvCxnSpPr>
          <p:nvPr/>
        </p:nvCxnSpPr>
        <p:spPr>
          <a:xfrm>
            <a:off x="4161544" y="3276600"/>
            <a:ext cx="14412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8" idx="0"/>
          </p:cNvCxnSpPr>
          <p:nvPr/>
        </p:nvCxnSpPr>
        <p:spPr>
          <a:xfrm>
            <a:off x="4175956" y="5193196"/>
            <a:ext cx="6184" cy="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4182140" y="6165304"/>
            <a:ext cx="452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3"/>
            <a:endCxn id="3" idx="3"/>
          </p:cNvCxnSpPr>
          <p:nvPr/>
        </p:nvCxnSpPr>
        <p:spPr>
          <a:xfrm flipH="1" flipV="1">
            <a:off x="5540506" y="4455114"/>
            <a:ext cx="65006" cy="1428034"/>
          </a:xfrm>
          <a:prstGeom prst="bentConnector3">
            <a:avLst>
              <a:gd name="adj1" fmla="val -351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5512" y="6021288"/>
            <a:ext cx="3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9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新节点加入（类方法）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ZenDiscovery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innerJoinCluster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 </a:t>
            </a:r>
            <a:r>
              <a:rPr lang="en-US" altLang="zh-CN" dirty="0" err="1" smtClean="0">
                <a:effectLst/>
              </a:rPr>
              <a:t>MembershipListener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onJoin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ZenDiscovery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handleJoinRequest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InternalClusterService</a:t>
            </a:r>
            <a:r>
              <a:rPr lang="en-US" altLang="zh-CN" dirty="0" err="1" smtClean="0"/>
              <a:t>$UpdateTask</a:t>
            </a:r>
            <a:endParaRPr lang="en-US" altLang="zh-CN" dirty="0" smtClean="0"/>
          </a:p>
          <a:p>
            <a:r>
              <a:rPr lang="en-US" altLang="zh-CN" dirty="0" err="1" smtClean="0"/>
              <a:t>ClusterStateListener.clusterChanged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AllocateionService.reroute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ShardsAllocators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 .</a:t>
            </a:r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allocateUnassigned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 smtClean="0"/>
              <a:t>（略）：后面的操作参考新索引创建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3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ClusterStateListener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集群状态改变时，触发的操作。包括创建索引、节点的加入和删除等。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RoutingService</a:t>
            </a:r>
            <a:r>
              <a:rPr lang="zh-CN" altLang="en-US" dirty="0" smtClean="0"/>
              <a:t>修改了</a:t>
            </a:r>
            <a:r>
              <a:rPr lang="en-US" altLang="zh-CN" dirty="0" err="1" smtClean="0"/>
              <a:t>routingTableDirty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，触发</a:t>
            </a:r>
            <a:r>
              <a:rPr lang="en-US" altLang="zh-CN" dirty="0" smtClean="0"/>
              <a:t>reroute</a:t>
            </a:r>
            <a:r>
              <a:rPr lang="zh-CN" altLang="en-US" dirty="0" smtClean="0"/>
              <a:t>，调用</a:t>
            </a:r>
            <a:r>
              <a:rPr lang="en-US" altLang="zh-CN" dirty="0" err="1" smtClean="0"/>
              <a:t>AllocationService</a:t>
            </a:r>
            <a:r>
              <a:rPr lang="zh-CN" altLang="en-US" dirty="0" smtClean="0"/>
              <a:t>进行重新分配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。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IndicesClusterStateService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clusterChanged</a:t>
            </a:r>
            <a:r>
              <a:rPr lang="zh-CN" altLang="en-US" dirty="0" smtClean="0">
                <a:effectLst/>
              </a:rPr>
              <a:t>进行清理操作，为重新分配做准备。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InternalClusterInfoService</a:t>
            </a:r>
            <a:r>
              <a:rPr lang="en-US" altLang="zh-CN" dirty="0" err="1" smtClean="0"/>
              <a:t>.clusterChanged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ClusterInfoUpdateJob</a:t>
            </a:r>
            <a:r>
              <a:rPr lang="zh-CN" altLang="en-US" dirty="0" smtClean="0"/>
              <a:t>线程，通知其他节点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4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机制及相关配置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节点发现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播方式：默认使用方式。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无法跨网络组建集群。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播方式：适合咱们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可以跨网络组建集群。</a:t>
            </a:r>
            <a:endParaRPr lang="en-US" altLang="zh-CN" dirty="0" smtClean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第三方插件：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 smtClean="0"/>
              <a:t>Azure discovery    </a:t>
            </a:r>
            <a:r>
              <a:rPr lang="zh-CN" altLang="en-US" dirty="0" smtClean="0"/>
              <a:t>插件方式，多播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EC2 discovery       </a:t>
            </a:r>
            <a:r>
              <a:rPr lang="zh-CN" altLang="en-US" dirty="0" smtClean="0"/>
              <a:t>插件方式，多播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节点发现配置（多播）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处理类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MulticastZenPing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discovery.zen.ping.multicast.enabled</a:t>
            </a:r>
            <a:r>
              <a:rPr lang="en-US" altLang="zh-CN" dirty="0" smtClean="0"/>
              <a:t>: true</a:t>
            </a:r>
          </a:p>
          <a:p>
            <a:r>
              <a:rPr lang="en-US" altLang="zh-CN" dirty="0" err="1" smtClean="0"/>
              <a:t>discovery.zen.ping.timeout</a:t>
            </a:r>
            <a:r>
              <a:rPr lang="en-US" altLang="zh-CN" dirty="0" smtClean="0"/>
              <a:t>: 3s</a:t>
            </a:r>
          </a:p>
          <a:p>
            <a:r>
              <a:rPr lang="zh-CN" altLang="en-US" dirty="0" smtClean="0"/>
              <a:t>它提供了一组以</a:t>
            </a:r>
            <a:r>
              <a:rPr lang="en-US" altLang="zh-CN" dirty="0" err="1" smtClean="0"/>
              <a:t>discovery.zen.ping.multicast</a:t>
            </a:r>
            <a:r>
              <a:rPr lang="zh-CN" altLang="en-US" dirty="0" smtClean="0"/>
              <a:t>为前缀的配置项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group:	group</a:t>
            </a:r>
            <a:r>
              <a:rPr lang="zh-CN" altLang="en-US" dirty="0" smtClean="0"/>
              <a:t>地址，默认值为</a:t>
            </a:r>
            <a:r>
              <a:rPr lang="en-US" altLang="zh-CN" dirty="0" smtClean="0"/>
              <a:t>224.2.2.4</a:t>
            </a:r>
          </a:p>
          <a:p>
            <a:r>
              <a:rPr lang="en-US" altLang="zh-CN" dirty="0" smtClean="0"/>
              <a:t>port:	</a:t>
            </a:r>
            <a:r>
              <a:rPr lang="zh-CN" altLang="en-US" dirty="0" smtClean="0"/>
              <a:t>端口，默认为</a:t>
            </a:r>
            <a:r>
              <a:rPr lang="en-US" altLang="zh-CN" dirty="0" smtClean="0"/>
              <a:t>54328</a:t>
            </a:r>
          </a:p>
          <a:p>
            <a:r>
              <a:rPr lang="en-US" altLang="zh-CN" dirty="0" err="1" smtClean="0"/>
              <a:t>ttl</a:t>
            </a:r>
            <a:r>
              <a:rPr lang="en-US" altLang="zh-CN" dirty="0" smtClean="0"/>
              <a:t>:	</a:t>
            </a:r>
            <a:r>
              <a:rPr lang="zh-CN" altLang="en-US" dirty="0" smtClean="0"/>
              <a:t>多播消息的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，默认是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address:	</a:t>
            </a:r>
            <a:r>
              <a:rPr lang="zh-CN" altLang="en-US" dirty="0" smtClean="0"/>
              <a:t>绑定地址，默认为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，即绑定所有可用的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311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节点发现配置（单播）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处理类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UnicastZenPing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配置：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discovery.zen.ping.multicast.enabled</a:t>
            </a:r>
            <a:r>
              <a:rPr lang="en-US" altLang="zh-CN" dirty="0" smtClean="0"/>
              <a:t>: false</a:t>
            </a:r>
          </a:p>
          <a:p>
            <a:pPr marL="0" indent="0">
              <a:buNone/>
            </a:pPr>
            <a:r>
              <a:rPr lang="en-US" altLang="zh-CN" i="1" dirty="0" err="1" smtClean="0"/>
              <a:t>discovery.zen.ping.unicast.hosts</a:t>
            </a:r>
            <a:r>
              <a:rPr lang="en-US" altLang="zh-CN" i="1" dirty="0" smtClean="0"/>
              <a:t>: ["host1", "host2:port"]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discovery.zen.fd.ping_interval</a:t>
            </a:r>
            <a:r>
              <a:rPr lang="en-US" altLang="zh-CN" dirty="0" smtClean="0"/>
              <a:t>: 1s </a:t>
            </a:r>
            <a:r>
              <a:rPr lang="en-US" altLang="zh-CN" dirty="0" err="1" smtClean="0"/>
              <a:t>discovery.zen.fd.ping_timeout</a:t>
            </a:r>
            <a:r>
              <a:rPr lang="en-US" altLang="zh-CN" dirty="0" smtClean="0"/>
              <a:t>: 30s</a:t>
            </a:r>
          </a:p>
          <a:p>
            <a:pPr marL="0" indent="0">
              <a:buNone/>
            </a:pPr>
            <a:r>
              <a:rPr lang="en-US" altLang="zh-CN" dirty="0" err="1" smtClean="0"/>
              <a:t>discovery.zen.fd.ping_retries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16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节点发现重要配置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discovery.zen.minimum_master_nodes</a:t>
            </a:r>
            <a:r>
              <a:rPr lang="zh-CN" altLang="en-US" dirty="0"/>
              <a:t>无疑是最重要的一个属性。该属性允许用户设置集群选举时主节点的候选节点数，该数值是组建集群所必须的。该属性存在的意义就是解决集群的裂脑现象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建议使用该属性，并且该属性值的下限是集群节点总数的</a:t>
            </a:r>
            <a:r>
              <a:rPr lang="en-US" altLang="zh-CN" dirty="0" smtClean="0"/>
              <a:t>50%+1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96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主节点选举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索引创建过程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节点加入处理流程</a:t>
            </a:r>
            <a:endParaRPr lang="en-US" altLang="zh-CN" dirty="0" smtClean="0"/>
          </a:p>
          <a:p>
            <a:r>
              <a:rPr lang="en-US" altLang="zh-CN" dirty="0"/>
              <a:t>ES</a:t>
            </a:r>
            <a:r>
              <a:rPr lang="zh-CN" altLang="en-US" dirty="0"/>
              <a:t>机制及相关配置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2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主节点选举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处理类：</a:t>
            </a:r>
            <a:r>
              <a:rPr lang="en-US" altLang="zh-CN" dirty="0" err="1" smtClean="0">
                <a:effectLst/>
              </a:rPr>
              <a:t>ElectMasterService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处理方法：</a:t>
            </a:r>
            <a:r>
              <a:rPr lang="en-US" altLang="zh-CN" dirty="0" err="1" smtClean="0">
                <a:effectLst/>
              </a:rPr>
              <a:t>electMaster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生成方法：</a:t>
            </a:r>
            <a:r>
              <a:rPr lang="en-US" altLang="zh-CN" dirty="0" err="1" smtClean="0">
                <a:effectLst/>
              </a:rPr>
              <a:t>DiscoveryService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generateNodeId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zh-CN" altLang="en-US" dirty="0" smtClean="0"/>
              <a:t>处理规则：所有配置有</a:t>
            </a:r>
            <a:r>
              <a:rPr lang="en-US" altLang="zh-CN" dirty="0" err="1" smtClean="0"/>
              <a:t>master:true</a:t>
            </a:r>
            <a:r>
              <a:rPr lang="zh-CN" altLang="en-US" dirty="0" smtClean="0"/>
              <a:t>的节点，根据节点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进行排序，然后取出第一个作为主节点。结果基本为随机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0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选举配置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217024" cy="4525963"/>
          </a:xfrm>
        </p:spPr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同时配置会产生一些奇异的</a:t>
            </a:r>
            <a:r>
              <a:rPr lang="zh-CN" altLang="en-US" dirty="0" smtClean="0"/>
              <a:t>效果：</a:t>
            </a:r>
            <a:r>
              <a:rPr lang="zh-CN" altLang="en-US" dirty="0"/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，而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时，会对该节点产生严重负荷；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，而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时，该节点作为一个协调者；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当</a:t>
            </a:r>
            <a:r>
              <a:rPr lang="en-US" altLang="zh-CN" dirty="0"/>
              <a:t>master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也为</a:t>
            </a:r>
            <a:r>
              <a:rPr lang="en-US" altLang="zh-CN" dirty="0"/>
              <a:t>false</a:t>
            </a:r>
            <a:r>
              <a:rPr lang="zh-CN" altLang="en-US" dirty="0"/>
              <a:t>时，该节点就变成了一个负载均衡器。 </a:t>
            </a:r>
          </a:p>
        </p:txBody>
      </p:sp>
    </p:spTree>
    <p:extLst>
      <p:ext uri="{BB962C8B-B14F-4D97-AF65-F5344CB8AC3E}">
        <p14:creationId xmlns:p14="http://schemas.microsoft.com/office/powerpoint/2010/main" val="295348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分片分配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6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分片分配机制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ffectLst/>
              </a:rPr>
              <a:t>通过实现</a:t>
            </a:r>
            <a:r>
              <a:rPr lang="en-US" altLang="zh-CN" dirty="0" err="1" smtClean="0">
                <a:effectLst/>
              </a:rPr>
              <a:t>AllocationDecider</a:t>
            </a:r>
            <a:r>
              <a:rPr lang="zh-CN" altLang="en-US" dirty="0" smtClean="0">
                <a:effectLst/>
              </a:rPr>
              <a:t>接口定义分片策略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AllocationDeciders</a:t>
            </a:r>
            <a:r>
              <a:rPr lang="zh-CN" altLang="en-US" dirty="0" smtClean="0"/>
              <a:t>中初始化：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提供的有：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磁盘容量分配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随机分配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版本兼容分配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过滤分配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zh-CN" altLang="en-US" dirty="0" smtClean="0"/>
              <a:t>可</a:t>
            </a:r>
            <a:r>
              <a:rPr lang="zh-CN" altLang="en-US" dirty="0"/>
              <a:t>实现</a:t>
            </a:r>
            <a:r>
              <a:rPr lang="en-US" altLang="zh-CN" dirty="0" err="1" smtClean="0">
                <a:effectLst/>
              </a:rPr>
              <a:t>AllocationDecider</a:t>
            </a:r>
            <a:r>
              <a:rPr lang="zh-CN" altLang="en-US" smtClean="0">
                <a:effectLst/>
              </a:rPr>
              <a:t>定义自己的策略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26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高级分片分配策略（待验证）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自定义分布：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通过定义</a:t>
            </a:r>
            <a:r>
              <a:rPr lang="en-US" altLang="zh-CN" sz="2400" dirty="0" err="1" smtClean="0"/>
              <a:t>node.rack_id</a:t>
            </a:r>
            <a:r>
              <a:rPr lang="zh-CN" altLang="en-US" dirty="0" smtClean="0"/>
              <a:t>和</a:t>
            </a:r>
            <a:r>
              <a:rPr lang="en-US" altLang="zh-CN" sz="2400" dirty="0" err="1"/>
              <a:t>cluster.routing.allocation.awareness.attributes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zh-CN" altLang="en-US" sz="2800" dirty="0" smtClean="0"/>
              <a:t>如此设置主分片和副本分片会分配到不同的</a:t>
            </a:r>
            <a:r>
              <a:rPr lang="en-US" altLang="zh-CN" sz="2800" dirty="0" err="1" smtClean="0"/>
              <a:t>rack_id</a:t>
            </a:r>
            <a:r>
              <a:rPr lang="zh-CN" altLang="en-US" sz="2800" dirty="0" smtClean="0"/>
              <a:t>上</a:t>
            </a:r>
            <a:endParaRPr lang="en-US" altLang="zh-CN" sz="2800" dirty="0" smtClean="0"/>
          </a:p>
          <a:p>
            <a:r>
              <a:rPr lang="zh-CN" altLang="en-US" dirty="0" smtClean="0"/>
              <a:t>强制分布：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/>
              <a:t>cluster.routing.allocation.awareness.force.</a:t>
            </a:r>
            <a:r>
              <a:rPr lang="en-US" altLang="zh-CN" sz="2400" dirty="0" err="1">
                <a:solidFill>
                  <a:srgbClr val="FF0000"/>
                </a:solidFill>
              </a:rPr>
              <a:t>zone</a:t>
            </a:r>
            <a:r>
              <a:rPr lang="en-US" altLang="zh-CN" sz="2400" dirty="0" err="1"/>
              <a:t>.values</a:t>
            </a:r>
            <a:r>
              <a:rPr lang="en-US" altLang="zh-CN" sz="2400" dirty="0"/>
              <a:t>: zone1,zone2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/>
              <a:t>cluster.routing.allocation.awareness.attributes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zone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分布过滤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允许通过</a:t>
            </a:r>
            <a:r>
              <a:rPr lang="en-US" altLang="zh-CN" sz="2400" dirty="0"/>
              <a:t>include/exclude</a:t>
            </a:r>
            <a:r>
              <a:rPr lang="zh-CN" altLang="en-US" sz="2400" dirty="0"/>
              <a:t>过滤器来控制分片的分布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17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注意分片配置，防止数量大而分片数少引起性能问题</a:t>
            </a:r>
            <a:endParaRPr lang="en-US" altLang="zh-CN" dirty="0" smtClean="0"/>
          </a:p>
          <a:p>
            <a:r>
              <a:rPr lang="zh-CN" altLang="en-US" dirty="0" smtClean="0"/>
              <a:t>分片是</a:t>
            </a:r>
            <a:r>
              <a:rPr lang="en-US" altLang="zh-CN" dirty="0" err="1" smtClean="0"/>
              <a:t>ShardAllocator</a:t>
            </a:r>
            <a:r>
              <a:rPr lang="zh-CN" altLang="en-US" dirty="0" smtClean="0"/>
              <a:t>分配，默认是</a:t>
            </a:r>
            <a:r>
              <a:rPr lang="en-US" altLang="zh-CN" dirty="0" smtClean="0"/>
              <a:t>balance</a:t>
            </a:r>
            <a:r>
              <a:rPr lang="zh-CN" altLang="en-US" dirty="0" smtClean="0"/>
              <a:t>方式，也可以实现</a:t>
            </a:r>
            <a:r>
              <a:rPr lang="en-US" altLang="zh-CN" dirty="0" err="1" smtClean="0"/>
              <a:t>ShardAllocator</a:t>
            </a:r>
            <a:r>
              <a:rPr lang="zh-CN" altLang="en-US" dirty="0" smtClean="0"/>
              <a:t>接口用自定义分配方式</a:t>
            </a:r>
            <a:endParaRPr lang="en-US" altLang="zh-CN" dirty="0" smtClean="0"/>
          </a:p>
          <a:p>
            <a:r>
              <a:rPr lang="zh-CN" altLang="en-US" dirty="0" smtClean="0"/>
              <a:t>分片数适中：分片多写入速度快，单个分片小。</a:t>
            </a:r>
            <a:r>
              <a:rPr lang="zh-CN" altLang="en-US" dirty="0"/>
              <a:t>在空间使用率和</a:t>
            </a:r>
            <a:r>
              <a:rPr lang="zh-CN" altLang="en-US" dirty="0" smtClean="0"/>
              <a:t>搜索时间以及分片均衡方面有影响。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2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存活检测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68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存活检测机制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有两种错误检测方式，一种是</a:t>
            </a:r>
            <a:r>
              <a:rPr lang="en-US" altLang="zh-CN" dirty="0"/>
              <a:t>master</a:t>
            </a:r>
            <a:r>
              <a:rPr lang="zh-CN" altLang="en-US" dirty="0"/>
              <a:t>节点</a:t>
            </a:r>
            <a:r>
              <a:rPr lang="en-US" altLang="zh-CN" dirty="0"/>
              <a:t>ping</a:t>
            </a:r>
            <a:r>
              <a:rPr lang="zh-CN" altLang="en-US" dirty="0"/>
              <a:t>集群中所有其他的节点来验证他们是否存活，另一种是每个节点</a:t>
            </a:r>
            <a:r>
              <a:rPr lang="en-US" altLang="zh-CN" dirty="0"/>
              <a:t>ping master</a:t>
            </a:r>
            <a:r>
              <a:rPr lang="zh-CN" altLang="en-US" dirty="0"/>
              <a:t>节点来验证它是否存活，或者是否需要初始化一个选举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处理类：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    </a:t>
            </a:r>
            <a:r>
              <a:rPr lang="en-US" altLang="zh-CN" dirty="0" err="1" smtClean="0">
                <a:effectLst/>
              </a:rPr>
              <a:t>MasterFaultDetection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>
                <a:effectLst/>
              </a:rPr>
              <a:t>NodesFaultDetection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ZenDiscovery.innerJoinCluster</a:t>
            </a:r>
            <a:r>
              <a:rPr lang="en-US" altLang="zh-CN" dirty="0" smtClean="0"/>
              <a:t>(420) </a:t>
            </a:r>
            <a:r>
              <a:rPr lang="zh-CN" altLang="en-US" dirty="0" smtClean="0">
                <a:effectLst/>
              </a:rPr>
              <a:t>→</a:t>
            </a:r>
            <a:r>
              <a:rPr lang="en-US" altLang="zh-CN" dirty="0"/>
              <a:t> </a:t>
            </a:r>
            <a:r>
              <a:rPr lang="en-US" altLang="zh-CN" dirty="0" err="1" smtClean="0"/>
              <a:t>updateNodesAndPing</a:t>
            </a:r>
            <a:r>
              <a:rPr lang="zh-CN" altLang="en-US" dirty="0" smtClean="0"/>
              <a:t>→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err="1" smtClean="0"/>
              <a:t>NodeFD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问题：和</a:t>
            </a:r>
            <a:r>
              <a:rPr lang="en-US" altLang="zh-CN" dirty="0" err="1" smtClean="0"/>
              <a:t>ZenPingService</a:t>
            </a:r>
            <a:r>
              <a:rPr lang="zh-CN" altLang="en-US" dirty="0" smtClean="0"/>
              <a:t>的关系？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00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节点通信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89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zh-CN" altLang="en-US" dirty="0" smtClean="0"/>
              <a:t>间通信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协议格式：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※</a:t>
            </a:r>
            <a:r>
              <a:rPr lang="en-US" altLang="zh-CN" dirty="0" smtClean="0"/>
              <a:t>19</a:t>
            </a:r>
            <a:r>
              <a:rPr lang="zh-CN" altLang="en-US" dirty="0" smtClean="0"/>
              <a:t>位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（顺序）：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位魔数：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位信息长度，不包含自身和魔数；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requestid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位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，包含是否压缩、是否错误、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（数据）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34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request</a:t>
            </a:r>
            <a:r>
              <a:rPr lang="zh-CN" altLang="en-US" dirty="0" smtClean="0"/>
              <a:t>数据格式（按顺序）：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Version</a:t>
            </a:r>
          </a:p>
          <a:p>
            <a:pPr marL="0" indent="0">
              <a:buNone/>
            </a:pPr>
            <a:r>
              <a:rPr lang="en-US" altLang="zh-CN" dirty="0" smtClean="0"/>
              <a:t>Action</a:t>
            </a:r>
          </a:p>
          <a:p>
            <a:pPr marL="0" indent="0">
              <a:buNone/>
            </a:pPr>
            <a:r>
              <a:rPr lang="en-US" altLang="zh-CN" dirty="0" smtClean="0"/>
              <a:t>Request</a:t>
            </a:r>
          </a:p>
          <a:p>
            <a:pPr marL="0" indent="0">
              <a:buNone/>
            </a:pPr>
            <a:r>
              <a:rPr lang="zh-CN" altLang="en-US" dirty="0" smtClean="0"/>
              <a:t>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去当前节点和目标节点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中小的那个，用于兼容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格式如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discovery/</a:t>
            </a:r>
            <a:r>
              <a:rPr lang="en-US" altLang="zh-CN" dirty="0" err="1" smtClean="0"/>
              <a:t>zen</a:t>
            </a:r>
            <a:r>
              <a:rPr lang="en-US" altLang="zh-CN" dirty="0" smtClean="0"/>
              <a:t>/unicast</a:t>
            </a:r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r>
              <a:rPr lang="en-US" altLang="zh-CN" dirty="0" err="1" smtClean="0"/>
              <a:t>NettyTransport</a:t>
            </a:r>
            <a:r>
              <a:rPr lang="en-US" altLang="zh-CN" dirty="0" smtClean="0"/>
              <a:t> </a:t>
            </a:r>
            <a:r>
              <a:rPr lang="en-US" altLang="zh-CN" dirty="0" err="1"/>
              <a:t>sendRequest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18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数据格式（按顺序）：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Version</a:t>
            </a:r>
          </a:p>
          <a:p>
            <a:pPr marL="0" indent="0">
              <a:buNone/>
            </a:pPr>
            <a:r>
              <a:rPr lang="en-US" altLang="zh-CN" dirty="0" smtClean="0"/>
              <a:t>Response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r>
              <a:rPr lang="en-US" altLang="zh-CN" dirty="0"/>
              <a:t> </a:t>
            </a:r>
            <a:r>
              <a:rPr lang="en-US" altLang="zh-CN" dirty="0" err="1" smtClean="0"/>
              <a:t>NettyTransportChannel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sendResponse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解析</a:t>
            </a:r>
            <a:r>
              <a:rPr lang="zh-CN" altLang="en-US" dirty="0" smtClean="0"/>
              <a:t>时根据</a:t>
            </a:r>
            <a:r>
              <a:rPr lang="en-US" altLang="zh-CN" dirty="0" err="1" smtClean="0"/>
              <a:t>requestId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handler</a:t>
            </a:r>
            <a:r>
              <a:rPr lang="zh-CN" altLang="en-US" dirty="0"/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4229234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Ping header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NettyHeader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 in </a:t>
            </a:r>
            <a:r>
              <a:rPr lang="en-US" altLang="zh-CN" dirty="0" err="1"/>
              <a:t>ScheduledPing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只有魔数和</a:t>
            </a:r>
            <a:r>
              <a:rPr lang="en-US" altLang="zh-CN" dirty="0" smtClean="0"/>
              <a:t>-1.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只用于</a:t>
            </a:r>
            <a:r>
              <a:rPr lang="en-US" altLang="zh-CN" dirty="0" err="1" smtClean="0"/>
              <a:t>TransportClient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551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Q&amp;A </a:t>
            </a:r>
            <a:br>
              <a:rPr lang="en-US" altLang="zh-CN" dirty="0" smtClean="0"/>
            </a:br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91437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475091" y="862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2195735" y="476672"/>
            <a:ext cx="2846745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主节点？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5724128" y="923783"/>
            <a:ext cx="1080120" cy="46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主节点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2152661" y="1401634"/>
            <a:ext cx="2932894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索引存在？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2327052" y="2420888"/>
            <a:ext cx="2620565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根据配置创建分片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279957" y="3465004"/>
            <a:ext cx="2729101" cy="14761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、启动事务：分配分片到节点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、发送请求到节点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创建分片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、返回创建信息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2229311" y="5312959"/>
            <a:ext cx="2846745" cy="5643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全部成功？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13573" y="6165304"/>
            <a:ext cx="48726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" idx="4"/>
            <a:endCxn id="3" idx="0"/>
          </p:cNvCxnSpPr>
          <p:nvPr/>
        </p:nvCxnSpPr>
        <p:spPr>
          <a:xfrm>
            <a:off x="3619107" y="224644"/>
            <a:ext cx="1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  <a:endCxn id="7" idx="0"/>
          </p:cNvCxnSpPr>
          <p:nvPr/>
        </p:nvCxnSpPr>
        <p:spPr>
          <a:xfrm>
            <a:off x="3619108" y="1040985"/>
            <a:ext cx="0" cy="360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>
            <a:off x="3619108" y="1965947"/>
            <a:ext cx="18227" cy="454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3637335" y="3068960"/>
            <a:ext cx="7173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0"/>
          </p:cNvCxnSpPr>
          <p:nvPr/>
        </p:nvCxnSpPr>
        <p:spPr>
          <a:xfrm>
            <a:off x="3644508" y="4941168"/>
            <a:ext cx="8176" cy="37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6" idx="0"/>
          </p:cNvCxnSpPr>
          <p:nvPr/>
        </p:nvCxnSpPr>
        <p:spPr>
          <a:xfrm>
            <a:off x="3652684" y="5877272"/>
            <a:ext cx="452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3"/>
            <a:endCxn id="4" idx="0"/>
          </p:cNvCxnSpPr>
          <p:nvPr/>
        </p:nvCxnSpPr>
        <p:spPr>
          <a:xfrm>
            <a:off x="5042480" y="758829"/>
            <a:ext cx="1221708" cy="1649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0032" y="4766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35896" y="980728"/>
            <a:ext cx="3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4490" y="1268760"/>
            <a:ext cx="3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4" idx="1"/>
            <a:endCxn id="7" idx="0"/>
          </p:cNvCxnSpPr>
          <p:nvPr/>
        </p:nvCxnSpPr>
        <p:spPr>
          <a:xfrm rot="10800000" flipV="1">
            <a:off x="3619108" y="1157808"/>
            <a:ext cx="2105020" cy="243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35896" y="19075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7" idx="1"/>
            <a:endCxn id="6" idx="2"/>
          </p:cNvCxnSpPr>
          <p:nvPr/>
        </p:nvCxnSpPr>
        <p:spPr>
          <a:xfrm rot="10800000" flipH="1" flipV="1">
            <a:off x="2152661" y="1683790"/>
            <a:ext cx="1260912" cy="4697537"/>
          </a:xfrm>
          <a:prstGeom prst="bentConnector3">
            <a:avLst>
              <a:gd name="adj1" fmla="val -18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9" idx="3"/>
          </p:cNvCxnSpPr>
          <p:nvPr/>
        </p:nvCxnSpPr>
        <p:spPr>
          <a:xfrm flipH="1" flipV="1">
            <a:off x="5009058" y="4203086"/>
            <a:ext cx="66998" cy="1392030"/>
          </a:xfrm>
          <a:prstGeom prst="bentConnector3">
            <a:avLst>
              <a:gd name="adj1" fmla="val -341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74156" y="5332566"/>
            <a:ext cx="3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NettyHttpServerTransport</a:t>
            </a:r>
            <a:r>
              <a:rPr lang="zh-CN" altLang="en-US" dirty="0" smtClean="0">
                <a:effectLst/>
              </a:rPr>
              <a:t>启动的服务接收请求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/>
              <a:t>RestController</a:t>
            </a:r>
            <a:r>
              <a:rPr lang="en-US" altLang="zh-CN" dirty="0" smtClean="0"/>
              <a:t> .</a:t>
            </a:r>
            <a:r>
              <a:rPr lang="en-US" altLang="zh-CN" dirty="0"/>
              <a:t> </a:t>
            </a:r>
            <a:r>
              <a:rPr lang="en-US" altLang="zh-CN" dirty="0" err="1"/>
              <a:t>getHandler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方法根据请求的方式取得处理</a:t>
            </a:r>
            <a:r>
              <a:rPr lang="en-US" altLang="zh-CN" dirty="0" smtClean="0"/>
              <a:t>handler</a:t>
            </a:r>
          </a:p>
          <a:p>
            <a:r>
              <a:rPr lang="en-US" altLang="zh-CN" dirty="0" err="1"/>
              <a:t>RestCreateIndexAction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handleRequest</a:t>
            </a:r>
            <a:endParaRPr lang="en-US" altLang="zh-CN" dirty="0" smtClean="0"/>
          </a:p>
          <a:p>
            <a:r>
              <a:rPr lang="en-US" altLang="zh-CN" dirty="0" err="1"/>
              <a:t>NodeIndicesAdminClient</a:t>
            </a:r>
            <a:r>
              <a:rPr lang="en-US" altLang="zh-CN" dirty="0" smtClean="0"/>
              <a:t> .execute</a:t>
            </a:r>
          </a:p>
          <a:p>
            <a:r>
              <a:rPr lang="en-US" altLang="zh-CN" dirty="0" err="1" smtClean="0">
                <a:effectLst/>
              </a:rPr>
              <a:t>TransportMasterNodeOperationAction</a:t>
            </a:r>
            <a:r>
              <a:rPr lang="en-US" altLang="zh-CN" dirty="0" err="1" smtClean="0"/>
              <a:t>.doExecute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→    </a:t>
            </a:r>
            <a:r>
              <a:rPr lang="en-US" altLang="zh-CN" dirty="0" err="1" smtClean="0"/>
              <a:t>innerExecute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（本节点为主节点）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TransportCreateIndexAction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masterOperation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MetaDataCreateIndexService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createIndex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InternalClusterService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submitStateUpdateTask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InternalClusterService$UpdateTask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MetaDataCreateIndexService.execute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IndicesService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createIndex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AllocateionService.reroute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ShardsAllocators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 .</a:t>
            </a:r>
            <a:r>
              <a:rPr lang="en-US" altLang="zh-CN" b="1" dirty="0" err="1" smtClean="0">
                <a:solidFill>
                  <a:srgbClr val="FF0000"/>
                </a:solidFill>
                <a:effectLst/>
              </a:rPr>
              <a:t>allocateUnassigned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59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LocalGatewayAllocator</a:t>
            </a:r>
            <a:r>
              <a:rPr lang="en-US" altLang="zh-CN" dirty="0" smtClean="0">
                <a:effectLst/>
              </a:rPr>
              <a:t>. </a:t>
            </a:r>
            <a:r>
              <a:rPr lang="en-US" altLang="zh-CN" dirty="0" err="1" smtClean="0">
                <a:effectLst/>
              </a:rPr>
              <a:t>allocateUnassigned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RoutingAllocator</a:t>
            </a:r>
            <a:r>
              <a:rPr lang="en-US" altLang="zh-CN" dirty="0" smtClean="0"/>
              <a:t>.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allocateUnassigned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BalancedShardsAllocator</a:t>
            </a:r>
            <a:r>
              <a:rPr lang="en-US" altLang="zh-CN" dirty="0" err="1" smtClean="0"/>
              <a:t>.rebalance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BalancedShardsAllocator$Blancer.balance</a:t>
            </a:r>
            <a:r>
              <a:rPr lang="zh-CN" altLang="en-US" dirty="0" smtClean="0">
                <a:effectLst/>
              </a:rPr>
              <a:t>分配</a:t>
            </a:r>
            <a:r>
              <a:rPr lang="en-US" altLang="zh-CN" dirty="0" smtClean="0">
                <a:effectLst/>
              </a:rPr>
              <a:t>shard</a:t>
            </a:r>
          </a:p>
          <a:p>
            <a:r>
              <a:rPr lang="en-US" altLang="zh-CN" dirty="0" err="1" smtClean="0">
                <a:effectLst/>
              </a:rPr>
              <a:t>InternalClusterInfoService.clusterChanged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ClusterInfoUpdateJob</a:t>
            </a:r>
            <a:r>
              <a:rPr lang="en-US" altLang="zh-CN" dirty="0" smtClean="0"/>
              <a:t>  </a:t>
            </a:r>
            <a:r>
              <a:rPr lang="zh-CN" altLang="en-US" dirty="0" smtClean="0"/>
              <a:t>→ </a:t>
            </a:r>
            <a:r>
              <a:rPr lang="en-US" altLang="zh-CN" dirty="0" err="1" smtClean="0"/>
              <a:t>updateNodeStats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创建索引过程（类方法）（续）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TransportNodesOperationAction$AsyncAction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altLang="zh-CN" dirty="0" err="1" smtClean="0">
                <a:solidFill>
                  <a:srgbClr val="FF0000"/>
                </a:solidFill>
              </a:rPr>
              <a:t>TransportService.sendRequest</a:t>
            </a:r>
            <a:r>
              <a:rPr lang="zh-CN" altLang="en-US" dirty="0" smtClean="0">
                <a:solidFill>
                  <a:srgbClr val="FF0000"/>
                </a:solidFill>
              </a:rPr>
              <a:t>向其他节点发送创建分片请求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失败后重新分配分片再发送创建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56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新节点加入处理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86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942</Words>
  <Application>Microsoft Office PowerPoint</Application>
  <PresentationFormat>全屏显示(4:3)</PresentationFormat>
  <Paragraphs>172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Elasticsearch 调研结果</vt:lpstr>
      <vt:lpstr>目录</vt:lpstr>
      <vt:lpstr>创建索引</vt:lpstr>
      <vt:lpstr>PowerPoint 演示文稿</vt:lpstr>
      <vt:lpstr>创建索引过程（类方法）</vt:lpstr>
      <vt:lpstr>创建索引过程（类方法）（续）</vt:lpstr>
      <vt:lpstr>创建索引过程（类方法）（续）</vt:lpstr>
      <vt:lpstr>创建索引过程（类方法）（续）</vt:lpstr>
      <vt:lpstr>新节点加入处理</vt:lpstr>
      <vt:lpstr>PowerPoint 演示文稿</vt:lpstr>
      <vt:lpstr>新节点加入（类方法）</vt:lpstr>
      <vt:lpstr>关于ClusterStateListener</vt:lpstr>
      <vt:lpstr>机制及相关配置</vt:lpstr>
      <vt:lpstr>节点发现</vt:lpstr>
      <vt:lpstr>节点发现机制</vt:lpstr>
      <vt:lpstr>节点发现配置（多播）</vt:lpstr>
      <vt:lpstr>节点发现配置（单播）</vt:lpstr>
      <vt:lpstr>节点发现重要配置</vt:lpstr>
      <vt:lpstr>主节点选举</vt:lpstr>
      <vt:lpstr>主节点选举</vt:lpstr>
      <vt:lpstr>选举配置</vt:lpstr>
      <vt:lpstr>分片分配</vt:lpstr>
      <vt:lpstr>分片分配机制</vt:lpstr>
      <vt:lpstr>高级分片分配策略（待验证）</vt:lpstr>
      <vt:lpstr>分片注意事项</vt:lpstr>
      <vt:lpstr>存活检测</vt:lpstr>
      <vt:lpstr>存活检测机制</vt:lpstr>
      <vt:lpstr>节点通信</vt:lpstr>
      <vt:lpstr>节点间通信</vt:lpstr>
      <vt:lpstr>Request</vt:lpstr>
      <vt:lpstr>Response</vt:lpstr>
      <vt:lpstr>特殊Header</vt:lpstr>
      <vt:lpstr>Q&amp;A  谢谢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调研</dc:title>
  <dc:creator>a</dc:creator>
  <cp:lastModifiedBy>a</cp:lastModifiedBy>
  <cp:revision>176</cp:revision>
  <dcterms:created xsi:type="dcterms:W3CDTF">2015-06-30T06:48:44Z</dcterms:created>
  <dcterms:modified xsi:type="dcterms:W3CDTF">2015-07-02T07:33:40Z</dcterms:modified>
</cp:coreProperties>
</file>