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70" r:id="rId5"/>
    <p:sldId id="271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58" r:id="rId14"/>
    <p:sldId id="261" r:id="rId15"/>
    <p:sldId id="260" r:id="rId16"/>
    <p:sldId id="259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4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E6E-CCB3-AC4B-A609-E8486548117F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BE9D-5300-904B-AA39-B419A536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86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E6E-CCB3-AC4B-A609-E8486548117F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BE9D-5300-904B-AA39-B419A536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6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E6E-CCB3-AC4B-A609-E8486548117F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BE9D-5300-904B-AA39-B419A536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7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E6E-CCB3-AC4B-A609-E8486548117F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BE9D-5300-904B-AA39-B419A536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6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E6E-CCB3-AC4B-A609-E8486548117F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BE9D-5300-904B-AA39-B419A536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E6E-CCB3-AC4B-A609-E8486548117F}" type="datetimeFigureOut">
              <a:rPr lang="en-US" smtClean="0"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BE9D-5300-904B-AA39-B419A536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0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E6E-CCB3-AC4B-A609-E8486548117F}" type="datetimeFigureOut">
              <a:rPr lang="en-US" smtClean="0"/>
              <a:t>8/28/15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BE9D-5300-904B-AA39-B419A536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7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E6E-CCB3-AC4B-A609-E8486548117F}" type="datetimeFigureOut">
              <a:rPr lang="en-US" smtClean="0"/>
              <a:t>8/28/15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BE9D-5300-904B-AA39-B419A536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483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E6E-CCB3-AC4B-A609-E8486548117F}" type="datetimeFigureOut">
              <a:rPr lang="en-US" smtClean="0"/>
              <a:t>8/28/15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BE9D-5300-904B-AA39-B419A536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5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E6E-CCB3-AC4B-A609-E8486548117F}" type="datetimeFigureOut">
              <a:rPr lang="en-US" smtClean="0"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BE9D-5300-904B-AA39-B419A536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11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49E6E-CCB3-AC4B-A609-E8486548117F}" type="datetimeFigureOut">
              <a:rPr lang="en-US" smtClean="0"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ABE9D-5300-904B-AA39-B419A536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21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49E6E-CCB3-AC4B-A609-E8486548117F}" type="datetimeFigureOut">
              <a:rPr lang="en-US" smtClean="0"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ABE9D-5300-904B-AA39-B419A5363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7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Talks on Deep Learning, </a:t>
            </a:r>
            <a:r>
              <a:rPr lang="en-US" dirty="0" err="1" smtClean="0"/>
              <a:t>Caffe</a:t>
            </a:r>
            <a:r>
              <a:rPr lang="en-US" dirty="0" smtClean="0"/>
              <a:t>, RCNN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                                </a:t>
            </a:r>
            <a:r>
              <a:rPr lang="en-US" b="1" dirty="0" err="1" smtClean="0"/>
              <a:t>Zhe</a:t>
            </a:r>
            <a:r>
              <a:rPr lang="en-US" b="1" dirty="0" smtClean="0"/>
              <a:t> Li</a:t>
            </a:r>
          </a:p>
          <a:p>
            <a:r>
              <a:rPr lang="en-US" b="1" dirty="0" smtClean="0"/>
              <a:t>                                             08/</a:t>
            </a:r>
            <a:r>
              <a:rPr lang="en-US" b="1" dirty="0" smtClean="0"/>
              <a:t>28/</a:t>
            </a:r>
            <a:r>
              <a:rPr lang="en-US" b="1" dirty="0" smtClean="0"/>
              <a:t>2015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9669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Loss layer</a:t>
            </a:r>
            <a:endParaRPr lang="en-US" dirty="0"/>
          </a:p>
        </p:txBody>
      </p:sp>
      <p:pic>
        <p:nvPicPr>
          <p:cNvPr id="4" name="Shape 490"/>
          <p:cNvPicPr preferRelativeResize="0">
            <a:picLocks noGrp="1"/>
          </p:cNvPicPr>
          <p:nvPr>
            <p:ph idx="1"/>
          </p:nvPr>
        </p:nvPicPr>
        <p:blipFill>
          <a:blip r:embed="rId2">
            <a:alphaModFix/>
          </a:blip>
          <a:srcRect l="-47355" r="-47355"/>
          <a:stretch>
            <a:fillRect/>
          </a:stretch>
        </p:blipFill>
        <p:spPr>
          <a:xfrm>
            <a:off x="707146" y="2293965"/>
            <a:ext cx="2942996" cy="30675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Shape 491"/>
          <p:cNvSpPr txBox="1"/>
          <p:nvPr/>
        </p:nvSpPr>
        <p:spPr>
          <a:xfrm>
            <a:off x="566443" y="1677475"/>
            <a:ext cx="30836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What kind of model is this?</a:t>
            </a:r>
          </a:p>
        </p:txBody>
      </p:sp>
      <p:grpSp>
        <p:nvGrpSpPr>
          <p:cNvPr id="6" name="Shape 493"/>
          <p:cNvGrpSpPr/>
          <p:nvPr/>
        </p:nvGrpSpPr>
        <p:grpSpPr>
          <a:xfrm>
            <a:off x="3445311" y="1927675"/>
            <a:ext cx="2346300" cy="3245725"/>
            <a:chOff x="5511850" y="1158150"/>
            <a:chExt cx="2346300" cy="3245725"/>
          </a:xfrm>
        </p:grpSpPr>
        <p:pic>
          <p:nvPicPr>
            <p:cNvPr id="7" name="Shape 4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11850" y="1158150"/>
              <a:ext cx="2346299" cy="3245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Shape 495"/>
            <p:cNvSpPr txBox="1"/>
            <p:nvPr/>
          </p:nvSpPr>
          <p:spPr>
            <a:xfrm>
              <a:off x="6056050" y="1233025"/>
              <a:ext cx="18021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" sz="1100">
                  <a:latin typeface="Georgia"/>
                  <a:ea typeface="Georgia"/>
                  <a:cs typeface="Georgia"/>
                  <a:sym typeface="Georgia"/>
                </a:rPr>
                <a:t>loss (LOSS_TYPE)</a:t>
              </a:r>
            </a:p>
          </p:txBody>
        </p:sp>
      </p:grpSp>
      <p:sp>
        <p:nvSpPr>
          <p:cNvPr id="9" name="Shape 488"/>
          <p:cNvSpPr txBox="1"/>
          <p:nvPr/>
        </p:nvSpPr>
        <p:spPr>
          <a:xfrm>
            <a:off x="6096000" y="1653451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dirty="0"/>
              <a:t>Classification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SOFTMAX_LOSS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HINGE_LOSS</a:t>
            </a:r>
          </a:p>
          <a:p>
            <a:pPr lvl="0" rtl="0">
              <a:spcBef>
                <a:spcPts val="0"/>
              </a:spcBef>
              <a:buNone/>
            </a:pPr>
            <a:endParaRPr dirty="0"/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dirty="0"/>
              <a:t>Linear Regression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78571"/>
              <a:buFont typeface="Arial"/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EUCLIDEAN_LOSS</a:t>
            </a:r>
          </a:p>
          <a:p>
            <a:pPr lvl="0" rtl="0">
              <a:spcBef>
                <a:spcPts val="0"/>
              </a:spcBef>
              <a:buNone/>
            </a:pPr>
            <a:endParaRPr dirty="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Attributes / Multiclassification</a:t>
            </a:r>
          </a:p>
          <a:p>
            <a:pPr rtl="0">
              <a:spcBef>
                <a:spcPts val="0"/>
              </a:spcBef>
              <a:buNone/>
            </a:pPr>
            <a:r>
              <a:rPr lang="en" sz="1200" dirty="0">
                <a:latin typeface="Courier New"/>
                <a:ea typeface="Courier New"/>
                <a:cs typeface="Courier New"/>
                <a:sym typeface="Courier New"/>
              </a:rPr>
              <a:t>SIGMOID_CROSS_ENTROPY_LOSS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dirty="0"/>
              <a:t>Others…</a:t>
            </a:r>
          </a:p>
          <a:p>
            <a:pPr rtl="0">
              <a:spcBef>
                <a:spcPts val="0"/>
              </a:spcBef>
              <a:buNone/>
            </a:pPr>
            <a:endParaRPr dirty="0"/>
          </a:p>
          <a:p>
            <a:pPr rtl="0">
              <a:spcBef>
                <a:spcPts val="0"/>
              </a:spcBef>
              <a:buNone/>
            </a:pPr>
            <a:r>
              <a:rPr lang="en" dirty="0">
                <a:solidFill>
                  <a:srgbClr val="C30000"/>
                </a:solidFill>
              </a:rPr>
              <a:t>New Task</a:t>
            </a:r>
          </a:p>
          <a:p>
            <a:pPr>
              <a:spcBef>
                <a:spcPts val="0"/>
              </a:spcBef>
              <a:buNone/>
            </a:pPr>
            <a:r>
              <a:rPr lang="en" dirty="0">
                <a:solidFill>
                  <a:srgbClr val="C30000"/>
                </a:solidFill>
                <a:latin typeface="Courier New"/>
                <a:ea typeface="Courier New"/>
                <a:cs typeface="Courier New"/>
                <a:sym typeface="Courier New"/>
              </a:rPr>
              <a:t>NEW_LOSS</a:t>
            </a:r>
          </a:p>
        </p:txBody>
      </p:sp>
    </p:spTree>
    <p:extLst>
      <p:ext uri="{BB962C8B-B14F-4D97-AF65-F5344CB8AC3E}">
        <p14:creationId xmlns:p14="http://schemas.microsoft.com/office/powerpoint/2010/main" val="284439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Loss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function determines the learning task. </a:t>
            </a:r>
          </a:p>
          <a:p>
            <a:r>
              <a:rPr lang="en-US" dirty="0" smtClean="0"/>
              <a:t>Given data D, a Neuron Network typically minimizes</a:t>
            </a:r>
          </a:p>
          <a:p>
            <a:endParaRPr lang="en-US" dirty="0"/>
          </a:p>
        </p:txBody>
      </p:sp>
      <p:pic>
        <p:nvPicPr>
          <p:cNvPr id="6" name="Shape 50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95333" y="3463336"/>
            <a:ext cx="5289049" cy="1307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9902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Solver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Solver</a:t>
            </a:r>
            <a:r>
              <a:rPr lang="en-US" dirty="0" smtClean="0"/>
              <a:t> optimizes the network weights W to minimize the loss L(w) over the data 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Caffe</a:t>
            </a:r>
            <a:r>
              <a:rPr lang="en-US" dirty="0" smtClean="0"/>
              <a:t> provides three different methods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Stochastic gradient descent</a:t>
            </a:r>
          </a:p>
          <a:p>
            <a:pPr lvl="1">
              <a:buFont typeface="Wingdings" charset="2"/>
              <a:buChar char="Ø"/>
            </a:pPr>
            <a:r>
              <a:rPr lang="en-US" dirty="0" err="1" smtClean="0"/>
              <a:t>Nesterov’s</a:t>
            </a:r>
            <a:r>
              <a:rPr lang="en-US" dirty="0" smtClean="0"/>
              <a:t> accelerated gradient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Adaptive gradient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</a:t>
            </a:r>
            <a:endParaRPr lang="en-US" dirty="0"/>
          </a:p>
        </p:txBody>
      </p:sp>
      <p:pic>
        <p:nvPicPr>
          <p:cNvPr id="5" name="Shape 59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08989" y="2508150"/>
            <a:ext cx="5289049" cy="1307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52001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 Detection -RCNN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13441" b="13441"/>
          <a:stretch>
            <a:fillRect/>
          </a:stretch>
        </p:blipFill>
        <p:spPr>
          <a:xfrm>
            <a:off x="1208247" y="2089146"/>
            <a:ext cx="3616312" cy="1988832"/>
          </a:xfrm>
        </p:spPr>
      </p:pic>
      <p:sp>
        <p:nvSpPr>
          <p:cNvPr id="5" name="TextBox 4"/>
          <p:cNvSpPr txBox="1"/>
          <p:nvPr/>
        </p:nvSpPr>
        <p:spPr>
          <a:xfrm>
            <a:off x="1315120" y="1515656"/>
            <a:ext cx="350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559" y="4260221"/>
            <a:ext cx="3439955" cy="25539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24559" y="3762271"/>
            <a:ext cx="3509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7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5683271" y="4220008"/>
            <a:ext cx="1182962" cy="926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34288" y="2825085"/>
            <a:ext cx="1182962" cy="926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 Detection -RCNN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342951" cy="45517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RCNN(University of California, Berkeley)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003716" y="3878258"/>
            <a:ext cx="176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(rough 2,000/image)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83271" y="2922371"/>
            <a:ext cx="9942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DL </a:t>
            </a:r>
          </a:p>
          <a:p>
            <a:r>
              <a:rPr lang="en-US" dirty="0" smtClean="0"/>
              <a:t>Feature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76590" y="4511868"/>
            <a:ext cx="1813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linear SVM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932589" y="2798891"/>
            <a:ext cx="1182962" cy="926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7858" y="2800498"/>
            <a:ext cx="680581" cy="926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68128" y="3021470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1488439" y="3087832"/>
            <a:ext cx="515277" cy="257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003717" y="2798891"/>
            <a:ext cx="1403498" cy="926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98393" y="2883597"/>
            <a:ext cx="1315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Convolution </a:t>
            </a:r>
          </a:p>
          <a:p>
            <a:r>
              <a:rPr lang="en-US" dirty="0" smtClean="0"/>
              <a:t>Neuron Network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3418956" y="3062372"/>
            <a:ext cx="515277" cy="257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969795" y="2805198"/>
            <a:ext cx="1800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Segmentation</a:t>
            </a:r>
          </a:p>
          <a:p>
            <a:r>
              <a:rPr lang="en-US" dirty="0" smtClean="0"/>
              <a:t>Extract regions</a:t>
            </a:r>
          </a:p>
          <a:p>
            <a:r>
              <a:rPr lang="en-US" dirty="0" smtClean="0"/>
              <a:t>Proposals 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5118856" y="3096393"/>
            <a:ext cx="515277" cy="2574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6164765" y="3823882"/>
            <a:ext cx="219974" cy="4169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6964962" y="3146721"/>
            <a:ext cx="425174" cy="3333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>
            <a:off x="6867454" y="4519295"/>
            <a:ext cx="380447" cy="2777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247899" y="4240857"/>
            <a:ext cx="1591593" cy="926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225036" y="4327202"/>
            <a:ext cx="1614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 Maximum</a:t>
            </a:r>
          </a:p>
          <a:p>
            <a:r>
              <a:rPr lang="en-US" dirty="0" smtClean="0"/>
              <a:t>Suppression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390136" y="2825085"/>
            <a:ext cx="1449356" cy="926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7357144" y="2988158"/>
            <a:ext cx="161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Bounding Box</a:t>
            </a:r>
          </a:p>
          <a:p>
            <a:r>
              <a:rPr lang="en-US" dirty="0" smtClean="0"/>
              <a:t>Regression</a:t>
            </a:r>
          </a:p>
        </p:txBody>
      </p:sp>
      <p:sp>
        <p:nvSpPr>
          <p:cNvPr id="28" name="Up Arrow 27"/>
          <p:cNvSpPr/>
          <p:nvPr/>
        </p:nvSpPr>
        <p:spPr>
          <a:xfrm>
            <a:off x="7628047" y="3755671"/>
            <a:ext cx="250314" cy="43481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4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Object Detection -RCNN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t="-58066" b="-58066"/>
          <a:stretch>
            <a:fillRect/>
          </a:stretch>
        </p:blipFill>
        <p:spPr>
          <a:xfrm>
            <a:off x="320646" y="177509"/>
            <a:ext cx="8229600" cy="45259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20" y="3707755"/>
            <a:ext cx="8848702" cy="23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58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Alex Network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/>
          <a:srcRect t="-36754" b="-36754"/>
          <a:stretch>
            <a:fillRect/>
          </a:stretch>
        </p:blipFill>
        <p:spPr>
          <a:xfrm>
            <a:off x="457200" y="561384"/>
            <a:ext cx="8229600" cy="4525963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87" y="4760446"/>
            <a:ext cx="3987378" cy="1623657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V="1">
            <a:off x="2089275" y="3195166"/>
            <a:ext cx="27311" cy="1660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7021066" y="3195166"/>
            <a:ext cx="27311" cy="16608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243" y="4902681"/>
            <a:ext cx="1584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Pool5 9126 Dim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7633372" y="3241819"/>
            <a:ext cx="27311" cy="28002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8140812" y="3042264"/>
            <a:ext cx="27311" cy="2506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64256" y="6042080"/>
            <a:ext cx="158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Fc6 4096-Dim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856240" y="5565526"/>
            <a:ext cx="158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Fc7 4096-Dim</a:t>
            </a:r>
            <a:endParaRPr lang="en-US" dirty="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7048377" y="1119673"/>
            <a:ext cx="298230" cy="4096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976686" y="486997"/>
            <a:ext cx="168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9126 x 4096 </a:t>
            </a:r>
            <a:r>
              <a:rPr lang="en-US" dirty="0"/>
              <a:t>W</a:t>
            </a:r>
            <a:r>
              <a:rPr lang="en-US" dirty="0" smtClean="0"/>
              <a:t>eight Matrix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7914150" y="1033110"/>
            <a:ext cx="283475" cy="5483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567058" y="433926"/>
            <a:ext cx="168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4096 x 4096 </a:t>
            </a:r>
            <a:r>
              <a:rPr lang="en-US" dirty="0"/>
              <a:t>W</a:t>
            </a:r>
            <a:r>
              <a:rPr lang="en-US" dirty="0" smtClean="0"/>
              <a:t>eight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421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Implementation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132" y="1883943"/>
            <a:ext cx="8229600" cy="320391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01461" y="3576265"/>
            <a:ext cx="7982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224 * 224 * 3 </a:t>
            </a:r>
            <a:endParaRPr lang="en-US" sz="1100" dirty="0"/>
          </a:p>
        </p:txBody>
      </p:sp>
      <p:sp>
        <p:nvSpPr>
          <p:cNvPr id="20" name="Double Bracket 19"/>
          <p:cNvSpPr/>
          <p:nvPr/>
        </p:nvSpPr>
        <p:spPr>
          <a:xfrm>
            <a:off x="1618188" y="3212677"/>
            <a:ext cx="706471" cy="1099226"/>
          </a:xfrm>
          <a:prstGeom prst="bracketPair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2410125" y="3365845"/>
            <a:ext cx="836882" cy="2431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Double Bracket 21"/>
          <p:cNvSpPr/>
          <p:nvPr/>
        </p:nvSpPr>
        <p:spPr>
          <a:xfrm>
            <a:off x="3328938" y="3208207"/>
            <a:ext cx="778517" cy="1099226"/>
          </a:xfrm>
          <a:prstGeom prst="bracketPair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Double Bracket 22"/>
          <p:cNvSpPr/>
          <p:nvPr/>
        </p:nvSpPr>
        <p:spPr>
          <a:xfrm>
            <a:off x="2598643" y="2836472"/>
            <a:ext cx="428777" cy="457826"/>
          </a:xfrm>
          <a:prstGeom prst="bracketPair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61099" y="3305467"/>
            <a:ext cx="353235" cy="4226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4190341" y="3413007"/>
            <a:ext cx="732614" cy="214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Double Bracket 25"/>
          <p:cNvSpPr/>
          <p:nvPr/>
        </p:nvSpPr>
        <p:spPr>
          <a:xfrm>
            <a:off x="4978292" y="3400031"/>
            <a:ext cx="477260" cy="654422"/>
          </a:xfrm>
          <a:prstGeom prst="bracketPair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/>
          <p:cNvSpPr/>
          <p:nvPr/>
        </p:nvSpPr>
        <p:spPr>
          <a:xfrm>
            <a:off x="5511693" y="3365845"/>
            <a:ext cx="732614" cy="214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Double Bracket 27"/>
          <p:cNvSpPr/>
          <p:nvPr/>
        </p:nvSpPr>
        <p:spPr>
          <a:xfrm>
            <a:off x="6282136" y="3074772"/>
            <a:ext cx="251093" cy="1264596"/>
          </a:xfrm>
          <a:prstGeom prst="bracketPair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6582493" y="3373599"/>
            <a:ext cx="732614" cy="2140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uble Bracket 29"/>
          <p:cNvSpPr/>
          <p:nvPr/>
        </p:nvSpPr>
        <p:spPr>
          <a:xfrm>
            <a:off x="7352936" y="3199578"/>
            <a:ext cx="306573" cy="1014987"/>
          </a:xfrm>
          <a:prstGeom prst="bracketPair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eft Arrow 30"/>
          <p:cNvSpPr/>
          <p:nvPr/>
        </p:nvSpPr>
        <p:spPr>
          <a:xfrm>
            <a:off x="4160224" y="3811494"/>
            <a:ext cx="718859" cy="265419"/>
          </a:xfrm>
          <a:prstGeom prst="lef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5514013" y="3809991"/>
            <a:ext cx="718859" cy="265419"/>
          </a:xfrm>
          <a:prstGeom prst="lef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eft Arrow 32"/>
          <p:cNvSpPr/>
          <p:nvPr/>
        </p:nvSpPr>
        <p:spPr>
          <a:xfrm>
            <a:off x="6589371" y="3789035"/>
            <a:ext cx="718859" cy="265419"/>
          </a:xfrm>
          <a:prstGeom prst="lef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263525" y="3496210"/>
            <a:ext cx="6639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1000 * 1</a:t>
            </a:r>
            <a:endParaRPr lang="en-US" sz="1100" dirty="0"/>
          </a:p>
        </p:txBody>
      </p:sp>
      <p:sp>
        <p:nvSpPr>
          <p:cNvPr id="35" name="TextBox 34"/>
          <p:cNvSpPr txBox="1"/>
          <p:nvPr/>
        </p:nvSpPr>
        <p:spPr>
          <a:xfrm>
            <a:off x="1438833" y="5326052"/>
            <a:ext cx="106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Image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95976" y="4895276"/>
            <a:ext cx="1065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Convolution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439320" y="5188089"/>
            <a:ext cx="1143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Fully Connect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1971422" y="4208640"/>
            <a:ext cx="0" cy="120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V="1">
            <a:off x="2813031" y="3809992"/>
            <a:ext cx="0" cy="120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14629" y="5259733"/>
            <a:ext cx="10651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Max pooling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4538863" y="4132731"/>
            <a:ext cx="0" cy="120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5922623" y="4075411"/>
            <a:ext cx="0" cy="120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451708" y="2968145"/>
            <a:ext cx="951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w * h </a:t>
            </a:r>
            <a:r>
              <a:rPr lang="en-US" sz="1100" dirty="0"/>
              <a:t>*</a:t>
            </a:r>
            <a:r>
              <a:rPr lang="en-US" sz="1100" dirty="0" smtClean="0"/>
              <a:t> d </a:t>
            </a:r>
            <a:endParaRPr lang="en-US" sz="1100" dirty="0"/>
          </a:p>
        </p:txBody>
      </p:sp>
      <p:sp>
        <p:nvSpPr>
          <p:cNvPr id="49" name="Double Bracket 48"/>
          <p:cNvSpPr/>
          <p:nvPr/>
        </p:nvSpPr>
        <p:spPr>
          <a:xfrm>
            <a:off x="5654456" y="2831769"/>
            <a:ext cx="428777" cy="457826"/>
          </a:xfrm>
          <a:prstGeom prst="bracketPair">
            <a:avLst/>
          </a:prstGeom>
          <a:ln w="7620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5609942" y="2905962"/>
            <a:ext cx="6475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r * c * 1 </a:t>
            </a:r>
            <a:endParaRPr lang="en-US" sz="1100" dirty="0"/>
          </a:p>
        </p:txBody>
      </p:sp>
      <p:sp>
        <p:nvSpPr>
          <p:cNvPr id="51" name="TextBox 50"/>
          <p:cNvSpPr txBox="1"/>
          <p:nvPr/>
        </p:nvSpPr>
        <p:spPr>
          <a:xfrm>
            <a:off x="3247007" y="3373598"/>
            <a:ext cx="7832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 2 * 2 </a:t>
            </a:r>
            <a:endParaRPr lang="en-US" sz="1100" dirty="0"/>
          </a:p>
        </p:txBody>
      </p:sp>
      <p:sp>
        <p:nvSpPr>
          <p:cNvPr id="74" name="Rectangle 73"/>
          <p:cNvSpPr/>
          <p:nvPr/>
        </p:nvSpPr>
        <p:spPr>
          <a:xfrm>
            <a:off x="5081257" y="3496211"/>
            <a:ext cx="34289" cy="8005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Arrow 74"/>
          <p:cNvSpPr/>
          <p:nvPr/>
        </p:nvSpPr>
        <p:spPr>
          <a:xfrm>
            <a:off x="7211625" y="5335118"/>
            <a:ext cx="347252" cy="271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Left Arrow 75"/>
          <p:cNvSpPr/>
          <p:nvPr/>
        </p:nvSpPr>
        <p:spPr>
          <a:xfrm>
            <a:off x="7269447" y="5983006"/>
            <a:ext cx="347252" cy="246328"/>
          </a:xfrm>
          <a:prstGeom prst="left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7676520" y="5087861"/>
            <a:ext cx="1467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Forward Computation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691471" y="5834420"/>
            <a:ext cx="1452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Backward </a:t>
            </a:r>
          </a:p>
          <a:p>
            <a:r>
              <a:rPr lang="en-US" dirty="0" smtClean="0"/>
              <a:t>Update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855281" y="6074970"/>
            <a:ext cx="4754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w, h, d, r, c parameter are pre-defined.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270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Non Maximum-Suppression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334301" y="2812837"/>
            <a:ext cx="4361160" cy="23984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350" y="2816820"/>
            <a:ext cx="3192650" cy="23944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78357" y="1690729"/>
            <a:ext cx="78108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Functionality: If several boxes cover one same objects, they should be chosen or merged properly.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78357" y="5571058"/>
            <a:ext cx="7360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Basic idea: using overlap area and confidence score to determine which boxes that should be kept.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001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Bounding Box Regression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2" b="8712"/>
          <a:stretch>
            <a:fillRect/>
          </a:stretch>
        </p:blipFill>
        <p:spPr>
          <a:xfrm>
            <a:off x="1017072" y="2403201"/>
            <a:ext cx="3050004" cy="2575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999" y="2403201"/>
            <a:ext cx="3622420" cy="2575979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4" idx="3"/>
            <a:endCxn id="5" idx="1"/>
          </p:cNvCxnSpPr>
          <p:nvPr/>
        </p:nvCxnSpPr>
        <p:spPr>
          <a:xfrm>
            <a:off x="4067074" y="3691191"/>
            <a:ext cx="731496" cy="0"/>
          </a:xfrm>
          <a:prstGeom prst="straightConnector1">
            <a:avLst/>
          </a:prstGeom>
          <a:ln w="7620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17072" y="1490057"/>
            <a:ext cx="72717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Functionality: Adjust bounding box that contains the object.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06053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Outline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Deep Learning </a:t>
            </a:r>
          </a:p>
          <a:p>
            <a:r>
              <a:rPr lang="en-US" dirty="0" err="1" smtClean="0"/>
              <a:t>Caffe</a:t>
            </a:r>
            <a:r>
              <a:rPr lang="en-US" dirty="0" smtClean="0"/>
              <a:t>: (Open </a:t>
            </a:r>
            <a:r>
              <a:rPr lang="en-US" dirty="0"/>
              <a:t>S</a:t>
            </a:r>
            <a:r>
              <a:rPr lang="en-US" dirty="0" smtClean="0"/>
              <a:t>ource Library --Implementation) </a:t>
            </a:r>
          </a:p>
          <a:p>
            <a:r>
              <a:rPr lang="en-US" dirty="0" smtClean="0"/>
              <a:t>RCNN: Object </a:t>
            </a:r>
            <a:r>
              <a:rPr lang="en-US" dirty="0"/>
              <a:t>D</a:t>
            </a:r>
            <a:r>
              <a:rPr lang="en-US" dirty="0" smtClean="0"/>
              <a:t>etection </a:t>
            </a:r>
            <a:r>
              <a:rPr lang="en-US" dirty="0"/>
              <a:t>S</a:t>
            </a:r>
            <a:r>
              <a:rPr lang="en-US" dirty="0" smtClean="0"/>
              <a:t>cheme </a:t>
            </a:r>
            <a:r>
              <a:rPr lang="en-US" dirty="0"/>
              <a:t>B</a:t>
            </a:r>
            <a:r>
              <a:rPr lang="en-US" dirty="0" smtClean="0"/>
              <a:t>ased on </a:t>
            </a:r>
            <a:r>
              <a:rPr lang="en-US" dirty="0" err="1"/>
              <a:t>C</a:t>
            </a:r>
            <a:r>
              <a:rPr lang="en-US" dirty="0" err="1" smtClean="0"/>
              <a:t>affe</a:t>
            </a:r>
            <a:r>
              <a:rPr lang="en-US" dirty="0" smtClean="0"/>
              <a:t> (Usage)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0741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Bounding Box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Cast as learning problem. </a:t>
            </a:r>
          </a:p>
          <a:p>
            <a:r>
              <a:rPr lang="en-US" dirty="0" smtClean="0"/>
              <a:t>Input (</a:t>
            </a:r>
            <a:r>
              <a:rPr lang="en-US" dirty="0" err="1"/>
              <a:t>P</a:t>
            </a:r>
            <a:r>
              <a:rPr lang="en-US" dirty="0" err="1" smtClean="0"/>
              <a:t>x,Py,Pw,Ph</a:t>
            </a:r>
            <a:r>
              <a:rPr lang="en-US" dirty="0" smtClean="0"/>
              <a:t>) four coordinates and features X on this batches</a:t>
            </a:r>
          </a:p>
          <a:p>
            <a:r>
              <a:rPr lang="en-US" dirty="0" smtClean="0"/>
              <a:t>Output: (</a:t>
            </a:r>
            <a:r>
              <a:rPr lang="en-US" dirty="0" err="1" smtClean="0"/>
              <a:t>Gx,Gy,Gw,Gh</a:t>
            </a:r>
            <a:r>
              <a:rPr lang="en-US" dirty="0" smtClean="0"/>
              <a:t>) adjusted four coordinates for final bounding box</a:t>
            </a:r>
          </a:p>
          <a:p>
            <a:r>
              <a:rPr lang="en-US" dirty="0" smtClean="0"/>
              <a:t>Structured learning problem.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982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Bounding Box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Constructed models (w1,w2,w3,w4) for adjusting four coordinates.</a:t>
            </a:r>
          </a:p>
          <a:p>
            <a:r>
              <a:rPr lang="en-US" dirty="0" smtClean="0"/>
              <a:t>Training:</a:t>
            </a:r>
          </a:p>
          <a:p>
            <a:pPr lvl="1">
              <a:buFont typeface="Wingdings" charset="2"/>
              <a:buChar char="Ø"/>
            </a:pPr>
            <a:r>
              <a:rPr lang="en-US" dirty="0"/>
              <a:t> </a:t>
            </a:r>
            <a:r>
              <a:rPr lang="en-US" dirty="0" smtClean="0"/>
              <a:t>proposal bounding boxes (</a:t>
            </a:r>
            <a:r>
              <a:rPr lang="en-US" dirty="0" err="1" smtClean="0"/>
              <a:t>Px,Py,Pw,Ph</a:t>
            </a:r>
            <a:r>
              <a:rPr lang="en-US" dirty="0" smtClean="0"/>
              <a:t>)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 feature X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Ground truth bounding boxes(</a:t>
            </a:r>
            <a:r>
              <a:rPr lang="en-US" dirty="0" err="1" smtClean="0"/>
              <a:t>Gx,Gy,Gw,Gh</a:t>
            </a:r>
            <a:r>
              <a:rPr lang="en-US" dirty="0" smtClean="0"/>
              <a:t>)</a:t>
            </a:r>
          </a:p>
          <a:p>
            <a:pPr marL="514350" indent="-457200"/>
            <a:r>
              <a:rPr lang="en-US" dirty="0" smtClean="0"/>
              <a:t>Need to do some invariant transformation</a:t>
            </a:r>
          </a:p>
          <a:p>
            <a:pPr marL="57150" indent="0">
              <a:buNone/>
            </a:pPr>
            <a:r>
              <a:rPr lang="en-US" dirty="0"/>
              <a:t> </a:t>
            </a:r>
            <a:r>
              <a:rPr lang="en-US" dirty="0" smtClean="0"/>
              <a:t>       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78894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Bounding Box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do some invariant transformation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err="1"/>
              <a:t>T</a:t>
            </a:r>
            <a:r>
              <a:rPr lang="en-US" dirty="0" err="1" smtClean="0"/>
              <a:t>x</a:t>
            </a:r>
            <a:r>
              <a:rPr lang="en-US" dirty="0" smtClean="0"/>
              <a:t> = (</a:t>
            </a:r>
            <a:r>
              <a:rPr lang="en-US" dirty="0" err="1" smtClean="0"/>
              <a:t>Gx</a:t>
            </a:r>
            <a:r>
              <a:rPr lang="en-US" dirty="0" smtClean="0"/>
              <a:t> – </a:t>
            </a:r>
            <a:r>
              <a:rPr lang="en-US" dirty="0" err="1" smtClean="0"/>
              <a:t>Px</a:t>
            </a:r>
            <a:r>
              <a:rPr lang="en-US" dirty="0" smtClean="0"/>
              <a:t>)/</a:t>
            </a:r>
            <a:r>
              <a:rPr lang="en-US" dirty="0" err="1" smtClean="0"/>
              <a:t>Px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/>
              <a:t>T</a:t>
            </a:r>
            <a:r>
              <a:rPr lang="en-US" dirty="0" smtClean="0"/>
              <a:t>y = (</a:t>
            </a:r>
            <a:r>
              <a:rPr lang="en-US" dirty="0" err="1" smtClean="0"/>
              <a:t>Gy</a:t>
            </a:r>
            <a:r>
              <a:rPr lang="en-US" dirty="0" smtClean="0"/>
              <a:t> - </a:t>
            </a:r>
            <a:r>
              <a:rPr lang="en-US" dirty="0" err="1" smtClean="0"/>
              <a:t>Py</a:t>
            </a:r>
            <a:r>
              <a:rPr lang="en-US" dirty="0" smtClean="0"/>
              <a:t>)/</a:t>
            </a:r>
            <a:r>
              <a:rPr lang="en-US" dirty="0" err="1" smtClean="0"/>
              <a:t>Py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/>
              <a:t>T</a:t>
            </a:r>
            <a:r>
              <a:rPr lang="en-US" dirty="0" smtClean="0"/>
              <a:t>w = log(</a:t>
            </a:r>
            <a:r>
              <a:rPr lang="en-US" dirty="0" err="1" smtClean="0"/>
              <a:t>Gw</a:t>
            </a:r>
            <a:r>
              <a:rPr lang="en-US" dirty="0" smtClean="0"/>
              <a:t>/Pw)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</a:t>
            </a:r>
            <a:r>
              <a:rPr lang="en-US" dirty="0" err="1"/>
              <a:t>T</a:t>
            </a:r>
            <a:r>
              <a:rPr lang="en-US" dirty="0" err="1" smtClean="0"/>
              <a:t>h</a:t>
            </a:r>
            <a:r>
              <a:rPr lang="en-US" dirty="0" smtClean="0"/>
              <a:t> = log(</a:t>
            </a:r>
            <a:r>
              <a:rPr lang="en-US" dirty="0" err="1" smtClean="0"/>
              <a:t>Gh</a:t>
            </a:r>
            <a:r>
              <a:rPr lang="en-US" dirty="0" smtClean="0"/>
              <a:t>/</a:t>
            </a:r>
            <a:r>
              <a:rPr lang="en-US" dirty="0" err="1" smtClean="0"/>
              <a:t>Ph</a:t>
            </a:r>
            <a:r>
              <a:rPr lang="en-US" dirty="0" smtClean="0"/>
              <a:t>)</a:t>
            </a:r>
          </a:p>
          <a:p>
            <a:r>
              <a:rPr lang="en-US" dirty="0" smtClean="0"/>
              <a:t>Feature: deep learning feature X </a:t>
            </a:r>
          </a:p>
          <a:p>
            <a:r>
              <a:rPr lang="en-US" dirty="0" smtClean="0"/>
              <a:t>Target variable: </a:t>
            </a:r>
            <a:r>
              <a:rPr lang="en-US" dirty="0" err="1" smtClean="0"/>
              <a:t>Tx</a:t>
            </a:r>
            <a:r>
              <a:rPr lang="en-US" dirty="0" smtClean="0"/>
              <a:t>, Ty, Tw, </a:t>
            </a:r>
            <a:r>
              <a:rPr lang="en-US" dirty="0" err="1" smtClean="0"/>
              <a:t>Th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778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Bounding Box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Solving ridge regression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Same for Ty, </a:t>
            </a:r>
            <a:r>
              <a:rPr lang="en-US" dirty="0" err="1" smtClean="0"/>
              <a:t>Tw,Th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Once models for (</a:t>
            </a:r>
            <a:r>
              <a:rPr lang="en-US" dirty="0" err="1" smtClean="0"/>
              <a:t>x,y,w,h</a:t>
            </a:r>
            <a:r>
              <a:rPr lang="en-US" dirty="0" smtClean="0"/>
              <a:t>) are constructed, models can be used to adjust predictive bounding boxes.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55" y="2065271"/>
            <a:ext cx="7755430" cy="201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393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Take home message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Deep learning can be used for feature engineer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Caffe</a:t>
            </a:r>
            <a:r>
              <a:rPr lang="en-US" dirty="0" smtClean="0"/>
              <a:t> is well designed deep learning library and you can write your own layer!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0112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Deep Learning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Cuda</a:t>
            </a:r>
            <a:r>
              <a:rPr lang="en-US" dirty="0" err="1"/>
              <a:t>-</a:t>
            </a:r>
            <a:r>
              <a:rPr lang="en-US" dirty="0" err="1" smtClean="0"/>
              <a:t>convnet</a:t>
            </a:r>
            <a:endParaRPr lang="en-US" dirty="0" smtClean="0"/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Very fast on state-of-the-art GPUs with Multi-GPU parallelism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C++/CUDA Library </a:t>
            </a:r>
          </a:p>
          <a:p>
            <a:r>
              <a:rPr lang="en-US" dirty="0" err="1" smtClean="0">
                <a:solidFill>
                  <a:srgbClr val="FF0000"/>
                </a:solidFill>
              </a:rPr>
              <a:t>Caffe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C++/CUDA Library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Seamless GPU/CPU switch</a:t>
            </a:r>
          </a:p>
          <a:p>
            <a:pPr lvl="1">
              <a:buFont typeface="Wingdings" charset="2"/>
              <a:buChar char="Ø"/>
            </a:pPr>
            <a:r>
              <a:rPr lang="en-US" sz="2000" dirty="0" smtClean="0"/>
              <a:t>An active research and development community</a:t>
            </a:r>
          </a:p>
          <a:p>
            <a:pPr marL="400050"/>
            <a:r>
              <a:rPr lang="en-US" dirty="0" smtClean="0"/>
              <a:t>Torch7, </a:t>
            </a:r>
            <a:r>
              <a:rPr lang="en-US" dirty="0" err="1" smtClean="0"/>
              <a:t>Theano</a:t>
            </a:r>
            <a:r>
              <a:rPr lang="en-US" dirty="0" smtClean="0"/>
              <a:t>, Mocha</a:t>
            </a:r>
          </a:p>
          <a:p>
            <a:pPr marL="457200" lvl="1" indent="0">
              <a:buNone/>
            </a:pPr>
            <a:endParaRPr lang="en-US" sz="2000" dirty="0" smtClean="0"/>
          </a:p>
          <a:p>
            <a:pPr marL="457200" lvl="1" indent="0">
              <a:buNone/>
            </a:pPr>
            <a:endParaRPr lang="en-US" sz="20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7287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Caffe</a:t>
            </a:r>
            <a:r>
              <a:rPr lang="en-US" dirty="0" smtClean="0"/>
              <a:t> 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Pure C++/CUDA architecture for deep learning 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Command line, python, MATLAB interfaces</a:t>
            </a:r>
          </a:p>
          <a:p>
            <a:r>
              <a:rPr lang="en-US" dirty="0" smtClean="0"/>
              <a:t>Tools, reference models, demos and recipes</a:t>
            </a:r>
          </a:p>
          <a:p>
            <a:r>
              <a:rPr lang="en-US" dirty="0" smtClean="0"/>
              <a:t>Seamless switch between CPU and GPU</a:t>
            </a:r>
          </a:p>
          <a:p>
            <a:r>
              <a:rPr lang="en-US" dirty="0" smtClean="0"/>
              <a:t>Fast, Well tested code.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6580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Caffe</a:t>
            </a:r>
            <a:r>
              <a:rPr lang="en-US" dirty="0" smtClean="0"/>
              <a:t>: look at deeper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There are three components more important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Blob</a:t>
            </a:r>
          </a:p>
          <a:p>
            <a:pPr lvl="2">
              <a:buFont typeface="Wingdings" charset="2"/>
              <a:buChar char="v"/>
            </a:pPr>
            <a:r>
              <a:rPr lang="en-US" sz="1800" dirty="0" smtClean="0"/>
              <a:t>A wrapper over actual data being processed and passed along </a:t>
            </a:r>
            <a:r>
              <a:rPr lang="en-US" sz="1800" dirty="0" err="1" smtClean="0"/>
              <a:t>Caffe</a:t>
            </a:r>
            <a:endParaRPr lang="en-US" sz="1800" dirty="0"/>
          </a:p>
          <a:p>
            <a:pPr lvl="2">
              <a:buFont typeface="Wingdings" charset="2"/>
              <a:buChar char="v"/>
            </a:pPr>
            <a:r>
              <a:rPr lang="en-US" sz="1800" dirty="0" smtClean="0"/>
              <a:t>Provides synchronization capacity between CPU and GPU </a:t>
            </a:r>
          </a:p>
          <a:p>
            <a:pPr lvl="2">
              <a:buFont typeface="Wingdings" charset="2"/>
              <a:buChar char="v"/>
            </a:pPr>
            <a:r>
              <a:rPr lang="en-US" sz="1800" dirty="0" smtClean="0"/>
              <a:t>Actually, it is an N-dimensional array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Layer</a:t>
            </a:r>
          </a:p>
          <a:p>
            <a:pPr lvl="2">
              <a:buFont typeface="Wingdings" charset="2"/>
              <a:buChar char="v"/>
            </a:pPr>
            <a:r>
              <a:rPr lang="en-US" sz="1800" dirty="0" smtClean="0"/>
              <a:t>Essence of a model and fundamental unit of computation, convolution, pooling, inner product, and so on</a:t>
            </a:r>
          </a:p>
          <a:p>
            <a:pPr lvl="2">
              <a:buFont typeface="Wingdings" charset="2"/>
              <a:buChar char="v"/>
            </a:pPr>
            <a:r>
              <a:rPr lang="en-US" sz="1800" dirty="0" smtClean="0"/>
              <a:t>Define Forward and backward function </a:t>
            </a:r>
          </a:p>
          <a:p>
            <a:pPr lvl="1">
              <a:buFont typeface="Wingdings" charset="2"/>
              <a:buChar char="Ø"/>
            </a:pPr>
            <a:r>
              <a:rPr lang="en-US" dirty="0" smtClean="0"/>
              <a:t>Net </a:t>
            </a:r>
          </a:p>
          <a:p>
            <a:pPr lvl="2">
              <a:buFont typeface="Wingdings" charset="2"/>
              <a:buChar char="v"/>
            </a:pPr>
            <a:r>
              <a:rPr lang="en-US" sz="1800" dirty="0" smtClean="0"/>
              <a:t>the structure of neuron network </a:t>
            </a:r>
          </a:p>
          <a:p>
            <a:pPr lvl="2">
              <a:buFont typeface="Wingdings" charset="2"/>
              <a:buChar char="v"/>
            </a:pPr>
            <a:r>
              <a:rPr lang="en-US" sz="1800" dirty="0" smtClean="0"/>
              <a:t>Composition of all layers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435555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Blob, Layer, Net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90901" r="-90901"/>
          <a:stretch>
            <a:fillRect/>
          </a:stretch>
        </p:blipFill>
        <p:spPr>
          <a:xfrm>
            <a:off x="314075" y="1615767"/>
            <a:ext cx="4055654" cy="408321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636" y="1843830"/>
            <a:ext cx="2914871" cy="3855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28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network is a set of layers connected Directed Acyclic Graph(DAG)</a:t>
            </a:r>
            <a:endParaRPr lang="en-US" dirty="0"/>
          </a:p>
        </p:txBody>
      </p:sp>
      <p:sp>
        <p:nvSpPr>
          <p:cNvPr id="5" name="Shape 228"/>
          <p:cNvSpPr txBox="1">
            <a:spLocks/>
          </p:cNvSpPr>
          <p:nvPr/>
        </p:nvSpPr>
        <p:spPr>
          <a:xfrm>
            <a:off x="871551" y="2697643"/>
            <a:ext cx="4027499" cy="23540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/>
              <a:buNone/>
            </a:pPr>
            <a:r>
              <a:rPr lang="en" sz="1800" b="1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: "dummy-net"</a:t>
            </a:r>
          </a:p>
          <a:p>
            <a:pPr>
              <a:spcBef>
                <a:spcPts val="0"/>
              </a:spcBef>
              <a:buFont typeface="Arial"/>
              <a:buNone/>
            </a:pPr>
            <a:r>
              <a:rPr lang="en" sz="1800" b="1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layers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{ name: "data" …}</a:t>
            </a:r>
          </a:p>
          <a:p>
            <a:pPr marL="0" indent="0">
              <a:spcBef>
                <a:spcPts val="600"/>
              </a:spcBef>
              <a:buFont typeface="Arial"/>
              <a:buNone/>
            </a:pPr>
            <a:r>
              <a:rPr lang="en" sz="1800" b="1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layers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{ name: "conv" …}</a:t>
            </a:r>
          </a:p>
          <a:p>
            <a:pPr marL="0" indent="0">
              <a:spcBef>
                <a:spcPts val="600"/>
              </a:spcBef>
              <a:buFont typeface="Arial"/>
              <a:buNone/>
            </a:pPr>
            <a:r>
              <a:rPr lang="en" sz="1800" b="1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layers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{ name: "pool" …}</a:t>
            </a:r>
          </a:p>
          <a:p>
            <a:pPr marL="0" indent="0">
              <a:spcBef>
                <a:spcPts val="600"/>
              </a:spcBef>
              <a:buFont typeface="Arial"/>
              <a:buNone/>
            </a:pPr>
            <a:r>
              <a:rPr lang="en" sz="1800" dirty="0" smtClean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… more layers …</a:t>
            </a:r>
          </a:p>
          <a:p>
            <a:pPr marL="0" indent="0">
              <a:spcBef>
                <a:spcPts val="600"/>
              </a:spcBef>
              <a:buFont typeface="Arial"/>
              <a:buNone/>
            </a:pPr>
            <a:r>
              <a:rPr lang="en" sz="1800" b="1" dirty="0" smtClean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layers </a:t>
            </a:r>
            <a:r>
              <a:rPr lang="en" sz="1800" dirty="0" smtClean="0">
                <a:latin typeface="Courier New"/>
                <a:ea typeface="Courier New"/>
                <a:cs typeface="Courier New"/>
                <a:sym typeface="Courier New"/>
              </a:rPr>
              <a:t>{ name: "loss" …}</a:t>
            </a:r>
            <a:endParaRPr lang="en" sz="18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21439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Layers</a:t>
            </a:r>
            <a:endParaRPr lang="en-US" dirty="0"/>
          </a:p>
        </p:txBody>
      </p:sp>
      <p:sp>
        <p:nvSpPr>
          <p:cNvPr id="4" name="Shape 252"/>
          <p:cNvSpPr txBox="1">
            <a:spLocks noGrp="1"/>
          </p:cNvSpPr>
          <p:nvPr>
            <p:ph idx="1"/>
          </p:nvPr>
        </p:nvSpPr>
        <p:spPr>
          <a:xfrm>
            <a:off x="457200" y="1417638"/>
            <a:ext cx="3352658" cy="4525963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: "conv1"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: CONVOLUTION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bottom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: "data"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: "conv1"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b="1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convolution_param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num_output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: 20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kernel_size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: 5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stride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: 1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weight_filler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: "xavier"</a:t>
            </a:r>
          </a:p>
          <a:p>
            <a:pPr rtl="0"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>
              <a:spcBef>
                <a:spcPts val="0"/>
              </a:spcBef>
              <a:buNone/>
            </a:pPr>
            <a:r>
              <a:rPr lang="en" sz="18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" name="Shape 253"/>
          <p:cNvSpPr txBox="1">
            <a:spLocks/>
          </p:cNvSpPr>
          <p:nvPr/>
        </p:nvSpPr>
        <p:spPr>
          <a:xfrm>
            <a:off x="3949754" y="1426534"/>
            <a:ext cx="2377200" cy="3725699"/>
          </a:xfrm>
          <a:prstGeom prst="rect">
            <a:avLst/>
          </a:prstGeom>
        </p:spPr>
        <p:txBody>
          <a:bodyPr vert="horz" lIns="91425" tIns="91425" rIns="91425" bIns="91425" rtlCol="0" anchor="t" anchorCtr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 typeface="Arial"/>
              <a:buNone/>
            </a:pPr>
            <a:r>
              <a:rPr lang="en" sz="1800" smtClean="0">
                <a:solidFill>
                  <a:srgbClr val="000000"/>
                </a:solidFill>
              </a:rPr>
              <a:t>name, type, and the connection structure</a:t>
            </a:r>
          </a:p>
          <a:p>
            <a:pPr>
              <a:spcBef>
                <a:spcPts val="0"/>
              </a:spcBef>
              <a:buFont typeface="Arial"/>
              <a:buNone/>
            </a:pPr>
            <a:r>
              <a:rPr lang="en" sz="1800" smtClean="0">
                <a:solidFill>
                  <a:srgbClr val="000000"/>
                </a:solidFill>
              </a:rPr>
              <a:t>(input blobs and output blobs)</a:t>
            </a:r>
          </a:p>
          <a:p>
            <a:pPr>
              <a:spcBef>
                <a:spcPts val="0"/>
              </a:spcBef>
              <a:buFont typeface="Arial"/>
              <a:buNone/>
            </a:pPr>
            <a:endParaRPr lang="en" sz="180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Arial"/>
              <a:buNone/>
            </a:pPr>
            <a:endParaRPr lang="en" sz="180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Arial"/>
              <a:buNone/>
            </a:pPr>
            <a:endParaRPr lang="en" sz="1800" smtClean="0">
              <a:solidFill>
                <a:srgbClr val="000000"/>
              </a:solidFill>
            </a:endParaRPr>
          </a:p>
          <a:p>
            <a:pPr>
              <a:spcBef>
                <a:spcPts val="0"/>
              </a:spcBef>
              <a:buFont typeface="Arial"/>
              <a:buNone/>
            </a:pPr>
            <a:r>
              <a:rPr lang="en" sz="1800" smtClean="0">
                <a:solidFill>
                  <a:srgbClr val="000000"/>
                </a:solidFill>
              </a:rPr>
              <a:t>layer-specific parameters</a:t>
            </a:r>
            <a:endParaRPr lang="en" sz="1800" dirty="0">
              <a:solidFill>
                <a:srgbClr val="000000"/>
              </a:solidFill>
            </a:endParaRPr>
          </a:p>
        </p:txBody>
      </p:sp>
      <p:pic>
        <p:nvPicPr>
          <p:cNvPr id="6" name="Shape 2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584451" y="1699625"/>
            <a:ext cx="2102349" cy="24176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710081" y="5152233"/>
            <a:ext cx="66228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layer defines </a:t>
            </a:r>
            <a:r>
              <a:rPr lang="en-US" dirty="0" err="1" smtClean="0"/>
              <a:t>Forward_cpu</a:t>
            </a:r>
            <a:r>
              <a:rPr lang="en-US" dirty="0" smtClean="0"/>
              <a:t>(), </a:t>
            </a:r>
            <a:r>
              <a:rPr lang="en-US" dirty="0" err="1" smtClean="0"/>
              <a:t>Backward_cpu</a:t>
            </a:r>
            <a:r>
              <a:rPr lang="en-US" dirty="0" smtClean="0"/>
              <a:t>() in C++ and </a:t>
            </a:r>
            <a:r>
              <a:rPr lang="en-US" dirty="0" err="1" smtClean="0"/>
              <a:t>Forward_gpu</a:t>
            </a:r>
            <a:r>
              <a:rPr lang="en-US" dirty="0" smtClean="0"/>
              <a:t>() and </a:t>
            </a:r>
            <a:r>
              <a:rPr lang="en-US" dirty="0" err="1" smtClean="0"/>
              <a:t>Backward_gpu</a:t>
            </a:r>
            <a:r>
              <a:rPr lang="en-US" dirty="0" smtClean="0"/>
              <a:t>() in CUDA.</a:t>
            </a:r>
          </a:p>
          <a:p>
            <a:endParaRPr lang="en-US" dirty="0"/>
          </a:p>
          <a:p>
            <a:r>
              <a:rPr lang="en-US" dirty="0" smtClean="0"/>
              <a:t>Data layers (</a:t>
            </a:r>
            <a:r>
              <a:rPr lang="en-US" dirty="0" err="1" smtClean="0"/>
              <a:t>image_layer</a:t>
            </a:r>
            <a:r>
              <a:rPr lang="en-US" dirty="0" smtClean="0"/>
              <a:t>, </a:t>
            </a:r>
            <a:r>
              <a:rPr lang="en-US" dirty="0" err="1" smtClean="0"/>
              <a:t>window_layers</a:t>
            </a:r>
            <a:r>
              <a:rPr lang="en-US" dirty="0" smtClean="0"/>
              <a:t>); convolution, pooling layer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766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Blob</a:t>
            </a:r>
            <a:endParaRPr lang="en-US" dirty="0"/>
          </a:p>
        </p:txBody>
      </p:sp>
      <p:sp>
        <p:nvSpPr>
          <p:cNvPr id="4" name="Shape 28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 dirty="0"/>
              <a:t>Blobs are 4-D arrays for storing and communicating information.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hold data, derivatives, and parameters</a:t>
            </a:r>
          </a:p>
          <a:p>
            <a:pPr marL="457200" lvl="0" indent="-3429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lazily allocate memory</a:t>
            </a:r>
          </a:p>
          <a:p>
            <a:pPr marL="457200" lvl="0" indent="-34290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 dirty="0"/>
              <a:t>shuttle between CPU and GPU</a:t>
            </a:r>
          </a:p>
        </p:txBody>
      </p:sp>
      <p:sp>
        <p:nvSpPr>
          <p:cNvPr id="5" name="Shape 289"/>
          <p:cNvSpPr/>
          <p:nvPr/>
        </p:nvSpPr>
        <p:spPr>
          <a:xfrm>
            <a:off x="552788" y="3075478"/>
            <a:ext cx="914400" cy="914400"/>
          </a:xfrm>
          <a:prstGeom prst="cube">
            <a:avLst>
              <a:gd name="adj" fmla="val 25000"/>
            </a:avLst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6" name="Shape 280"/>
          <p:cNvSpPr txBox="1"/>
          <p:nvPr/>
        </p:nvSpPr>
        <p:spPr>
          <a:xfrm>
            <a:off x="1798700" y="3075478"/>
            <a:ext cx="4164000" cy="8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/>
              <a:t>Data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8750"/>
              <a:buFont typeface="Arial"/>
              <a:buNone/>
            </a:pPr>
            <a:r>
              <a:rPr lang="en" sz="1600" i="1" dirty="0"/>
              <a:t>N</a:t>
            </a:r>
            <a:r>
              <a:rPr lang="en" sz="1600" dirty="0"/>
              <a:t>umber x </a:t>
            </a:r>
            <a:r>
              <a:rPr lang="en" sz="1600" i="1" dirty="0">
                <a:solidFill>
                  <a:schemeClr val="dk1"/>
                </a:solidFill>
              </a:rPr>
              <a:t>K </a:t>
            </a:r>
            <a:r>
              <a:rPr lang="en" sz="1600" dirty="0"/>
              <a:t>Channel x </a:t>
            </a:r>
            <a:r>
              <a:rPr lang="en" sz="1600" i="1" dirty="0"/>
              <a:t>H</a:t>
            </a:r>
            <a:r>
              <a:rPr lang="en" sz="1600" dirty="0"/>
              <a:t>eight x </a:t>
            </a:r>
            <a:r>
              <a:rPr lang="en" sz="1600" i="1" dirty="0"/>
              <a:t>W</a:t>
            </a:r>
            <a:r>
              <a:rPr lang="en" sz="1600" dirty="0"/>
              <a:t>idth</a:t>
            </a:r>
          </a:p>
          <a:p>
            <a:pPr lvl="0">
              <a:spcBef>
                <a:spcPts val="0"/>
              </a:spcBef>
              <a:buNone/>
            </a:pPr>
            <a:r>
              <a:rPr lang="en" sz="1600" dirty="0"/>
              <a:t>256 x 3 x 227 x 227 for ImageNet train input</a:t>
            </a:r>
          </a:p>
        </p:txBody>
      </p:sp>
      <p:sp>
        <p:nvSpPr>
          <p:cNvPr id="7" name="Shape 288"/>
          <p:cNvSpPr/>
          <p:nvPr/>
        </p:nvSpPr>
        <p:spPr>
          <a:xfrm>
            <a:off x="531537" y="4374683"/>
            <a:ext cx="914400" cy="9144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8" name="Shape 291"/>
          <p:cNvSpPr txBox="1"/>
          <p:nvPr/>
        </p:nvSpPr>
        <p:spPr>
          <a:xfrm>
            <a:off x="1798700" y="4374683"/>
            <a:ext cx="4164000" cy="8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/>
              <a:t>Parameter: Convolution Weight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i="1" dirty="0"/>
              <a:t>N </a:t>
            </a:r>
            <a:r>
              <a:rPr lang="en" sz="1600" dirty="0"/>
              <a:t>Output x </a:t>
            </a:r>
            <a:r>
              <a:rPr lang="en" sz="1600" i="1" dirty="0">
                <a:solidFill>
                  <a:schemeClr val="dk1"/>
                </a:solidFill>
              </a:rPr>
              <a:t>K </a:t>
            </a:r>
            <a:r>
              <a:rPr lang="en" sz="1600" dirty="0"/>
              <a:t>Input x </a:t>
            </a:r>
            <a:r>
              <a:rPr lang="en" sz="1600" i="1" dirty="0"/>
              <a:t>H</a:t>
            </a:r>
            <a:r>
              <a:rPr lang="en" sz="1600" dirty="0"/>
              <a:t>eight x </a:t>
            </a:r>
            <a:r>
              <a:rPr lang="en" sz="1600" i="1" dirty="0"/>
              <a:t>W</a:t>
            </a:r>
            <a:r>
              <a:rPr lang="en" sz="1600" dirty="0"/>
              <a:t>idth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/>
              <a:t>96 x 3 x 11 x 11 for CaffeNet conv1</a:t>
            </a:r>
          </a:p>
        </p:txBody>
      </p:sp>
      <p:sp>
        <p:nvSpPr>
          <p:cNvPr id="9" name="Shape 290"/>
          <p:cNvSpPr/>
          <p:nvPr/>
        </p:nvSpPr>
        <p:spPr>
          <a:xfrm>
            <a:off x="843620" y="5619271"/>
            <a:ext cx="394800" cy="394800"/>
          </a:xfrm>
          <a:prstGeom prst="cube">
            <a:avLst>
              <a:gd name="adj" fmla="val 25000"/>
            </a:avLst>
          </a:prstGeom>
          <a:solidFill>
            <a:schemeClr val="lt2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0" name="Shape 292"/>
          <p:cNvSpPr txBox="1"/>
          <p:nvPr/>
        </p:nvSpPr>
        <p:spPr>
          <a:xfrm>
            <a:off x="1798700" y="5462089"/>
            <a:ext cx="4164000" cy="818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600" b="1" dirty="0"/>
              <a:t>Parameter: Convolution BIas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600" dirty="0"/>
              <a:t>96 x 1 x 1 x 1 for CaffeNet conv1</a:t>
            </a:r>
          </a:p>
        </p:txBody>
      </p:sp>
    </p:spTree>
    <p:extLst>
      <p:ext uri="{BB962C8B-B14F-4D97-AF65-F5344CB8AC3E}">
        <p14:creationId xmlns:p14="http://schemas.microsoft.com/office/powerpoint/2010/main" val="3419822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948</Words>
  <Application>Microsoft Macintosh PowerPoint</Application>
  <PresentationFormat>On-screen Show (4:3)</PresentationFormat>
  <Paragraphs>207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Talks on Deep Learning, Caffe, RCNN </vt:lpstr>
      <vt:lpstr>Outline </vt:lpstr>
      <vt:lpstr>Deep Learning Library</vt:lpstr>
      <vt:lpstr>Caffe Library</vt:lpstr>
      <vt:lpstr>Caffe: look at deeper</vt:lpstr>
      <vt:lpstr>Blob, Layer, Net</vt:lpstr>
      <vt:lpstr>Net</vt:lpstr>
      <vt:lpstr>Layers</vt:lpstr>
      <vt:lpstr>Blob</vt:lpstr>
      <vt:lpstr>Loss layer</vt:lpstr>
      <vt:lpstr>Loss Layer</vt:lpstr>
      <vt:lpstr>Solver</vt:lpstr>
      <vt:lpstr>Object Detection -RCNN</vt:lpstr>
      <vt:lpstr>Object Detection -RCNN</vt:lpstr>
      <vt:lpstr>Object Detection -RCNN</vt:lpstr>
      <vt:lpstr>Alex Network</vt:lpstr>
      <vt:lpstr>Implementation View</vt:lpstr>
      <vt:lpstr>Non Maximum-Suppression</vt:lpstr>
      <vt:lpstr>Bounding Box Regression</vt:lpstr>
      <vt:lpstr>Bounding Box Regression</vt:lpstr>
      <vt:lpstr>Bounding Box Regression</vt:lpstr>
      <vt:lpstr>Bounding Box Regression</vt:lpstr>
      <vt:lpstr>Bounding Box Regression</vt:lpstr>
      <vt:lpstr>Take home message </vt:lpstr>
    </vt:vector>
  </TitlesOfParts>
  <Company>The University of Iowa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Talks on Deep Learning, Caffe, RCNN </dc:title>
  <dc:creator>College of Liberal Arts and Sciences</dc:creator>
  <cp:lastModifiedBy>College of Liberal Arts and Sciences</cp:lastModifiedBy>
  <cp:revision>27</cp:revision>
  <dcterms:created xsi:type="dcterms:W3CDTF">2015-08-27T20:44:32Z</dcterms:created>
  <dcterms:modified xsi:type="dcterms:W3CDTF">2015-08-28T20:24:23Z</dcterms:modified>
</cp:coreProperties>
</file>