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d664d43c2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d664d43c2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d664d43c2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d664d43c2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1c2e40de9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1c2e40de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d664d43c2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d664d43c2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d664d43c2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d664d43c2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1c2e40de9f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1c2e40de9f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d664d43c2c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d664d43c2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rive.google.com/file/d/1pExEKFmV6Qt9DwmJtaLO0SUIFTsyk20k/view?usp=shari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n"/>
              <a:t>Obstacle Avoidance By Evolutionary Algorithms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n"/>
              <a:t>Zeren Li, Yi Wei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2" name="Google Shape;62;p14"/>
          <p:cNvPicPr preferRelativeResize="0"/>
          <p:nvPr/>
        </p:nvPicPr>
        <p:blipFill>
          <a:blip r:embed="rId3">
            <a:alphaModFix/>
          </a:blip>
          <a:stretch>
            <a:fillRect/>
          </a:stretch>
        </p:blipFill>
        <p:spPr>
          <a:xfrm>
            <a:off x="402101" y="1152475"/>
            <a:ext cx="8430200" cy="327958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Algorithm - Evolutionary </a:t>
            </a:r>
            <a:r>
              <a:rPr lang="en"/>
              <a:t>Strategy</a:t>
            </a:r>
            <a:r>
              <a:rPr lang="en"/>
              <a:t> </a:t>
            </a:r>
            <a:endParaRPr/>
          </a:p>
          <a:p>
            <a:pPr indent="0" lvl="0" marL="0" rtl="0" algn="l">
              <a:spcBef>
                <a:spcPts val="1200"/>
              </a:spcBef>
              <a:spcAft>
                <a:spcPts val="0"/>
              </a:spcAft>
              <a:buNone/>
            </a:pPr>
            <a:r>
              <a:rPr lang="en"/>
              <a:t>Input: Lidar sensor </a:t>
            </a:r>
            <a:endParaRPr/>
          </a:p>
          <a:p>
            <a:pPr indent="0" lvl="0" marL="0" rtl="0" algn="l">
              <a:spcBef>
                <a:spcPts val="1200"/>
              </a:spcBef>
              <a:spcAft>
                <a:spcPts val="0"/>
              </a:spcAft>
              <a:buNone/>
            </a:pPr>
            <a:r>
              <a:rPr lang="en"/>
              <a:t>Output: Fast turn speed, Left turn speed,</a:t>
            </a:r>
            <a:endParaRPr/>
          </a:p>
          <a:p>
            <a:pPr indent="0" lvl="0" marL="0" rtl="0" algn="l">
              <a:spcBef>
                <a:spcPts val="1200"/>
              </a:spcBef>
              <a:spcAft>
                <a:spcPts val="0"/>
              </a:spcAft>
              <a:buNone/>
            </a:pPr>
            <a:r>
              <a:rPr lang="en"/>
              <a:t>Right turn speed</a:t>
            </a:r>
            <a:endParaRPr/>
          </a:p>
          <a:p>
            <a:pPr indent="0" lvl="0" marL="0" rtl="0" algn="l">
              <a:spcBef>
                <a:spcPts val="1200"/>
              </a:spcBef>
              <a:spcAft>
                <a:spcPts val="0"/>
              </a:spcAft>
              <a:buNone/>
            </a:pPr>
            <a:r>
              <a:rPr lang="en"/>
              <a:t>Policy: threshold &amp; too close threshold</a:t>
            </a:r>
            <a:endParaRPr/>
          </a:p>
          <a:p>
            <a:pPr indent="0" lvl="0" marL="0" rtl="0" algn="l">
              <a:spcBef>
                <a:spcPts val="1200"/>
              </a:spcBef>
              <a:spcAft>
                <a:spcPts val="1200"/>
              </a:spcAft>
              <a:buNone/>
            </a:pPr>
            <a:r>
              <a:t/>
            </a:r>
            <a:endParaRPr/>
          </a:p>
        </p:txBody>
      </p:sp>
      <p:pic>
        <p:nvPicPr>
          <p:cNvPr id="69" name="Google Shape;69;p15"/>
          <p:cNvPicPr preferRelativeResize="0"/>
          <p:nvPr/>
        </p:nvPicPr>
        <p:blipFill>
          <a:blip r:embed="rId3">
            <a:alphaModFix/>
          </a:blip>
          <a:stretch>
            <a:fillRect/>
          </a:stretch>
        </p:blipFill>
        <p:spPr>
          <a:xfrm>
            <a:off x="4786775" y="1194819"/>
            <a:ext cx="3195026" cy="2071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Design </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1200"/>
              </a:spcBef>
              <a:spcAft>
                <a:spcPts val="0"/>
              </a:spcAft>
              <a:buClr>
                <a:schemeClr val="dk1"/>
              </a:buClr>
              <a:buSzPct val="100000"/>
              <a:buFont typeface="Arial"/>
              <a:buNone/>
            </a:pPr>
            <a:r>
              <a:rPr b="1" lang="en" sz="1100">
                <a:solidFill>
                  <a:schemeClr val="dk1"/>
                </a:solidFill>
              </a:rPr>
              <a:t>Algorithm Workflow</a:t>
            </a:r>
            <a:endParaRPr b="1" sz="1100">
              <a:solidFill>
                <a:schemeClr val="dk1"/>
              </a:solidFill>
            </a:endParaRPr>
          </a:p>
          <a:p>
            <a:pPr indent="-287972" lvl="0" marL="457200" rtl="0" algn="l">
              <a:spcBef>
                <a:spcPts val="1200"/>
              </a:spcBef>
              <a:spcAft>
                <a:spcPts val="0"/>
              </a:spcAft>
              <a:buClr>
                <a:schemeClr val="dk1"/>
              </a:buClr>
              <a:buSzPct val="100000"/>
              <a:buAutoNum type="arabicPeriod"/>
            </a:pPr>
            <a:r>
              <a:rPr b="1" lang="en" sz="1100">
                <a:solidFill>
                  <a:schemeClr val="dk1"/>
                </a:solidFill>
              </a:rPr>
              <a:t>Initialize Population</a:t>
            </a:r>
            <a:r>
              <a:rPr lang="en" sz="1100">
                <a:solidFill>
                  <a:schemeClr val="dk1"/>
                </a:solidFill>
              </a:rPr>
              <a:t>: Create an initial set of motor speed parameter for each rule.</a:t>
            </a:r>
            <a:endParaRPr sz="1100">
              <a:solidFill>
                <a:schemeClr val="dk1"/>
              </a:solidFill>
            </a:endParaRPr>
          </a:p>
          <a:p>
            <a:pPr indent="-287972" lvl="0" marL="457200" rtl="0" algn="l">
              <a:spcBef>
                <a:spcPts val="0"/>
              </a:spcBef>
              <a:spcAft>
                <a:spcPts val="0"/>
              </a:spcAft>
              <a:buClr>
                <a:schemeClr val="dk1"/>
              </a:buClr>
              <a:buSzPct val="100000"/>
              <a:buAutoNum type="arabicPeriod"/>
            </a:pPr>
            <a:r>
              <a:rPr b="1" lang="en" sz="1100">
                <a:solidFill>
                  <a:schemeClr val="dk1"/>
                </a:solidFill>
              </a:rPr>
              <a:t>Simulation</a:t>
            </a:r>
            <a:r>
              <a:rPr lang="en" sz="1100">
                <a:solidFill>
                  <a:schemeClr val="dk1"/>
                </a:solidFill>
              </a:rPr>
              <a:t>: Run each individual (parameter set) in a simulation environment where the robot navigates using the predefined rules.</a:t>
            </a:r>
            <a:endParaRPr sz="1100">
              <a:solidFill>
                <a:schemeClr val="dk1"/>
              </a:solidFill>
            </a:endParaRPr>
          </a:p>
          <a:p>
            <a:pPr indent="-287972" lvl="0" marL="457200" rtl="0" algn="l">
              <a:spcBef>
                <a:spcPts val="0"/>
              </a:spcBef>
              <a:spcAft>
                <a:spcPts val="0"/>
              </a:spcAft>
              <a:buClr>
                <a:schemeClr val="dk1"/>
              </a:buClr>
              <a:buSzPct val="100000"/>
              <a:buAutoNum type="arabicPeriod"/>
            </a:pPr>
            <a:r>
              <a:rPr b="1" lang="en" sz="1100">
                <a:solidFill>
                  <a:schemeClr val="dk1"/>
                </a:solidFill>
              </a:rPr>
              <a:t>Evaluate Fitness</a:t>
            </a:r>
            <a:r>
              <a:rPr lang="en" sz="1100">
                <a:solidFill>
                  <a:schemeClr val="dk1"/>
                </a:solidFill>
              </a:rPr>
              <a:t>:</a:t>
            </a:r>
            <a:endParaRPr sz="1100">
              <a:solidFill>
                <a:schemeClr val="dk1"/>
              </a:solidFill>
            </a:endParaRPr>
          </a:p>
          <a:p>
            <a:pPr indent="-287972" lvl="1" marL="914400" rtl="0" algn="l">
              <a:spcBef>
                <a:spcPts val="0"/>
              </a:spcBef>
              <a:spcAft>
                <a:spcPts val="0"/>
              </a:spcAft>
              <a:buClr>
                <a:schemeClr val="dk1"/>
              </a:buClr>
              <a:buSzPct val="100000"/>
              <a:buChar char="○"/>
            </a:pPr>
            <a:r>
              <a:rPr lang="en" sz="1100">
                <a:solidFill>
                  <a:schemeClr val="dk1"/>
                </a:solidFill>
              </a:rPr>
              <a:t>Measure the fitness of each individual based on how well it avoids obstacles and minimizes turning time while navigating.</a:t>
            </a:r>
            <a:endParaRPr sz="1100">
              <a:solidFill>
                <a:schemeClr val="dk1"/>
              </a:solidFill>
            </a:endParaRPr>
          </a:p>
          <a:p>
            <a:pPr indent="-287972" lvl="1" marL="914400" rtl="0" algn="l">
              <a:spcBef>
                <a:spcPts val="0"/>
              </a:spcBef>
              <a:spcAft>
                <a:spcPts val="0"/>
              </a:spcAft>
              <a:buClr>
                <a:schemeClr val="dk1"/>
              </a:buClr>
              <a:buSzPct val="100000"/>
              <a:buChar char="○"/>
            </a:pPr>
            <a:r>
              <a:rPr b="1" lang="en" sz="1100">
                <a:solidFill>
                  <a:schemeClr val="dk1"/>
                </a:solidFill>
              </a:rPr>
              <a:t>Collision Penalty</a:t>
            </a:r>
            <a:r>
              <a:rPr lang="en" sz="1100">
                <a:solidFill>
                  <a:schemeClr val="dk1"/>
                </a:solidFill>
              </a:rPr>
              <a:t>: Assign a high penalty if the vehicle collides with an obstacle.</a:t>
            </a:r>
            <a:endParaRPr sz="1100">
              <a:solidFill>
                <a:schemeClr val="dk1"/>
              </a:solidFill>
            </a:endParaRPr>
          </a:p>
          <a:p>
            <a:pPr indent="-287972" lvl="1" marL="914400" rtl="0" algn="l">
              <a:spcBef>
                <a:spcPts val="0"/>
              </a:spcBef>
              <a:spcAft>
                <a:spcPts val="0"/>
              </a:spcAft>
              <a:buClr>
                <a:schemeClr val="dk1"/>
              </a:buClr>
              <a:buSzPct val="100000"/>
              <a:buChar char="○"/>
            </a:pPr>
            <a:r>
              <a:rPr b="1" lang="en" sz="1100">
                <a:solidFill>
                  <a:schemeClr val="dk1"/>
                </a:solidFill>
              </a:rPr>
              <a:t>Turning Penalty</a:t>
            </a:r>
            <a:r>
              <a:rPr lang="en" sz="1100">
                <a:solidFill>
                  <a:schemeClr val="dk1"/>
                </a:solidFill>
              </a:rPr>
              <a:t>: Apply a small penalty for time spent turning to encourage efficient obstacle avoidance.</a:t>
            </a:r>
            <a:endParaRPr sz="1100">
              <a:solidFill>
                <a:schemeClr val="dk1"/>
              </a:solidFill>
            </a:endParaRPr>
          </a:p>
          <a:p>
            <a:pPr indent="-287972" lvl="1" marL="914400" rtl="0" algn="l">
              <a:spcBef>
                <a:spcPts val="0"/>
              </a:spcBef>
              <a:spcAft>
                <a:spcPts val="0"/>
              </a:spcAft>
              <a:buClr>
                <a:schemeClr val="dk1"/>
              </a:buClr>
              <a:buSzPct val="100000"/>
              <a:buChar char="○"/>
            </a:pPr>
            <a:r>
              <a:rPr b="1" lang="en" sz="1100">
                <a:solidFill>
                  <a:schemeClr val="dk1"/>
                </a:solidFill>
              </a:rPr>
              <a:t>Forward Movement Reward</a:t>
            </a:r>
            <a:r>
              <a:rPr lang="en" sz="1100">
                <a:solidFill>
                  <a:schemeClr val="dk1"/>
                </a:solidFill>
              </a:rPr>
              <a:t>: Reward continuous forward movement without collisions.</a:t>
            </a:r>
            <a:endParaRPr sz="1100">
              <a:solidFill>
                <a:schemeClr val="dk1"/>
              </a:solidFill>
            </a:endParaRPr>
          </a:p>
          <a:p>
            <a:pPr indent="0" lvl="0" marL="0" rtl="0" algn="ctr">
              <a:spcBef>
                <a:spcPts val="1200"/>
              </a:spcBef>
              <a:spcAft>
                <a:spcPts val="0"/>
              </a:spcAft>
              <a:buNone/>
            </a:pPr>
            <a:r>
              <a:rPr b="1" lang="en" sz="1100">
                <a:solidFill>
                  <a:schemeClr val="dk1"/>
                </a:solidFill>
              </a:rPr>
              <a:t>Fitness=α×Time without collision−β×Time spent turning−γ×Collision penalty</a:t>
            </a:r>
            <a:endParaRPr sz="1100">
              <a:solidFill>
                <a:schemeClr val="dk1"/>
              </a:solidFill>
            </a:endParaRPr>
          </a:p>
          <a:p>
            <a:pPr indent="-287972" lvl="0" marL="457200" rtl="0" algn="l">
              <a:spcBef>
                <a:spcPts val="1200"/>
              </a:spcBef>
              <a:spcAft>
                <a:spcPts val="0"/>
              </a:spcAft>
              <a:buClr>
                <a:schemeClr val="dk1"/>
              </a:buClr>
              <a:buSzPct val="100000"/>
              <a:buAutoNum type="arabicPeriod"/>
            </a:pPr>
            <a:r>
              <a:rPr b="1" lang="en" sz="1100">
                <a:solidFill>
                  <a:schemeClr val="dk1"/>
                </a:solidFill>
              </a:rPr>
              <a:t>Select and Evolve</a:t>
            </a:r>
            <a:r>
              <a:rPr lang="en" sz="1100">
                <a:solidFill>
                  <a:schemeClr val="dk1"/>
                </a:solidFill>
              </a:rPr>
              <a:t>:</a:t>
            </a:r>
            <a:endParaRPr sz="1100">
              <a:solidFill>
                <a:schemeClr val="dk1"/>
              </a:solidFill>
            </a:endParaRPr>
          </a:p>
          <a:p>
            <a:pPr indent="-287972" lvl="1" marL="914400" rtl="0" algn="l">
              <a:spcBef>
                <a:spcPts val="0"/>
              </a:spcBef>
              <a:spcAft>
                <a:spcPts val="0"/>
              </a:spcAft>
              <a:buClr>
                <a:schemeClr val="dk1"/>
              </a:buClr>
              <a:buSzPct val="100000"/>
              <a:buChar char="○"/>
            </a:pPr>
            <a:r>
              <a:rPr lang="en" sz="1100">
                <a:solidFill>
                  <a:schemeClr val="dk1"/>
                </a:solidFill>
              </a:rPr>
              <a:t>Select the top-performing individuals.</a:t>
            </a:r>
            <a:endParaRPr sz="1100">
              <a:solidFill>
                <a:schemeClr val="dk1"/>
              </a:solidFill>
            </a:endParaRPr>
          </a:p>
          <a:p>
            <a:pPr indent="-287972" lvl="1" marL="914400" rtl="0" algn="l">
              <a:spcBef>
                <a:spcPts val="0"/>
              </a:spcBef>
              <a:spcAft>
                <a:spcPts val="0"/>
              </a:spcAft>
              <a:buClr>
                <a:schemeClr val="dk1"/>
              </a:buClr>
              <a:buSzPct val="100000"/>
              <a:buChar char="○"/>
            </a:pPr>
            <a:r>
              <a:rPr lang="en" sz="1100">
                <a:solidFill>
                  <a:schemeClr val="dk1"/>
                </a:solidFill>
              </a:rPr>
              <a:t>Optionally apply recombination to combine the best solutions.</a:t>
            </a:r>
            <a:endParaRPr sz="1100">
              <a:solidFill>
                <a:schemeClr val="dk1"/>
              </a:solidFill>
            </a:endParaRPr>
          </a:p>
          <a:p>
            <a:pPr indent="-287972" lvl="1" marL="914400" rtl="0" algn="l">
              <a:spcBef>
                <a:spcPts val="0"/>
              </a:spcBef>
              <a:spcAft>
                <a:spcPts val="0"/>
              </a:spcAft>
              <a:buClr>
                <a:schemeClr val="dk1"/>
              </a:buClr>
              <a:buSzPct val="100000"/>
              <a:buChar char="○"/>
            </a:pPr>
            <a:r>
              <a:rPr lang="en" sz="1100">
                <a:solidFill>
                  <a:schemeClr val="dk1"/>
                </a:solidFill>
              </a:rPr>
              <a:t>Apply mutation to create new motor speed.</a:t>
            </a:r>
            <a:endParaRPr sz="1100">
              <a:solidFill>
                <a:schemeClr val="dk1"/>
              </a:solidFill>
            </a:endParaRPr>
          </a:p>
          <a:p>
            <a:pPr indent="-287972" lvl="0" marL="457200" rtl="0" algn="l">
              <a:spcBef>
                <a:spcPts val="0"/>
              </a:spcBef>
              <a:spcAft>
                <a:spcPts val="0"/>
              </a:spcAft>
              <a:buClr>
                <a:schemeClr val="dk1"/>
              </a:buClr>
              <a:buSzPct val="100000"/>
              <a:buAutoNum type="arabicPeriod"/>
            </a:pPr>
            <a:r>
              <a:rPr b="1" lang="en" sz="1100">
                <a:solidFill>
                  <a:schemeClr val="dk1"/>
                </a:solidFill>
              </a:rPr>
              <a:t>Repeat</a:t>
            </a:r>
            <a:r>
              <a:rPr lang="en" sz="1100">
                <a:solidFill>
                  <a:schemeClr val="dk1"/>
                </a:solidFill>
              </a:rPr>
              <a:t>:</a:t>
            </a:r>
            <a:endParaRPr sz="1100">
              <a:solidFill>
                <a:schemeClr val="dk1"/>
              </a:solidFill>
            </a:endParaRPr>
          </a:p>
          <a:p>
            <a:pPr indent="-287972" lvl="1" marL="914400" rtl="0" algn="l">
              <a:spcBef>
                <a:spcPts val="0"/>
              </a:spcBef>
              <a:spcAft>
                <a:spcPts val="0"/>
              </a:spcAft>
              <a:buClr>
                <a:schemeClr val="dk1"/>
              </a:buClr>
              <a:buSzPct val="100000"/>
              <a:buChar char="○"/>
            </a:pPr>
            <a:r>
              <a:rPr lang="en" sz="1100">
                <a:solidFill>
                  <a:schemeClr val="dk1"/>
                </a:solidFill>
              </a:rPr>
              <a:t>Iterate through generations until an optimal solution is found or a set number of generations are completed.</a:t>
            </a:r>
            <a:endParaRPr sz="1100">
              <a:solidFill>
                <a:schemeClr val="dk1"/>
              </a:solidFill>
            </a:endParaRPr>
          </a:p>
          <a:p>
            <a:pPr indent="-287972" lvl="0" marL="457200" rtl="0" algn="l">
              <a:spcBef>
                <a:spcPts val="0"/>
              </a:spcBef>
              <a:spcAft>
                <a:spcPts val="0"/>
              </a:spcAft>
              <a:buClr>
                <a:schemeClr val="dk1"/>
              </a:buClr>
              <a:buSzPct val="100000"/>
              <a:buAutoNum type="arabicPeriod"/>
            </a:pPr>
            <a:r>
              <a:rPr b="1" lang="en" sz="1100">
                <a:solidFill>
                  <a:schemeClr val="dk1"/>
                </a:solidFill>
              </a:rPr>
              <a:t>Deploy</a:t>
            </a:r>
            <a:r>
              <a:rPr lang="en" sz="1100">
                <a:solidFill>
                  <a:schemeClr val="dk1"/>
                </a:solidFill>
              </a:rPr>
              <a:t>:</a:t>
            </a:r>
            <a:endParaRPr sz="1100">
              <a:solidFill>
                <a:schemeClr val="dk1"/>
              </a:solidFill>
            </a:endParaRPr>
          </a:p>
          <a:p>
            <a:pPr indent="-287972" lvl="1" marL="914400" rtl="0" algn="l">
              <a:spcBef>
                <a:spcPts val="0"/>
              </a:spcBef>
              <a:spcAft>
                <a:spcPts val="0"/>
              </a:spcAft>
              <a:buClr>
                <a:schemeClr val="dk1"/>
              </a:buClr>
              <a:buSzPct val="100000"/>
              <a:buChar char="○"/>
            </a:pPr>
            <a:r>
              <a:rPr lang="en" sz="1100">
                <a:solidFill>
                  <a:schemeClr val="dk1"/>
                </a:solidFill>
              </a:rPr>
              <a:t>Once an optimal parameter set is found, deploy it on the robot for real-world testing.</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Obstacle_avoidance_presentation.mp4</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Comparison</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Initial population score(440) -&gt; Final</a:t>
            </a:r>
            <a:r>
              <a:rPr lang="en"/>
              <a:t> population score(</a:t>
            </a:r>
            <a:r>
              <a:rPr lang="en"/>
              <a:t>624).  Around 40 percent of Score increase.</a:t>
            </a:r>
            <a:endParaRPr/>
          </a:p>
        </p:txBody>
      </p:sp>
      <p:pic>
        <p:nvPicPr>
          <p:cNvPr id="88" name="Google Shape;88;p18"/>
          <p:cNvPicPr preferRelativeResize="0"/>
          <p:nvPr/>
        </p:nvPicPr>
        <p:blipFill rotWithShape="1">
          <a:blip r:embed="rId3">
            <a:alphaModFix/>
          </a:blip>
          <a:srcRect b="0" l="0" r="9428" t="0"/>
          <a:stretch/>
        </p:blipFill>
        <p:spPr>
          <a:xfrm>
            <a:off x="431225" y="2146325"/>
            <a:ext cx="8281549" cy="2286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faster speed means faster turning, but too fast can lead to a crash. Thus, i</a:t>
            </a:r>
            <a:r>
              <a:rPr lang="en"/>
              <a:t>n this project, we adopted the ES algorithm to find the better motor speed pairs for obstacle avoidance task for time efficiency while maintaining safety of the vehicle manipulation at all time.</a:t>
            </a:r>
            <a:endParaRPr/>
          </a:p>
          <a:p>
            <a:pPr indent="0" lvl="0" marL="0" rtl="0" algn="l">
              <a:spcBef>
                <a:spcPts val="1200"/>
              </a:spcBef>
              <a:spcAft>
                <a:spcPts val="0"/>
              </a:spcAft>
              <a:buNone/>
            </a:pPr>
            <a:r>
              <a:rPr lang="en"/>
              <a:t>ES algorithm can achieve a large score boost.</a:t>
            </a:r>
            <a:endParaRPr/>
          </a:p>
          <a:p>
            <a:pPr indent="0" lvl="0" marL="0" rtl="0" algn="l">
              <a:spcBef>
                <a:spcPts val="1200"/>
              </a:spcBef>
              <a:spcAft>
                <a:spcPts val="1200"/>
              </a:spcAft>
              <a:buNone/>
            </a:pPr>
            <a:r>
              <a:rPr lang="en"/>
              <a:t>We also took the advantage of the Gazebo environment to speed up the simulation process, which can lead to a faster result.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Thanks for listening!</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