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364" r:id="rId2"/>
    <p:sldId id="578" r:id="rId3"/>
    <p:sldId id="579" r:id="rId4"/>
    <p:sldId id="580" r:id="rId5"/>
    <p:sldId id="582" r:id="rId6"/>
    <p:sldId id="584" r:id="rId7"/>
    <p:sldId id="583" r:id="rId8"/>
    <p:sldId id="581" r:id="rId9"/>
    <p:sldId id="585" r:id="rId10"/>
    <p:sldId id="586" r:id="rId11"/>
    <p:sldId id="528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228600" algn="ctr" defTabSz="8255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457200" algn="ctr" defTabSz="8255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685800" algn="ctr" defTabSz="8255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914400" algn="ctr" defTabSz="8255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1143000" algn="ctr" defTabSz="8255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1371600" algn="ctr" defTabSz="8255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1600200" algn="ctr" defTabSz="8255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1828800" algn="ctr" defTabSz="8255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29C1C54F-9909-924F-B6AB-9CB4888A1F4F}">
          <p14:sldIdLst>
            <p14:sldId id="364"/>
            <p14:sldId id="578"/>
            <p14:sldId id="579"/>
            <p14:sldId id="580"/>
            <p14:sldId id="582"/>
            <p14:sldId id="584"/>
            <p14:sldId id="583"/>
            <p14:sldId id="581"/>
            <p14:sldId id="585"/>
            <p14:sldId id="586"/>
            <p14:sldId id="5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CC"/>
    <a:srgbClr val="F8B62D"/>
    <a:srgbClr val="00A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5"/>
    <p:restoredTop sz="96335"/>
  </p:normalViewPr>
  <p:slideViewPr>
    <p:cSldViewPr snapToGrid="0" snapToObjects="1">
      <p:cViewPr varScale="1">
        <p:scale>
          <a:sx n="71" d="100"/>
          <a:sy n="71" d="100"/>
        </p:scale>
        <p:origin x="224" y="368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45" d="100"/>
        <a:sy n="24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20" d="100"/>
          <a:sy n="120" d="100"/>
        </p:scale>
        <p:origin x="389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Shape 1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28" name="Shape 1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3200">
        <a:latin typeface="+mn-lt"/>
        <a:ea typeface="+mn-ea"/>
        <a:cs typeface="+mn-cs"/>
        <a:sym typeface="Arial"/>
      </a:defRPr>
    </a:lvl1pPr>
    <a:lvl2pPr indent="228600" latinLnBrk="0">
      <a:defRPr sz="3200">
        <a:latin typeface="+mn-lt"/>
        <a:ea typeface="+mn-ea"/>
        <a:cs typeface="+mn-cs"/>
        <a:sym typeface="Arial"/>
      </a:defRPr>
    </a:lvl2pPr>
    <a:lvl3pPr indent="457200" latinLnBrk="0">
      <a:defRPr sz="3200">
        <a:latin typeface="+mn-lt"/>
        <a:ea typeface="+mn-ea"/>
        <a:cs typeface="+mn-cs"/>
        <a:sym typeface="Arial"/>
      </a:defRPr>
    </a:lvl3pPr>
    <a:lvl4pPr indent="685800" latinLnBrk="0">
      <a:defRPr sz="3200">
        <a:latin typeface="+mn-lt"/>
        <a:ea typeface="+mn-ea"/>
        <a:cs typeface="+mn-cs"/>
        <a:sym typeface="Arial"/>
      </a:defRPr>
    </a:lvl4pPr>
    <a:lvl5pPr indent="914400" latinLnBrk="0">
      <a:defRPr sz="3200">
        <a:latin typeface="+mn-lt"/>
        <a:ea typeface="+mn-ea"/>
        <a:cs typeface="+mn-cs"/>
        <a:sym typeface="Arial"/>
      </a:defRPr>
    </a:lvl5pPr>
    <a:lvl6pPr indent="1143000" latinLnBrk="0">
      <a:defRPr sz="3200">
        <a:latin typeface="+mn-lt"/>
        <a:ea typeface="+mn-ea"/>
        <a:cs typeface="+mn-cs"/>
        <a:sym typeface="Arial"/>
      </a:defRPr>
    </a:lvl6pPr>
    <a:lvl7pPr indent="1371600" latinLnBrk="0">
      <a:defRPr sz="3200">
        <a:latin typeface="+mn-lt"/>
        <a:ea typeface="+mn-ea"/>
        <a:cs typeface="+mn-cs"/>
        <a:sym typeface="Arial"/>
      </a:defRPr>
    </a:lvl7pPr>
    <a:lvl8pPr indent="1600200" latinLnBrk="0">
      <a:defRPr sz="3200">
        <a:latin typeface="+mn-lt"/>
        <a:ea typeface="+mn-ea"/>
        <a:cs typeface="+mn-cs"/>
        <a:sym typeface="Arial"/>
      </a:defRPr>
    </a:lvl8pPr>
    <a:lvl9pPr indent="1828800" latinLnBrk="0">
      <a:defRPr sz="3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current pace of hardware development in quantum computing is very fast</a:t>
            </a:r>
          </a:p>
          <a:p>
            <a:r>
              <a:rPr lang="en-US" dirty="0"/>
              <a:t>We have different technologies</a:t>
            </a:r>
          </a:p>
          <a:p>
            <a:r>
              <a:rPr lang="en-US" dirty="0"/>
              <a:t>The number of qubits</a:t>
            </a:r>
          </a:p>
        </p:txBody>
      </p:sp>
    </p:spTree>
    <p:extLst>
      <p:ext uri="{BB962C8B-B14F-4D97-AF65-F5344CB8AC3E}">
        <p14:creationId xmlns:p14="http://schemas.microsoft.com/office/powerpoint/2010/main" val="248117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65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, Top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Title Text"/>
          <p:cNvSpPr txBox="1">
            <a:spLocks noGrp="1"/>
          </p:cNvSpPr>
          <p:nvPr>
            <p:ph type="title"/>
          </p:nvPr>
        </p:nvSpPr>
        <p:spPr>
          <a:xfrm>
            <a:off x="1218959" y="13799"/>
            <a:ext cx="21944882" cy="25165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914400">
              <a:lnSpc>
                <a:spcPct val="85000"/>
              </a:lnSpc>
              <a:defRPr spc="-1"/>
            </a:lvl1pPr>
          </a:lstStyle>
          <a:p>
            <a:r>
              <a:t>Title Text</a:t>
            </a:r>
          </a:p>
        </p:txBody>
      </p:sp>
      <p:sp>
        <p:nvSpPr>
          <p:cNvPr id="1090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8959" y="2540000"/>
            <a:ext cx="21944882" cy="7954920"/>
          </a:xfrm>
          <a:prstGeom prst="rect">
            <a:avLst/>
          </a:prstGeom>
        </p:spPr>
        <p:txBody>
          <a:bodyPr/>
          <a:lstStyle>
            <a:lvl1pPr marL="508000" indent="-508000">
              <a:lnSpc>
                <a:spcPct val="120000"/>
              </a:lnSpc>
              <a:buClrTx/>
              <a:buSzPct val="122000"/>
              <a:buChar char="•"/>
              <a:defRPr sz="4000" spc="0">
                <a:latin typeface="+mn-lt"/>
                <a:ea typeface="+mn-ea"/>
                <a:cs typeface="+mn-cs"/>
                <a:sym typeface="Arial"/>
              </a:defRPr>
            </a:lvl1pPr>
            <a:lvl2pPr marL="1117600" indent="-508000">
              <a:lnSpc>
                <a:spcPct val="120000"/>
              </a:lnSpc>
              <a:buClrTx/>
              <a:buSzPct val="123000"/>
              <a:buChar char="•"/>
              <a:defRPr sz="4000" spc="0">
                <a:latin typeface="+mn-lt"/>
                <a:ea typeface="+mn-ea"/>
                <a:cs typeface="+mn-cs"/>
                <a:sym typeface="Arial"/>
              </a:defRPr>
            </a:lvl2pPr>
            <a:lvl3pPr marL="1727200" indent="-508000">
              <a:lnSpc>
                <a:spcPct val="120000"/>
              </a:lnSpc>
              <a:buClrTx/>
              <a:buSzPct val="123000"/>
              <a:buChar char="•"/>
              <a:defRPr sz="4000" spc="0">
                <a:latin typeface="+mn-lt"/>
                <a:ea typeface="+mn-ea"/>
                <a:cs typeface="+mn-cs"/>
                <a:sym typeface="Arial"/>
              </a:defRPr>
            </a:lvl3pPr>
            <a:lvl4pPr marL="2336800" indent="-508000">
              <a:lnSpc>
                <a:spcPct val="120000"/>
              </a:lnSpc>
              <a:buClrTx/>
              <a:buSzPct val="123000"/>
              <a:buChar char="•"/>
              <a:defRPr sz="4000" spc="0">
                <a:latin typeface="+mn-lt"/>
                <a:ea typeface="+mn-ea"/>
                <a:cs typeface="+mn-cs"/>
                <a:sym typeface="Arial"/>
              </a:defRPr>
            </a:lvl4pPr>
            <a:lvl5pPr marL="2946400" indent="-508000">
              <a:lnSpc>
                <a:spcPct val="120000"/>
              </a:lnSpc>
              <a:buClrTx/>
              <a:buSzPct val="123000"/>
              <a:buChar char="•"/>
              <a:defRPr sz="4000" spc="0">
                <a:latin typeface="+mn-lt"/>
                <a:ea typeface="+mn-ea"/>
                <a:cs typeface="+mn-cs"/>
                <a:sym typeface="Arial"/>
              </a:defRPr>
            </a:lvl5pPr>
          </a:lstStyle>
          <a:p>
            <a:r>
              <a:rPr dirty="0"/>
              <a:t>Top Bullets</a:t>
            </a:r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  <p:pic>
        <p:nvPicPr>
          <p:cNvPr id="1091" name="Image" descr="Imag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807" y="12507935"/>
            <a:ext cx="2793688" cy="1183604"/>
          </a:xfrm>
          <a:prstGeom prst="rect">
            <a:avLst/>
          </a:prstGeom>
          <a:ln w="12700">
            <a:miter lim="400000"/>
          </a:ln>
        </p:spPr>
      </p:pic>
      <p:sp>
        <p:nvSpPr>
          <p:cNvPr id="10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15228" y="13095999"/>
            <a:ext cx="751435" cy="500474"/>
          </a:xfrm>
          <a:prstGeom prst="rect">
            <a:avLst/>
          </a:prstGeom>
        </p:spPr>
        <p:txBody>
          <a:bodyPr wrap="square"/>
          <a:lstStyle>
            <a:lvl1pPr>
              <a:lnSpc>
                <a:spcPct val="100000"/>
              </a:lnSpc>
              <a:defRPr sz="25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" name="Image" descr="Image">
            <a:extLst>
              <a:ext uri="{FF2B5EF4-FFF2-40B4-BE49-F238E27FC236}">
                <a16:creationId xmlns:a16="http://schemas.microsoft.com/office/drawing/2014/main" id="{4E423E29-9D8B-F348-8307-1779F705C12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l="24234"/>
          <a:stretch>
            <a:fillRect/>
          </a:stretch>
        </p:blipFill>
        <p:spPr>
          <a:xfrm>
            <a:off x="18573083" y="13009986"/>
            <a:ext cx="3672720" cy="577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F9975E71-2F7A-496F-CEA8-899DCEA42F6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r="75550"/>
          <a:stretch>
            <a:fillRect/>
          </a:stretch>
        </p:blipFill>
        <p:spPr>
          <a:xfrm>
            <a:off x="17459191" y="13009986"/>
            <a:ext cx="1184401" cy="5774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Top&amp;Bottom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Title Text"/>
          <p:cNvSpPr txBox="1">
            <a:spLocks noGrp="1"/>
          </p:cNvSpPr>
          <p:nvPr>
            <p:ph type="title"/>
          </p:nvPr>
        </p:nvSpPr>
        <p:spPr>
          <a:xfrm>
            <a:off x="1218959" y="13799"/>
            <a:ext cx="21944882" cy="25165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914400">
              <a:lnSpc>
                <a:spcPct val="85000"/>
              </a:lnSpc>
              <a:defRPr spc="-1"/>
            </a:lvl1pPr>
          </a:lstStyle>
          <a:p>
            <a:r>
              <a:t>Title Text</a:t>
            </a:r>
          </a:p>
        </p:txBody>
      </p:sp>
      <p:sp>
        <p:nvSpPr>
          <p:cNvPr id="1103" name="Body Level On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559" y="11586174"/>
            <a:ext cx="21944882" cy="889691"/>
          </a:xfrm>
          <a:prstGeom prst="rect">
            <a:avLst/>
          </a:prstGeom>
        </p:spPr>
        <p:txBody>
          <a:bodyPr/>
          <a:lstStyle>
            <a:lvl1pPr marL="508000" indent="-508000">
              <a:lnSpc>
                <a:spcPct val="120000"/>
              </a:lnSpc>
              <a:buClrTx/>
              <a:buSzPct val="123000"/>
              <a:buChar char="•"/>
              <a:defRPr sz="4000" spc="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Bottom bullets</a:t>
            </a:r>
          </a:p>
        </p:txBody>
      </p:sp>
      <p:sp>
        <p:nvSpPr>
          <p:cNvPr id="1104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8959" y="2540000"/>
            <a:ext cx="21944882" cy="7954920"/>
          </a:xfrm>
          <a:prstGeom prst="rect">
            <a:avLst/>
          </a:prstGeom>
        </p:spPr>
        <p:txBody>
          <a:bodyPr/>
          <a:lstStyle>
            <a:lvl1pPr marL="508000" indent="-508000">
              <a:lnSpc>
                <a:spcPct val="120000"/>
              </a:lnSpc>
              <a:buClrTx/>
              <a:buSzPct val="122000"/>
              <a:buChar char="•"/>
              <a:defRPr sz="4000" spc="0">
                <a:latin typeface="+mn-lt"/>
                <a:ea typeface="+mn-ea"/>
                <a:cs typeface="+mn-cs"/>
                <a:sym typeface="Arial"/>
              </a:defRPr>
            </a:lvl1pPr>
            <a:lvl2pPr marL="1117600" indent="-508000">
              <a:lnSpc>
                <a:spcPct val="120000"/>
              </a:lnSpc>
              <a:buClrTx/>
              <a:buSzPct val="123000"/>
              <a:buChar char="•"/>
              <a:defRPr sz="4000" spc="0">
                <a:latin typeface="+mn-lt"/>
                <a:ea typeface="+mn-ea"/>
                <a:cs typeface="+mn-cs"/>
                <a:sym typeface="Arial"/>
              </a:defRPr>
            </a:lvl2pPr>
            <a:lvl3pPr marL="1727200" indent="-508000">
              <a:lnSpc>
                <a:spcPct val="120000"/>
              </a:lnSpc>
              <a:buClrTx/>
              <a:buSzPct val="123000"/>
              <a:buChar char="•"/>
              <a:defRPr sz="4000" spc="0">
                <a:latin typeface="+mn-lt"/>
                <a:ea typeface="+mn-ea"/>
                <a:cs typeface="+mn-cs"/>
                <a:sym typeface="Arial"/>
              </a:defRPr>
            </a:lvl3pPr>
            <a:lvl4pPr marL="2336800" indent="-508000">
              <a:lnSpc>
                <a:spcPct val="120000"/>
              </a:lnSpc>
              <a:buClrTx/>
              <a:buSzPct val="123000"/>
              <a:buChar char="•"/>
              <a:defRPr sz="4000" spc="0">
                <a:latin typeface="+mn-lt"/>
                <a:ea typeface="+mn-ea"/>
                <a:cs typeface="+mn-cs"/>
                <a:sym typeface="Arial"/>
              </a:defRPr>
            </a:lvl4pPr>
            <a:lvl5pPr marL="2946400" indent="-508000">
              <a:lnSpc>
                <a:spcPct val="120000"/>
              </a:lnSpc>
              <a:buClrTx/>
              <a:buSzPct val="123000"/>
              <a:buChar char="•"/>
              <a:defRPr sz="4000" spc="0">
                <a:latin typeface="+mn-lt"/>
                <a:ea typeface="+mn-ea"/>
                <a:cs typeface="+mn-cs"/>
                <a:sym typeface="Arial"/>
              </a:defRPr>
            </a:lvl5pPr>
          </a:lstStyle>
          <a:p>
            <a:r>
              <a:rPr dirty="0"/>
              <a:t>Top Bullets</a:t>
            </a:r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  <p:pic>
        <p:nvPicPr>
          <p:cNvPr id="11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7" y="12507935"/>
            <a:ext cx="2793688" cy="1183604"/>
          </a:xfrm>
          <a:prstGeom prst="rect">
            <a:avLst/>
          </a:prstGeom>
          <a:ln w="12700">
            <a:miter lim="400000"/>
          </a:ln>
        </p:spPr>
      </p:pic>
      <p:sp>
        <p:nvSpPr>
          <p:cNvPr id="110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15228" y="13095999"/>
            <a:ext cx="751435" cy="500474"/>
          </a:xfrm>
          <a:prstGeom prst="rect">
            <a:avLst/>
          </a:prstGeom>
        </p:spPr>
        <p:txBody>
          <a:bodyPr wrap="square"/>
          <a:lstStyle>
            <a:lvl1pPr>
              <a:lnSpc>
                <a:spcPct val="100000"/>
              </a:lnSpc>
              <a:defRPr sz="25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7D24352A-5530-928E-6637-6F28301318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l="24234"/>
          <a:stretch>
            <a:fillRect/>
          </a:stretch>
        </p:blipFill>
        <p:spPr>
          <a:xfrm>
            <a:off x="18573083" y="13009986"/>
            <a:ext cx="3672720" cy="577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47DB35CD-F31C-19C0-86A1-5A8359BAEE0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r="75550"/>
          <a:stretch>
            <a:fillRect/>
          </a:stretch>
        </p:blipFill>
        <p:spPr>
          <a:xfrm>
            <a:off x="17459191" y="13009986"/>
            <a:ext cx="1184401" cy="5774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" descr="Image"/>
          <p:cNvPicPr>
            <a:picLocks noChangeAspect="1"/>
          </p:cNvPicPr>
          <p:nvPr userDrawn="1"/>
        </p:nvPicPr>
        <p:blipFill>
          <a:blip r:embed="rId4"/>
          <a:srcRect r="75550"/>
          <a:stretch>
            <a:fillRect/>
          </a:stretch>
        </p:blipFill>
        <p:spPr>
          <a:xfrm>
            <a:off x="623879" y="12897719"/>
            <a:ext cx="1184401" cy="57744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1219200" y="-323851"/>
            <a:ext cx="21945600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279" tIns="71279" rIns="71279" bIns="71279" anchor="ctr"/>
          <a:lstStyle/>
          <a:p>
            <a:r>
              <a:rPr dirty="0"/>
              <a:t>Title Text</a:t>
            </a:r>
          </a:p>
        </p:txBody>
      </p:sp>
      <p:sp>
        <p:nvSpPr>
          <p:cNvPr id="8" name="Body Level One…">
            <a:extLst>
              <a:ext uri="{FF2B5EF4-FFF2-40B4-BE49-F238E27FC236}">
                <a16:creationId xmlns:a16="http://schemas.microsoft.com/office/drawing/2014/main" id="{7ABD0548-0D23-D9CF-E7CD-90AEB9174F26}"/>
              </a:ext>
            </a:extLst>
          </p:cNvPr>
          <p:cNvSpPr txBox="1">
            <a:spLocks/>
          </p:cNvSpPr>
          <p:nvPr userDrawn="1"/>
        </p:nvSpPr>
        <p:spPr>
          <a:xfrm>
            <a:off x="1218959" y="2540000"/>
            <a:ext cx="21944882" cy="7954920"/>
          </a:xfrm>
          <a:prstGeom prst="rect">
            <a:avLst/>
          </a:prstGeom>
        </p:spPr>
        <p:txBody>
          <a:bodyPr/>
          <a:lstStyle>
            <a:lvl1pPr marL="508000" marR="0" indent="-508000" algn="l" defTabSz="914400" rtl="0" latinLnBrk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Tx/>
              <a:buSzPct val="122000"/>
              <a:buFontTx/>
              <a:buChar char="•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1117600" marR="0" indent="-508000" algn="l" defTabSz="914400" rtl="0" latinLnBrk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1727200" marR="0" indent="-508000" algn="l" defTabSz="914400" rtl="0" latinLnBrk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2336800" marR="0" indent="-508000" algn="l" defTabSz="914400" rtl="0" latinLnBrk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2946400" marR="0" indent="-508000" algn="l" defTabSz="914400" rtl="0" latinLnBrk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2894399" marR="0" indent="-518399" algn="l" defTabSz="914400" rtl="0" latinLnBrk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Tx/>
              <a:buChar char="●"/>
              <a:tabLst/>
              <a:defRPr sz="4800" b="0" i="0" u="none" strike="noStrike" cap="none" spc="-1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326400" marR="0" indent="-518400" algn="l" defTabSz="914400" rtl="0" latinLnBrk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Tx/>
              <a:buChar char="●"/>
              <a:tabLst/>
              <a:defRPr sz="4800" b="0" i="0" u="none" strike="noStrike" cap="none" spc="-1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810000" marR="0" indent="-609600" algn="l" defTabSz="914400" rtl="0" latinLnBrk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-1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267200" marR="0" indent="-609600" algn="l" defTabSz="914400" rtl="0" latinLnBrk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 sz="4800" b="0" i="0" u="none" strike="noStrike" cap="none" spc="-1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US"/>
              <a:t>Top Bullets</a:t>
            </a:r>
          </a:p>
          <a:p>
            <a:pPr lvl="1" hangingPunct="1"/>
            <a:endParaRPr lang="en-US"/>
          </a:p>
          <a:p>
            <a:pPr lvl="2" hangingPunct="1"/>
            <a:endParaRPr lang="en-US"/>
          </a:p>
          <a:p>
            <a:pPr lvl="3" hangingPunct="1"/>
            <a:endParaRPr lang="en-US"/>
          </a:p>
          <a:p>
            <a:pPr lvl="4" hangingPunct="1"/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555773E-7226-52DB-F28E-03C5EE08544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715228" y="13095999"/>
            <a:ext cx="751435" cy="500474"/>
          </a:xfrm>
          <a:prstGeom prst="rect">
            <a:avLst/>
          </a:prstGeom>
        </p:spPr>
        <p:txBody>
          <a:bodyPr wrap="square"/>
          <a:lstStyle>
            <a:lvl1pPr>
              <a:lnSpc>
                <a:spcPct val="100000"/>
              </a:lnSpc>
              <a:defRPr sz="25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" name="Image" descr="Image">
            <a:extLst>
              <a:ext uri="{FF2B5EF4-FFF2-40B4-BE49-F238E27FC236}">
                <a16:creationId xmlns:a16="http://schemas.microsoft.com/office/drawing/2014/main" id="{1A023611-AC0D-7EA3-0993-A2B6C00FBD4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 l="24234"/>
          <a:stretch>
            <a:fillRect/>
          </a:stretch>
        </p:blipFill>
        <p:spPr>
          <a:xfrm>
            <a:off x="1737771" y="12897719"/>
            <a:ext cx="3672720" cy="577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15191D38-F4E8-4E21-755F-BACA84CE52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 r="75550"/>
          <a:stretch>
            <a:fillRect/>
          </a:stretch>
        </p:blipFill>
        <p:spPr>
          <a:xfrm>
            <a:off x="623879" y="12897719"/>
            <a:ext cx="1184401" cy="57744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543C0-0519-7368-0BCE-E5CA5469F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0E603B-79D9-9805-1801-573E101E57E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2388315" y="12834944"/>
            <a:ext cx="1184401" cy="7321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</p:sldLayoutIdLst>
  <p:transition spd="med"/>
  <p:hf hdr="0" ftr="0" dt="0"/>
  <p:txStyles>
    <p:titleStyle>
      <a:lvl1pPr marL="0" marR="0" indent="0" algn="ctr" defTabSz="6429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1" i="0" u="none" strike="noStrike" cap="none" spc="0" baseline="0">
          <a:solidFill>
            <a:srgbClr val="A31F34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6429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1" i="0" u="none" strike="noStrike" cap="none" spc="0" baseline="0">
          <a:solidFill>
            <a:srgbClr val="A31F34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6429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1" i="0" u="none" strike="noStrike" cap="none" spc="0" baseline="0">
          <a:solidFill>
            <a:srgbClr val="A31F34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6429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1" i="0" u="none" strike="noStrike" cap="none" spc="0" baseline="0">
          <a:solidFill>
            <a:srgbClr val="A31F34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6429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1" i="0" u="none" strike="noStrike" cap="none" spc="0" baseline="0">
          <a:solidFill>
            <a:srgbClr val="A31F34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ctr" defTabSz="6429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1" i="0" u="none" strike="noStrike" cap="none" spc="0" baseline="0">
          <a:solidFill>
            <a:srgbClr val="A31F34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ctr" defTabSz="6429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1" i="0" u="none" strike="noStrike" cap="none" spc="0" baseline="0">
          <a:solidFill>
            <a:srgbClr val="A31F34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ctr" defTabSz="6429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1" i="0" u="none" strike="noStrike" cap="none" spc="0" baseline="0">
          <a:solidFill>
            <a:srgbClr val="A31F34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ctr" defTabSz="6429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1" i="0" u="none" strike="noStrike" cap="none" spc="0" baseline="0">
          <a:solidFill>
            <a:srgbClr val="A31F34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31999" marR="0" indent="-323999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sz="4800" b="0" i="0" u="none" strike="noStrike" cap="none" spc="-1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63999" marR="0" indent="-323999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Tx/>
        <a:buChar char="−"/>
        <a:tabLst/>
        <a:defRPr sz="4800" b="0" i="0" u="none" strike="noStrike" cap="none" spc="-1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295999" marR="0" indent="-2880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sz="4800" b="0" i="0" u="none" strike="noStrike" cap="none" spc="-1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27999" marR="0" indent="-215999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Tx/>
        <a:buChar char="−"/>
        <a:tabLst/>
        <a:defRPr sz="4800" b="0" i="0" u="none" strike="noStrike" cap="none" spc="-1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462399" marR="0" indent="-518399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sz="4800" b="0" i="0" u="none" strike="noStrike" cap="none" spc="-1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94399" marR="0" indent="-518399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sz="4800" b="0" i="0" u="none" strike="noStrike" cap="none" spc="-1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326400" marR="0" indent="-5184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sz="4800" b="0" i="0" u="none" strike="noStrike" cap="none" spc="-1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810000" marR="0" indent="-6096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-1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267200" marR="0" indent="-6096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-1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just" defTabSz="8255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7200" algn="just" defTabSz="8255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4400" algn="just" defTabSz="8255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600" algn="just" defTabSz="8255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800" algn="just" defTabSz="8255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2286000" algn="just" defTabSz="8255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2743200" algn="just" defTabSz="8255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3200400" algn="just" defTabSz="8255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3657600" algn="just" defTabSz="8255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qmlsys.mit.edu/" TargetMode="External"/><Relationship Id="rId5" Type="http://schemas.openxmlformats.org/officeDocument/2006/relationships/image" Target="../media/image15.tif"/><Relationship Id="rId4" Type="http://schemas.openxmlformats.org/officeDocument/2006/relationships/hyperlink" Target="https://github.com/mit-han-lab/torchquantu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E23E-8453-F2D8-246C-573CA8693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559" y="5271598"/>
            <a:ext cx="21944882" cy="2516521"/>
          </a:xfrm>
        </p:spPr>
        <p:txBody>
          <a:bodyPr/>
          <a:lstStyle/>
          <a:p>
            <a:r>
              <a:rPr lang="en-US" dirty="0" err="1"/>
              <a:t>RobustState</a:t>
            </a:r>
            <a:r>
              <a:rPr lang="en-US" dirty="0"/>
              <a:t>: Boosting Fidelity of Quantum State</a:t>
            </a:r>
            <a:br>
              <a:rPr lang="en-US" dirty="0"/>
            </a:br>
            <a:r>
              <a:rPr lang="en-US" dirty="0"/>
              <a:t>Preparation via Noise-Aware Variational Training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7290C-FC4F-23A4-83E0-8C092715A7D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D67E30-E08E-100D-5078-47EC8D521930}"/>
              </a:ext>
            </a:extLst>
          </p:cNvPr>
          <p:cNvSpPr txBox="1"/>
          <p:nvPr/>
        </p:nvSpPr>
        <p:spPr>
          <a:xfrm>
            <a:off x="10565273" y="8001000"/>
            <a:ext cx="3253453" cy="1569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Hanrui Wang</a:t>
            </a:r>
          </a:p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MIT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308180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AA64F-1748-1C84-49D0-9A2782C3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of Coherent Errors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90FD6-CAD3-63DD-A9D2-813CD2BE899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EA0D7-1B19-341A-AFDA-08887C8F88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1D967-7170-71DA-5264-48DD41210F4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AE8EFD-1115-2AC4-0AFA-718C9964D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659" y="2880540"/>
            <a:ext cx="19178328" cy="795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1233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155A-72F9-3FB4-6479-847087C3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listening!</a:t>
            </a:r>
          </a:p>
        </p:txBody>
      </p:sp>
      <p:pic>
        <p:nvPicPr>
          <p:cNvPr id="3" name="torchquantum_logo1.pdf" descr="torchquantum_logo1.pdf">
            <a:extLst>
              <a:ext uri="{FF2B5EF4-FFF2-40B4-BE49-F238E27FC236}">
                <a16:creationId xmlns:a16="http://schemas.microsoft.com/office/drawing/2014/main" id="{66EF35DD-8FB7-ADAC-93C1-1F659E7AD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724" y="3598339"/>
            <a:ext cx="9693172" cy="399799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https://github.com/mit-han-lab/torchquantum">
            <a:extLst>
              <a:ext uri="{FF2B5EF4-FFF2-40B4-BE49-F238E27FC236}">
                <a16:creationId xmlns:a16="http://schemas.microsoft.com/office/drawing/2014/main" id="{6670E890-7946-1BBB-F741-C677928E9713}"/>
              </a:ext>
            </a:extLst>
          </p:cNvPr>
          <p:cNvSpPr txBox="1"/>
          <p:nvPr/>
        </p:nvSpPr>
        <p:spPr>
          <a:xfrm>
            <a:off x="3844738" y="8318503"/>
            <a:ext cx="724076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5E5E5E"/>
                </a:solidFill>
              </a:defRPr>
            </a:pPr>
            <a:r>
              <a:rPr sz="2800" u="sng" dirty="0">
                <a:hlinkClick r:id="rId4"/>
              </a:rPr>
              <a:t>https://github.com/mit-han-lab/torchquantum</a:t>
            </a:r>
            <a:r>
              <a:rPr sz="2800" dirty="0"/>
              <a:t> </a:t>
            </a:r>
          </a:p>
        </p:txBody>
      </p:sp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C12FD5B9-F965-7870-442A-C41BE01367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8862" y="3002630"/>
            <a:ext cx="5189414" cy="518941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qmlsys.mit.edu">
            <a:extLst>
              <a:ext uri="{FF2B5EF4-FFF2-40B4-BE49-F238E27FC236}">
                <a16:creationId xmlns:a16="http://schemas.microsoft.com/office/drawing/2014/main" id="{5269068B-DC2A-CD9F-4635-5819D18E1D0C}"/>
              </a:ext>
            </a:extLst>
          </p:cNvPr>
          <p:cNvSpPr txBox="1"/>
          <p:nvPr/>
        </p:nvSpPr>
        <p:spPr>
          <a:xfrm>
            <a:off x="17597603" y="8256947"/>
            <a:ext cx="258885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u="sng">
                <a:solidFill>
                  <a:srgbClr val="5E5E5E"/>
                </a:solidFill>
                <a:hlinkClick r:id="" action="ppaction://noaction"/>
              </a:defRPr>
            </a:lvl1pPr>
          </a:lstStyle>
          <a:p>
            <a:pPr>
              <a:defRPr u="none"/>
            </a:pPr>
            <a:r>
              <a:rPr sz="2800" u="sng" dirty="0">
                <a:hlinkClick r:id="rId6"/>
              </a:rPr>
              <a:t>qmlsys</a:t>
            </a:r>
            <a:r>
              <a:rPr u="sng" dirty="0">
                <a:hlinkClick r:id="rId6"/>
              </a:rPr>
              <a:t>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36DF8-50CB-80C2-4C30-8B306B8DAD9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599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A284E-6F51-2E83-BE02-C6D0D143E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7200" i="0" u="none" strike="noStrike" cap="none" spc="0" normalizeH="0" baseline="0">
                <a:ln>
                  <a:noFill/>
                </a:ln>
                <a:effectLst/>
                <a:uFillTx/>
                <a:latin typeface="+mn-lt"/>
                <a:ea typeface="+mn-ea"/>
                <a:cs typeface="+mn-cs"/>
                <a:sym typeface="Arial"/>
              </a:rPr>
              <a:t>RobustState</a:t>
            </a:r>
            <a:r>
              <a:rPr lang="en-US" sz="7200" spc="0" dirty="0"/>
              <a:t> --</a:t>
            </a:r>
            <a:r>
              <a:rPr kumimoji="0" lang="en-US" sz="7200" i="0" u="none" strike="noStrike" cap="none" spc="0" normalizeH="0" baseline="0" dirty="0">
                <a:ln>
                  <a:noFill/>
                </a:ln>
                <a:effectLst/>
                <a:uFillTx/>
                <a:latin typeface="+mn-lt"/>
                <a:ea typeface="+mn-ea"/>
                <a:cs typeface="+mn-cs"/>
                <a:sym typeface="Arial"/>
              </a:rPr>
              <a:t> Robust Variational State Preparation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BC768-1ACD-75B6-D51A-467143FB3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Noise degrades state prep fidelity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73359-0ACB-9F4E-B5EF-7B114ECE83F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BC1A36-E210-33B3-EA36-11D93E17C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374" y="4114799"/>
            <a:ext cx="16725251" cy="767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8486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A284E-6F51-2E83-BE02-C6D0D143E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7200" i="0" u="none" strike="noStrike" cap="none" spc="0" normalizeH="0" baseline="0" dirty="0">
                <a:ln>
                  <a:noFill/>
                </a:ln>
                <a:effectLst/>
                <a:uFillTx/>
                <a:latin typeface="+mn-lt"/>
                <a:ea typeface="+mn-ea"/>
                <a:cs typeface="+mn-cs"/>
                <a:sym typeface="Arial"/>
              </a:rPr>
              <a:t>Robust Variational State Preparation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BC768-1ACD-75B6-D51A-467143FB3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Noise degrades state prep fidelity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73359-0ACB-9F4E-B5EF-7B114ECE83F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585033-AFB5-2031-A01E-8B94D172A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314" y="3409085"/>
            <a:ext cx="9461874" cy="887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7712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A284E-6F51-2E83-BE02-C6D0D143E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7200" i="0" u="none" strike="noStrike" cap="none" spc="0" normalizeH="0" baseline="0" dirty="0">
                <a:ln>
                  <a:noFill/>
                </a:ln>
                <a:effectLst/>
                <a:uFillTx/>
                <a:latin typeface="+mn-lt"/>
                <a:ea typeface="+mn-ea"/>
                <a:cs typeface="+mn-cs"/>
                <a:sym typeface="Arial"/>
              </a:rPr>
              <a:t>Forward on real device; backward on simulator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BC768-1ACD-75B6-D51A-467143FB3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the parameters aware of the real noise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73359-0ACB-9F4E-B5EF-7B114ECE83F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0334C6-8125-8945-FBD2-D82407AC5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118" y="3703373"/>
            <a:ext cx="16779763" cy="867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8732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A284E-6F51-2E83-BE02-C6D0D143E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7200" i="0" u="none" strike="noStrike" cap="none" spc="0" normalizeH="0" baseline="0" dirty="0">
                <a:ln>
                  <a:noFill/>
                </a:ln>
                <a:effectLst/>
                <a:uFillTx/>
                <a:latin typeface="+mn-lt"/>
                <a:ea typeface="+mn-ea"/>
                <a:cs typeface="+mn-cs"/>
                <a:sym typeface="Arial"/>
              </a:rPr>
              <a:t>Optimize on the Pulse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73359-0ACB-9F4E-B5EF-7B114ECE83F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C037D5-7D3A-FD4C-293E-4C973AE4B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213819"/>
            <a:ext cx="11524129" cy="101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33804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E2B6-B155-98EC-638E-6FCD83C4B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Efficient Ansatz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A1C9B-FB30-6961-11C4-361EE309426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6E664-05D0-E502-C20F-42D67789082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BD74D9-1703-470C-482F-8FB133E97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235" y="3221080"/>
            <a:ext cx="12108330" cy="913946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C9C965-9595-B4C3-0530-42770C2942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7908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E2B6-B155-98EC-638E-6FCD83C4B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Evalution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A1C9B-FB30-6961-11C4-361EE309426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08EF5-5989-3D35-77A5-D1C7935299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Benchmarks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6E664-05D0-E502-C20F-42D67789082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AC8811-A7A9-35BD-CAC8-A15E83AD6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1909640"/>
            <a:ext cx="10771094" cy="1088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978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A284E-6F51-2E83-BE02-C6D0D143E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7200" i="0" u="none" strike="noStrike" cap="none" spc="0" normalizeH="0" baseline="0" dirty="0">
                <a:ln>
                  <a:noFill/>
                </a:ln>
                <a:effectLst/>
                <a:uFillTx/>
                <a:latin typeface="+mn-lt"/>
                <a:ea typeface="+mn-ea"/>
                <a:cs typeface="+mn-cs"/>
                <a:sym typeface="Arial"/>
              </a:rPr>
              <a:t>Evaluatio</a:t>
            </a:r>
            <a:r>
              <a:rPr lang="en-US" sz="7200" spc="0" dirty="0"/>
              <a:t>n</a:t>
            </a:r>
            <a:endParaRPr kumimoji="0" lang="en-US" sz="7200" i="0" u="none" strike="noStrike" cap="none" spc="0" normalizeH="0" baseline="0" dirty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BC768-1ACD-75B6-D51A-467143FB3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real quantum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73359-0ACB-9F4E-B5EF-7B114ECE83F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D202DB-E113-E7F2-C5EB-0A997189F0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69"/>
          <a:stretch/>
        </p:blipFill>
        <p:spPr>
          <a:xfrm>
            <a:off x="1351593" y="3283952"/>
            <a:ext cx="21679614" cy="42885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37DD3C-0214-7FBD-1F1B-C7F6F98E3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487" y="8029355"/>
            <a:ext cx="11663025" cy="471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2258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AA64F-1748-1C84-49D0-9A2782C3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2Q gates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90FD6-CAD3-63DD-A9D2-813CD2BE899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EA0D7-1B19-341A-AFDA-08887C8F88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1D967-7170-71DA-5264-48DD41210F4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1A8739-89A2-FD41-D562-2DE886081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658" y="3859828"/>
            <a:ext cx="12749509" cy="59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481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8778</TotalTime>
  <Words>125</Words>
  <Application>Microsoft Macintosh PowerPoint</Application>
  <PresentationFormat>Custom</PresentationFormat>
  <Paragraphs>34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Helvetica Neue</vt:lpstr>
      <vt:lpstr>Office Theme</vt:lpstr>
      <vt:lpstr>RobustState: Boosting Fidelity of Quantum State Preparation via Noise-Aware Variational Training</vt:lpstr>
      <vt:lpstr>RobustState -- Robust Variational State Preparation</vt:lpstr>
      <vt:lpstr>Robust Variational State Preparation</vt:lpstr>
      <vt:lpstr>Forward on real device; backward on simulator</vt:lpstr>
      <vt:lpstr>Optimize on the Pulse level</vt:lpstr>
      <vt:lpstr>Hardware Efficient Ansatz</vt:lpstr>
      <vt:lpstr>Evalution</vt:lpstr>
      <vt:lpstr>Evaluation</vt:lpstr>
      <vt:lpstr>Number of 2Q gates</vt:lpstr>
      <vt:lpstr>Reduction of Coherent Errors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Hanrui Wang</cp:lastModifiedBy>
  <cp:revision>273</cp:revision>
  <dcterms:modified xsi:type="dcterms:W3CDTF">2023-09-11T04:38:03Z</dcterms:modified>
</cp:coreProperties>
</file>