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95" r:id="rId2"/>
    <p:sldId id="520" r:id="rId3"/>
    <p:sldId id="511" r:id="rId4"/>
    <p:sldId id="508" r:id="rId5"/>
    <p:sldId id="514" r:id="rId6"/>
    <p:sldId id="510" r:id="rId7"/>
    <p:sldId id="521" r:id="rId8"/>
    <p:sldId id="530" r:id="rId9"/>
    <p:sldId id="522" r:id="rId10"/>
    <p:sldId id="523" r:id="rId11"/>
    <p:sldId id="529" r:id="rId12"/>
    <p:sldId id="525" r:id="rId13"/>
    <p:sldId id="526" r:id="rId14"/>
    <p:sldId id="527" r:id="rId15"/>
    <p:sldId id="528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540"/>
    <a:srgbClr val="376092"/>
    <a:srgbClr val="95B3D7"/>
    <a:srgbClr val="B9CDE5"/>
    <a:srgbClr val="DCE6F2"/>
    <a:srgbClr val="FCFCDC"/>
    <a:srgbClr val="FCE398"/>
    <a:srgbClr val="50632A"/>
    <a:srgbClr val="C4D6A0"/>
    <a:srgbClr val="D8E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0247" autoAdjust="0"/>
  </p:normalViewPr>
  <p:slideViewPr>
    <p:cSldViewPr>
      <p:cViewPr varScale="1">
        <p:scale>
          <a:sx n="142" d="100"/>
          <a:sy n="142" d="100"/>
        </p:scale>
        <p:origin x="1014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72280-E95B-4D74-8FFC-7890A3513D59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44B03-3E3B-49DC-8258-175869330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etc. Achieve 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6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Avoiding the edge but catching the smooth area. Those are important.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99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etc. Achieve 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6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etc. Achieve 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1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etc. Achieve 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93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etc. Achieve 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2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words with * means their correctness needs further proof.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2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words with * means their correctness needs further proof.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words with * means their correctness needs further proof.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2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words with * means their correctness needs further proof.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8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</a:t>
            </a:r>
            <a:r>
              <a:rPr lang="en-US" altLang="zh-CN" i="1"/>
              <a:t>etc. Achieve </a:t>
            </a:r>
            <a:r>
              <a:rPr lang="en-US" altLang="zh-CN" i="1" dirty="0"/>
              <a:t>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2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etc. Achieve 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8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etc. Achieve 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Note: Camera Model, Sensor Type, etc. Achieve this? How to prevent this?</a:t>
            </a:r>
            <a:endParaRPr lang="zh-CN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4B03-3E3B-49DC-8258-17586933067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4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2153165"/>
            <a:ext cx="2133600" cy="273844"/>
          </a:xfrm>
        </p:spPr>
        <p:txBody>
          <a:bodyPr/>
          <a:lstStyle/>
          <a:p>
            <a:fld id="{E43D5F8B-ECF4-4344-9854-B9B0C08959B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215316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0" y="2153165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18497"/>
            <a:ext cx="9144000" cy="914400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b="13264"/>
          <a:stretch/>
        </p:blipFill>
        <p:spPr>
          <a:xfrm>
            <a:off x="1" y="-4303"/>
            <a:ext cx="9143999" cy="152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7537-C71C-4116-995A-9A06A566B238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92056"/>
            <a:ext cx="8229600" cy="3660893"/>
          </a:xfrm>
        </p:spPr>
        <p:txBody>
          <a:bodyPr/>
          <a:lstStyle>
            <a:lvl1pPr marL="182880" indent="-182880" algn="l">
              <a:defRPr sz="2400">
                <a:latin typeface="Arial"/>
                <a:cs typeface="Arial"/>
              </a:defRPr>
            </a:lvl1pPr>
            <a:lvl2pPr marL="742950" indent="-285750" algn="l">
              <a:buFont typeface="Wingdings" panose="05000000000000000000" pitchFamily="2" charset="2"/>
              <a:buChar char="Ø"/>
              <a:defRPr sz="2200">
                <a:latin typeface="Arial"/>
                <a:cs typeface="Arial"/>
              </a:defRPr>
            </a:lvl2pPr>
            <a:lvl3pPr marL="1143000" indent="-228600" algn="l">
              <a:buFont typeface="Wingdings" panose="05000000000000000000" pitchFamily="2" charset="2"/>
              <a:buChar char="§"/>
              <a:defRPr sz="2000">
                <a:latin typeface="Arial"/>
                <a:cs typeface="Arial"/>
              </a:defRPr>
            </a:lvl3pPr>
            <a:lvl4pPr marL="1600200" indent="-228600" algn="l">
              <a:buFont typeface="Wingdings" panose="05000000000000000000" pitchFamily="2" charset="2"/>
              <a:buChar char="ü"/>
              <a:defRPr sz="1800">
                <a:latin typeface="Arial"/>
                <a:cs typeface="Arial"/>
              </a:defRPr>
            </a:lvl4pPr>
            <a:lvl5pPr algn="l"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  <a:solidFill>
            <a:srgbClr val="FFC627"/>
          </a:solidFill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4869656"/>
            <a:ext cx="609600" cy="273844"/>
          </a:xfrm>
        </p:spPr>
        <p:txBody>
          <a:bodyPr/>
          <a:lstStyle>
            <a:lvl1pPr algn="r"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D4F-A46E-4D81-882A-E51128BB0C48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ja.wikipedia.org/wiki/%E5%85%B5%E5%BA%AB%E7%9C%8C%E7%AB%8B%E8%A6%96%E8%A6%9A%E7%89%B9%E5%88%A5%E6%94%AF%E6%8F%B4%E5%AD%A6%E6%A0%A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724150"/>
            <a:ext cx="9144000" cy="237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Midterm reports</a:t>
            </a:r>
          </a:p>
          <a:p>
            <a:pPr algn="ctr">
              <a:lnSpc>
                <a:spcPct val="105000"/>
              </a:lnSpc>
            </a:pP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5000"/>
              </a:lnSpc>
            </a:pP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5000"/>
              </a:lnSpc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5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500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Jingtao Li, Yan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Xiong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, Xing Chen</a:t>
            </a:r>
          </a:p>
          <a:p>
            <a:pPr algn="ctr">
              <a:lnSpc>
                <a:spcPct val="105000"/>
              </a:lnSpc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5000"/>
              </a:lnSpc>
            </a:pP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Arizona State University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(ASU), Tempe, AZ</a:t>
            </a:r>
          </a:p>
        </p:txBody>
      </p:sp>
      <p:sp>
        <p:nvSpPr>
          <p:cNvPr id="4" name="矩形 3"/>
          <p:cNvSpPr/>
          <p:nvPr/>
        </p:nvSpPr>
        <p:spPr>
          <a:xfrm>
            <a:off x="-77372" y="1657350"/>
            <a:ext cx="922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Source Camera Identification GAN</a:t>
            </a:r>
          </a:p>
        </p:txBody>
      </p:sp>
    </p:spTree>
    <p:extLst>
      <p:ext uri="{BB962C8B-B14F-4D97-AF65-F5344CB8AC3E}">
        <p14:creationId xmlns:p14="http://schemas.microsoft.com/office/powerpoint/2010/main" val="319127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Shallow understanding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8678857-38F3-49FE-8A18-3A2AAA54FD63}"/>
              </a:ext>
            </a:extLst>
          </p:cNvPr>
          <p:cNvSpPr/>
          <p:nvPr/>
        </p:nvSpPr>
        <p:spPr>
          <a:xfrm>
            <a:off x="685800" y="1581150"/>
            <a:ext cx="271580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Saliency Map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Explanation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Lime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3337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游戏机&#10;&#10;描述已自动生成">
            <a:extLst>
              <a:ext uri="{FF2B5EF4-FFF2-40B4-BE49-F238E27FC236}">
                <a16:creationId xmlns:a16="http://schemas.microsoft.com/office/drawing/2014/main" id="{1CBFB7A8-BED3-47D7-BD53-EB14D11E09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r="6792"/>
          <a:stretch/>
        </p:blipFill>
        <p:spPr>
          <a:xfrm>
            <a:off x="304800" y="895350"/>
            <a:ext cx="4267200" cy="26925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Saliency 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1AF4E63-C1F2-4E27-A9CE-483695C15E43}"/>
              </a:ext>
            </a:extLst>
          </p:cNvPr>
          <p:cNvSpPr/>
          <p:nvPr/>
        </p:nvSpPr>
        <p:spPr>
          <a:xfrm>
            <a:off x="180810" y="4248150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Our model avoid the edge and capture the smooth area. </a:t>
            </a:r>
            <a:r>
              <a:rPr lang="en-US" i="1" dirty="0"/>
              <a:t>See fig.1, 3 and 4.</a:t>
            </a:r>
            <a:endParaRPr lang="en-US" dirty="0"/>
          </a:p>
        </p:txBody>
      </p:sp>
      <p:pic>
        <p:nvPicPr>
          <p:cNvPr id="7" name="图片 6" descr="图片包含 食物, 照片, 游戏机&#10;&#10;描述已自动生成">
            <a:extLst>
              <a:ext uri="{FF2B5EF4-FFF2-40B4-BE49-F238E27FC236}">
                <a16:creationId xmlns:a16="http://schemas.microsoft.com/office/drawing/2014/main" id="{03A0F33B-AA7F-401A-BA63-80924AE5D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30958"/>
            <a:ext cx="4267200" cy="215491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F447D0-03C2-4B05-AEFA-8958B2084D02}"/>
              </a:ext>
            </a:extLst>
          </p:cNvPr>
          <p:cNvSpPr/>
          <p:nvPr/>
        </p:nvSpPr>
        <p:spPr>
          <a:xfrm>
            <a:off x="1981200" y="3434983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Model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999D71-E9DA-4934-8D60-DCFFC0851F97}"/>
              </a:ext>
            </a:extLst>
          </p:cNvPr>
          <p:cNvSpPr/>
          <p:nvPr/>
        </p:nvSpPr>
        <p:spPr>
          <a:xfrm>
            <a:off x="6028915" y="3464136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Content-based model</a:t>
            </a:r>
          </a:p>
        </p:txBody>
      </p:sp>
    </p:spTree>
    <p:extLst>
      <p:ext uri="{BB962C8B-B14F-4D97-AF65-F5344CB8AC3E}">
        <p14:creationId xmlns:p14="http://schemas.microsoft.com/office/powerpoint/2010/main" val="347357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197009D0-C65C-4592-96A7-7EC2E19309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5" y="1169762"/>
            <a:ext cx="4648200" cy="2479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Filter Explanation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329DD37-7725-47C5-B2B8-5548D0EFB59D}"/>
              </a:ext>
            </a:extLst>
          </p:cNvPr>
          <p:cNvSpPr/>
          <p:nvPr/>
        </p:nvSpPr>
        <p:spPr>
          <a:xfrm>
            <a:off x="381000" y="422017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However, filter seems to be interested in the content and capture the edge. See fig.1 and 4. Content clearly plays a role here…</a:t>
            </a:r>
            <a:endParaRPr lang="en-US" dirty="0"/>
          </a:p>
        </p:txBody>
      </p:sp>
      <p:pic>
        <p:nvPicPr>
          <p:cNvPr id="7" name="图片 6" descr="图片包含 游戏机, 食物&#10;&#10;描述已自动生成">
            <a:extLst>
              <a:ext uri="{FF2B5EF4-FFF2-40B4-BE49-F238E27FC236}">
                <a16:creationId xmlns:a16="http://schemas.microsoft.com/office/drawing/2014/main" id="{78EEB29E-7379-4C4F-83D9-C0AAA1C37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22923"/>
            <a:ext cx="4191000" cy="20412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6FB2AEC-8B54-42CB-B102-945210C55AE5}"/>
              </a:ext>
            </a:extLst>
          </p:cNvPr>
          <p:cNvSpPr/>
          <p:nvPr/>
        </p:nvSpPr>
        <p:spPr>
          <a:xfrm>
            <a:off x="1981200" y="3434983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Model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476D5E-3DBD-4010-B7B4-6B2B94116297}"/>
              </a:ext>
            </a:extLst>
          </p:cNvPr>
          <p:cNvSpPr/>
          <p:nvPr/>
        </p:nvSpPr>
        <p:spPr>
          <a:xfrm>
            <a:off x="6028915" y="3464136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Content-based model</a:t>
            </a:r>
          </a:p>
        </p:txBody>
      </p:sp>
    </p:spTree>
    <p:extLst>
      <p:ext uri="{BB962C8B-B14F-4D97-AF65-F5344CB8AC3E}">
        <p14:creationId xmlns:p14="http://schemas.microsoft.com/office/powerpoint/2010/main" val="301665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钟表&#10;&#10;描述已自动生成">
            <a:extLst>
              <a:ext uri="{FF2B5EF4-FFF2-40B4-BE49-F238E27FC236}">
                <a16:creationId xmlns:a16="http://schemas.microsoft.com/office/drawing/2014/main" id="{F030F2AE-57FD-4C17-B793-31D187E18D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30634" r="7042" b="28417"/>
          <a:stretch/>
        </p:blipFill>
        <p:spPr>
          <a:xfrm>
            <a:off x="76200" y="1790467"/>
            <a:ext cx="4572000" cy="11815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Lime Visualization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8006D7-A4FE-4141-B13B-51FA0C1998C9}"/>
              </a:ext>
            </a:extLst>
          </p:cNvPr>
          <p:cNvSpPr/>
          <p:nvPr/>
        </p:nvSpPr>
        <p:spPr>
          <a:xfrm>
            <a:off x="228600" y="4100465"/>
            <a:ext cx="5800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classification maybe based on small scattered regions. Or the lime simply fails for the style classification (because it is known to perform badly on high D.*).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E788B2-B837-48BE-8314-35458C77735F}"/>
              </a:ext>
            </a:extLst>
          </p:cNvPr>
          <p:cNvSpPr/>
          <p:nvPr/>
        </p:nvSpPr>
        <p:spPr>
          <a:xfrm>
            <a:off x="1981200" y="3434983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Model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999EA7-438D-40BC-9B9F-7391526D636B}"/>
              </a:ext>
            </a:extLst>
          </p:cNvPr>
          <p:cNvSpPr/>
          <p:nvPr/>
        </p:nvSpPr>
        <p:spPr>
          <a:xfrm>
            <a:off x="6028915" y="3464136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Content-based model</a:t>
            </a:r>
          </a:p>
        </p:txBody>
      </p:sp>
      <p:pic>
        <p:nvPicPr>
          <p:cNvPr id="10" name="图片 9" descr="图片包含 蛋糕, 食物, 不同, 播放&#10;&#10;描述已自动生成">
            <a:extLst>
              <a:ext uri="{FF2B5EF4-FFF2-40B4-BE49-F238E27FC236}">
                <a16:creationId xmlns:a16="http://schemas.microsoft.com/office/drawing/2014/main" id="{AB9E4039-8BC3-4A95-A981-717D87878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40" y="1885950"/>
            <a:ext cx="4334458" cy="10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2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Next Step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AE61D09-FBA5-44FC-B4CB-82836FABDA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2"/>
          <a:stretch/>
        </p:blipFill>
        <p:spPr>
          <a:xfrm>
            <a:off x="1676400" y="808520"/>
            <a:ext cx="5597808" cy="2167838"/>
          </a:xfrm>
          <a:prstGeom prst="rect">
            <a:avLst/>
          </a:prstGeom>
        </p:spPr>
      </p:pic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66E1C0B6-4585-4688-92AB-C2E20FAD12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5"/>
          <a:stretch/>
        </p:blipFill>
        <p:spPr>
          <a:xfrm>
            <a:off x="1312560" y="2976358"/>
            <a:ext cx="4109430" cy="207605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48D45B0F-FAD5-482A-B110-93C46F6CB9D7}"/>
              </a:ext>
            </a:extLst>
          </p:cNvPr>
          <p:cNvSpPr/>
          <p:nvPr/>
        </p:nvSpPr>
        <p:spPr>
          <a:xfrm>
            <a:off x="1210235" y="3163035"/>
            <a:ext cx="3056965" cy="1889375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C7FDB-FF1A-4F42-8DB9-8071426BC73C}"/>
              </a:ext>
            </a:extLst>
          </p:cNvPr>
          <p:cNvSpPr/>
          <p:nvPr/>
        </p:nvSpPr>
        <p:spPr>
          <a:xfrm>
            <a:off x="6290982" y="3486150"/>
            <a:ext cx="21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on GAN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18328F1-DD7C-4E44-BB0A-985D657AAA29}"/>
              </a:ext>
            </a:extLst>
          </p:cNvPr>
          <p:cNvCxnSpPr>
            <a:cxnSpLocks/>
          </p:cNvCxnSpPr>
          <p:nvPr/>
        </p:nvCxnSpPr>
        <p:spPr>
          <a:xfrm flipH="1" flipV="1">
            <a:off x="5859019" y="3010413"/>
            <a:ext cx="465581" cy="5519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2923255-F538-4391-8BC5-2EDD021BE7AE}"/>
              </a:ext>
            </a:extLst>
          </p:cNvPr>
          <p:cNvSpPr/>
          <p:nvPr/>
        </p:nvSpPr>
        <p:spPr>
          <a:xfrm>
            <a:off x="1219200" y="997364"/>
            <a:ext cx="6477000" cy="2167837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Next Step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AE61D09-FBA5-44FC-B4CB-82836FABDA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2"/>
          <a:stretch/>
        </p:blipFill>
        <p:spPr>
          <a:xfrm>
            <a:off x="609600" y="1581150"/>
            <a:ext cx="7673805" cy="2971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93F0E5-CC6E-4614-9B47-383E38AAA3B3}"/>
              </a:ext>
            </a:extLst>
          </p:cNvPr>
          <p:cNvSpPr/>
          <p:nvPr/>
        </p:nvSpPr>
        <p:spPr>
          <a:xfrm>
            <a:off x="304800" y="951071"/>
            <a:ext cx="1637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After Training…</a:t>
            </a:r>
            <a:endParaRPr 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731DF53-7E7D-4FF7-A303-D7240AC632EA}"/>
              </a:ext>
            </a:extLst>
          </p:cNvPr>
          <p:cNvSpPr/>
          <p:nvPr/>
        </p:nvSpPr>
        <p:spPr>
          <a:xfrm>
            <a:off x="2819400" y="1581150"/>
            <a:ext cx="2667000" cy="2971800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4EDDA6-60C0-4CF5-A6A5-0663E4F41ED6}"/>
              </a:ext>
            </a:extLst>
          </p:cNvPr>
          <p:cNvSpPr/>
          <p:nvPr/>
        </p:nvSpPr>
        <p:spPr>
          <a:xfrm>
            <a:off x="2848535" y="900081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Style being separated, we can then have deeper understanding…</a:t>
            </a:r>
          </a:p>
        </p:txBody>
      </p:sp>
    </p:spTree>
    <p:extLst>
      <p:ext uri="{BB962C8B-B14F-4D97-AF65-F5344CB8AC3E}">
        <p14:creationId xmlns:p14="http://schemas.microsoft.com/office/powerpoint/2010/main" val="20882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SCI Problem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311BB-8904-4F49-917F-D35E92FC2AA7}"/>
              </a:ext>
            </a:extLst>
          </p:cNvPr>
          <p:cNvSpPr/>
          <p:nvPr/>
        </p:nvSpPr>
        <p:spPr>
          <a:xfrm>
            <a:off x="304800" y="818263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图形 10" descr="照相机">
            <a:extLst>
              <a:ext uri="{FF2B5EF4-FFF2-40B4-BE49-F238E27FC236}">
                <a16:creationId xmlns:a16="http://schemas.microsoft.com/office/drawing/2014/main" id="{DA408E5B-9264-478B-AAE8-0A5B5E103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188" y="2649170"/>
            <a:ext cx="776064" cy="776064"/>
          </a:xfrm>
          <a:prstGeom prst="rect">
            <a:avLst/>
          </a:prstGeom>
        </p:spPr>
      </p:pic>
      <p:pic>
        <p:nvPicPr>
          <p:cNvPr id="12" name="图形 7" descr="照相机">
            <a:extLst>
              <a:ext uri="{FF2B5EF4-FFF2-40B4-BE49-F238E27FC236}">
                <a16:creationId xmlns:a16="http://schemas.microsoft.com/office/drawing/2014/main" id="{7712D9F0-C7DC-4E0D-A5B0-6E4948134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2788" y="2304868"/>
            <a:ext cx="565963" cy="565963"/>
          </a:xfrm>
          <a:prstGeom prst="rect">
            <a:avLst/>
          </a:prstGeom>
        </p:spPr>
      </p:pic>
      <p:pic>
        <p:nvPicPr>
          <p:cNvPr id="13" name="图形 7" descr="照相机">
            <a:extLst>
              <a:ext uri="{FF2B5EF4-FFF2-40B4-BE49-F238E27FC236}">
                <a16:creationId xmlns:a16="http://schemas.microsoft.com/office/drawing/2014/main" id="{64401CE6-8C79-4EAA-B9DD-827873578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5600" y="1904390"/>
            <a:ext cx="634797" cy="634797"/>
          </a:xfrm>
          <a:prstGeom prst="rect">
            <a:avLst/>
          </a:prstGeom>
        </p:spPr>
      </p:pic>
      <p:pic>
        <p:nvPicPr>
          <p:cNvPr id="14" name="图形 7" descr="照相机">
            <a:extLst>
              <a:ext uri="{FF2B5EF4-FFF2-40B4-BE49-F238E27FC236}">
                <a16:creationId xmlns:a16="http://schemas.microsoft.com/office/drawing/2014/main" id="{B58ACF47-FF64-48B7-AFB2-AD56ABF58E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4927" y="2484184"/>
            <a:ext cx="345511" cy="345511"/>
          </a:xfrm>
          <a:prstGeom prst="rect">
            <a:avLst/>
          </a:prstGeom>
        </p:spPr>
      </p:pic>
      <p:pic>
        <p:nvPicPr>
          <p:cNvPr id="15" name="图形 7" descr="照相机">
            <a:extLst>
              <a:ext uri="{FF2B5EF4-FFF2-40B4-BE49-F238E27FC236}">
                <a16:creationId xmlns:a16="http://schemas.microsoft.com/office/drawing/2014/main" id="{5DF2943C-92D2-4F6C-9AD3-61F450F5D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5776" y="3142253"/>
            <a:ext cx="565963" cy="565963"/>
          </a:xfrm>
          <a:prstGeom prst="rect">
            <a:avLst/>
          </a:prstGeom>
        </p:spPr>
      </p:pic>
      <p:pic>
        <p:nvPicPr>
          <p:cNvPr id="16" name="图形 7" descr="照相机">
            <a:extLst>
              <a:ext uri="{FF2B5EF4-FFF2-40B4-BE49-F238E27FC236}">
                <a16:creationId xmlns:a16="http://schemas.microsoft.com/office/drawing/2014/main" id="{0D343D96-E450-407B-B91D-6EA12E782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8588" y="2741775"/>
            <a:ext cx="634797" cy="634797"/>
          </a:xfrm>
          <a:prstGeom prst="rect">
            <a:avLst/>
          </a:prstGeom>
        </p:spPr>
      </p:pic>
      <p:pic>
        <p:nvPicPr>
          <p:cNvPr id="17" name="图形 7" descr="照相机">
            <a:extLst>
              <a:ext uri="{FF2B5EF4-FFF2-40B4-BE49-F238E27FC236}">
                <a16:creationId xmlns:a16="http://schemas.microsoft.com/office/drawing/2014/main" id="{2DA71301-901B-4E2A-A4D5-25CB083D62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7915" y="3321569"/>
            <a:ext cx="345511" cy="345511"/>
          </a:xfrm>
          <a:prstGeom prst="rect">
            <a:avLst/>
          </a:prstGeom>
        </p:spPr>
      </p:pic>
      <p:pic>
        <p:nvPicPr>
          <p:cNvPr id="7" name="图片 6" descr="路旁的建筑&#10;&#10;描述已自动生成">
            <a:extLst>
              <a:ext uri="{FF2B5EF4-FFF2-40B4-BE49-F238E27FC236}">
                <a16:creationId xmlns:a16="http://schemas.microsoft.com/office/drawing/2014/main" id="{CB625F72-E26A-43F8-9BA0-458467DF38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0762" y="2165070"/>
            <a:ext cx="1524000" cy="1098550"/>
          </a:xfrm>
          <a:prstGeom prst="rect">
            <a:avLst/>
          </a:prstGeom>
        </p:spPr>
      </p:pic>
      <p:pic>
        <p:nvPicPr>
          <p:cNvPr id="19" name="图片 18" descr="路旁的建筑&#10;&#10;描述已自动生成">
            <a:extLst>
              <a:ext uri="{FF2B5EF4-FFF2-40B4-BE49-F238E27FC236}">
                <a16:creationId xmlns:a16="http://schemas.microsoft.com/office/drawing/2014/main" id="{49D153C8-C5CE-4FE6-9D09-1A755D918E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285551" y="868738"/>
            <a:ext cx="1524000" cy="1098550"/>
          </a:xfrm>
          <a:prstGeom prst="rect">
            <a:avLst/>
          </a:prstGeom>
        </p:spPr>
      </p:pic>
      <p:pic>
        <p:nvPicPr>
          <p:cNvPr id="20" name="图片 19" descr="路旁的建筑&#10;&#10;描述已自动生成">
            <a:extLst>
              <a:ext uri="{FF2B5EF4-FFF2-40B4-BE49-F238E27FC236}">
                <a16:creationId xmlns:a16="http://schemas.microsoft.com/office/drawing/2014/main" id="{194ABEC0-1C8A-4C67-A9EE-73C71F3E7C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285551" y="2263167"/>
            <a:ext cx="1524000" cy="1098550"/>
          </a:xfrm>
          <a:prstGeom prst="rect">
            <a:avLst/>
          </a:prstGeom>
        </p:spPr>
      </p:pic>
      <p:pic>
        <p:nvPicPr>
          <p:cNvPr id="21" name="图片 20" descr="路旁的建筑&#10;&#10;描述已自动生成">
            <a:extLst>
              <a:ext uri="{FF2B5EF4-FFF2-40B4-BE49-F238E27FC236}">
                <a16:creationId xmlns:a16="http://schemas.microsoft.com/office/drawing/2014/main" id="{54E34112-AD2B-4E8D-B4D2-A44A067AB8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285551" y="3674190"/>
            <a:ext cx="1524000" cy="10985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81C9897-6005-4087-BFEC-76767FEFA448}"/>
              </a:ext>
            </a:extLst>
          </p:cNvPr>
          <p:cNvSpPr/>
          <p:nvPr/>
        </p:nvSpPr>
        <p:spPr>
          <a:xfrm>
            <a:off x="873416" y="333735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BEA058-A5BB-42C1-B854-0E4C842F907D}"/>
              </a:ext>
            </a:extLst>
          </p:cNvPr>
          <p:cNvSpPr/>
          <p:nvPr/>
        </p:nvSpPr>
        <p:spPr>
          <a:xfrm>
            <a:off x="2754319" y="3783710"/>
            <a:ext cx="1803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 Cameras</a:t>
            </a:r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6C28F9-F46E-448C-9C04-8110FF1DFC83}"/>
              </a:ext>
            </a:extLst>
          </p:cNvPr>
          <p:cNvSpPr/>
          <p:nvPr/>
        </p:nvSpPr>
        <p:spPr>
          <a:xfrm>
            <a:off x="6553499" y="2429194"/>
            <a:ext cx="2489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SCI: Tell the camera model purely based on the image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1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Prior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311BB-8904-4F49-917F-D35E92FC2AA7}"/>
              </a:ext>
            </a:extLst>
          </p:cNvPr>
          <p:cNvSpPr/>
          <p:nvPr/>
        </p:nvSpPr>
        <p:spPr>
          <a:xfrm>
            <a:off x="304800" y="818263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Tuama</a:t>
            </a:r>
            <a:r>
              <a:rPr lang="en-US" dirty="0"/>
              <a:t> et al. - 2016 - Camera model identification with the use of deep convolutional neural networks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3B6583-065B-496E-95F0-4B0AAE2023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2"/>
          <a:stretch/>
        </p:blipFill>
        <p:spPr>
          <a:xfrm>
            <a:off x="1752600" y="3678282"/>
            <a:ext cx="5419613" cy="14739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45094C-6881-45CA-A177-82795F69E6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59847"/>
            <a:ext cx="5278619" cy="21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Prior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311BB-8904-4F49-917F-D35E92FC2AA7}"/>
              </a:ext>
            </a:extLst>
          </p:cNvPr>
          <p:cNvSpPr/>
          <p:nvPr/>
        </p:nvSpPr>
        <p:spPr>
          <a:xfrm>
            <a:off x="228600" y="74295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[2] Freire-</a:t>
            </a:r>
            <a:r>
              <a:rPr lang="en-US" dirty="0" err="1"/>
              <a:t>obregón</a:t>
            </a:r>
            <a:r>
              <a:rPr lang="en-US" dirty="0"/>
              <a:t> et al. - 2019 - Deep learning for source camera identification on mobile devices</a:t>
            </a:r>
          </a:p>
          <a:p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F02515-44D6-4EC2-91A5-3AD06BE596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48"/>
          <a:stretch/>
        </p:blipFill>
        <p:spPr>
          <a:xfrm>
            <a:off x="228600" y="2038350"/>
            <a:ext cx="5452418" cy="2724446"/>
          </a:xfrm>
          <a:prstGeom prst="rect">
            <a:avLst/>
          </a:prstGeom>
        </p:spPr>
      </p:pic>
      <p:pic>
        <p:nvPicPr>
          <p:cNvPr id="7" name="Picture 6" descr="A picture containing photo, man, different, box&#10;&#10;Description automatically generated">
            <a:extLst>
              <a:ext uri="{FF2B5EF4-FFF2-40B4-BE49-F238E27FC236}">
                <a16:creationId xmlns:a16="http://schemas.microsoft.com/office/drawing/2014/main" id="{A845E414-C515-4B2C-A263-028198A82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18" y="1531844"/>
            <a:ext cx="2912772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8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Motivation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523C18-2217-476E-BF35-EE1BD8DD2D60}"/>
              </a:ext>
            </a:extLst>
          </p:cNvPr>
          <p:cNvSpPr/>
          <p:nvPr/>
        </p:nvSpPr>
        <p:spPr>
          <a:xfrm>
            <a:off x="609600" y="917773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E878A-1056-4127-989E-DC4C02E91E6E}"/>
              </a:ext>
            </a:extLst>
          </p:cNvPr>
          <p:cNvSpPr/>
          <p:nvPr/>
        </p:nvSpPr>
        <p:spPr>
          <a:xfrm>
            <a:off x="685800" y="1022026"/>
            <a:ext cx="75297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these prior works solve the problem without explanation. (only showing hardworking towards a high 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know what style feature is taken into account by the CNN model to get such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difficulty is the </a:t>
            </a:r>
            <a:r>
              <a:rPr lang="en-US" b="1" dirty="0"/>
              <a:t>content always mix with style </a:t>
            </a:r>
            <a:r>
              <a:rPr lang="en-US" dirty="0"/>
              <a:t>and hard to separate the style and study it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a GAN to perform camera style-transfer to separate the style from the content</a:t>
            </a:r>
            <a:r>
              <a:rPr lang="en-US" dirty="0"/>
              <a:t>, and then we can perform a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62394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Training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1D13F39A-7C8D-4217-9A00-628A61289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44071"/>
            <a:ext cx="6878010" cy="1390844"/>
          </a:xfrm>
          <a:prstGeom prst="rect">
            <a:avLst/>
          </a:prstGeom>
        </p:spPr>
      </p:pic>
      <p:pic>
        <p:nvPicPr>
          <p:cNvPr id="9" name="图片 8" descr="墙上贴着许多海报&#10;&#10;描述已自动生成">
            <a:extLst>
              <a:ext uri="{FF2B5EF4-FFF2-40B4-BE49-F238E27FC236}">
                <a16:creationId xmlns:a16="http://schemas.microsoft.com/office/drawing/2014/main" id="{8699435A-C485-44DA-A33A-A060460CD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93" y="2190750"/>
            <a:ext cx="4429556" cy="25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Training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4F934689-EA43-4546-B917-219569F69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2"/>
          <a:stretch/>
        </p:blipFill>
        <p:spPr>
          <a:xfrm>
            <a:off x="1676400" y="808520"/>
            <a:ext cx="5597808" cy="216783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69D7AE5-C229-4D7D-BCAF-F7B423100DC5}"/>
              </a:ext>
            </a:extLst>
          </p:cNvPr>
          <p:cNvGrpSpPr/>
          <p:nvPr/>
        </p:nvGrpSpPr>
        <p:grpSpPr>
          <a:xfrm>
            <a:off x="1312560" y="2976358"/>
            <a:ext cx="6634089" cy="2076052"/>
            <a:chOff x="2517285" y="2970894"/>
            <a:chExt cx="6634089" cy="2076052"/>
          </a:xfrm>
        </p:grpSpPr>
        <p:pic>
          <p:nvPicPr>
            <p:cNvPr id="7" name="图片 6" descr="手机屏幕截图&#10;&#10;描述已自动生成">
              <a:extLst>
                <a:ext uri="{FF2B5EF4-FFF2-40B4-BE49-F238E27FC236}">
                  <a16:creationId xmlns:a16="http://schemas.microsoft.com/office/drawing/2014/main" id="{EE59D640-09DA-4363-821F-BA4D47550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05"/>
            <a:stretch/>
          </p:blipFill>
          <p:spPr>
            <a:xfrm>
              <a:off x="2517285" y="2970894"/>
              <a:ext cx="4109430" cy="2076052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4FB01D4-1ED7-4258-940E-B9BCCAB3CA8F}"/>
                </a:ext>
              </a:extLst>
            </p:cNvPr>
            <p:cNvSpPr/>
            <p:nvPr/>
          </p:nvSpPr>
          <p:spPr>
            <a:xfrm>
              <a:off x="5562600" y="3943350"/>
              <a:ext cx="1219200" cy="83820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10B432-09E7-45CF-8996-348D6C4B6714}"/>
                </a:ext>
              </a:extLst>
            </p:cNvPr>
            <p:cNvSpPr/>
            <p:nvPr/>
          </p:nvSpPr>
          <p:spPr>
            <a:xfrm>
              <a:off x="7006335" y="3790950"/>
              <a:ext cx="2145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 separate classifier used to stabilize the training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CE0823F-4342-42D9-BC8A-61015D69B02F}"/>
                </a:ext>
              </a:extLst>
            </p:cNvPr>
            <p:cNvCxnSpPr/>
            <p:nvPr/>
          </p:nvCxnSpPr>
          <p:spPr>
            <a:xfrm flipH="1">
              <a:off x="6741925" y="4008920"/>
              <a:ext cx="264410" cy="8683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0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Customized 4-class toy dataset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pic>
        <p:nvPicPr>
          <p:cNvPr id="9" name="图片 8" descr="街道边的草地和树&#10;&#10;描述已自动生成">
            <a:extLst>
              <a:ext uri="{FF2B5EF4-FFF2-40B4-BE49-F238E27FC236}">
                <a16:creationId xmlns:a16="http://schemas.microsoft.com/office/drawing/2014/main" id="{A997D8C3-3A69-44BD-BC08-633F6B2AF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1" y="1568824"/>
            <a:ext cx="1625600" cy="2159000"/>
          </a:xfrm>
          <a:prstGeom prst="rect">
            <a:avLst/>
          </a:prstGeom>
        </p:spPr>
      </p:pic>
      <p:pic>
        <p:nvPicPr>
          <p:cNvPr id="16" name="图片 15" descr="街道上的汽车&#10;&#10;描述已自动生成">
            <a:extLst>
              <a:ext uri="{FF2B5EF4-FFF2-40B4-BE49-F238E27FC236}">
                <a16:creationId xmlns:a16="http://schemas.microsoft.com/office/drawing/2014/main" id="{17B3A808-6549-4D2C-9D13-1DCD10C0E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51" y="1568824"/>
            <a:ext cx="1625600" cy="2159000"/>
          </a:xfrm>
          <a:prstGeom prst="rect">
            <a:avLst/>
          </a:prstGeom>
        </p:spPr>
      </p:pic>
      <p:pic>
        <p:nvPicPr>
          <p:cNvPr id="18" name="图片 17" descr="图片包含 户外, 人行道, 街道, 城市&#10;&#10;描述已自动生成">
            <a:extLst>
              <a:ext uri="{FF2B5EF4-FFF2-40B4-BE49-F238E27FC236}">
                <a16:creationId xmlns:a16="http://schemas.microsoft.com/office/drawing/2014/main" id="{E0E596B3-2131-4803-9C4F-CF7567F00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51" y="1581150"/>
            <a:ext cx="1625600" cy="2159000"/>
          </a:xfrm>
          <a:prstGeom prst="rect">
            <a:avLst/>
          </a:prstGeom>
        </p:spPr>
      </p:pic>
      <p:pic>
        <p:nvPicPr>
          <p:cNvPr id="20" name="图片 19" descr="街道边的轨道上行驶&#10;&#10;描述已自动生成">
            <a:extLst>
              <a:ext uri="{FF2B5EF4-FFF2-40B4-BE49-F238E27FC236}">
                <a16:creationId xmlns:a16="http://schemas.microsoft.com/office/drawing/2014/main" id="{54EAEF42-3557-4EF6-AC40-3D6BD592E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81150"/>
            <a:ext cx="1625600" cy="2159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3014887-96EA-42BF-B636-5AE778C4C0C3}"/>
              </a:ext>
            </a:extLst>
          </p:cNvPr>
          <p:cNvSpPr/>
          <p:nvPr/>
        </p:nvSpPr>
        <p:spPr>
          <a:xfrm>
            <a:off x="877791" y="4007224"/>
            <a:ext cx="92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HTC M7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D4EF65-4421-443E-855F-0617FF9F755A}"/>
              </a:ext>
            </a:extLst>
          </p:cNvPr>
          <p:cNvSpPr/>
          <p:nvPr/>
        </p:nvSpPr>
        <p:spPr>
          <a:xfrm>
            <a:off x="2895147" y="4007224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iPhone 6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14BC13-9CD9-4964-BAA6-8E7FC528795E}"/>
              </a:ext>
            </a:extLst>
          </p:cNvPr>
          <p:cNvSpPr/>
          <p:nvPr/>
        </p:nvSpPr>
        <p:spPr>
          <a:xfrm>
            <a:off x="4788143" y="4007224"/>
            <a:ext cx="133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LG Nexus 5X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4C247-887E-4318-9837-A932B1A7D387}"/>
              </a:ext>
            </a:extLst>
          </p:cNvPr>
          <p:cNvSpPr/>
          <p:nvPr/>
        </p:nvSpPr>
        <p:spPr>
          <a:xfrm>
            <a:off x="6401709" y="4007224"/>
            <a:ext cx="238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Samsung Galaxy Note 3</a:t>
            </a:r>
          </a:p>
        </p:txBody>
      </p:sp>
    </p:spTree>
    <p:extLst>
      <p:ext uri="{BB962C8B-B14F-4D97-AF65-F5344CB8AC3E}">
        <p14:creationId xmlns:p14="http://schemas.microsoft.com/office/powerpoint/2010/main" val="77228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2400" dirty="0"/>
              <a:t>Auxiliary Classifier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1E581-FC91-481A-B434-5C9E66328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25" y="37337"/>
            <a:ext cx="2409449" cy="668276"/>
          </a:xfrm>
          <a:prstGeom prst="rect">
            <a:avLst/>
          </a:prstGeom>
        </p:spPr>
      </p:pic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450F09FC-65B8-4A8B-8704-DB0AE43AC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08528"/>
            <a:ext cx="2562268" cy="29019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8C6A692-DC7F-4D61-B990-D34DACAAA8E2}"/>
              </a:ext>
            </a:extLst>
          </p:cNvPr>
          <p:cNvSpPr/>
          <p:nvPr/>
        </p:nvSpPr>
        <p:spPr>
          <a:xfrm>
            <a:off x="838200" y="3950306"/>
            <a:ext cx="11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Resnet-20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BF00AB-7D8D-4442-B05F-6E40CB89B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82" y="4777946"/>
            <a:ext cx="4153480" cy="2286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1FCBFC-8B57-4CA1-90F1-98ACBC3B5B32}"/>
              </a:ext>
            </a:extLst>
          </p:cNvPr>
          <p:cNvSpPr/>
          <p:nvPr/>
        </p:nvSpPr>
        <p:spPr>
          <a:xfrm>
            <a:off x="3276548" y="1008528"/>
            <a:ext cx="312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33,000 images (4 category)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C7252C-89C4-4B1E-AB51-AE831FB521F9}"/>
              </a:ext>
            </a:extLst>
          </p:cNvPr>
          <p:cNvSpPr/>
          <p:nvPr/>
        </p:nvSpPr>
        <p:spPr>
          <a:xfrm>
            <a:off x="3276548" y="2116596"/>
            <a:ext cx="251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31,680 Training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D5D1AC-235E-4CF9-9C7A-C1ABA3542C3B}"/>
              </a:ext>
            </a:extLst>
          </p:cNvPr>
          <p:cNvSpPr/>
          <p:nvPr/>
        </p:nvSpPr>
        <p:spPr>
          <a:xfrm>
            <a:off x="5562600" y="2116596"/>
            <a:ext cx="86236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1,320 Testing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E18AA0-D080-422E-B4BD-56546556EB63}"/>
              </a:ext>
            </a:extLst>
          </p:cNvPr>
          <p:cNvSpPr/>
          <p:nvPr/>
        </p:nvSpPr>
        <p:spPr>
          <a:xfrm>
            <a:off x="3040758" y="3320662"/>
            <a:ext cx="3741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Batch size = 64</a:t>
            </a:r>
          </a:p>
          <a:p>
            <a:pPr algn="ctr"/>
            <a:r>
              <a:rPr lang="en-US" dirty="0"/>
              <a:t>Adam </a:t>
            </a:r>
            <a:r>
              <a:rPr lang="en-US" dirty="0" err="1"/>
              <a:t>lr</a:t>
            </a:r>
            <a:r>
              <a:rPr lang="en-US" dirty="0"/>
              <a:t> = 0.001 with decay</a:t>
            </a:r>
          </a:p>
          <a:p>
            <a:pPr algn="ctr"/>
            <a:r>
              <a:rPr lang="en-US" dirty="0" err="1"/>
              <a:t>Crossentropy</a:t>
            </a:r>
            <a:r>
              <a:rPr lang="en-US" dirty="0"/>
              <a:t> loss, 50 epochs</a:t>
            </a:r>
          </a:p>
        </p:txBody>
      </p:sp>
      <p:pic>
        <p:nvPicPr>
          <p:cNvPr id="14" name="图片 13" descr="图片包含 游戏机, 文字, 地图&#10;&#10;描述已自动生成">
            <a:extLst>
              <a:ext uri="{FF2B5EF4-FFF2-40B4-BE49-F238E27FC236}">
                <a16:creationId xmlns:a16="http://schemas.microsoft.com/office/drawing/2014/main" id="{1F3CAA7A-0FDC-497C-9499-1528C0C85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02" y="971550"/>
            <a:ext cx="1575294" cy="34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8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全屏显示(16:9)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</vt:lpstr>
      <vt:lpstr>Wingdings</vt:lpstr>
      <vt:lpstr>Office Theme</vt:lpstr>
      <vt:lpstr>PowerPoint 演示文稿</vt:lpstr>
      <vt:lpstr>SCI Problem definition</vt:lpstr>
      <vt:lpstr>Prior Work</vt:lpstr>
      <vt:lpstr>Prior Work</vt:lpstr>
      <vt:lpstr>Motivation</vt:lpstr>
      <vt:lpstr>Training Diagram</vt:lpstr>
      <vt:lpstr>Training Diagram</vt:lpstr>
      <vt:lpstr>Customized 4-class toy dataset</vt:lpstr>
      <vt:lpstr>Auxiliary Classifier</vt:lpstr>
      <vt:lpstr>Shallow understanding</vt:lpstr>
      <vt:lpstr>Saliency Map</vt:lpstr>
      <vt:lpstr>Filter Explanation</vt:lpstr>
      <vt:lpstr>Lime Visualization</vt:lpstr>
      <vt:lpstr>Next Step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jingtao li</dc:creator>
  <cp:lastModifiedBy>jingtao li</cp:lastModifiedBy>
  <cp:revision>3978</cp:revision>
  <dcterms:created xsi:type="dcterms:W3CDTF">2006-08-16T00:00:00Z</dcterms:created>
  <dcterms:modified xsi:type="dcterms:W3CDTF">2020-04-10T17:38:46Z</dcterms:modified>
</cp:coreProperties>
</file>