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sz="4000">
                <a:solidFill>
                  <a:schemeClr val="dk1"/>
                </a:solidFill>
                <a:latin typeface="Roboto Slab"/>
                <a:ea typeface="Roboto Slab"/>
                <a:cs typeface="Roboto Slab"/>
                <a:sym typeface="Roboto Slab"/>
              </a:rPr>
              <a:t>Sentiment-Classifications of Restaurant Review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t>Concluding remarks: bottom-line results of your system; potential problems and corresponding solution strategies.</a:t>
            </a:r>
          </a:p>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800">
                <a:solidFill>
                  <a:srgbClr val="FFFFFF"/>
                </a:solidFill>
                <a:latin typeface="Roboto Slab"/>
                <a:ea typeface="Roboto Slab"/>
                <a:cs typeface="Roboto Slab"/>
                <a:sym typeface="Roboto Slab"/>
              </a:rPr>
              <a:t>http://www.cnblogs.com/arkenstone/p/6064196.ht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t>an overview of your system with possible changes made from your specification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t>Categories - food, ambience, service, deals, and worthiness.</a:t>
            </a:r>
          </a:p>
          <a:p>
            <a:pPr indent="0" lvl="0" marL="0">
              <a:spcBef>
                <a:spcPts val="0"/>
              </a:spcBef>
              <a:buNone/>
            </a:pPr>
            <a:r>
              <a:rPr lang="en" sz="1200"/>
              <a:t>Review stars 1-2 = bad, 3 = moderate , 4-5 = good</a:t>
            </a:r>
          </a:p>
          <a:p>
            <a:pPr indent="0" lvl="0" marL="0">
              <a:spcBef>
                <a:spcPts val="0"/>
              </a:spcBef>
              <a:buNone/>
            </a:pPr>
            <a:r>
              <a:t/>
            </a:r>
            <a:endParaRPr sz="1200"/>
          </a:p>
          <a:p>
            <a:pPr indent="0" lvl="0" marL="0">
              <a:spcBef>
                <a:spcPts val="0"/>
              </a:spcBef>
              <a:buNone/>
            </a:pPr>
            <a:r>
              <a:rPr lang="en" sz="1200"/>
              <a:t>SVM - support-vector machines</a:t>
            </a:r>
          </a:p>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t>How your team will develop this system: team organization, data collection and study, algorithms and data structures of your system, systems/libraries to be used</a:t>
            </a:r>
          </a:p>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t>Preliminary data and prototype of your system, e.g., GUI and initial data visualization/analysis, that your team has already conducted</a:t>
            </a:r>
          </a:p>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ts val="4000"/>
              <a:buNone/>
              <a:defRPr sz="4000"/>
            </a:lvl1pPr>
            <a:lvl2pPr lvl="1" algn="ctr">
              <a:spcBef>
                <a:spcPts val="0"/>
              </a:spcBef>
              <a:buSzPts val="4000"/>
              <a:buNone/>
              <a:defRPr sz="4000"/>
            </a:lvl2pPr>
            <a:lvl3pPr lvl="2" algn="ctr">
              <a:spcBef>
                <a:spcPts val="0"/>
              </a:spcBef>
              <a:buSzPts val="4000"/>
              <a:buNone/>
              <a:defRPr sz="4000"/>
            </a:lvl3pPr>
            <a:lvl4pPr lvl="3" algn="ctr">
              <a:spcBef>
                <a:spcPts val="0"/>
              </a:spcBef>
              <a:buSzPts val="4000"/>
              <a:buNone/>
              <a:defRPr sz="4000"/>
            </a:lvl4pPr>
            <a:lvl5pPr lvl="4" algn="ctr">
              <a:spcBef>
                <a:spcPts val="0"/>
              </a:spcBef>
              <a:buSzPts val="4000"/>
              <a:buNone/>
              <a:defRPr sz="4000"/>
            </a:lvl5pPr>
            <a:lvl6pPr lvl="5" algn="ctr">
              <a:spcBef>
                <a:spcPts val="0"/>
              </a:spcBef>
              <a:buSzPts val="4000"/>
              <a:buNone/>
              <a:defRPr sz="4000"/>
            </a:lvl6pPr>
            <a:lvl7pPr lvl="6" algn="ctr">
              <a:spcBef>
                <a:spcPts val="0"/>
              </a:spcBef>
              <a:buSzPts val="4000"/>
              <a:buNone/>
              <a:defRPr sz="4000"/>
            </a:lvl7pPr>
            <a:lvl8pPr lvl="7" algn="ctr">
              <a:spcBef>
                <a:spcPts val="0"/>
              </a:spcBef>
              <a:buSzPts val="4000"/>
              <a:buNone/>
              <a:defRPr sz="4000"/>
            </a:lvl8pPr>
            <a:lvl9pPr lvl="8" algn="ctr">
              <a:spcBef>
                <a:spcPts val="0"/>
              </a:spcBef>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indent="0" lvl="0" mar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ts val="13000"/>
              <a:buNone/>
              <a:defRPr sz="13000">
                <a:solidFill>
                  <a:schemeClr val="accent5"/>
                </a:solidFill>
              </a:defRPr>
            </a:lvl1pPr>
            <a:lvl2pPr lvl="1" algn="ctr">
              <a:spcBef>
                <a:spcPts val="0"/>
              </a:spcBef>
              <a:buClr>
                <a:schemeClr val="accent5"/>
              </a:buClr>
              <a:buSzPts val="13000"/>
              <a:buNone/>
              <a:defRPr sz="13000">
                <a:solidFill>
                  <a:schemeClr val="accent5"/>
                </a:solidFill>
              </a:defRPr>
            </a:lvl2pPr>
            <a:lvl3pPr lvl="2" algn="ctr">
              <a:spcBef>
                <a:spcPts val="0"/>
              </a:spcBef>
              <a:buClr>
                <a:schemeClr val="accent5"/>
              </a:buClr>
              <a:buSzPts val="13000"/>
              <a:buNone/>
              <a:defRPr sz="13000">
                <a:solidFill>
                  <a:schemeClr val="accent5"/>
                </a:solidFill>
              </a:defRPr>
            </a:lvl3pPr>
            <a:lvl4pPr lvl="3" algn="ctr">
              <a:spcBef>
                <a:spcPts val="0"/>
              </a:spcBef>
              <a:buClr>
                <a:schemeClr val="accent5"/>
              </a:buClr>
              <a:buSzPts val="13000"/>
              <a:buNone/>
              <a:defRPr sz="13000">
                <a:solidFill>
                  <a:schemeClr val="accent5"/>
                </a:solidFill>
              </a:defRPr>
            </a:lvl4pPr>
            <a:lvl5pPr lvl="4" algn="ctr">
              <a:spcBef>
                <a:spcPts val="0"/>
              </a:spcBef>
              <a:buClr>
                <a:schemeClr val="accent5"/>
              </a:buClr>
              <a:buSzPts val="13000"/>
              <a:buNone/>
              <a:defRPr sz="13000">
                <a:solidFill>
                  <a:schemeClr val="accent5"/>
                </a:solidFill>
              </a:defRPr>
            </a:lvl5pPr>
            <a:lvl6pPr lvl="5" algn="ctr">
              <a:spcBef>
                <a:spcPts val="0"/>
              </a:spcBef>
              <a:buClr>
                <a:schemeClr val="accent5"/>
              </a:buClr>
              <a:buSzPts val="13000"/>
              <a:buNone/>
              <a:defRPr sz="13000">
                <a:solidFill>
                  <a:schemeClr val="accent5"/>
                </a:solidFill>
              </a:defRPr>
            </a:lvl6pPr>
            <a:lvl7pPr lvl="6" algn="ctr">
              <a:spcBef>
                <a:spcPts val="0"/>
              </a:spcBef>
              <a:buClr>
                <a:schemeClr val="accent5"/>
              </a:buClr>
              <a:buSzPts val="13000"/>
              <a:buNone/>
              <a:defRPr sz="13000">
                <a:solidFill>
                  <a:schemeClr val="accent5"/>
                </a:solidFill>
              </a:defRPr>
            </a:lvl7pPr>
            <a:lvl8pPr lvl="7" algn="ctr">
              <a:spcBef>
                <a:spcPts val="0"/>
              </a:spcBef>
              <a:buClr>
                <a:schemeClr val="accent5"/>
              </a:buClr>
              <a:buSzPts val="13000"/>
              <a:buNone/>
              <a:defRPr sz="13000">
                <a:solidFill>
                  <a:schemeClr val="accent5"/>
                </a:solidFill>
              </a:defRPr>
            </a:lvl8pPr>
            <a:lvl9pPr lvl="8" algn="ctr">
              <a:spcBef>
                <a:spcPts val="0"/>
              </a:spcBef>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irpair.com/nlp/keyword-extraction-tutorial" TargetMode="External"/><Relationship Id="rId4" Type="http://schemas.openxmlformats.org/officeDocument/2006/relationships/hyperlink" Target="http://www.ics.uci.edu/~vpsaini/" TargetMode="External"/><Relationship Id="rId5" Type="http://schemas.openxmlformats.org/officeDocument/2006/relationships/hyperlink" Target="https://www.yelp.com/c/manhattan/restaura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0" y="745425"/>
            <a:ext cx="5783400" cy="1900800"/>
          </a:xfrm>
          <a:prstGeom prst="rect">
            <a:avLst/>
          </a:prstGeom>
        </p:spPr>
        <p:txBody>
          <a:bodyPr anchorCtr="0" anchor="b" bIns="91425" lIns="91425" rIns="91425" wrap="square" tIns="91425">
            <a:noAutofit/>
          </a:bodyPr>
          <a:lstStyle/>
          <a:p>
            <a:pPr indent="0" lvl="0" marL="0" algn="l">
              <a:spcBef>
                <a:spcPts val="0"/>
              </a:spcBef>
              <a:buNone/>
            </a:pPr>
            <a:r>
              <a:rPr lang="en"/>
              <a:t>Yelp Ratings System on Steroids</a:t>
            </a:r>
          </a:p>
        </p:txBody>
      </p:sp>
      <p:sp>
        <p:nvSpPr>
          <p:cNvPr id="64" name="Shape 64"/>
          <p:cNvSpPr txBox="1"/>
          <p:nvPr>
            <p:ph idx="1" type="subTitle"/>
          </p:nvPr>
        </p:nvSpPr>
        <p:spPr>
          <a:xfrm>
            <a:off x="5245950" y="3258250"/>
            <a:ext cx="2336100" cy="1181700"/>
          </a:xfrm>
          <a:prstGeom prst="rect">
            <a:avLst/>
          </a:prstGeom>
        </p:spPr>
        <p:txBody>
          <a:bodyPr anchorCtr="0" anchor="t" bIns="91425" lIns="91425" rIns="91425" wrap="square" tIns="91425">
            <a:noAutofit/>
          </a:bodyPr>
          <a:lstStyle/>
          <a:p>
            <a:pPr indent="0" lvl="0" marL="0" algn="l">
              <a:spcBef>
                <a:spcPts val="0"/>
              </a:spcBef>
              <a:buNone/>
            </a:pPr>
            <a:r>
              <a:rPr lang="en" sz="1800"/>
              <a:t>XiuXiang Jin</a:t>
            </a:r>
          </a:p>
          <a:p>
            <a:pPr indent="0" lvl="0" marL="0" algn="l">
              <a:spcBef>
                <a:spcPts val="0"/>
              </a:spcBef>
              <a:buNone/>
            </a:pPr>
            <a:r>
              <a:rPr lang="en" sz="1800"/>
              <a:t>YuHao Liu</a:t>
            </a:r>
          </a:p>
          <a:p>
            <a:pPr indent="0" lvl="0" marL="0" algn="l">
              <a:spcBef>
                <a:spcPts val="0"/>
              </a:spcBef>
              <a:buNone/>
            </a:pPr>
            <a:r>
              <a:rPr lang="en" sz="1800"/>
              <a:t>Ammar Karim</a:t>
            </a:r>
          </a:p>
          <a:p>
            <a:pPr indent="0" lvl="0" marL="0" rtl="0" algn="l">
              <a:spcBef>
                <a:spcPts val="0"/>
              </a:spcBef>
              <a:buNone/>
            </a:pPr>
            <a:r>
              <a:rPr lang="en" sz="1800"/>
              <a:t>Zeqiang Lin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Conclusion</a:t>
            </a:r>
          </a:p>
        </p:txBody>
      </p:sp>
      <p:sp>
        <p:nvSpPr>
          <p:cNvPr id="123" name="Shape 12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rPr lang="en"/>
              <a:t>Our prediction is mostly based on </a:t>
            </a:r>
            <a:r>
              <a:rPr lang="en"/>
              <a:t>user's</a:t>
            </a:r>
            <a:r>
              <a:rPr lang="en"/>
              <a:t> reviews. By now, we separate the user’s reviews into 5 </a:t>
            </a:r>
            <a:r>
              <a:rPr lang="en"/>
              <a:t>categories</a:t>
            </a:r>
            <a:r>
              <a:rPr lang="en"/>
              <a:t> to give user recommendation more accurately. The output of our system for now is the rating for each categories. We can add more features to make it more useful, such as let user choose different type of meal and we provide them rating based on their </a:t>
            </a:r>
            <a:r>
              <a:rPr lang="en"/>
              <a:t>input.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References</a:t>
            </a:r>
          </a:p>
        </p:txBody>
      </p:sp>
      <p:sp>
        <p:nvSpPr>
          <p:cNvPr id="129" name="Shape 12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Medelyan, Alyona. </a:t>
            </a:r>
            <a:r>
              <a:rPr i="1" lang="en">
                <a:latin typeface="Times New Roman"/>
                <a:ea typeface="Times New Roman"/>
                <a:cs typeface="Times New Roman"/>
                <a:sym typeface="Times New Roman"/>
              </a:rPr>
              <a:t>NLP keyword extraction tutorial with RAKE and Maui</a:t>
            </a:r>
            <a:r>
              <a:rPr lang="en">
                <a:latin typeface="Times New Roman"/>
                <a:ea typeface="Times New Roman"/>
                <a:cs typeface="Times New Roman"/>
                <a:sym typeface="Times New Roman"/>
              </a:rPr>
              <a:t>. </a:t>
            </a:r>
          </a:p>
          <a:p>
            <a:pPr indent="0" lvl="0" marL="0" rtl="0">
              <a:spcBef>
                <a:spcPts val="0"/>
              </a:spcBef>
              <a:buNone/>
            </a:pPr>
            <a:r>
              <a:rPr lang="en" u="sng">
                <a:solidFill>
                  <a:schemeClr val="accent5"/>
                </a:solidFill>
                <a:hlinkClick r:id="rId3"/>
              </a:rPr>
              <a:t>https://www.airpair.com/nlp/keyword-extraction-tutorial</a:t>
            </a:r>
          </a:p>
          <a:p>
            <a:pPr indent="0" lvl="0" marL="0">
              <a:spcBef>
                <a:spcPts val="0"/>
              </a:spcBef>
              <a:buNone/>
            </a:pPr>
            <a:r>
              <a:rPr lang="en">
                <a:solidFill>
                  <a:srgbClr val="FFFFFF"/>
                </a:solidFill>
                <a:latin typeface="Roboto Slab"/>
                <a:ea typeface="Roboto Slab"/>
                <a:cs typeface="Roboto Slab"/>
                <a:sym typeface="Roboto Slab"/>
              </a:rPr>
              <a:t>Sajnani, Hitesh, et al. “Yelp Dataset Challenge.” The Yelp Dataset Challenge - Multilabel Classification of Yelp Reviews into Relevant Categories, </a:t>
            </a:r>
            <a:r>
              <a:rPr lang="en" u="sng">
                <a:solidFill>
                  <a:schemeClr val="hlink"/>
                </a:solidFill>
                <a:latin typeface="Roboto Slab"/>
                <a:ea typeface="Roboto Slab"/>
                <a:cs typeface="Roboto Slab"/>
                <a:sym typeface="Roboto Slab"/>
                <a:hlinkClick r:id="rId4"/>
              </a:rPr>
              <a:t>www.ics.uci.edu/~vpsaini/</a:t>
            </a:r>
            <a:r>
              <a:rPr lang="en">
                <a:solidFill>
                  <a:srgbClr val="FFFFFF"/>
                </a:solidFill>
                <a:latin typeface="Roboto Slab"/>
                <a:ea typeface="Roboto Slab"/>
                <a:cs typeface="Roboto Slab"/>
                <a:sym typeface="Roboto Slab"/>
              </a:rPr>
              <a:t>.</a:t>
            </a:r>
          </a:p>
          <a:p>
            <a:pPr indent="0" lvl="0" marL="0" rtl="0">
              <a:spcBef>
                <a:spcPts val="0"/>
              </a:spcBef>
              <a:buNone/>
            </a:pPr>
            <a:r>
              <a:rPr lang="en" sz="1200">
                <a:solidFill>
                  <a:srgbClr val="FFFFFF"/>
                </a:solidFill>
                <a:latin typeface="Times New Roman"/>
                <a:ea typeface="Times New Roman"/>
                <a:cs typeface="Times New Roman"/>
                <a:sym typeface="Times New Roman"/>
              </a:rPr>
              <a:t>“The Best of Yelp.” </a:t>
            </a:r>
            <a:r>
              <a:rPr i="1" lang="en" sz="1200">
                <a:solidFill>
                  <a:srgbClr val="FFFFFF"/>
                </a:solidFill>
                <a:latin typeface="Times New Roman"/>
                <a:ea typeface="Times New Roman"/>
                <a:cs typeface="Times New Roman"/>
                <a:sym typeface="Times New Roman"/>
              </a:rPr>
              <a:t>Yelp</a:t>
            </a:r>
            <a:r>
              <a:rPr lang="en" sz="1200">
                <a:solidFill>
                  <a:srgbClr val="FFFFFF"/>
                </a:solidFill>
                <a:latin typeface="Times New Roman"/>
                <a:ea typeface="Times New Roman"/>
                <a:cs typeface="Times New Roman"/>
                <a:sym typeface="Times New Roman"/>
              </a:rPr>
              <a:t>, www.yelp.com/c/manhattan/restaurants.</a:t>
            </a:r>
          </a:p>
          <a:p>
            <a:pPr indent="0" lvl="0" marL="0">
              <a:spcBef>
                <a:spcPts val="0"/>
              </a:spcBef>
              <a:buNone/>
            </a:pPr>
            <a:r>
              <a:rPr lang="en" u="sng">
                <a:solidFill>
                  <a:schemeClr val="hlink"/>
                </a:solidFill>
                <a:latin typeface="Roboto Slab"/>
                <a:ea typeface="Roboto Slab"/>
                <a:cs typeface="Roboto Slab"/>
                <a:sym typeface="Roboto Slab"/>
                <a:hlinkClick r:id="rId5"/>
              </a:rPr>
              <a:t>https://www.yelp.com/c/manhattan/restaurants</a:t>
            </a:r>
          </a:p>
          <a:p>
            <a:pPr indent="0" lvl="0" marL="0">
              <a:spcBef>
                <a:spcPts val="0"/>
              </a:spcBef>
              <a:buNone/>
            </a:pPr>
            <a:r>
              <a:t/>
            </a:r>
            <a:endParaRPr>
              <a:solidFill>
                <a:srgbClr val="FFFFFF"/>
              </a:solidFill>
              <a:latin typeface="Roboto Slab"/>
              <a:ea typeface="Roboto Slab"/>
              <a:cs typeface="Roboto Slab"/>
              <a:sym typeface="Roboto Slab"/>
            </a:endParaRPr>
          </a:p>
          <a:p>
            <a:pPr indent="0" lvl="0" marL="0">
              <a:spcBef>
                <a:spcPts val="0"/>
              </a:spcBef>
              <a:buNone/>
            </a:pPr>
            <a:r>
              <a:t/>
            </a:r>
            <a:endParaRPr>
              <a:solidFill>
                <a:srgbClr val="FFFFFF"/>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Introduction </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Primary motivation</a:t>
            </a:r>
          </a:p>
          <a:p>
            <a:pPr indent="-342900" lvl="0" marL="457200" rtl="0">
              <a:spcBef>
                <a:spcPts val="0"/>
              </a:spcBef>
              <a:spcAft>
                <a:spcPts val="0"/>
              </a:spcAft>
              <a:buSzPts val="1800"/>
              <a:buChar char="-"/>
            </a:pPr>
            <a:r>
              <a:rPr lang="en"/>
              <a:t>Overview of the system</a:t>
            </a:r>
          </a:p>
          <a:p>
            <a:pPr indent="-342900" lvl="0" marL="457200" rtl="0">
              <a:spcBef>
                <a:spcPts val="0"/>
              </a:spcBef>
              <a:buSzPts val="1800"/>
              <a:buChar char="-"/>
            </a:pPr>
            <a:r>
              <a:rPr lang="en"/>
              <a:t>Why did we switch?</a:t>
            </a:r>
          </a:p>
          <a:p>
            <a:pPr indent="0" lvl="0" mar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Background </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rPr lang="en"/>
              <a:t>Sentiment extraction method used and steps taken by others:</a:t>
            </a:r>
          </a:p>
          <a:p>
            <a:pPr indent="-342900" lvl="0" marL="457200" rtl="0">
              <a:spcBef>
                <a:spcPts val="0"/>
              </a:spcBef>
              <a:spcAft>
                <a:spcPts val="0"/>
              </a:spcAft>
              <a:buSzPts val="1800"/>
              <a:buAutoNum type="arabicPeriod"/>
            </a:pPr>
            <a:r>
              <a:rPr lang="en"/>
              <a:t>Use Yelp released dataset and manually annotate reviews into 5 categories.</a:t>
            </a:r>
          </a:p>
          <a:p>
            <a:pPr indent="-342900" lvl="0" marL="457200" rtl="0">
              <a:spcBef>
                <a:spcPts val="0"/>
              </a:spcBef>
              <a:spcAft>
                <a:spcPts val="0"/>
              </a:spcAft>
              <a:buSzPts val="1800"/>
              <a:buAutoNum type="arabicPeriod"/>
            </a:pPr>
            <a:r>
              <a:rPr lang="en"/>
              <a:t>Create binary features for rating 1-2 stars, 3 stars, and 4-5 stars and textual features of individual words, bigrams and trigrams.</a:t>
            </a:r>
          </a:p>
          <a:p>
            <a:pPr indent="-342900" lvl="0" marL="457200" rtl="0">
              <a:spcBef>
                <a:spcPts val="0"/>
              </a:spcBef>
              <a:spcAft>
                <a:spcPts val="0"/>
              </a:spcAft>
              <a:buSzPts val="1800"/>
              <a:buAutoNum type="arabicPeriod"/>
            </a:pPr>
            <a:r>
              <a:rPr lang="en"/>
              <a:t>Create 5 binary classifiers by transform into 5 different dataset for each category to avoid correlation among categories.</a:t>
            </a:r>
          </a:p>
          <a:p>
            <a:pPr indent="-342900" lvl="0" marL="457200" rtl="0">
              <a:spcBef>
                <a:spcPts val="0"/>
              </a:spcBef>
              <a:buSzPts val="1800"/>
              <a:buAutoNum type="arabicPeriod"/>
            </a:pPr>
            <a:r>
              <a:rPr lang="en"/>
              <a:t>Use SVM to treat each category </a:t>
            </a:r>
            <a:r>
              <a:rPr lang="en"/>
              <a:t>separately</a:t>
            </a:r>
            <a:r>
              <a:rPr lang="en"/>
              <a:t> to do a final prediction.</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Background (Cont’)</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83" name="Shape 83"/>
          <p:cNvPicPr preferRelativeResize="0"/>
          <p:nvPr/>
        </p:nvPicPr>
        <p:blipFill>
          <a:blip r:embed="rId3">
            <a:alphaModFix/>
          </a:blip>
          <a:stretch>
            <a:fillRect/>
          </a:stretch>
        </p:blipFill>
        <p:spPr>
          <a:xfrm>
            <a:off x="4480250" y="1489825"/>
            <a:ext cx="4275850" cy="3078900"/>
          </a:xfrm>
          <a:prstGeom prst="rect">
            <a:avLst/>
          </a:prstGeom>
          <a:noFill/>
          <a:ln>
            <a:noFill/>
          </a:ln>
        </p:spPr>
      </p:pic>
      <p:pic>
        <p:nvPicPr>
          <p:cNvPr id="84" name="Shape 84"/>
          <p:cNvPicPr preferRelativeResize="0"/>
          <p:nvPr/>
        </p:nvPicPr>
        <p:blipFill>
          <a:blip r:embed="rId4">
            <a:alphaModFix/>
          </a:blip>
          <a:stretch>
            <a:fillRect/>
          </a:stretch>
        </p:blipFill>
        <p:spPr>
          <a:xfrm>
            <a:off x="239100" y="1489825"/>
            <a:ext cx="4241150" cy="307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Organization</a:t>
            </a:r>
          </a:p>
        </p:txBody>
      </p:sp>
      <p:sp>
        <p:nvSpPr>
          <p:cNvPr id="90" name="Shape 9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XiuXiang Jin: Background Research and Methodologies Analysis</a:t>
            </a:r>
          </a:p>
          <a:p>
            <a:pPr indent="0" lvl="0" marL="0" rtl="0">
              <a:lnSpc>
                <a:spcPct val="100000"/>
              </a:lnSpc>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YuHao Liu:  NLP: Keyword Extraction</a:t>
            </a:r>
          </a:p>
          <a:p>
            <a:pPr indent="0" lvl="0" marL="0" rtl="0">
              <a:lnSpc>
                <a:spcPct val="100000"/>
              </a:lnSpc>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Ammar Karim: Data extraction/structuring, architecture, front-end design  </a:t>
            </a:r>
          </a:p>
          <a:p>
            <a:pPr indent="0" lvl="0" marL="0" rtl="0">
              <a:lnSpc>
                <a:spcPct val="100000"/>
              </a:lnSpc>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nSpc>
                <a:spcPct val="100000"/>
              </a:lnSpc>
              <a:spcBef>
                <a:spcPts val="0"/>
              </a:spcBef>
              <a:spcAft>
                <a:spcPts val="0"/>
              </a:spcAft>
              <a:buNone/>
            </a:pPr>
            <a:r>
              <a:rPr lang="en">
                <a:solidFill>
                  <a:srgbClr val="FFFFFF"/>
                </a:solidFill>
                <a:latin typeface="Roboto Slab"/>
                <a:ea typeface="Roboto Slab"/>
                <a:cs typeface="Roboto Slab"/>
                <a:sym typeface="Roboto Slab"/>
              </a:rPr>
              <a:t>Zeqiang Lin: Classifier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 Key Extraction</a:t>
            </a:r>
          </a:p>
        </p:txBody>
      </p:sp>
      <p:sp>
        <p:nvSpPr>
          <p:cNvPr id="96" name="Shape 9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rPr lang="en"/>
              <a:t>The Three Main Components for Key Extraction:</a:t>
            </a:r>
          </a:p>
          <a:p>
            <a:pPr indent="-342900" lvl="0" marL="457200" rtl="0">
              <a:spcBef>
                <a:spcPts val="0"/>
              </a:spcBef>
              <a:spcAft>
                <a:spcPts val="0"/>
              </a:spcAft>
              <a:buSzPts val="1800"/>
              <a:buChar char="●"/>
            </a:pPr>
            <a:r>
              <a:rPr lang="en"/>
              <a:t>Candidate Selection</a:t>
            </a:r>
          </a:p>
          <a:p>
            <a:pPr indent="-342900" lvl="0" marL="457200" rtl="0">
              <a:spcBef>
                <a:spcPts val="0"/>
              </a:spcBef>
              <a:spcAft>
                <a:spcPts val="0"/>
              </a:spcAft>
              <a:buSzPts val="1800"/>
              <a:buChar char="●"/>
            </a:pPr>
            <a:r>
              <a:rPr lang="en"/>
              <a:t>Properties Calculation</a:t>
            </a:r>
          </a:p>
          <a:p>
            <a:pPr indent="-342900" lvl="0" marL="457200" rtl="0">
              <a:spcBef>
                <a:spcPts val="0"/>
              </a:spcBef>
              <a:spcAft>
                <a:spcPts val="0"/>
              </a:spcAft>
              <a:buSzPts val="1800"/>
              <a:buChar char="●"/>
            </a:pPr>
            <a:r>
              <a:rPr lang="en"/>
              <a:t>Scoring and Selecting Keyword</a:t>
            </a:r>
          </a:p>
          <a:p>
            <a:pPr indent="-317500" lvl="1" marL="914400" rtl="0">
              <a:spcBef>
                <a:spcPts val="0"/>
              </a:spcBef>
              <a:spcAft>
                <a:spcPts val="0"/>
              </a:spcAft>
              <a:buSzPts val="1400"/>
              <a:buChar char="○"/>
            </a:pPr>
            <a:r>
              <a:rPr lang="en"/>
              <a:t>Formula: Python using RAKE</a:t>
            </a:r>
          </a:p>
          <a:p>
            <a:pPr indent="-317500" lvl="1" marL="914400" rtl="0">
              <a:spcBef>
                <a:spcPts val="0"/>
              </a:spcBef>
              <a:spcAft>
                <a:spcPts val="0"/>
              </a:spcAft>
              <a:buSzPts val="1400"/>
              <a:buChar char="○"/>
            </a:pPr>
            <a:r>
              <a:rPr lang="en"/>
              <a:t>Machine Learning: Java with Maui</a:t>
            </a:r>
          </a:p>
          <a:p>
            <a:pPr indent="-317500" lvl="2" marL="1371600" rtl="0">
              <a:spcBef>
                <a:spcPts val="0"/>
              </a:spcBef>
              <a:buSzPts val="1400"/>
              <a:buChar char="■"/>
            </a:pPr>
            <a:r>
              <a:rPr lang="en"/>
              <a:t>Toolkit: Weka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Example</a:t>
            </a:r>
          </a:p>
        </p:txBody>
      </p:sp>
      <p:sp>
        <p:nvSpPr>
          <p:cNvPr id="102" name="Shape 10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03" name="Shape 103"/>
          <p:cNvPicPr preferRelativeResize="0"/>
          <p:nvPr/>
        </p:nvPicPr>
        <p:blipFill rotWithShape="1">
          <a:blip r:embed="rId3">
            <a:alphaModFix/>
          </a:blip>
          <a:srcRect b="57071" l="16874" r="61354" t="19225"/>
          <a:stretch/>
        </p:blipFill>
        <p:spPr>
          <a:xfrm>
            <a:off x="387900" y="1489825"/>
            <a:ext cx="4888949" cy="299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System</a:t>
            </a:r>
          </a:p>
        </p:txBody>
      </p:sp>
      <p:sp>
        <p:nvSpPr>
          <p:cNvPr id="109" name="Shape 10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rtl="0">
              <a:spcBef>
                <a:spcPts val="0"/>
              </a:spcBef>
              <a:buNone/>
            </a:pPr>
            <a:r>
              <a:t/>
            </a:r>
            <a:endParaRPr/>
          </a:p>
        </p:txBody>
      </p:sp>
      <p:pic>
        <p:nvPicPr>
          <p:cNvPr id="110" name="Shape 110"/>
          <p:cNvPicPr preferRelativeResize="0"/>
          <p:nvPr/>
        </p:nvPicPr>
        <p:blipFill rotWithShape="1">
          <a:blip r:embed="rId3">
            <a:alphaModFix/>
          </a:blip>
          <a:srcRect b="52710" l="0" r="49310" t="17566"/>
          <a:stretch/>
        </p:blipFill>
        <p:spPr>
          <a:xfrm>
            <a:off x="387900" y="1489825"/>
            <a:ext cx="8588074" cy="301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indent="0" lvl="0" marL="0">
              <a:spcBef>
                <a:spcPts val="0"/>
              </a:spcBef>
              <a:buNone/>
            </a:pPr>
            <a:r>
              <a:rPr lang="en"/>
              <a:t>Grab Reviews</a:t>
            </a:r>
          </a:p>
        </p:txBody>
      </p:sp>
      <p:sp>
        <p:nvSpPr>
          <p:cNvPr id="116" name="Shape 11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0" lvl="0" marL="0">
              <a:spcBef>
                <a:spcPts val="0"/>
              </a:spcBef>
              <a:buNone/>
            </a:pPr>
            <a:r>
              <a:rPr lang="en"/>
              <a:t>https://github.com/zlin001/CSc59866/blob/master/review_scraper.py</a:t>
            </a:r>
          </a:p>
        </p:txBody>
      </p:sp>
      <p:pic>
        <p:nvPicPr>
          <p:cNvPr id="117" name="Shape 117"/>
          <p:cNvPicPr preferRelativeResize="0"/>
          <p:nvPr/>
        </p:nvPicPr>
        <p:blipFill>
          <a:blip r:embed="rId3">
            <a:alphaModFix/>
          </a:blip>
          <a:stretch>
            <a:fillRect/>
          </a:stretch>
        </p:blipFill>
        <p:spPr>
          <a:xfrm>
            <a:off x="387900" y="2125347"/>
            <a:ext cx="4612075" cy="244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