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000">
                <a:solidFill>
                  <a:schemeClr val="dk1"/>
                </a:solidFill>
                <a:latin typeface="Roboto Slab"/>
                <a:ea typeface="Roboto Slab"/>
                <a:cs typeface="Roboto Slab"/>
                <a:sym typeface="Roboto Slab"/>
              </a:rPr>
              <a:t>Sentiment-Classifications of Restaurant Review</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Concluding remarks: bottom-line results of your system; potential problems and corresponding solution strategies.</a:t>
            </a:r>
            <a:endParaRPr sz="1200"/>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Roboto Slab"/>
                <a:ea typeface="Roboto Slab"/>
                <a:cs typeface="Roboto Slab"/>
                <a:sym typeface="Roboto Slab"/>
              </a:rPr>
              <a:t>http://www.cnblogs.com/arkenstone/p/6064196.ht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an overview of your system with possible changes made from your specification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Categories - food, ambience, service, deals, and worthiness.</a:t>
            </a:r>
            <a:endParaRPr sz="1200"/>
          </a:p>
          <a:p>
            <a:pPr indent="0" lvl="0" marL="0">
              <a:spcBef>
                <a:spcPts val="0"/>
              </a:spcBef>
              <a:spcAft>
                <a:spcPts val="0"/>
              </a:spcAft>
              <a:buNone/>
            </a:pPr>
            <a:r>
              <a:rPr lang="en" sz="1200"/>
              <a:t>Review stars 1-2 = bad, 3 = moderate , 4-5 = good</a:t>
            </a:r>
            <a:endParaRPr sz="1200"/>
          </a:p>
          <a:p>
            <a:pPr indent="0" lvl="0" marL="0">
              <a:spcBef>
                <a:spcPts val="0"/>
              </a:spcBef>
              <a:spcAft>
                <a:spcPts val="0"/>
              </a:spcAft>
              <a:buNone/>
            </a:pPr>
            <a:r>
              <a:t/>
            </a:r>
            <a:endParaRPr sz="1200"/>
          </a:p>
          <a:p>
            <a:pPr indent="0" lvl="0" marL="0">
              <a:spcBef>
                <a:spcPts val="0"/>
              </a:spcBef>
              <a:spcAft>
                <a:spcPts val="0"/>
              </a:spcAft>
              <a:buNone/>
            </a:pPr>
            <a:r>
              <a:rPr lang="en" sz="1200"/>
              <a:t>SVM - support-vector machines</a:t>
            </a:r>
            <a:endParaRPr sz="1200"/>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How your team will develop this system: team organization, data collection and study, algorithms and data structures of your system, systems/libraries to be used</a:t>
            </a:r>
            <a:endParaRPr sz="1200"/>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Preliminary data and prototype of your system, e.g., GUI and initial data visualization/analysis, that your team has already conducted</a:t>
            </a:r>
            <a:endParaRPr sz="1200"/>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airpair.com/nlp/keyword-extraction-tutorial" TargetMode="External"/><Relationship Id="rId4" Type="http://schemas.openxmlformats.org/officeDocument/2006/relationships/hyperlink" Target="http://www.ics.uci.edu/~vpsaini/" TargetMode="External"/><Relationship Id="rId5" Type="http://schemas.openxmlformats.org/officeDocument/2006/relationships/hyperlink" Target="https://www.yelp.com/c/manhattan/restaura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0" y="745425"/>
            <a:ext cx="5783400" cy="19008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Yelp Ratings System on Steroids</a:t>
            </a:r>
            <a:endParaRPr/>
          </a:p>
        </p:txBody>
      </p:sp>
      <p:sp>
        <p:nvSpPr>
          <p:cNvPr id="64" name="Shape 64"/>
          <p:cNvSpPr txBox="1"/>
          <p:nvPr>
            <p:ph idx="1" type="subTitle"/>
          </p:nvPr>
        </p:nvSpPr>
        <p:spPr>
          <a:xfrm>
            <a:off x="5245950" y="3258250"/>
            <a:ext cx="2336100" cy="11817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1800"/>
              <a:t>XiuXiang Jin</a:t>
            </a:r>
            <a:endParaRPr sz="1800"/>
          </a:p>
          <a:p>
            <a:pPr indent="0" lvl="0" marL="0" algn="l">
              <a:spcBef>
                <a:spcPts val="0"/>
              </a:spcBef>
              <a:spcAft>
                <a:spcPts val="0"/>
              </a:spcAft>
              <a:buNone/>
            </a:pPr>
            <a:r>
              <a:rPr lang="en" sz="1800"/>
              <a:t>YuHao Liu</a:t>
            </a:r>
            <a:endParaRPr sz="1800"/>
          </a:p>
          <a:p>
            <a:pPr indent="0" lvl="0" marL="0" algn="l">
              <a:spcBef>
                <a:spcPts val="0"/>
              </a:spcBef>
              <a:spcAft>
                <a:spcPts val="0"/>
              </a:spcAft>
              <a:buNone/>
            </a:pPr>
            <a:r>
              <a:rPr lang="en" sz="1800"/>
              <a:t>Ammar Karim</a:t>
            </a:r>
            <a:endParaRPr sz="1800"/>
          </a:p>
          <a:p>
            <a:pPr indent="0" lvl="0" marL="0" rtl="0" algn="l">
              <a:spcBef>
                <a:spcPts val="0"/>
              </a:spcBef>
              <a:spcAft>
                <a:spcPts val="0"/>
              </a:spcAft>
              <a:buNone/>
            </a:pPr>
            <a:r>
              <a:rPr lang="en" sz="1800"/>
              <a:t>Zeqiang Lin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Conclusion</a:t>
            </a:r>
            <a:endParaRPr/>
          </a:p>
        </p:txBody>
      </p:sp>
      <p:sp>
        <p:nvSpPr>
          <p:cNvPr id="123" name="Shape 1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Our prediction is mostly based on </a:t>
            </a:r>
            <a:r>
              <a:rPr lang="en"/>
              <a:t>user's</a:t>
            </a:r>
            <a:r>
              <a:rPr lang="en"/>
              <a:t> reviews. By now, we separate the user’s reviews into 5 </a:t>
            </a:r>
            <a:r>
              <a:rPr lang="en"/>
              <a:t>categories</a:t>
            </a:r>
            <a:r>
              <a:rPr lang="en"/>
              <a:t> to give user recommendation more accurately. The output of our system for now is the rating for each categories. We can add more features to make it more useful, such as let user choose different type of meal and we provide them rating based on their </a:t>
            </a:r>
            <a:r>
              <a:rPr lang="en"/>
              <a:t>input.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References</a:t>
            </a:r>
            <a:endParaRPr/>
          </a:p>
        </p:txBody>
      </p:sp>
      <p:sp>
        <p:nvSpPr>
          <p:cNvPr id="129" name="Shape 1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Medelyan, Alyona. </a:t>
            </a:r>
            <a:r>
              <a:rPr i="1" lang="en">
                <a:latin typeface="Times New Roman"/>
                <a:ea typeface="Times New Roman"/>
                <a:cs typeface="Times New Roman"/>
                <a:sym typeface="Times New Roman"/>
              </a:rPr>
              <a:t>NLP keyword extraction tutorial with RAKE and Maui</a:t>
            </a:r>
            <a:r>
              <a:rPr lang="en">
                <a:latin typeface="Times New Roman"/>
                <a:ea typeface="Times New Roman"/>
                <a:cs typeface="Times New Roman"/>
                <a:sym typeface="Times New Roman"/>
              </a:rPr>
              <a:t>. </a:t>
            </a:r>
            <a:endParaRPr>
              <a:latin typeface="Roboto Slab"/>
              <a:ea typeface="Roboto Slab"/>
              <a:cs typeface="Roboto Slab"/>
              <a:sym typeface="Roboto Slab"/>
            </a:endParaRPr>
          </a:p>
          <a:p>
            <a:pPr indent="0" lvl="0" marL="0" rtl="0">
              <a:spcBef>
                <a:spcPts val="1600"/>
              </a:spcBef>
              <a:spcAft>
                <a:spcPts val="0"/>
              </a:spcAft>
              <a:buNone/>
            </a:pPr>
            <a:r>
              <a:rPr lang="en" u="sng">
                <a:solidFill>
                  <a:schemeClr val="accent5"/>
                </a:solidFill>
                <a:hlinkClick r:id="rId3"/>
              </a:rPr>
              <a:t>https://www.airpair.com/nlp/keyword-extraction-tutorial</a:t>
            </a:r>
            <a:endParaRPr>
              <a:solidFill>
                <a:srgbClr val="FFFFFF"/>
              </a:solidFill>
              <a:latin typeface="Roboto Slab"/>
              <a:ea typeface="Roboto Slab"/>
              <a:cs typeface="Roboto Slab"/>
              <a:sym typeface="Roboto Slab"/>
            </a:endParaRPr>
          </a:p>
          <a:p>
            <a:pPr indent="0" lvl="0" marL="0">
              <a:spcBef>
                <a:spcPts val="1600"/>
              </a:spcBef>
              <a:spcAft>
                <a:spcPts val="0"/>
              </a:spcAft>
              <a:buNone/>
            </a:pPr>
            <a:r>
              <a:rPr lang="en">
                <a:solidFill>
                  <a:srgbClr val="FFFFFF"/>
                </a:solidFill>
                <a:latin typeface="Roboto Slab"/>
                <a:ea typeface="Roboto Slab"/>
                <a:cs typeface="Roboto Slab"/>
                <a:sym typeface="Roboto Slab"/>
              </a:rPr>
              <a:t>Sajnani, Hitesh, et al. “Yelp Dataset Challenge.” The Yelp Dataset Challenge - Multilabel Classification of Yelp Reviews into Relevant Categories, </a:t>
            </a:r>
            <a:r>
              <a:rPr lang="en" u="sng">
                <a:solidFill>
                  <a:schemeClr val="hlink"/>
                </a:solidFill>
                <a:latin typeface="Roboto Slab"/>
                <a:ea typeface="Roboto Slab"/>
                <a:cs typeface="Roboto Slab"/>
                <a:sym typeface="Roboto Slab"/>
                <a:hlinkClick r:id="rId4"/>
              </a:rPr>
              <a:t>www.ics.uci.edu/~vpsaini/</a:t>
            </a:r>
            <a:r>
              <a:rPr lang="en">
                <a:solidFill>
                  <a:srgbClr val="FFFFFF"/>
                </a:solidFill>
                <a:latin typeface="Roboto Slab"/>
                <a:ea typeface="Roboto Slab"/>
                <a:cs typeface="Roboto Slab"/>
                <a:sym typeface="Roboto Slab"/>
              </a:rPr>
              <a:t>.</a:t>
            </a:r>
            <a:endParaRPr>
              <a:solidFill>
                <a:srgbClr val="FFFFFF"/>
              </a:solidFill>
              <a:latin typeface="Roboto Slab"/>
              <a:ea typeface="Roboto Slab"/>
              <a:cs typeface="Roboto Slab"/>
              <a:sym typeface="Roboto Slab"/>
            </a:endParaRPr>
          </a:p>
          <a:p>
            <a:pPr indent="0" lvl="0" marL="0" rtl="0">
              <a:spcBef>
                <a:spcPts val="1600"/>
              </a:spcBef>
              <a:spcAft>
                <a:spcPts val="0"/>
              </a:spcAft>
              <a:buNone/>
            </a:pPr>
            <a:r>
              <a:rPr lang="en" sz="1200">
                <a:solidFill>
                  <a:srgbClr val="FFFFFF"/>
                </a:solidFill>
                <a:latin typeface="Times New Roman"/>
                <a:ea typeface="Times New Roman"/>
                <a:cs typeface="Times New Roman"/>
                <a:sym typeface="Times New Roman"/>
              </a:rPr>
              <a:t>“The Best of Yelp.” </a:t>
            </a:r>
            <a:r>
              <a:rPr i="1" lang="en" sz="1200">
                <a:solidFill>
                  <a:srgbClr val="FFFFFF"/>
                </a:solidFill>
                <a:latin typeface="Times New Roman"/>
                <a:ea typeface="Times New Roman"/>
                <a:cs typeface="Times New Roman"/>
                <a:sym typeface="Times New Roman"/>
              </a:rPr>
              <a:t>Yelp</a:t>
            </a:r>
            <a:r>
              <a:rPr lang="en" sz="1200">
                <a:solidFill>
                  <a:srgbClr val="FFFFFF"/>
                </a:solidFill>
                <a:latin typeface="Times New Roman"/>
                <a:ea typeface="Times New Roman"/>
                <a:cs typeface="Times New Roman"/>
                <a:sym typeface="Times New Roman"/>
              </a:rPr>
              <a:t>, www.yelp.com/c/manhattan/restaurants.</a:t>
            </a:r>
            <a:endParaRPr>
              <a:solidFill>
                <a:srgbClr val="FFFFFF"/>
              </a:solidFill>
              <a:latin typeface="Roboto Slab"/>
              <a:ea typeface="Roboto Slab"/>
              <a:cs typeface="Roboto Slab"/>
              <a:sym typeface="Roboto Slab"/>
            </a:endParaRPr>
          </a:p>
          <a:p>
            <a:pPr indent="0" lvl="0" marL="0">
              <a:spcBef>
                <a:spcPts val="1600"/>
              </a:spcBef>
              <a:spcAft>
                <a:spcPts val="0"/>
              </a:spcAft>
              <a:buNone/>
            </a:pPr>
            <a:r>
              <a:rPr lang="en" u="sng">
                <a:solidFill>
                  <a:schemeClr val="hlink"/>
                </a:solidFill>
                <a:latin typeface="Roboto Slab"/>
                <a:ea typeface="Roboto Slab"/>
                <a:cs typeface="Roboto Slab"/>
                <a:sym typeface="Roboto Slab"/>
                <a:hlinkClick r:id="rId5"/>
              </a:rPr>
              <a:t>https://www.yelp.com/c/manhattan/restaurants</a:t>
            </a:r>
            <a:endParaRPr>
              <a:solidFill>
                <a:srgbClr val="FFFFFF"/>
              </a:solidFill>
              <a:latin typeface="Roboto Slab"/>
              <a:ea typeface="Roboto Slab"/>
              <a:cs typeface="Roboto Slab"/>
              <a:sym typeface="Roboto Slab"/>
            </a:endParaRPr>
          </a:p>
          <a:p>
            <a:pPr indent="0" lvl="0" marL="0">
              <a:spcBef>
                <a:spcPts val="1600"/>
              </a:spcBef>
              <a:spcAft>
                <a:spcPts val="0"/>
              </a:spcAft>
              <a:buNone/>
            </a:pPr>
            <a:r>
              <a:t/>
            </a:r>
            <a:endParaRPr>
              <a:solidFill>
                <a:srgbClr val="FFFFFF"/>
              </a:solidFill>
              <a:latin typeface="Roboto Slab"/>
              <a:ea typeface="Roboto Slab"/>
              <a:cs typeface="Roboto Slab"/>
              <a:sym typeface="Roboto Slab"/>
            </a:endParaRPr>
          </a:p>
          <a:p>
            <a:pPr indent="0" lvl="0" marL="0">
              <a:spcBef>
                <a:spcPts val="1600"/>
              </a:spcBef>
              <a:spcAft>
                <a:spcPts val="1600"/>
              </a:spcAft>
              <a:buNone/>
            </a:pPr>
            <a:r>
              <a:t/>
            </a:r>
            <a:endParaRPr>
              <a:solidFill>
                <a:srgbClr val="FFFFFF"/>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Introduction </a:t>
            </a:r>
            <a:endParaRPr/>
          </a:p>
        </p:txBody>
      </p:sp>
      <p:sp>
        <p:nvSpPr>
          <p:cNvPr id="70" name="Shape 7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Primary motivation</a:t>
            </a:r>
            <a:endParaRPr/>
          </a:p>
          <a:p>
            <a:pPr indent="-342900" lvl="0" marL="457200" rtl="0">
              <a:spcBef>
                <a:spcPts val="0"/>
              </a:spcBef>
              <a:spcAft>
                <a:spcPts val="0"/>
              </a:spcAft>
              <a:buSzPts val="1800"/>
              <a:buChar char="-"/>
            </a:pPr>
            <a:r>
              <a:rPr lang="en"/>
              <a:t>Overview of the system</a:t>
            </a:r>
            <a:endParaRPr/>
          </a:p>
          <a:p>
            <a:pPr indent="-342900" lvl="0" marL="457200" rtl="0">
              <a:spcBef>
                <a:spcPts val="0"/>
              </a:spcBef>
              <a:spcAft>
                <a:spcPts val="0"/>
              </a:spcAft>
              <a:buSzPts val="1800"/>
              <a:buChar char="-"/>
            </a:pPr>
            <a:r>
              <a:rPr lang="en"/>
              <a:t>Why did we switch?</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Background </a:t>
            </a:r>
            <a:endParaRPr/>
          </a:p>
        </p:txBody>
      </p:sp>
      <p:sp>
        <p:nvSpPr>
          <p:cNvPr id="76" name="Shape 7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Sentiment extraction method used and steps taken by others:</a:t>
            </a:r>
            <a:endParaRPr/>
          </a:p>
          <a:p>
            <a:pPr indent="-342900" lvl="0" marL="457200" rtl="0">
              <a:spcBef>
                <a:spcPts val="1600"/>
              </a:spcBef>
              <a:spcAft>
                <a:spcPts val="0"/>
              </a:spcAft>
              <a:buSzPts val="1800"/>
              <a:buAutoNum type="arabicPeriod"/>
            </a:pPr>
            <a:r>
              <a:rPr lang="en"/>
              <a:t>Use Yelp released dataset and manually annotate reviews into 5 categories.</a:t>
            </a:r>
            <a:endParaRPr/>
          </a:p>
          <a:p>
            <a:pPr indent="-342900" lvl="0" marL="457200" rtl="0">
              <a:spcBef>
                <a:spcPts val="0"/>
              </a:spcBef>
              <a:spcAft>
                <a:spcPts val="0"/>
              </a:spcAft>
              <a:buSzPts val="1800"/>
              <a:buAutoNum type="arabicPeriod"/>
            </a:pPr>
            <a:r>
              <a:rPr lang="en"/>
              <a:t>Create binary features for rating 1-2 stars, 3 stars, and 4-5 stars and textual features of individual words, bigrams and trigrams.</a:t>
            </a:r>
            <a:endParaRPr/>
          </a:p>
          <a:p>
            <a:pPr indent="-342900" lvl="0" marL="457200" rtl="0">
              <a:spcBef>
                <a:spcPts val="0"/>
              </a:spcBef>
              <a:spcAft>
                <a:spcPts val="0"/>
              </a:spcAft>
              <a:buSzPts val="1800"/>
              <a:buAutoNum type="arabicPeriod"/>
            </a:pPr>
            <a:r>
              <a:rPr lang="en"/>
              <a:t>Create 5 binary classifiers by transform into 5 different dataset for each category to avoid correlation among categories.</a:t>
            </a:r>
            <a:endParaRPr/>
          </a:p>
          <a:p>
            <a:pPr indent="-342900" lvl="0" marL="457200" rtl="0">
              <a:spcBef>
                <a:spcPts val="0"/>
              </a:spcBef>
              <a:spcAft>
                <a:spcPts val="0"/>
              </a:spcAft>
              <a:buSzPts val="1800"/>
              <a:buAutoNum type="arabicPeriod"/>
            </a:pPr>
            <a:r>
              <a:rPr lang="en"/>
              <a:t>Use SVM to treat each category </a:t>
            </a:r>
            <a:r>
              <a:rPr lang="en"/>
              <a:t>separately</a:t>
            </a:r>
            <a:r>
              <a:rPr lang="en"/>
              <a:t> to do a final prediction.</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Background (Cont’)</a:t>
            </a:r>
            <a:endParaRPr/>
          </a:p>
        </p:txBody>
      </p:sp>
      <p:sp>
        <p:nvSpPr>
          <p:cNvPr id="82" name="Shape 8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3" name="Shape 83"/>
          <p:cNvPicPr preferRelativeResize="0"/>
          <p:nvPr/>
        </p:nvPicPr>
        <p:blipFill>
          <a:blip r:embed="rId3">
            <a:alphaModFix/>
          </a:blip>
          <a:stretch>
            <a:fillRect/>
          </a:stretch>
        </p:blipFill>
        <p:spPr>
          <a:xfrm>
            <a:off x="4480250" y="1489825"/>
            <a:ext cx="4275850" cy="3078900"/>
          </a:xfrm>
          <a:prstGeom prst="rect">
            <a:avLst/>
          </a:prstGeom>
          <a:noFill/>
          <a:ln>
            <a:noFill/>
          </a:ln>
        </p:spPr>
      </p:pic>
      <p:pic>
        <p:nvPicPr>
          <p:cNvPr id="84" name="Shape 84"/>
          <p:cNvPicPr preferRelativeResize="0"/>
          <p:nvPr/>
        </p:nvPicPr>
        <p:blipFill>
          <a:blip r:embed="rId4">
            <a:alphaModFix/>
          </a:blip>
          <a:stretch>
            <a:fillRect/>
          </a:stretch>
        </p:blipFill>
        <p:spPr>
          <a:xfrm>
            <a:off x="239100" y="1489825"/>
            <a:ext cx="4241150" cy="3078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Organization</a:t>
            </a:r>
            <a:endParaRPr/>
          </a:p>
        </p:txBody>
      </p:sp>
      <p:sp>
        <p:nvSpPr>
          <p:cNvPr id="90" name="Shape 9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FFFFFF"/>
                </a:solidFill>
                <a:latin typeface="Roboto Slab"/>
                <a:ea typeface="Roboto Slab"/>
                <a:cs typeface="Roboto Slab"/>
                <a:sym typeface="Roboto Slab"/>
              </a:rPr>
              <a:t>XiuXiang Jin: Background Research and Methodologies Analysis</a:t>
            </a:r>
            <a:endParaRPr>
              <a:solidFill>
                <a:srgbClr val="FFFFFF"/>
              </a:solidFill>
              <a:latin typeface="Roboto Slab"/>
              <a:ea typeface="Roboto Slab"/>
              <a:cs typeface="Roboto Slab"/>
              <a:sym typeface="Roboto Slab"/>
            </a:endParaRPr>
          </a:p>
          <a:p>
            <a:pPr indent="0" lvl="0" marL="0" rtl="0">
              <a:lnSpc>
                <a:spcPct val="100000"/>
              </a:lnSpc>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nSpc>
                <a:spcPct val="100000"/>
              </a:lnSpc>
              <a:spcBef>
                <a:spcPts val="0"/>
              </a:spcBef>
              <a:spcAft>
                <a:spcPts val="0"/>
              </a:spcAft>
              <a:buNone/>
            </a:pPr>
            <a:r>
              <a:rPr lang="en">
                <a:solidFill>
                  <a:srgbClr val="FFFFFF"/>
                </a:solidFill>
                <a:latin typeface="Roboto Slab"/>
                <a:ea typeface="Roboto Slab"/>
                <a:cs typeface="Roboto Slab"/>
                <a:sym typeface="Roboto Slab"/>
              </a:rPr>
              <a:t>YuHao Liu:  NLP: Keyword Extraction</a:t>
            </a:r>
            <a:endParaRPr b="1" sz="6000">
              <a:solidFill>
                <a:srgbClr val="7E7F7F"/>
              </a:solidFill>
              <a:latin typeface="Arial"/>
              <a:ea typeface="Arial"/>
              <a:cs typeface="Arial"/>
              <a:sym typeface="Arial"/>
            </a:endParaRPr>
          </a:p>
          <a:p>
            <a:pPr indent="0" lvl="0" marL="0" rtl="0">
              <a:lnSpc>
                <a:spcPct val="100000"/>
              </a:lnSpc>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nSpc>
                <a:spcPct val="100000"/>
              </a:lnSpc>
              <a:spcBef>
                <a:spcPts val="0"/>
              </a:spcBef>
              <a:spcAft>
                <a:spcPts val="0"/>
              </a:spcAft>
              <a:buNone/>
            </a:pPr>
            <a:r>
              <a:rPr lang="en">
                <a:solidFill>
                  <a:srgbClr val="FFFFFF"/>
                </a:solidFill>
                <a:latin typeface="Roboto Slab"/>
                <a:ea typeface="Roboto Slab"/>
                <a:cs typeface="Roboto Slab"/>
                <a:sym typeface="Roboto Slab"/>
              </a:rPr>
              <a:t>Ammar Karim: Data extraction/structuring, architecture, front-end design  </a:t>
            </a:r>
            <a:endParaRPr>
              <a:solidFill>
                <a:srgbClr val="FFFFFF"/>
              </a:solidFill>
              <a:latin typeface="Roboto Slab"/>
              <a:ea typeface="Roboto Slab"/>
              <a:cs typeface="Roboto Slab"/>
              <a:sym typeface="Roboto Slab"/>
            </a:endParaRPr>
          </a:p>
          <a:p>
            <a:pPr indent="0" lvl="0" marL="0" rtl="0">
              <a:lnSpc>
                <a:spcPct val="100000"/>
              </a:lnSpc>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nSpc>
                <a:spcPct val="100000"/>
              </a:lnSpc>
              <a:spcBef>
                <a:spcPts val="0"/>
              </a:spcBef>
              <a:spcAft>
                <a:spcPts val="0"/>
              </a:spcAft>
              <a:buNone/>
            </a:pPr>
            <a:r>
              <a:rPr lang="en">
                <a:solidFill>
                  <a:srgbClr val="FFFFFF"/>
                </a:solidFill>
                <a:latin typeface="Roboto Slab"/>
                <a:ea typeface="Roboto Slab"/>
                <a:cs typeface="Roboto Slab"/>
                <a:sym typeface="Roboto Slab"/>
              </a:rPr>
              <a:t>Zeqiang Lin: Classifier</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 Key Extraction</a:t>
            </a:r>
            <a:endParaRPr/>
          </a:p>
        </p:txBody>
      </p:sp>
      <p:sp>
        <p:nvSpPr>
          <p:cNvPr id="96" name="Shape 9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Three Main Components for Key Extraction:</a:t>
            </a:r>
            <a:endParaRPr/>
          </a:p>
          <a:p>
            <a:pPr indent="-342900" lvl="0" marL="457200" rtl="0">
              <a:spcBef>
                <a:spcPts val="1600"/>
              </a:spcBef>
              <a:spcAft>
                <a:spcPts val="0"/>
              </a:spcAft>
              <a:buSzPts val="1800"/>
              <a:buChar char="●"/>
            </a:pPr>
            <a:r>
              <a:rPr lang="en"/>
              <a:t>Candidate Selection</a:t>
            </a:r>
            <a:endParaRPr/>
          </a:p>
          <a:p>
            <a:pPr indent="-342900" lvl="0" marL="457200" rtl="0">
              <a:spcBef>
                <a:spcPts val="0"/>
              </a:spcBef>
              <a:spcAft>
                <a:spcPts val="0"/>
              </a:spcAft>
              <a:buSzPts val="1800"/>
              <a:buChar char="●"/>
            </a:pPr>
            <a:r>
              <a:rPr lang="en"/>
              <a:t>Properties Calculation</a:t>
            </a:r>
            <a:endParaRPr/>
          </a:p>
          <a:p>
            <a:pPr indent="-342900" lvl="0" marL="457200" rtl="0">
              <a:spcBef>
                <a:spcPts val="0"/>
              </a:spcBef>
              <a:spcAft>
                <a:spcPts val="0"/>
              </a:spcAft>
              <a:buSzPts val="1800"/>
              <a:buChar char="●"/>
            </a:pPr>
            <a:r>
              <a:rPr lang="en"/>
              <a:t>Scoring and Selecting Keyword</a:t>
            </a:r>
            <a:endParaRPr/>
          </a:p>
          <a:p>
            <a:pPr indent="-317500" lvl="1" marL="914400" rtl="0">
              <a:spcBef>
                <a:spcPts val="0"/>
              </a:spcBef>
              <a:spcAft>
                <a:spcPts val="0"/>
              </a:spcAft>
              <a:buSzPts val="1400"/>
              <a:buChar char="○"/>
            </a:pPr>
            <a:r>
              <a:rPr lang="en"/>
              <a:t>Formula: Python using RAKE</a:t>
            </a:r>
            <a:endParaRPr/>
          </a:p>
          <a:p>
            <a:pPr indent="-317500" lvl="1" marL="914400" rtl="0">
              <a:spcBef>
                <a:spcPts val="0"/>
              </a:spcBef>
              <a:spcAft>
                <a:spcPts val="0"/>
              </a:spcAft>
              <a:buSzPts val="1400"/>
              <a:buChar char="○"/>
            </a:pPr>
            <a:r>
              <a:rPr lang="en"/>
              <a:t>Machine Learning: Java with Maui</a:t>
            </a:r>
            <a:endParaRPr/>
          </a:p>
          <a:p>
            <a:pPr indent="-317500" lvl="2" marL="1371600" rtl="0">
              <a:spcBef>
                <a:spcPts val="0"/>
              </a:spcBef>
              <a:spcAft>
                <a:spcPts val="0"/>
              </a:spcAft>
              <a:buSzPts val="1400"/>
              <a:buChar char="■"/>
            </a:pPr>
            <a:r>
              <a:rPr lang="en"/>
              <a:t>Toolkit: Weka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102" name="Shape 10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3" name="Shape 103"/>
          <p:cNvPicPr preferRelativeResize="0"/>
          <p:nvPr/>
        </p:nvPicPr>
        <p:blipFill rotWithShape="1">
          <a:blip r:embed="rId3">
            <a:alphaModFix/>
          </a:blip>
          <a:srcRect b="57071" l="16874" r="61354" t="19225"/>
          <a:stretch/>
        </p:blipFill>
        <p:spPr>
          <a:xfrm>
            <a:off x="387900" y="1489825"/>
            <a:ext cx="4888949" cy="299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System</a:t>
            </a:r>
            <a:endParaRPr/>
          </a:p>
        </p:txBody>
      </p:sp>
      <p:sp>
        <p:nvSpPr>
          <p:cNvPr id="109" name="Shape 10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10" name="Shape 110"/>
          <p:cNvPicPr preferRelativeResize="0"/>
          <p:nvPr/>
        </p:nvPicPr>
        <p:blipFill rotWithShape="1">
          <a:blip r:embed="rId3">
            <a:alphaModFix/>
          </a:blip>
          <a:srcRect b="52710" l="0" r="49310" t="17566"/>
          <a:stretch/>
        </p:blipFill>
        <p:spPr>
          <a:xfrm>
            <a:off x="387900" y="1489825"/>
            <a:ext cx="8588074" cy="301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Grab Reviews</a:t>
            </a:r>
            <a:endParaRPr/>
          </a:p>
        </p:txBody>
      </p:sp>
      <p:sp>
        <p:nvSpPr>
          <p:cNvPr id="116" name="Shape 1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https://github.com/zlin001/CSc59866/blob/master/review_scraper.py</a:t>
            </a:r>
            <a:endParaRPr/>
          </a:p>
        </p:txBody>
      </p:sp>
      <p:pic>
        <p:nvPicPr>
          <p:cNvPr id="117" name="Shape 117"/>
          <p:cNvPicPr preferRelativeResize="0"/>
          <p:nvPr/>
        </p:nvPicPr>
        <p:blipFill>
          <a:blip r:embed="rId3">
            <a:alphaModFix/>
          </a:blip>
          <a:stretch>
            <a:fillRect/>
          </a:stretch>
        </p:blipFill>
        <p:spPr>
          <a:xfrm>
            <a:off x="387900" y="2125347"/>
            <a:ext cx="4612075" cy="244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