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5" y="3183255"/>
            <a:ext cx="1381125" cy="188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3183255"/>
            <a:ext cx="1887220" cy="188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3176270"/>
            <a:ext cx="1894205" cy="1894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05" y="605155"/>
            <a:ext cx="2065020" cy="2065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445" y="605155"/>
            <a:ext cx="2114550" cy="21145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940" y="605155"/>
            <a:ext cx="1637030" cy="2120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7750" y="3176270"/>
            <a:ext cx="1984375" cy="19989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F2E2A2-FEFD-440C-945F-55BA3940C567}"/>
              </a:ext>
            </a:extLst>
          </p:cNvPr>
          <p:cNvSpPr txBox="1"/>
          <p:nvPr/>
        </p:nvSpPr>
        <p:spPr>
          <a:xfrm>
            <a:off x="853844" y="365761"/>
            <a:ext cx="30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西瓜书中解释的不详细的，</a:t>
            </a:r>
            <a:r>
              <a:rPr lang="en-US" altLang="zh-CN" dirty="0"/>
              <a:t>GitHub</a:t>
            </a:r>
            <a:r>
              <a:rPr lang="zh-CN" altLang="en-US" dirty="0"/>
              <a:t>上有开源的南瓜书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2604770" y="5435600"/>
            <a:ext cx="4511040" cy="880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聚类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48995" y="1058545"/>
            <a:ext cx="914400" cy="4583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/>
              <a:t>机器学习原理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663825" y="335915"/>
            <a:ext cx="7534910" cy="4998720"/>
            <a:chOff x="4195" y="529"/>
            <a:chExt cx="11866" cy="8690"/>
          </a:xfrm>
        </p:grpSpPr>
        <p:sp>
          <p:nvSpPr>
            <p:cNvPr id="49" name="圆角矩形 48"/>
            <p:cNvSpPr/>
            <p:nvPr/>
          </p:nvSpPr>
          <p:spPr>
            <a:xfrm>
              <a:off x="6506" y="6728"/>
              <a:ext cx="4711" cy="15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概率图模型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195" y="529"/>
              <a:ext cx="11866" cy="5987"/>
              <a:chOff x="4195" y="529"/>
              <a:chExt cx="11866" cy="920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195" y="529"/>
                <a:ext cx="7718" cy="6474"/>
                <a:chOff x="4195" y="529"/>
                <a:chExt cx="7718" cy="6474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4195" y="529"/>
                  <a:ext cx="7718" cy="3784"/>
                  <a:chOff x="4269" y="1756"/>
                  <a:chExt cx="7718" cy="3784"/>
                </a:xfrm>
              </p:grpSpPr>
              <p:sp>
                <p:nvSpPr>
                  <p:cNvPr id="5" name="圆角矩形 4"/>
                  <p:cNvSpPr/>
                  <p:nvPr/>
                </p:nvSpPr>
                <p:spPr>
                  <a:xfrm>
                    <a:off x="4269" y="1756"/>
                    <a:ext cx="5398" cy="378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>
                    <a:normAutofit/>
                  </a:bodyPr>
                  <a:lstStyle/>
                  <a:p>
                    <a:pPr algn="ctr"/>
                    <a:r>
                      <a:rPr lang="zh-CN" altLang="en-US">
                        <a:solidFill>
                          <a:schemeClr val="accent1"/>
                        </a:solidFill>
                      </a:rPr>
                      <a:t>广义线性回归</a:t>
                    </a:r>
                  </a:p>
                </p:txBody>
              </p:sp>
              <p:sp>
                <p:nvSpPr>
                  <p:cNvPr id="6" name="圆角矩形 5"/>
                  <p:cNvSpPr/>
                  <p:nvPr/>
                </p:nvSpPr>
                <p:spPr>
                  <a:xfrm>
                    <a:off x="4604" y="3058"/>
                    <a:ext cx="1976" cy="125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r>
                      <a:rPr lang="zh-CN" altLang="en-US"/>
                      <a:t>线性回归</a:t>
                    </a:r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7376" y="4000"/>
                    <a:ext cx="1976" cy="1255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r>
                      <a:rPr lang="zh-CN" altLang="en-US"/>
                      <a:t>感知机</a:t>
                    </a:r>
                  </a:p>
                </p:txBody>
              </p:sp>
              <p:sp>
                <p:nvSpPr>
                  <p:cNvPr id="8" name="圆角矩形 7"/>
                  <p:cNvSpPr/>
                  <p:nvPr/>
                </p:nvSpPr>
                <p:spPr>
                  <a:xfrm>
                    <a:off x="7376" y="2477"/>
                    <a:ext cx="1976" cy="125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7500" lnSpcReduction="10000"/>
                  </a:bodyPr>
                  <a:lstStyle/>
                  <a:p>
                    <a:pPr algn="ctr"/>
                    <a:r>
                      <a:rPr lang="zh-CN" altLang="en-US"/>
                      <a:t>逻辑斯蒂回归</a:t>
                    </a:r>
                  </a:p>
                </p:txBody>
              </p:sp>
              <p:cxnSp>
                <p:nvCxnSpPr>
                  <p:cNvPr id="9" name="直接箭头连接符 8"/>
                  <p:cNvCxnSpPr>
                    <a:stCxn id="6" idx="3"/>
                    <a:endCxn id="7" idx="1"/>
                  </p:cNvCxnSpPr>
                  <p:nvPr/>
                </p:nvCxnSpPr>
                <p:spPr>
                  <a:xfrm>
                    <a:off x="6580" y="3686"/>
                    <a:ext cx="796" cy="94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stCxn id="6" idx="3"/>
                    <a:endCxn id="8" idx="1"/>
                  </p:cNvCxnSpPr>
                  <p:nvPr/>
                </p:nvCxnSpPr>
                <p:spPr>
                  <a:xfrm flipV="1">
                    <a:off x="6580" y="3105"/>
                    <a:ext cx="796" cy="58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0011" y="4000"/>
                    <a:ext cx="1976" cy="125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90000"/>
                  </a:bodyPr>
                  <a:lstStyle/>
                  <a:p>
                    <a:pPr algn="ctr"/>
                    <a:r>
                      <a:rPr lang="zh-CN" altLang="en-US"/>
                      <a:t>支持向量机</a:t>
                    </a:r>
                  </a:p>
                </p:txBody>
              </p: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10011" y="2477"/>
                    <a:ext cx="1976" cy="12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7500" lnSpcReduction="10000"/>
                  </a:bodyPr>
                  <a:lstStyle/>
                  <a:p>
                    <a:pPr algn="ctr"/>
                    <a:r>
                      <a:rPr lang="zh-CN" altLang="en-US"/>
                      <a:t>人工神经网络</a:t>
                    </a:r>
                  </a:p>
                </p:txBody>
              </p:sp>
              <p:cxnSp>
                <p:nvCxnSpPr>
                  <p:cNvPr id="13" name="直接箭头连接符 12"/>
                  <p:cNvCxnSpPr>
                    <a:stCxn id="7" idx="3"/>
                    <a:endCxn id="11" idx="1"/>
                  </p:cNvCxnSpPr>
                  <p:nvPr/>
                </p:nvCxnSpPr>
                <p:spPr>
                  <a:xfrm>
                    <a:off x="9352" y="4628"/>
                    <a:ext cx="6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>
                    <a:stCxn id="8" idx="3"/>
                    <a:endCxn id="12" idx="1"/>
                  </p:cNvCxnSpPr>
                  <p:nvPr/>
                </p:nvCxnSpPr>
                <p:spPr>
                  <a:xfrm>
                    <a:off x="9352" y="3105"/>
                    <a:ext cx="6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圆角矩形 15"/>
                <p:cNvSpPr/>
                <p:nvPr/>
              </p:nvSpPr>
              <p:spPr>
                <a:xfrm>
                  <a:off x="4205" y="4651"/>
                  <a:ext cx="5398" cy="235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zh-CN" altLang="en-US">
                      <a:solidFill>
                        <a:schemeClr val="accent1"/>
                      </a:solidFill>
                    </a:rPr>
                    <a:t>决策树</a:t>
                  </a: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4530" y="5470"/>
                  <a:ext cx="1494" cy="1255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/>
                    <a:t>ID3</a:t>
                  </a: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6157" y="5470"/>
                  <a:ext cx="1494" cy="1255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/>
                    <a:t>C4.5</a:t>
                  </a: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7784" y="5470"/>
                  <a:ext cx="1494" cy="1255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/>
                    <a:t>CART</a:t>
                  </a:r>
                </a:p>
              </p:txBody>
            </p:sp>
            <p:cxnSp>
              <p:nvCxnSpPr>
                <p:cNvPr id="20" name="直接箭头连接符 19"/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6024" y="6098"/>
                  <a:ext cx="13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7651" y="6098"/>
                  <a:ext cx="13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/>
              <p:cNvGrpSpPr/>
              <p:nvPr/>
            </p:nvGrpSpPr>
            <p:grpSpPr>
              <a:xfrm>
                <a:off x="6506" y="7379"/>
                <a:ext cx="7052" cy="2354"/>
                <a:chOff x="4882" y="7398"/>
                <a:chExt cx="7052" cy="2354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4882" y="7398"/>
                  <a:ext cx="7052" cy="2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lstStyle/>
                <a:p>
                  <a:pPr algn="ctr"/>
                  <a:r>
                    <a:rPr lang="zh-CN" altLang="en-US">
                      <a:solidFill>
                        <a:schemeClr val="accent1"/>
                      </a:solidFill>
                    </a:rPr>
                    <a:t>集成学习</a:t>
                  </a: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7303" y="8090"/>
                  <a:ext cx="1975" cy="1255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/>
                    <a:t>Boosting</a:t>
                  </a: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5103" y="8090"/>
                  <a:ext cx="1975" cy="12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r>
                    <a:rPr lang="en-US" altLang="zh-CN"/>
                    <a:t>Bagging</a:t>
                  </a:r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>
                <a:off x="4289" y="8478"/>
                <a:ext cx="1976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zh-CN" altLang="en-US"/>
                  <a:t>随机森林</a:t>
                </a:r>
              </a:p>
            </p:txBody>
          </p:sp>
          <p:cxnSp>
            <p:nvCxnSpPr>
              <p:cNvPr id="28" name="直接箭头连接符 27"/>
              <p:cNvCxnSpPr>
                <a:stCxn id="16" idx="2"/>
                <a:endCxn id="27" idx="0"/>
              </p:cNvCxnSpPr>
              <p:nvPr/>
            </p:nvCxnSpPr>
            <p:spPr>
              <a:xfrm flipH="1">
                <a:off x="5277" y="7004"/>
                <a:ext cx="1627" cy="1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5" idx="1"/>
                <a:endCxn id="27" idx="3"/>
              </p:cNvCxnSpPr>
              <p:nvPr/>
            </p:nvCxnSpPr>
            <p:spPr>
              <a:xfrm flipH="1">
                <a:off x="6265" y="8697"/>
                <a:ext cx="462" cy="4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10594" y="5471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/>
                  <a:t>BDT</a:t>
                </a:r>
              </a:p>
            </p:txBody>
          </p:sp>
          <p:cxnSp>
            <p:nvCxnSpPr>
              <p:cNvPr id="31" name="直接箭头连接符 30"/>
              <p:cNvCxnSpPr>
                <a:stCxn id="19" idx="3"/>
                <a:endCxn id="30" idx="1"/>
              </p:cNvCxnSpPr>
              <p:nvPr/>
            </p:nvCxnSpPr>
            <p:spPr>
              <a:xfrm>
                <a:off x="9278" y="6098"/>
                <a:ext cx="131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4" idx="3"/>
                <a:endCxn id="30" idx="2"/>
              </p:cNvCxnSpPr>
              <p:nvPr/>
            </p:nvCxnSpPr>
            <p:spPr>
              <a:xfrm flipV="1">
                <a:off x="10902" y="6726"/>
                <a:ext cx="439" cy="19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圆角矩形 32"/>
              <p:cNvSpPr/>
              <p:nvPr/>
            </p:nvSpPr>
            <p:spPr>
              <a:xfrm>
                <a:off x="12393" y="5471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/>
                  <a:t>GBDT</a:t>
                </a: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4177" y="5471"/>
                <a:ext cx="188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/>
                  <a:t>XGBoost</a:t>
                </a:r>
              </a:p>
            </p:txBody>
          </p:sp>
          <p:cxnSp>
            <p:nvCxnSpPr>
              <p:cNvPr id="35" name="直接箭头连接符 34"/>
              <p:cNvCxnSpPr>
                <a:stCxn id="30" idx="3"/>
                <a:endCxn id="33" idx="1"/>
              </p:cNvCxnSpPr>
              <p:nvPr/>
            </p:nvCxnSpPr>
            <p:spPr>
              <a:xfrm>
                <a:off x="12088" y="6099"/>
                <a:ext cx="3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3" idx="3"/>
                <a:endCxn id="34" idx="1"/>
              </p:cNvCxnSpPr>
              <p:nvPr/>
            </p:nvCxnSpPr>
            <p:spPr>
              <a:xfrm>
                <a:off x="13887" y="6099"/>
                <a:ext cx="29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12854" y="623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/>
                  <a:t>CNN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2854" y="2146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/>
                  <a:t>RNN</a:t>
                </a: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2854" y="3808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/>
                  <a:t>GAN</a:t>
                </a:r>
              </a:p>
            </p:txBody>
          </p:sp>
          <p:cxnSp>
            <p:nvCxnSpPr>
              <p:cNvPr id="40" name="直接箭头连接符 39"/>
              <p:cNvCxnSpPr>
                <a:stCxn id="12" idx="3"/>
                <a:endCxn id="37" idx="1"/>
              </p:cNvCxnSpPr>
              <p:nvPr/>
            </p:nvCxnSpPr>
            <p:spPr>
              <a:xfrm flipV="1">
                <a:off x="11913" y="1251"/>
                <a:ext cx="941" cy="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2" idx="3"/>
                <a:endCxn id="38" idx="1"/>
              </p:cNvCxnSpPr>
              <p:nvPr/>
            </p:nvCxnSpPr>
            <p:spPr>
              <a:xfrm>
                <a:off x="11913" y="1878"/>
                <a:ext cx="941" cy="8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2" idx="3"/>
                <a:endCxn id="39" idx="1"/>
              </p:cNvCxnSpPr>
              <p:nvPr/>
            </p:nvCxnSpPr>
            <p:spPr>
              <a:xfrm>
                <a:off x="11913" y="1878"/>
                <a:ext cx="941" cy="25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圆角矩形 44"/>
            <p:cNvSpPr/>
            <p:nvPr/>
          </p:nvSpPr>
          <p:spPr>
            <a:xfrm>
              <a:off x="4289" y="7086"/>
              <a:ext cx="1976" cy="81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0000"/>
            </a:bodyPr>
            <a:lstStyle/>
            <a:p>
              <a:pPr algn="ctr"/>
              <a:r>
                <a:rPr lang="zh-CN" altLang="en-US"/>
                <a:t>朴素贝叶斯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89" y="8403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/>
                <a:t>期望最大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726" y="7274"/>
              <a:ext cx="1976" cy="81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/>
                <a:t>HMM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948" y="7274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/>
                <a:t>CRF</a:t>
              </a:r>
            </a:p>
          </p:txBody>
        </p:sp>
        <p:cxnSp>
          <p:nvCxnSpPr>
            <p:cNvPr id="51" name="直接箭头连接符 50"/>
            <p:cNvCxnSpPr>
              <a:stCxn id="45" idx="3"/>
              <a:endCxn id="49" idx="1"/>
            </p:cNvCxnSpPr>
            <p:nvPr/>
          </p:nvCxnSpPr>
          <p:spPr>
            <a:xfrm>
              <a:off x="6265" y="7494"/>
              <a:ext cx="2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7" idx="3"/>
              <a:endCxn id="48" idx="1"/>
            </p:cNvCxnSpPr>
            <p:nvPr/>
          </p:nvCxnSpPr>
          <p:spPr>
            <a:xfrm>
              <a:off x="8702" y="7682"/>
              <a:ext cx="2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6" idx="3"/>
              <a:endCxn id="47" idx="2"/>
            </p:cNvCxnSpPr>
            <p:nvPr/>
          </p:nvCxnSpPr>
          <p:spPr>
            <a:xfrm flipV="1">
              <a:off x="6265" y="8090"/>
              <a:ext cx="1449" cy="7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 53"/>
            <p:cNvSpPr/>
            <p:nvPr/>
          </p:nvSpPr>
          <p:spPr>
            <a:xfrm>
              <a:off x="7874" y="8403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/>
                <a:t>GMM</a:t>
              </a:r>
            </a:p>
          </p:txBody>
        </p:sp>
        <p:cxnSp>
          <p:nvCxnSpPr>
            <p:cNvPr id="55" name="直接箭头连接符 54"/>
            <p:cNvCxnSpPr>
              <a:stCxn id="46" idx="3"/>
              <a:endCxn id="54" idx="1"/>
            </p:cNvCxnSpPr>
            <p:nvPr/>
          </p:nvCxnSpPr>
          <p:spPr>
            <a:xfrm>
              <a:off x="6265" y="8811"/>
              <a:ext cx="16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圆角矩形 56"/>
          <p:cNvSpPr/>
          <p:nvPr/>
        </p:nvSpPr>
        <p:spPr>
          <a:xfrm>
            <a:off x="2723515" y="5641168"/>
            <a:ext cx="1254760" cy="46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/>
              <a:t>k</a:t>
            </a:r>
            <a:r>
              <a:rPr lang="zh-CN" altLang="en-US"/>
              <a:t>均值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4271010" y="5641168"/>
            <a:ext cx="1254760" cy="46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/>
              <a:t>密度聚类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5681980" y="5641168"/>
            <a:ext cx="1254760" cy="46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/>
              <a:t>层次聚类</a:t>
            </a:r>
          </a:p>
        </p:txBody>
      </p:sp>
      <p:cxnSp>
        <p:nvCxnSpPr>
          <p:cNvPr id="61" name="直接箭头连接符 60"/>
          <p:cNvCxnSpPr>
            <a:stCxn id="46" idx="2"/>
            <a:endCxn id="57" idx="0"/>
          </p:cNvCxnSpPr>
          <p:nvPr/>
        </p:nvCxnSpPr>
        <p:spPr>
          <a:xfrm>
            <a:off x="3350895" y="533527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037070" y="3157855"/>
            <a:ext cx="135953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/>
              <a:t>AdaBoost</a:t>
            </a:r>
          </a:p>
        </p:txBody>
      </p:sp>
      <p:cxnSp>
        <p:nvCxnSpPr>
          <p:cNvPr id="3" name="直接箭头连接符 2"/>
          <p:cNvCxnSpPr>
            <a:stCxn id="57" idx="3"/>
            <a:endCxn id="59" idx="1"/>
          </p:cNvCxnSpPr>
          <p:nvPr/>
        </p:nvCxnSpPr>
        <p:spPr>
          <a:xfrm>
            <a:off x="3978275" y="5876290"/>
            <a:ext cx="292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9" idx="3"/>
            <a:endCxn id="60" idx="1"/>
          </p:cNvCxnSpPr>
          <p:nvPr/>
        </p:nvCxnSpPr>
        <p:spPr>
          <a:xfrm>
            <a:off x="5525770" y="5876290"/>
            <a:ext cx="156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9422130" y="940952"/>
            <a:ext cx="948690" cy="469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/>
              <a:t>LSTM</a:t>
            </a:r>
          </a:p>
        </p:txBody>
      </p:sp>
      <p:cxnSp>
        <p:nvCxnSpPr>
          <p:cNvPr id="62" name="直接箭头连接符 61"/>
          <p:cNvCxnSpPr>
            <a:stCxn id="38" idx="3"/>
            <a:endCxn id="50" idx="1"/>
          </p:cNvCxnSpPr>
          <p:nvPr/>
        </p:nvCxnSpPr>
        <p:spPr>
          <a:xfrm>
            <a:off x="9110980" y="117602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anch3or</dc:creator>
  <cp:lastModifiedBy>Ling Zhu</cp:lastModifiedBy>
  <cp:revision>21</cp:revision>
  <dcterms:created xsi:type="dcterms:W3CDTF">2020-09-19T22:39:02Z</dcterms:created>
  <dcterms:modified xsi:type="dcterms:W3CDTF">2020-09-22T07:54:47Z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