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FF9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85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9" name="Прямоугольник 8"/>
          <p:cNvSpPr/>
          <p:nvPr/>
        </p:nvSpPr>
        <p:spPr bwMode="ltGray">
          <a:xfrm>
            <a:off x="1" y="0"/>
            <a:ext cx="9143999" cy="385157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ctrTitle"/>
          </p:nvPr>
        </p:nvSpPr>
        <p:spPr>
          <a:xfrm>
            <a:off x="685800" y="2516886"/>
            <a:ext cx="8077200" cy="1255014"/>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smtClean="0"/>
              <a:t>Образец заголовка</a:t>
            </a:r>
            <a:endParaRPr kumimoji="0" lang="en-US"/>
          </a:p>
        </p:txBody>
      </p:sp>
      <p:sp>
        <p:nvSpPr>
          <p:cNvPr id="3" name="Подзаголовок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smtClean="0"/>
              <a:t>Образец подзаголовка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10" name="Прямоугольник 9"/>
          <p:cNvSpPr/>
          <p:nvPr/>
        </p:nvSpPr>
        <p:spPr bwMode="invGray">
          <a:xfrm>
            <a:off x="0" y="384625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Прямоугольник 7"/>
          <p:cNvSpPr/>
          <p:nvPr/>
        </p:nvSpPr>
        <p:spPr bwMode="ltGray">
          <a:xfrm>
            <a:off x="6647688" y="0"/>
            <a:ext cx="2514601"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05980"/>
            <a:ext cx="1905000" cy="4388644"/>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28600"/>
            <a:ext cx="6019800" cy="4388644"/>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5" name="Нижний колонтитул 4"/>
          <p:cNvSpPr>
            <a:spLocks noGrp="1"/>
          </p:cNvSpPr>
          <p:nvPr>
            <p:ph type="ftr" sz="quarter" idx="11"/>
          </p:nvPr>
        </p:nvSpPr>
        <p:spPr>
          <a:xfrm>
            <a:off x="2640597" y="4783095"/>
            <a:ext cx="3836404" cy="273844"/>
          </a:xfrm>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586"/>
            <a:ext cx="8229600" cy="939546"/>
          </a:xfrm>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Прямоугольник 8"/>
          <p:cNvSpPr/>
          <p:nvPr/>
        </p:nvSpPr>
        <p:spPr bwMode="ltGray">
          <a:xfrm>
            <a:off x="0" y="1"/>
            <a:ext cx="9144000" cy="195189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Прямоугольник 11"/>
          <p:cNvSpPr/>
          <p:nvPr/>
        </p:nvSpPr>
        <p:spPr bwMode="invGray">
          <a:xfrm>
            <a:off x="0" y="1951890"/>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749808" y="89154"/>
            <a:ext cx="8013192" cy="1227582"/>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40664" y="1371600"/>
            <a:ext cx="8022336" cy="51435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4" name="Содержимое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Текст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6" name="Содержимое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14300"/>
            <a:ext cx="2523744" cy="733806"/>
          </a:xfrm>
        </p:spPr>
        <p:txBody>
          <a:bodyPr vert="horz" lIns="73152" rIns="45720" bIns="0" rtlCol="0" anchor="b">
            <a:normAutofit/>
            <a:sp3d prstMaterial="matte"/>
          </a:bodyPr>
          <a:lstStyle>
            <a:lvl1pPr algn="l">
              <a:defRPr sz="2000" b="0"/>
            </a:lvl1pPr>
            <a:extLst/>
          </a:lstStyle>
          <a:p>
            <a:r>
              <a:rPr kumimoji="0" lang="ru-RU" smtClean="0"/>
              <a:t>Образец заголовка</a:t>
            </a:r>
            <a:endParaRPr kumimoji="0" lang="en-US"/>
          </a:p>
        </p:txBody>
      </p:sp>
      <p:sp>
        <p:nvSpPr>
          <p:cNvPr id="3" name="Содержимое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Текст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31.10.2023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12" name="Прямоугольник 11"/>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2903806" y="1113606"/>
            <a:ext cx="6247397" cy="4029894"/>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smtClean="0"/>
              <a:t>Вставка рисунка</a:t>
            </a:r>
            <a:endParaRPr kumimoji="0" lang="en-US" dirty="0"/>
          </a:p>
        </p:txBody>
      </p:sp>
      <p:sp>
        <p:nvSpPr>
          <p:cNvPr id="4" name="Текст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164592" y="877824"/>
            <a:ext cx="2523744" cy="150876"/>
          </a:xfrm>
        </p:spPr>
        <p:txBody>
          <a:bodyPr/>
          <a:lstStyle/>
          <a:p>
            <a:fld id="{5B106E36-FD25-4E2D-B0AA-010F637433A0}" type="datetimeFigureOut">
              <a:rPr lang="ru-RU" smtClean="0"/>
              <a:pPr/>
              <a:t>31.10.2023</a:t>
            </a:fld>
            <a:endParaRPr lang="ru-RU"/>
          </a:p>
        </p:txBody>
      </p:sp>
      <p:sp>
        <p:nvSpPr>
          <p:cNvPr id="11" name="Прямоугольник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877824"/>
            <a:ext cx="5193792" cy="150876"/>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877824"/>
            <a:ext cx="733864" cy="150876"/>
          </a:xfrm>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07692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Прямоугольник 6"/>
          <p:cNvSpPr/>
          <p:nvPr/>
        </p:nvSpPr>
        <p:spPr bwMode="ltGray">
          <a:xfrm>
            <a:off x="1" y="0"/>
            <a:ext cx="9143999" cy="10753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457200" y="114300"/>
            <a:ext cx="8229600" cy="938297"/>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331394"/>
            <a:ext cx="8229600" cy="3469207"/>
          </a:xfrm>
          <a:prstGeom prst="rect">
            <a:avLst/>
          </a:prstGeom>
        </p:spPr>
        <p:txBody>
          <a:bodyPr vert="horz" lIns="54864" tIns="91440" rtlCol="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4" name="Дата 3"/>
          <p:cNvSpPr>
            <a:spLocks noGrp="1"/>
          </p:cNvSpPr>
          <p:nvPr>
            <p:ph type="dt" sz="half" idx="2"/>
          </p:nvPr>
        </p:nvSpPr>
        <p:spPr>
          <a:xfrm>
            <a:off x="457200" y="4857749"/>
            <a:ext cx="2133600" cy="20574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B106E36-FD25-4E2D-B0AA-010F637433A0}" type="datetimeFigureOut">
              <a:rPr lang="ru-RU" smtClean="0"/>
              <a:pPr/>
              <a:t>31.10.2023</a:t>
            </a:fld>
            <a:endParaRPr lang="ru-RU"/>
          </a:p>
        </p:txBody>
      </p:sp>
      <p:sp>
        <p:nvSpPr>
          <p:cNvPr id="5" name="Нижний колонтитул 4"/>
          <p:cNvSpPr>
            <a:spLocks noGrp="1"/>
          </p:cNvSpPr>
          <p:nvPr>
            <p:ph type="ftr" sz="quarter" idx="3"/>
          </p:nvPr>
        </p:nvSpPr>
        <p:spPr>
          <a:xfrm>
            <a:off x="2640597" y="4857749"/>
            <a:ext cx="5507719" cy="20574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4857749"/>
            <a:ext cx="733864" cy="20574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dz2cdn1.dzone.com/storage/article-thumb/13998088-thumb.jpg"/>
          <p:cNvPicPr>
            <a:picLocks noChangeAspect="1" noChangeArrowheads="1"/>
          </p:cNvPicPr>
          <p:nvPr/>
        </p:nvPicPr>
        <p:blipFill>
          <a:blip r:embed="rId2" cstate="print">
            <a:lum bright="-40000" contrast="-43000"/>
          </a:blip>
          <a:srcRect/>
          <a:stretch>
            <a:fillRect/>
          </a:stretch>
        </p:blipFill>
        <p:spPr bwMode="auto">
          <a:xfrm>
            <a:off x="0" y="0"/>
            <a:ext cx="9144000" cy="5714947"/>
          </a:xfrm>
          <a:prstGeom prst="rect">
            <a:avLst/>
          </a:prstGeom>
          <a:noFill/>
          <a:effectLst>
            <a:outerShdw blurRad="50800" dist="50800" dir="5400000" algn="ctr" rotWithShape="0">
              <a:srgbClr val="000000">
                <a:alpha val="44000"/>
              </a:srgbClr>
            </a:outerShdw>
          </a:effectLst>
        </p:spPr>
      </p:pic>
      <p:sp>
        <p:nvSpPr>
          <p:cNvPr id="2" name="Заголовок 1"/>
          <p:cNvSpPr>
            <a:spLocks noGrp="1"/>
          </p:cNvSpPr>
          <p:nvPr>
            <p:ph type="ctrTitle"/>
          </p:nvPr>
        </p:nvSpPr>
        <p:spPr/>
        <p:txBody>
          <a:bodyPr>
            <a:noAutofit/>
          </a:bodyPr>
          <a:lstStyle/>
          <a:p>
            <a:r>
              <a:rPr lang="ru-RU" sz="6000" dirty="0" smtClean="0">
                <a:solidFill>
                  <a:srgbClr val="67FF9A"/>
                </a:solidFill>
                <a:latin typeface="Bahnschrift SemiBold Condensed" pitchFamily="34" charset="0"/>
              </a:rPr>
              <a:t>Разработка приложения</a:t>
            </a:r>
            <a:r>
              <a:rPr lang="en-US" sz="6000" dirty="0" smtClean="0">
                <a:solidFill>
                  <a:srgbClr val="67FF9A"/>
                </a:solidFill>
                <a:latin typeface="Bahnschrift SemiBold Condensed" pitchFamily="34" charset="0"/>
              </a:rPr>
              <a:t/>
            </a:r>
            <a:br>
              <a:rPr lang="en-US" sz="6000" dirty="0" smtClean="0">
                <a:solidFill>
                  <a:srgbClr val="67FF9A"/>
                </a:solidFill>
                <a:latin typeface="Bahnschrift SemiBold Condensed" pitchFamily="34" charset="0"/>
              </a:rPr>
            </a:br>
            <a:r>
              <a:rPr lang="ru-RU" sz="6000" dirty="0" smtClean="0">
                <a:solidFill>
                  <a:srgbClr val="67FF9A"/>
                </a:solidFill>
                <a:latin typeface="Bahnschrift SemiBold Condensed" pitchFamily="34" charset="0"/>
              </a:rPr>
              <a:t>"Заметки" на PyQt5</a:t>
            </a:r>
            <a:endParaRPr lang="ru-RU" sz="6000" dirty="0">
              <a:solidFill>
                <a:srgbClr val="67FF9A"/>
              </a:solidFill>
              <a:latin typeface="Bahnschrift SemiBold Condensed" pitchFamily="34" charset="0"/>
            </a:endParaRPr>
          </a:p>
        </p:txBody>
      </p:sp>
      <p:sp>
        <p:nvSpPr>
          <p:cNvPr id="3" name="Подзаголовок 2"/>
          <p:cNvSpPr>
            <a:spLocks noGrp="1"/>
          </p:cNvSpPr>
          <p:nvPr>
            <p:ph type="subTitle" idx="1"/>
          </p:nvPr>
        </p:nvSpPr>
        <p:spPr/>
        <p:txBody>
          <a:bodyPr/>
          <a:lstStyle/>
          <a:p>
            <a:r>
              <a:rPr lang="ru-RU" i="1" dirty="0" smtClean="0">
                <a:latin typeface="Bahnschrift SemiBold Condensed" pitchFamily="34" charset="0"/>
              </a:rPr>
              <a:t>Литвиненко Захар</a:t>
            </a:r>
            <a:endParaRPr lang="ru-RU" i="1" dirty="0">
              <a:latin typeface="Bahnschrift SemiBold Condense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179512" y="128056"/>
            <a:ext cx="8568952"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ru-RU" sz="2400" dirty="0" smtClean="0">
                <a:solidFill>
                  <a:srgbClr val="67FF9A"/>
                </a:solidFill>
                <a:latin typeface="Bahnschrift SemiBold Condensed" pitchFamily="34" charset="0"/>
                <a:ea typeface="Calibri" pitchFamily="34" charset="0"/>
                <a:cs typeface="Times New Roman" pitchFamily="18" charset="0"/>
              </a:rPr>
              <a:t>Обзор проекта:</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Bahnschrift SemiBold Condensed"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Bahnschrift SemiBold Condensed" pitchFamily="34" charset="0"/>
                <a:ea typeface="Calibri" pitchFamily="34" charset="0"/>
                <a:cs typeface="Times New Roman" pitchFamily="18" charset="0"/>
              </a:rPr>
              <a:t>Целью этого проекта является разработка приложения </a:t>
            </a:r>
            <a:r>
              <a:rPr kumimoji="0" lang="ru-RU"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ru-RU" b="0" i="0" u="none" strike="noStrike" cap="none" normalizeH="0" baseline="0" dirty="0" smtClean="0">
                <a:ln>
                  <a:noFill/>
                </a:ln>
                <a:solidFill>
                  <a:schemeClr val="tx1"/>
                </a:solidFill>
                <a:effectLst/>
                <a:latin typeface="Bahnschrift SemiBold Condensed" pitchFamily="34" charset="0"/>
                <a:ea typeface="Calibri" pitchFamily="34" charset="0"/>
                <a:cs typeface="Times New Roman" pitchFamily="18" charset="0"/>
              </a:rPr>
              <a:t>Заметки</a:t>
            </a:r>
            <a:r>
              <a:rPr kumimoji="0" lang="ru-RU"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ru-RU" b="0" i="0" u="none" strike="noStrike" cap="none" normalizeH="0" baseline="0" dirty="0" smtClean="0">
                <a:ln>
                  <a:noFill/>
                </a:ln>
                <a:solidFill>
                  <a:schemeClr val="tx1"/>
                </a:solidFill>
                <a:effectLst/>
                <a:latin typeface="Bahnschrift SemiBold Condensed" pitchFamily="34" charset="0"/>
                <a:ea typeface="Calibri" pitchFamily="34" charset="0"/>
                <a:cs typeface="Times New Roman" pitchFamily="18" charset="0"/>
              </a:rPr>
              <a:t> с использованием PyQt5 для создания, редактирования текстовых заметок и управления ими. Приложение будет предоставлять графический пользовательский интерфейс (GUI) для улучшения взаимодействия с пользователем и обеспечения эффективного ведения заметок. Проект будет включать в себя проектирование, разработку, тестирование.</a:t>
            </a:r>
          </a:p>
          <a:p>
            <a:pPr marL="0" marR="0" lvl="0" indent="0" algn="just" defTabSz="914400" rtl="0" eaLnBrk="1" fontAlgn="base" latinLnBrk="0" hangingPunct="1">
              <a:lnSpc>
                <a:spcPct val="100000"/>
              </a:lnSpc>
              <a:spcBef>
                <a:spcPct val="0"/>
              </a:spcBef>
              <a:spcAft>
                <a:spcPct val="0"/>
              </a:spcAft>
              <a:buClrTx/>
              <a:buSzTx/>
              <a:buFontTx/>
              <a:buNone/>
              <a:tabLst/>
            </a:pPr>
            <a:endParaRPr lang="ru-RU" dirty="0" smtClean="0">
              <a:latin typeface="Bahnschrift SemiBold Condensed" pitchFamily="34" charset="0"/>
              <a:cs typeface="Times New Roman" pitchFamily="18" charset="0"/>
            </a:endParaRPr>
          </a:p>
          <a:p>
            <a:r>
              <a:rPr lang="ru-RU" sz="2400" dirty="0" smtClean="0">
                <a:solidFill>
                  <a:srgbClr val="67FF9A"/>
                </a:solidFill>
                <a:latin typeface="Bahnschrift SemiBold Condensed" pitchFamily="34" charset="0"/>
              </a:rPr>
              <a:t>Цели:</a:t>
            </a:r>
          </a:p>
          <a:p>
            <a:endParaRPr lang="ru-RU" sz="2400" dirty="0" smtClean="0">
              <a:solidFill>
                <a:srgbClr val="67FF9A"/>
              </a:solidFill>
              <a:latin typeface="Bahnschrift SemiBold Condensed" pitchFamily="34" charset="0"/>
            </a:endParaRPr>
          </a:p>
          <a:p>
            <a:pPr lvl="0">
              <a:buFont typeface="Arial" pitchFamily="34" charset="0"/>
              <a:buChar char="•"/>
            </a:pPr>
            <a:r>
              <a:rPr lang="ru-RU" dirty="0" smtClean="0">
                <a:latin typeface="Bahnschrift SemiBold Condensed" pitchFamily="34" charset="0"/>
              </a:rPr>
              <a:t>Разработать удобное для пользователя приложение "ЗАМЕТКИ" с использованием PyQt5 со следующими функциями:</a:t>
            </a:r>
          </a:p>
          <a:p>
            <a:pPr lvl="0">
              <a:buFont typeface="Arial" pitchFamily="34" charset="0"/>
              <a:buChar char="•"/>
            </a:pPr>
            <a:r>
              <a:rPr lang="ru-RU" dirty="0" smtClean="0">
                <a:latin typeface="Bahnschrift SemiBold Condensed" pitchFamily="34" charset="0"/>
              </a:rPr>
              <a:t>Создать новые заметки с заголовком и содержанием.</a:t>
            </a:r>
          </a:p>
          <a:p>
            <a:pPr lvl="0">
              <a:buFont typeface="Arial" pitchFamily="34" charset="0"/>
              <a:buChar char="•"/>
            </a:pPr>
            <a:r>
              <a:rPr lang="ru-RU" dirty="0" smtClean="0">
                <a:latin typeface="Bahnschrift SemiBold Condensed" pitchFamily="34" charset="0"/>
              </a:rPr>
              <a:t>Редактировать существующие заметки.</a:t>
            </a:r>
          </a:p>
          <a:p>
            <a:pPr lvl="0">
              <a:buFont typeface="Arial" pitchFamily="34" charset="0"/>
              <a:buChar char="•"/>
            </a:pPr>
            <a:r>
              <a:rPr lang="ru-RU" dirty="0" smtClean="0">
                <a:latin typeface="Bahnschrift SemiBold Condensed" pitchFamily="34" charset="0"/>
              </a:rPr>
              <a:t>Удалять заметки.</a:t>
            </a:r>
          </a:p>
          <a:p>
            <a:pPr lvl="0">
              <a:buFont typeface="Arial" pitchFamily="34" charset="0"/>
              <a:buChar char="•"/>
            </a:pPr>
            <a:r>
              <a:rPr lang="ru-RU" dirty="0" smtClean="0">
                <a:latin typeface="Bahnschrift SemiBold Condensed" pitchFamily="34" charset="0"/>
              </a:rPr>
              <a:t>Список заметок для легкого доступа.</a:t>
            </a:r>
          </a:p>
          <a:p>
            <a:pPr lvl="0">
              <a:buFont typeface="Arial" pitchFamily="34" charset="0"/>
              <a:buChar char="•"/>
            </a:pPr>
            <a:r>
              <a:rPr lang="ru-RU" dirty="0" smtClean="0">
                <a:latin typeface="Bahnschrift SemiBold Condensed" pitchFamily="34" charset="0"/>
              </a:rPr>
              <a:t>Реализовать функциональность базы данных для хранения и извлечения заметок.</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endParaRPr kumimoji="0" lang="ru-RU" b="0" i="0" u="none" strike="noStrike" cap="none" normalizeH="0" baseline="0" dirty="0" smtClean="0">
              <a:ln>
                <a:noFill/>
              </a:ln>
              <a:solidFill>
                <a:schemeClr val="tx1"/>
              </a:solidFill>
              <a:effectLst/>
              <a:latin typeface="Bahnschrift SemiBold Condensed"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sample_design.png"/>
          <p:cNvPicPr>
            <a:picLocks noChangeAspect="1" noChangeArrowheads="1"/>
          </p:cNvPicPr>
          <p:nvPr/>
        </p:nvPicPr>
        <p:blipFill>
          <a:blip r:embed="rId2" cstate="print"/>
          <a:srcRect/>
          <a:stretch>
            <a:fillRect/>
          </a:stretch>
        </p:blipFill>
        <p:spPr bwMode="auto">
          <a:xfrm>
            <a:off x="1763688" y="483518"/>
            <a:ext cx="5616624" cy="445046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339502"/>
            <a:ext cx="8784976" cy="4708981"/>
          </a:xfrm>
          <a:prstGeom prst="rect">
            <a:avLst/>
          </a:prstGeom>
        </p:spPr>
        <p:txBody>
          <a:bodyPr wrap="square">
            <a:spAutoFit/>
          </a:bodyPr>
          <a:lstStyle/>
          <a:p>
            <a:r>
              <a:rPr lang="ru-RU" sz="2400" b="1" dirty="0" smtClean="0">
                <a:solidFill>
                  <a:srgbClr val="67FF9A"/>
                </a:solidFill>
                <a:latin typeface="Bahnschrift SemiBold Condensed" pitchFamily="34" charset="0"/>
              </a:rPr>
              <a:t>Описание </a:t>
            </a:r>
            <a:r>
              <a:rPr lang="ru-RU" sz="2400" b="1" dirty="0" smtClean="0">
                <a:solidFill>
                  <a:srgbClr val="67FF9A"/>
                </a:solidFill>
                <a:latin typeface="Bahnschrift SemiBold Condensed" pitchFamily="34" charset="0"/>
              </a:rPr>
              <a:t>функциональности</a:t>
            </a:r>
          </a:p>
          <a:p>
            <a:endParaRPr lang="ru-RU" sz="2400" dirty="0" smtClean="0">
              <a:solidFill>
                <a:srgbClr val="67FF9A"/>
              </a:solidFill>
              <a:latin typeface="Bahnschrift SemiBold Condensed" pitchFamily="34" charset="0"/>
            </a:endParaRPr>
          </a:p>
          <a:p>
            <a:pPr>
              <a:buFont typeface="Arial" pitchFamily="34" charset="0"/>
              <a:buChar char="•"/>
            </a:pPr>
            <a:r>
              <a:rPr lang="ru-RU" b="1" u="sng" dirty="0" smtClean="0">
                <a:solidFill>
                  <a:srgbClr val="67FF9A"/>
                </a:solidFill>
                <a:latin typeface="Bahnschrift SemiBold Condensed" pitchFamily="34" charset="0"/>
              </a:rPr>
              <a:t>Создание новых заметок: </a:t>
            </a:r>
            <a:r>
              <a:rPr lang="ru-RU" dirty="0" smtClean="0">
                <a:latin typeface="Bahnschrift SemiBold Condensed" pitchFamily="34" charset="0"/>
              </a:rPr>
              <a:t>Пользователи могут создавать новые заметки, указывая заголовок и содержание. После внесения изменений, заметка сохраняется в базе данных.</a:t>
            </a:r>
          </a:p>
          <a:p>
            <a:pPr>
              <a:buFont typeface="Arial" pitchFamily="34" charset="0"/>
              <a:buChar char="•"/>
            </a:pPr>
            <a:r>
              <a:rPr lang="ru-RU" b="1" u="sng" dirty="0" smtClean="0">
                <a:solidFill>
                  <a:srgbClr val="67FF9A"/>
                </a:solidFill>
                <a:latin typeface="Bahnschrift SemiBold Condensed" pitchFamily="34" charset="0"/>
              </a:rPr>
              <a:t>Редактирование заметок:</a:t>
            </a:r>
            <a:r>
              <a:rPr lang="ru-RU" dirty="0" smtClean="0">
                <a:solidFill>
                  <a:srgbClr val="67FF9A"/>
                </a:solidFill>
                <a:latin typeface="Bahnschrift SemiBold Condensed" pitchFamily="34" charset="0"/>
              </a:rPr>
              <a:t> </a:t>
            </a:r>
            <a:r>
              <a:rPr lang="ru-RU" dirty="0" smtClean="0">
                <a:latin typeface="Bahnschrift SemiBold Condensed" pitchFamily="34" charset="0"/>
              </a:rPr>
              <a:t>Существующие заметки можно редактировать, изменяя их заголовок и содержание. Внесенные изменения автоматически сохраняются.</a:t>
            </a:r>
          </a:p>
          <a:p>
            <a:pPr>
              <a:buFont typeface="Arial" pitchFamily="34" charset="0"/>
              <a:buChar char="•"/>
            </a:pPr>
            <a:r>
              <a:rPr lang="ru-RU" b="1" u="sng" dirty="0" smtClean="0">
                <a:solidFill>
                  <a:srgbClr val="67FF9A"/>
                </a:solidFill>
                <a:latin typeface="Bahnschrift SemiBold Condensed" pitchFamily="34" charset="0"/>
              </a:rPr>
              <a:t>Удаление заметок:</a:t>
            </a:r>
            <a:r>
              <a:rPr lang="ru-RU" u="sng" dirty="0" smtClean="0">
                <a:solidFill>
                  <a:srgbClr val="67FF9A"/>
                </a:solidFill>
                <a:latin typeface="Bahnschrift SemiBold Condensed" pitchFamily="34" charset="0"/>
              </a:rPr>
              <a:t> </a:t>
            </a:r>
            <a:r>
              <a:rPr lang="ru-RU" dirty="0" smtClean="0">
                <a:latin typeface="Bahnschrift SemiBold Condensed" pitchFamily="34" charset="0"/>
              </a:rPr>
              <a:t>Пользователи могут удалять заметки. Перед удалением происходит запрос на подтверждение.</a:t>
            </a:r>
          </a:p>
          <a:p>
            <a:pPr>
              <a:buFont typeface="Arial" pitchFamily="34" charset="0"/>
              <a:buChar char="•"/>
            </a:pPr>
            <a:r>
              <a:rPr lang="ru-RU" b="1" u="sng" dirty="0" smtClean="0">
                <a:solidFill>
                  <a:srgbClr val="67FF9A"/>
                </a:solidFill>
                <a:latin typeface="Bahnschrift SemiBold Condensed" pitchFamily="34" charset="0"/>
              </a:rPr>
              <a:t>Поиск заметок:</a:t>
            </a:r>
            <a:r>
              <a:rPr lang="ru-RU" u="sng" dirty="0" smtClean="0">
                <a:latin typeface="Bahnschrift SemiBold Condensed" pitchFamily="34" charset="0"/>
              </a:rPr>
              <a:t> </a:t>
            </a:r>
            <a:r>
              <a:rPr lang="ru-RU" dirty="0" smtClean="0">
                <a:latin typeface="Bahnschrift SemiBold Condensed" pitchFamily="34" charset="0"/>
              </a:rPr>
              <a:t>Приложение предоставляет функцию поиска заметок по ключевым словам. Результаты отображаются в реальном времени по мере ввода.</a:t>
            </a:r>
          </a:p>
          <a:p>
            <a:pPr>
              <a:buFont typeface="Arial" pitchFamily="34" charset="0"/>
              <a:buChar char="•"/>
            </a:pPr>
            <a:r>
              <a:rPr lang="ru-RU" b="1" u="sng" dirty="0" smtClean="0">
                <a:solidFill>
                  <a:srgbClr val="67FF9A"/>
                </a:solidFill>
                <a:latin typeface="Bahnschrift SemiBold Condensed" pitchFamily="34" charset="0"/>
              </a:rPr>
              <a:t>Маркировка избранных заметок:</a:t>
            </a:r>
            <a:r>
              <a:rPr lang="ru-RU" u="sng" dirty="0" smtClean="0">
                <a:latin typeface="Bahnschrift SemiBold Condensed" pitchFamily="34" charset="0"/>
              </a:rPr>
              <a:t> </a:t>
            </a:r>
            <a:r>
              <a:rPr lang="ru-RU" dirty="0" smtClean="0">
                <a:latin typeface="Bahnschrift SemiBold Condensed" pitchFamily="34" charset="0"/>
              </a:rPr>
              <a:t>Пользователи могут помечать заметки как "избранные", чтобы быстро находить их позже.</a:t>
            </a:r>
          </a:p>
          <a:p>
            <a:pPr>
              <a:buFont typeface="Arial" pitchFamily="34" charset="0"/>
              <a:buChar char="•"/>
            </a:pPr>
            <a:r>
              <a:rPr lang="ru-RU" b="1" u="sng" dirty="0" smtClean="0">
                <a:solidFill>
                  <a:srgbClr val="67FF9A"/>
                </a:solidFill>
                <a:latin typeface="Bahnschrift SemiBold Condensed" pitchFamily="34" charset="0"/>
              </a:rPr>
              <a:t>Экспорт заметок:</a:t>
            </a:r>
            <a:r>
              <a:rPr lang="ru-RU" u="sng" dirty="0" smtClean="0">
                <a:latin typeface="Bahnschrift SemiBold Condensed" pitchFamily="34" charset="0"/>
              </a:rPr>
              <a:t> </a:t>
            </a:r>
            <a:r>
              <a:rPr lang="ru-RU" dirty="0" smtClean="0">
                <a:latin typeface="Bahnschrift SemiBold Condensed" pitchFamily="34" charset="0"/>
              </a:rPr>
              <a:t>Приложение позволяет пользователям экспортировать заметки в формате JSON или текстового файла для резервного копирования или обмена данными.</a:t>
            </a:r>
          </a:p>
          <a:p>
            <a:pPr>
              <a:buFont typeface="Arial" pitchFamily="34" charset="0"/>
              <a:buChar char="•"/>
            </a:pPr>
            <a:r>
              <a:rPr lang="ru-RU" b="1" u="sng" dirty="0" smtClean="0">
                <a:solidFill>
                  <a:srgbClr val="67FF9A"/>
                </a:solidFill>
                <a:latin typeface="Bahnschrift SemiBold Condensed" pitchFamily="34" charset="0"/>
              </a:rPr>
              <a:t>Пользовательский интерфейс:</a:t>
            </a:r>
            <a:r>
              <a:rPr lang="ru-RU" dirty="0" smtClean="0">
                <a:solidFill>
                  <a:srgbClr val="67FF9A"/>
                </a:solidFill>
                <a:latin typeface="Bahnschrift SemiBold Condensed" pitchFamily="34" charset="0"/>
              </a:rPr>
              <a:t> </a:t>
            </a:r>
            <a:r>
              <a:rPr lang="ru-RU" dirty="0" smtClean="0">
                <a:latin typeface="Bahnschrift SemiBold Condensed" pitchFamily="34" charset="0"/>
              </a:rPr>
              <a:t>Приложение имеет стилизованный интерфейс, который можно настроить по вашим предпочтениям.</a:t>
            </a:r>
            <a:endParaRPr lang="ru-RU" dirty="0">
              <a:latin typeface="Bahnschrift SemiBold Condensed"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55576" y="1279089"/>
            <a:ext cx="7560840" cy="1938992"/>
          </a:xfrm>
          <a:prstGeom prst="rect">
            <a:avLst/>
          </a:prstGeom>
        </p:spPr>
        <p:txBody>
          <a:bodyPr wrap="square">
            <a:spAutoFit/>
          </a:bodyPr>
          <a:lstStyle/>
          <a:p>
            <a:pPr algn="ctr"/>
            <a:r>
              <a:rPr lang="ru-RU" sz="2400" b="1" dirty="0" smtClean="0">
                <a:solidFill>
                  <a:srgbClr val="67FF9A"/>
                </a:solidFill>
                <a:latin typeface="Bahnschrift SemiBold Condensed" pitchFamily="34" charset="0"/>
              </a:rPr>
              <a:t>Технологии</a:t>
            </a:r>
          </a:p>
          <a:p>
            <a:endParaRPr lang="ru-RU" sz="2400" dirty="0" smtClean="0">
              <a:solidFill>
                <a:srgbClr val="67FF9A"/>
              </a:solidFill>
              <a:latin typeface="Bahnschrift SemiBold Condensed" pitchFamily="34" charset="0"/>
            </a:endParaRPr>
          </a:p>
          <a:p>
            <a:pPr>
              <a:buFont typeface="Wingdings" pitchFamily="2" charset="2"/>
              <a:buChar char="§"/>
            </a:pPr>
            <a:r>
              <a:rPr lang="ru-RU" b="1" dirty="0" smtClean="0">
                <a:latin typeface="Bahnschrift SemiBold Condensed" pitchFamily="34" charset="0"/>
              </a:rPr>
              <a:t>PyQt5:</a:t>
            </a:r>
            <a:r>
              <a:rPr lang="ru-RU" dirty="0" smtClean="0">
                <a:latin typeface="Bahnschrift SemiBold Condensed" pitchFamily="34" charset="0"/>
              </a:rPr>
              <a:t> Для создания графического пользовательского </a:t>
            </a:r>
            <a:r>
              <a:rPr lang="ru-RU" dirty="0" smtClean="0">
                <a:latin typeface="Bahnschrift SemiBold Condensed" pitchFamily="34" charset="0"/>
              </a:rPr>
              <a:t>интерфейса</a:t>
            </a:r>
            <a:endParaRPr lang="ru-RU" dirty="0" smtClean="0">
              <a:latin typeface="Bahnschrift SemiBold Condensed" pitchFamily="34" charset="0"/>
            </a:endParaRPr>
          </a:p>
          <a:p>
            <a:pPr>
              <a:buFont typeface="Wingdings" pitchFamily="2" charset="2"/>
              <a:buChar char="§"/>
            </a:pPr>
            <a:r>
              <a:rPr lang="ru-RU" b="1" dirty="0" smtClean="0">
                <a:latin typeface="Bahnschrift SemiBold Condensed" pitchFamily="34" charset="0"/>
              </a:rPr>
              <a:t>SQLite3:</a:t>
            </a:r>
            <a:r>
              <a:rPr lang="ru-RU" dirty="0" smtClean="0">
                <a:latin typeface="Bahnschrift SemiBold Condensed" pitchFamily="34" charset="0"/>
              </a:rPr>
              <a:t> Для хранения и управления данными заметок в локальной базе </a:t>
            </a:r>
            <a:r>
              <a:rPr lang="ru-RU" dirty="0" smtClean="0">
                <a:latin typeface="Bahnschrift SemiBold Condensed" pitchFamily="34" charset="0"/>
              </a:rPr>
              <a:t>данных</a:t>
            </a:r>
            <a:endParaRPr lang="ru-RU" dirty="0" smtClean="0">
              <a:latin typeface="Bahnschrift SemiBold Condensed" pitchFamily="34" charset="0"/>
            </a:endParaRPr>
          </a:p>
          <a:p>
            <a:pPr>
              <a:buFont typeface="Wingdings" pitchFamily="2" charset="2"/>
              <a:buChar char="§"/>
            </a:pPr>
            <a:r>
              <a:rPr lang="ru-RU" b="1" dirty="0" smtClean="0">
                <a:latin typeface="Bahnschrift SemiBold Condensed" pitchFamily="34" charset="0"/>
              </a:rPr>
              <a:t>JSON:</a:t>
            </a:r>
            <a:r>
              <a:rPr lang="ru-RU" dirty="0" smtClean="0">
                <a:latin typeface="Bahnschrift SemiBold Condensed" pitchFamily="34" charset="0"/>
              </a:rPr>
              <a:t> Для экспорта заметок в формате </a:t>
            </a:r>
            <a:r>
              <a:rPr lang="ru-RU" dirty="0" smtClean="0">
                <a:latin typeface="Bahnschrift SemiBold Condensed" pitchFamily="34" charset="0"/>
              </a:rPr>
              <a:t>JSON</a:t>
            </a:r>
            <a:endParaRPr lang="ru-RU" dirty="0" smtClean="0">
              <a:latin typeface="Bahnschrift SemiBold Condensed" pitchFamily="34" charset="0"/>
            </a:endParaRPr>
          </a:p>
          <a:p>
            <a:pPr>
              <a:buFont typeface="Wingdings" pitchFamily="2" charset="2"/>
              <a:buChar char="§"/>
            </a:pPr>
            <a:r>
              <a:rPr lang="ru-RU" b="1" dirty="0" err="1" smtClean="0">
                <a:latin typeface="Bahnschrift SemiBold Condensed" pitchFamily="34" charset="0"/>
              </a:rPr>
              <a:t>Python</a:t>
            </a:r>
            <a:r>
              <a:rPr lang="ru-RU" b="1" dirty="0" smtClean="0">
                <a:latin typeface="Bahnschrift SemiBold Condensed" pitchFamily="34" charset="0"/>
              </a:rPr>
              <a:t>:</a:t>
            </a:r>
            <a:r>
              <a:rPr lang="ru-RU" dirty="0" smtClean="0">
                <a:latin typeface="Bahnschrift SemiBold Condensed" pitchFamily="34" charset="0"/>
              </a:rPr>
              <a:t> Приложение разработано на языке программирования </a:t>
            </a:r>
            <a:r>
              <a:rPr lang="ru-RU" dirty="0" err="1" smtClean="0">
                <a:latin typeface="Bahnschrift SemiBold Condensed" pitchFamily="34" charset="0"/>
              </a:rPr>
              <a:t>Python</a:t>
            </a:r>
            <a:endParaRPr lang="ru-RU" dirty="0">
              <a:latin typeface="Bahnschrift SemiBold Condensed"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67544" y="483518"/>
            <a:ext cx="7992888" cy="4154984"/>
          </a:xfrm>
          <a:prstGeom prst="rect">
            <a:avLst/>
          </a:prstGeom>
        </p:spPr>
        <p:txBody>
          <a:bodyPr wrap="square">
            <a:spAutoFit/>
          </a:bodyPr>
          <a:lstStyle/>
          <a:p>
            <a:r>
              <a:rPr lang="ru-RU" sz="2400" b="1" dirty="0" smtClean="0">
                <a:solidFill>
                  <a:srgbClr val="67FF9A"/>
                </a:solidFill>
                <a:latin typeface="Bahnschrift SemiBold Condensed" pitchFamily="34" charset="0"/>
              </a:rPr>
              <a:t>Структура приложения</a:t>
            </a:r>
          </a:p>
          <a:p>
            <a:endParaRPr lang="ru-RU" sz="2400" b="1" dirty="0" smtClean="0">
              <a:solidFill>
                <a:srgbClr val="67FF9A"/>
              </a:solidFill>
              <a:latin typeface="Bahnschrift SemiBold Condensed" pitchFamily="34" charset="0"/>
            </a:endParaRPr>
          </a:p>
          <a:p>
            <a:pPr>
              <a:buFont typeface="Arial" pitchFamily="34" charset="0"/>
              <a:buChar char="•"/>
            </a:pPr>
            <a:r>
              <a:rPr lang="ru-RU" b="1" u="sng" dirty="0" smtClean="0">
                <a:solidFill>
                  <a:srgbClr val="67FF9A"/>
                </a:solidFill>
                <a:latin typeface="Bahnschrift SemiBold Condensed" pitchFamily="34" charset="0"/>
              </a:rPr>
              <a:t>Импорт </a:t>
            </a:r>
            <a:r>
              <a:rPr lang="ru-RU" b="1" u="sng" dirty="0" smtClean="0">
                <a:solidFill>
                  <a:srgbClr val="67FF9A"/>
                </a:solidFill>
                <a:latin typeface="Bahnschrift SemiBold Condensed" pitchFamily="34" charset="0"/>
              </a:rPr>
              <a:t>библиотек:</a:t>
            </a:r>
            <a:r>
              <a:rPr lang="ru-RU" u="sng" dirty="0" smtClean="0">
                <a:solidFill>
                  <a:srgbClr val="67FF9A"/>
                </a:solidFill>
                <a:latin typeface="Bahnschrift SemiBold Condensed" pitchFamily="34" charset="0"/>
              </a:rPr>
              <a:t> </a:t>
            </a:r>
            <a:r>
              <a:rPr lang="ru-RU" dirty="0" smtClean="0">
                <a:latin typeface="Bahnschrift SemiBold Condensed" pitchFamily="34" charset="0"/>
              </a:rPr>
              <a:t>Приложение использует библиотеки PyQt5 для создания графического интерфейса, sqlite3 для работы с базой данных </a:t>
            </a:r>
            <a:r>
              <a:rPr lang="ru-RU" dirty="0" err="1" smtClean="0">
                <a:latin typeface="Bahnschrift SemiBold Condensed" pitchFamily="34" charset="0"/>
              </a:rPr>
              <a:t>SQLite</a:t>
            </a:r>
            <a:r>
              <a:rPr lang="ru-RU" dirty="0" smtClean="0">
                <a:latin typeface="Bahnschrift SemiBold Condensed" pitchFamily="34" charset="0"/>
              </a:rPr>
              <a:t>, и </a:t>
            </a:r>
            <a:r>
              <a:rPr lang="ru-RU" dirty="0" err="1" smtClean="0">
                <a:latin typeface="Bahnschrift SemiBold Condensed" pitchFamily="34" charset="0"/>
              </a:rPr>
              <a:t>json</a:t>
            </a:r>
            <a:r>
              <a:rPr lang="ru-RU" dirty="0" smtClean="0">
                <a:latin typeface="Bahnschrift SemiBold Condensed" pitchFamily="34" charset="0"/>
              </a:rPr>
              <a:t> для экспорта заметок.</a:t>
            </a:r>
          </a:p>
          <a:p>
            <a:pPr>
              <a:buFont typeface="Arial" pitchFamily="34" charset="0"/>
              <a:buChar char="•"/>
            </a:pPr>
            <a:r>
              <a:rPr lang="ru-RU" b="1" u="sng" dirty="0" smtClean="0">
                <a:solidFill>
                  <a:srgbClr val="67FF9A"/>
                </a:solidFill>
                <a:latin typeface="Bahnschrift SemiBold Condensed" pitchFamily="34" charset="0"/>
              </a:rPr>
              <a:t>Класс </a:t>
            </a:r>
            <a:r>
              <a:rPr lang="ru-RU" b="1" u="sng" dirty="0" err="1" smtClean="0">
                <a:solidFill>
                  <a:srgbClr val="67FF9A"/>
                </a:solidFill>
                <a:latin typeface="Bahnschrift SemiBold Condensed" pitchFamily="34" charset="0"/>
              </a:rPr>
              <a:t>NotesApp</a:t>
            </a:r>
            <a:r>
              <a:rPr lang="ru-RU" b="1" u="sng" dirty="0" smtClean="0">
                <a:solidFill>
                  <a:srgbClr val="67FF9A"/>
                </a:solidFill>
                <a:latin typeface="Bahnschrift SemiBold Condensed" pitchFamily="34" charset="0"/>
              </a:rPr>
              <a:t> (</a:t>
            </a:r>
            <a:r>
              <a:rPr lang="ru-RU" b="1" u="sng" dirty="0" err="1" smtClean="0">
                <a:solidFill>
                  <a:srgbClr val="67FF9A"/>
                </a:solidFill>
                <a:latin typeface="Bahnschrift SemiBold Condensed" pitchFamily="34" charset="0"/>
              </a:rPr>
              <a:t>QMainWindow</a:t>
            </a:r>
            <a:r>
              <a:rPr lang="ru-RU" b="1" u="sng" dirty="0" smtClean="0">
                <a:solidFill>
                  <a:srgbClr val="67FF9A"/>
                </a:solidFill>
                <a:latin typeface="Bahnschrift SemiBold Condensed" pitchFamily="34" charset="0"/>
              </a:rPr>
              <a:t>):</a:t>
            </a:r>
            <a:r>
              <a:rPr lang="ru-RU" u="sng" dirty="0" smtClean="0">
                <a:solidFill>
                  <a:srgbClr val="67FF9A"/>
                </a:solidFill>
                <a:latin typeface="Bahnschrift SemiBold Condensed" pitchFamily="34" charset="0"/>
              </a:rPr>
              <a:t> </a:t>
            </a:r>
            <a:r>
              <a:rPr lang="ru-RU" dirty="0" smtClean="0">
                <a:latin typeface="Bahnschrift SemiBold Condensed" pitchFamily="34" charset="0"/>
              </a:rPr>
              <a:t>Главный класс приложения, представляющий оконное приложение "Заметки". Этот класс управляет всеми элементами пользовательского интерфейса, включая окно, текстовое поле, кнопки, меню и список заметок.</a:t>
            </a:r>
          </a:p>
          <a:p>
            <a:pPr>
              <a:buFont typeface="Arial" pitchFamily="34" charset="0"/>
              <a:buChar char="•"/>
            </a:pPr>
            <a:r>
              <a:rPr lang="ru-RU" b="1" u="sng" dirty="0" smtClean="0">
                <a:solidFill>
                  <a:srgbClr val="67FF9A"/>
                </a:solidFill>
                <a:latin typeface="Bahnschrift SemiBold Condensed" pitchFamily="34" charset="0"/>
              </a:rPr>
              <a:t>Метод `</a:t>
            </a:r>
            <a:r>
              <a:rPr lang="ru-RU" b="1" u="sng" dirty="0" err="1" smtClean="0">
                <a:solidFill>
                  <a:srgbClr val="67FF9A"/>
                </a:solidFill>
                <a:latin typeface="Bahnschrift SemiBold Condensed" pitchFamily="34" charset="0"/>
              </a:rPr>
              <a:t>init_ui</a:t>
            </a:r>
            <a:r>
              <a:rPr lang="ru-RU" b="1" u="sng" dirty="0" smtClean="0">
                <a:solidFill>
                  <a:srgbClr val="67FF9A"/>
                </a:solidFill>
                <a:latin typeface="Bahnschrift SemiBold Condensed" pitchFamily="34" charset="0"/>
              </a:rPr>
              <a:t>(</a:t>
            </a:r>
            <a:r>
              <a:rPr lang="ru-RU" b="1" u="sng" dirty="0" err="1" smtClean="0">
                <a:solidFill>
                  <a:srgbClr val="67FF9A"/>
                </a:solidFill>
                <a:latin typeface="Bahnschrift SemiBold Condensed" pitchFamily="34" charset="0"/>
              </a:rPr>
              <a:t>self</a:t>
            </a:r>
            <a:r>
              <a:rPr lang="ru-RU" b="1" u="sng" dirty="0" smtClean="0">
                <a:solidFill>
                  <a:srgbClr val="67FF9A"/>
                </a:solidFill>
                <a:latin typeface="Bahnschrift SemiBold Condensed" pitchFamily="34" charset="0"/>
              </a:rPr>
              <a:t>):</a:t>
            </a:r>
            <a:r>
              <a:rPr lang="ru-RU" dirty="0" smtClean="0">
                <a:latin typeface="Bahnschrift SemiBold Condensed" pitchFamily="34" charset="0"/>
              </a:rPr>
              <a:t> Создает интерфейс приложения, включая поле для ввода заголовка заметки, текстовое поле для ввода содержания, кнопку сохранения, список заметок, кнопку создания новой заметки, кнопку редактирования, кнопку удаления, панель форматирования для текста, поле для поиска и кнопку экспорта.</a:t>
            </a:r>
          </a:p>
          <a:p>
            <a:pPr>
              <a:buFont typeface="Arial" pitchFamily="34" charset="0"/>
              <a:buChar char="•"/>
            </a:pPr>
            <a:r>
              <a:rPr lang="ru-RU" b="1" u="sng" dirty="0" smtClean="0">
                <a:solidFill>
                  <a:srgbClr val="67FF9A"/>
                </a:solidFill>
                <a:latin typeface="Bahnschrift SemiBold Condensed" pitchFamily="34" charset="0"/>
              </a:rPr>
              <a:t>Методы для взаимодействия с базой данных:</a:t>
            </a:r>
            <a:r>
              <a:rPr lang="ru-RU" u="sng" dirty="0" smtClean="0">
                <a:solidFill>
                  <a:srgbClr val="67FF9A"/>
                </a:solidFill>
                <a:latin typeface="Bahnschrift SemiBold Condensed" pitchFamily="34" charset="0"/>
              </a:rPr>
              <a:t> </a:t>
            </a:r>
            <a:r>
              <a:rPr lang="ru-RU" dirty="0" smtClean="0">
                <a:latin typeface="Bahnschrift SemiBold Condensed" pitchFamily="34" charset="0"/>
              </a:rPr>
              <a:t>В приложении используется база данных </a:t>
            </a:r>
            <a:r>
              <a:rPr lang="ru-RU" dirty="0" err="1" smtClean="0">
                <a:latin typeface="Bahnschrift SemiBold Condensed" pitchFamily="34" charset="0"/>
              </a:rPr>
              <a:t>SQLite</a:t>
            </a:r>
            <a:r>
              <a:rPr lang="ru-RU" dirty="0" smtClean="0">
                <a:latin typeface="Bahnschrift SemiBold Condensed" pitchFamily="34" charset="0"/>
              </a:rPr>
              <a:t> для хранения заметок. Реализованы методы для создания базы данных, сохранения заметок, загрузки заметок, обновления заметок и удаления заметок</a:t>
            </a:r>
            <a:r>
              <a:rPr lang="ru-RU" dirty="0" smtClean="0">
                <a:latin typeface="Bahnschrift SemiBold Condensed" pitchFamily="34" charset="0"/>
              </a:rPr>
              <a:t>.</a:t>
            </a:r>
            <a:endParaRPr lang="ru-RU" dirty="0" smtClean="0">
              <a:latin typeface="Bahnschrift SemiBold Condense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635646"/>
            <a:ext cx="8280920" cy="2031325"/>
          </a:xfrm>
          <a:prstGeom prst="rect">
            <a:avLst/>
          </a:prstGeom>
        </p:spPr>
        <p:txBody>
          <a:bodyPr wrap="square">
            <a:spAutoFit/>
          </a:bodyPr>
          <a:lstStyle/>
          <a:p>
            <a:pPr>
              <a:buFont typeface="Arial" pitchFamily="34" charset="0"/>
              <a:buChar char="•"/>
            </a:pPr>
            <a:r>
              <a:rPr lang="ru-RU" b="1" u="sng" dirty="0" smtClean="0">
                <a:solidFill>
                  <a:srgbClr val="67FF9A"/>
                </a:solidFill>
                <a:latin typeface="Bahnschrift SemiBold Condensed" pitchFamily="34" charset="0"/>
              </a:rPr>
              <a:t>Методы для взаимодействия с пользовательским интерфейсом:</a:t>
            </a:r>
            <a:r>
              <a:rPr lang="ru-RU" u="sng" dirty="0" smtClean="0">
                <a:solidFill>
                  <a:srgbClr val="67FF9A"/>
                </a:solidFill>
                <a:latin typeface="Bahnschrift SemiBold Condensed" pitchFamily="34" charset="0"/>
              </a:rPr>
              <a:t> </a:t>
            </a:r>
            <a:r>
              <a:rPr lang="ru-RU" dirty="0" smtClean="0">
                <a:latin typeface="Bahnschrift SemiBold Condensed" pitchFamily="34" charset="0"/>
              </a:rPr>
              <a:t>Реализованы методы для обработки событий, такие как сохранение заметки, создание новой заметки, загрузка заметок, редактирование и удаление заметок, а также форматирование текста (жирный, курсив).</a:t>
            </a:r>
          </a:p>
          <a:p>
            <a:pPr>
              <a:buFont typeface="Arial" pitchFamily="34" charset="0"/>
              <a:buChar char="•"/>
            </a:pPr>
            <a:r>
              <a:rPr lang="ru-RU" b="1" u="sng" dirty="0" smtClean="0">
                <a:solidFill>
                  <a:srgbClr val="67FF9A"/>
                </a:solidFill>
                <a:latin typeface="Bahnschrift SemiBold Condensed" pitchFamily="34" charset="0"/>
              </a:rPr>
              <a:t>Методы для поиска и экспорта заметок:</a:t>
            </a:r>
            <a:r>
              <a:rPr lang="ru-RU" dirty="0" smtClean="0">
                <a:latin typeface="Bahnschrift SemiBold Condensed" pitchFamily="34" charset="0"/>
              </a:rPr>
              <a:t> Реализованы методы для поиска заметок по ключевому слову и экспорта заметок в файл формата JSON или текстовый файл.</a:t>
            </a:r>
          </a:p>
          <a:p>
            <a:pPr>
              <a:buFont typeface="Arial" pitchFamily="34" charset="0"/>
              <a:buChar char="•"/>
            </a:pPr>
            <a:r>
              <a:rPr lang="ru-RU" b="1" u="sng" dirty="0" smtClean="0">
                <a:solidFill>
                  <a:srgbClr val="67FF9A"/>
                </a:solidFill>
                <a:latin typeface="Bahnschrift SemiBold Condensed" pitchFamily="34" charset="0"/>
              </a:rPr>
              <a:t>Стилизация интерфейса:</a:t>
            </a:r>
            <a:r>
              <a:rPr lang="ru-RU" u="sng" dirty="0" smtClean="0">
                <a:solidFill>
                  <a:srgbClr val="67FF9A"/>
                </a:solidFill>
                <a:latin typeface="Bahnschrift SemiBold Condensed" pitchFamily="34" charset="0"/>
              </a:rPr>
              <a:t> </a:t>
            </a:r>
            <a:r>
              <a:rPr lang="ru-RU" dirty="0" smtClean="0">
                <a:latin typeface="Bahnschrift SemiBold Condensed" pitchFamily="34" charset="0"/>
              </a:rPr>
              <a:t>Приложение имеет стилизованный интерфейс с настраиваемыми цветами и шрифтами.</a:t>
            </a:r>
            <a:endParaRPr lang="ru-RU" dirty="0">
              <a:latin typeface="Bahnschrift SemiBold Condensed"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555526"/>
            <a:ext cx="8208912" cy="3508653"/>
          </a:xfrm>
          <a:prstGeom prst="rect">
            <a:avLst/>
          </a:prstGeom>
        </p:spPr>
        <p:txBody>
          <a:bodyPr wrap="square">
            <a:spAutoFit/>
          </a:bodyPr>
          <a:lstStyle/>
          <a:p>
            <a:r>
              <a:rPr lang="ru-RU" sz="2400" b="1" dirty="0" smtClean="0">
                <a:solidFill>
                  <a:srgbClr val="67FF9A"/>
                </a:solidFill>
                <a:latin typeface="Bahnschrift SemiBold Condensed" pitchFamily="34" charset="0"/>
              </a:rPr>
              <a:t>Заключение:</a:t>
            </a:r>
            <a:endParaRPr lang="ru-RU" sz="2400" dirty="0" smtClean="0">
              <a:solidFill>
                <a:srgbClr val="67FF9A"/>
              </a:solidFill>
              <a:latin typeface="Bahnschrift SemiBold Condensed" pitchFamily="34" charset="0"/>
            </a:endParaRPr>
          </a:p>
          <a:p>
            <a:r>
              <a:rPr lang="ru-RU" dirty="0" smtClean="0">
                <a:latin typeface="Bahnschrift SemiBold Condensed" pitchFamily="34" charset="0"/>
              </a:rPr>
              <a:t>Приложение "Заметки" представляет собой удобный инструмент для создания, редактирования и управления заметками. Оно </a:t>
            </a:r>
            <a:r>
              <a:rPr lang="ru-RU" dirty="0" smtClean="0">
                <a:latin typeface="Bahnschrift SemiBold Condensed" pitchFamily="34" charset="0"/>
              </a:rPr>
              <a:t>предоставляет </a:t>
            </a:r>
            <a:r>
              <a:rPr lang="ru-RU" u="sng" dirty="0" smtClean="0">
                <a:solidFill>
                  <a:srgbClr val="67FF9A"/>
                </a:solidFill>
                <a:latin typeface="Bahnschrift SemiBold Condensed" pitchFamily="34" charset="0"/>
              </a:rPr>
              <a:t>следующие функции</a:t>
            </a:r>
            <a:r>
              <a:rPr lang="ru-RU" dirty="0" smtClean="0">
                <a:solidFill>
                  <a:srgbClr val="67FF9A"/>
                </a:solidFill>
                <a:latin typeface="Bahnschrift SemiBold Condensed" pitchFamily="34" charset="0"/>
              </a:rPr>
              <a:t>:</a:t>
            </a:r>
          </a:p>
          <a:p>
            <a:endParaRPr lang="ru-RU" dirty="0" smtClean="0">
              <a:solidFill>
                <a:srgbClr val="67FF9A"/>
              </a:solidFill>
              <a:latin typeface="Bahnschrift SemiBold Condensed" pitchFamily="34" charset="0"/>
            </a:endParaRPr>
          </a:p>
          <a:p>
            <a:endParaRPr lang="ru-RU" dirty="0" smtClean="0">
              <a:solidFill>
                <a:srgbClr val="67FF9A"/>
              </a:solidFill>
              <a:latin typeface="Bahnschrift SemiBold Condensed" pitchFamily="34" charset="0"/>
            </a:endParaRPr>
          </a:p>
          <a:p>
            <a:pPr>
              <a:buFont typeface="Wingdings" pitchFamily="2" charset="2"/>
              <a:buChar char="§"/>
            </a:pPr>
            <a:r>
              <a:rPr lang="ru-RU" dirty="0" smtClean="0">
                <a:latin typeface="Bahnschrift SemiBold Condensed" pitchFamily="34" charset="0"/>
              </a:rPr>
              <a:t>Создание новых заметок с указанием заголовка и содержания.</a:t>
            </a:r>
          </a:p>
          <a:p>
            <a:pPr>
              <a:buFont typeface="Wingdings" pitchFamily="2" charset="2"/>
              <a:buChar char="§"/>
            </a:pPr>
            <a:r>
              <a:rPr lang="ru-RU" dirty="0" smtClean="0">
                <a:latin typeface="Bahnschrift SemiBold Condensed" pitchFamily="34" charset="0"/>
              </a:rPr>
              <a:t>Сохранение заметок в локальной базе данных </a:t>
            </a:r>
            <a:r>
              <a:rPr lang="ru-RU" dirty="0" err="1" smtClean="0">
                <a:latin typeface="Bahnschrift SemiBold Condensed" pitchFamily="34" charset="0"/>
              </a:rPr>
              <a:t>SQLite</a:t>
            </a:r>
            <a:r>
              <a:rPr lang="ru-RU" dirty="0" smtClean="0">
                <a:latin typeface="Bahnschrift SemiBold Condensed" pitchFamily="34" charset="0"/>
              </a:rPr>
              <a:t>.</a:t>
            </a:r>
          </a:p>
          <a:p>
            <a:pPr>
              <a:buFont typeface="Wingdings" pitchFamily="2" charset="2"/>
              <a:buChar char="§"/>
            </a:pPr>
            <a:r>
              <a:rPr lang="ru-RU" dirty="0" smtClean="0">
                <a:latin typeface="Bahnschrift SemiBold Condensed" pitchFamily="34" charset="0"/>
              </a:rPr>
              <a:t>Загрузка списка заметок и их отображение в виде элементов списка.</a:t>
            </a:r>
          </a:p>
          <a:p>
            <a:pPr>
              <a:buFont typeface="Wingdings" pitchFamily="2" charset="2"/>
              <a:buChar char="§"/>
            </a:pPr>
            <a:r>
              <a:rPr lang="ru-RU" dirty="0" smtClean="0">
                <a:latin typeface="Bahnschrift SemiBold Condensed" pitchFamily="34" charset="0"/>
              </a:rPr>
              <a:t>Возможность редактирования существующих заметок.</a:t>
            </a:r>
          </a:p>
          <a:p>
            <a:pPr>
              <a:buFont typeface="Wingdings" pitchFamily="2" charset="2"/>
              <a:buChar char="§"/>
            </a:pPr>
            <a:r>
              <a:rPr lang="ru-RU" dirty="0" smtClean="0">
                <a:latin typeface="Bahnschrift SemiBold Condensed" pitchFamily="34" charset="0"/>
              </a:rPr>
              <a:t>Поиск заметок по ключевому слову.</a:t>
            </a:r>
          </a:p>
          <a:p>
            <a:pPr>
              <a:buFont typeface="Wingdings" pitchFamily="2" charset="2"/>
              <a:buChar char="§"/>
            </a:pPr>
            <a:r>
              <a:rPr lang="ru-RU" dirty="0" smtClean="0">
                <a:latin typeface="Bahnschrift SemiBold Condensed" pitchFamily="34" charset="0"/>
              </a:rPr>
              <a:t>Отметка заметок как "избранные".</a:t>
            </a:r>
          </a:p>
          <a:p>
            <a:pPr>
              <a:buFont typeface="Wingdings" pitchFamily="2" charset="2"/>
              <a:buChar char="§"/>
            </a:pPr>
            <a:r>
              <a:rPr lang="ru-RU" dirty="0" smtClean="0">
                <a:latin typeface="Bahnschrift SemiBold Condensed" pitchFamily="34" charset="0"/>
              </a:rPr>
              <a:t>Экспорт заметок в форматах JSON и текстового файла.</a:t>
            </a:r>
            <a:endParaRPr lang="ru-RU" dirty="0">
              <a:latin typeface="Bahnschrift SemiBold Condensed"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483518"/>
            <a:ext cx="8280920" cy="4154984"/>
          </a:xfrm>
          <a:prstGeom prst="rect">
            <a:avLst/>
          </a:prstGeom>
        </p:spPr>
        <p:txBody>
          <a:bodyPr wrap="square">
            <a:spAutoFit/>
          </a:bodyPr>
          <a:lstStyle/>
          <a:p>
            <a:r>
              <a:rPr lang="ru-RU" sz="2400" b="1" dirty="0" smtClean="0">
                <a:solidFill>
                  <a:srgbClr val="67FF9A"/>
                </a:solidFill>
                <a:latin typeface="Bahnschrift SemiBold Condensed" pitchFamily="34" charset="0"/>
              </a:rPr>
              <a:t>Возможности для доработки и развития</a:t>
            </a:r>
            <a:r>
              <a:rPr lang="ru-RU" sz="2400" b="1" dirty="0" smtClean="0">
                <a:solidFill>
                  <a:srgbClr val="67FF9A"/>
                </a:solidFill>
                <a:latin typeface="Bahnschrift SemiBold Condensed" pitchFamily="34" charset="0"/>
              </a:rPr>
              <a:t>:</a:t>
            </a:r>
          </a:p>
          <a:p>
            <a:endParaRPr lang="ru-RU" sz="2400" dirty="0" smtClean="0">
              <a:solidFill>
                <a:srgbClr val="67FF9A"/>
              </a:solidFill>
              <a:latin typeface="Bahnschrift SemiBold Condensed" pitchFamily="34" charset="0"/>
            </a:endParaRPr>
          </a:p>
          <a:p>
            <a:pPr>
              <a:buFont typeface="Arial" pitchFamily="34" charset="0"/>
              <a:buChar char="•"/>
            </a:pPr>
            <a:r>
              <a:rPr lang="ru-RU" u="sng" dirty="0" smtClean="0">
                <a:solidFill>
                  <a:srgbClr val="67FF9A"/>
                </a:solidFill>
                <a:latin typeface="Bahnschrift SemiBold Condensed" pitchFamily="34" charset="0"/>
              </a:rPr>
              <a:t>Аутентификация и многопользовательская поддержка: </a:t>
            </a:r>
            <a:r>
              <a:rPr lang="ru-RU" dirty="0" smtClean="0">
                <a:latin typeface="Bahnschrift SemiBold Condensed" pitchFamily="34" charset="0"/>
              </a:rPr>
              <a:t>Добавление функциональности для аутентификации пользователей и поддержки нескольких пользователей, каждый из которых имеет свой набор заметок.</a:t>
            </a:r>
          </a:p>
          <a:p>
            <a:pPr>
              <a:buFont typeface="Arial" pitchFamily="34" charset="0"/>
              <a:buChar char="•"/>
            </a:pPr>
            <a:r>
              <a:rPr lang="ru-RU" u="sng" dirty="0" smtClean="0">
                <a:solidFill>
                  <a:srgbClr val="67FF9A"/>
                </a:solidFill>
                <a:latin typeface="Bahnschrift SemiBold Condensed" pitchFamily="34" charset="0"/>
              </a:rPr>
              <a:t>Шифрование данных:</a:t>
            </a:r>
            <a:r>
              <a:rPr lang="ru-RU" dirty="0" smtClean="0">
                <a:latin typeface="Bahnschrift SemiBold Condensed" pitchFamily="34" charset="0"/>
              </a:rPr>
              <a:t> Обеспечение безопасности данных с помощью шифрования для защиты чувствительной информации.</a:t>
            </a:r>
          </a:p>
          <a:p>
            <a:pPr>
              <a:buFont typeface="Arial" pitchFamily="34" charset="0"/>
              <a:buChar char="•"/>
            </a:pPr>
            <a:r>
              <a:rPr lang="ru-RU" u="sng" dirty="0" smtClean="0">
                <a:solidFill>
                  <a:srgbClr val="67FF9A"/>
                </a:solidFill>
                <a:latin typeface="Bahnschrift SemiBold Condensed" pitchFamily="34" charset="0"/>
              </a:rPr>
              <a:t>Добавление изображений и вложений:</a:t>
            </a:r>
            <a:r>
              <a:rPr lang="ru-RU" dirty="0" smtClean="0">
                <a:solidFill>
                  <a:srgbClr val="67FF9A"/>
                </a:solidFill>
                <a:latin typeface="Bahnschrift SemiBold Condensed" pitchFamily="34" charset="0"/>
              </a:rPr>
              <a:t> </a:t>
            </a:r>
            <a:r>
              <a:rPr lang="ru-RU" dirty="0" smtClean="0">
                <a:latin typeface="Bahnschrift SemiBold Condensed" pitchFamily="34" charset="0"/>
              </a:rPr>
              <a:t>Позволяет пользователям добавлять изображения и файлы в свои заметки.</a:t>
            </a:r>
          </a:p>
          <a:p>
            <a:pPr>
              <a:buFont typeface="Arial" pitchFamily="34" charset="0"/>
              <a:buChar char="•"/>
            </a:pPr>
            <a:r>
              <a:rPr lang="ru-RU" u="sng" dirty="0" smtClean="0">
                <a:solidFill>
                  <a:srgbClr val="67FF9A"/>
                </a:solidFill>
                <a:latin typeface="Bahnschrift SemiBold Condensed" pitchFamily="34" charset="0"/>
              </a:rPr>
              <a:t>Синхронизация с облачными сервисами:</a:t>
            </a:r>
            <a:r>
              <a:rPr lang="ru-RU" dirty="0" smtClean="0">
                <a:latin typeface="Bahnschrift SemiBold Condensed" pitchFamily="34" charset="0"/>
              </a:rPr>
              <a:t> Добавление возможности синхронизации заметок с облачными сервисами, такими как </a:t>
            </a:r>
            <a:r>
              <a:rPr lang="ru-RU" dirty="0" err="1" smtClean="0">
                <a:latin typeface="Bahnschrift SemiBold Condensed" pitchFamily="34" charset="0"/>
              </a:rPr>
              <a:t>Google</a:t>
            </a:r>
            <a:r>
              <a:rPr lang="ru-RU" dirty="0" smtClean="0">
                <a:latin typeface="Bahnschrift SemiBold Condensed" pitchFamily="34" charset="0"/>
              </a:rPr>
              <a:t> </a:t>
            </a:r>
            <a:r>
              <a:rPr lang="ru-RU" dirty="0" err="1" smtClean="0">
                <a:latin typeface="Bahnschrift SemiBold Condensed" pitchFamily="34" charset="0"/>
              </a:rPr>
              <a:t>Drive</a:t>
            </a:r>
            <a:r>
              <a:rPr lang="ru-RU" dirty="0" smtClean="0">
                <a:latin typeface="Bahnschrift SemiBold Condensed" pitchFamily="34" charset="0"/>
              </a:rPr>
              <a:t> </a:t>
            </a:r>
            <a:r>
              <a:rPr lang="ru-RU" dirty="0" smtClean="0">
                <a:latin typeface="Bahnschrift SemiBold Condensed" pitchFamily="34" charset="0"/>
              </a:rPr>
              <a:t>или </a:t>
            </a:r>
            <a:r>
              <a:rPr lang="ru-RU" dirty="0" err="1" smtClean="0">
                <a:latin typeface="Bahnschrift SemiBold Condensed" pitchFamily="34" charset="0"/>
              </a:rPr>
              <a:t>Яндекс.Диск</a:t>
            </a:r>
            <a:r>
              <a:rPr lang="ru-RU" dirty="0" smtClean="0">
                <a:latin typeface="Bahnschrift SemiBold Condensed" pitchFamily="34" charset="0"/>
              </a:rPr>
              <a:t>.</a:t>
            </a:r>
            <a:endParaRPr lang="ru-RU" dirty="0" smtClean="0">
              <a:latin typeface="Bahnschrift SemiBold Condensed" pitchFamily="34" charset="0"/>
            </a:endParaRPr>
          </a:p>
          <a:p>
            <a:pPr>
              <a:buFont typeface="Arial" pitchFamily="34" charset="0"/>
              <a:buChar char="•"/>
            </a:pPr>
            <a:r>
              <a:rPr lang="ru-RU" u="sng" dirty="0" smtClean="0">
                <a:solidFill>
                  <a:srgbClr val="67FF9A"/>
                </a:solidFill>
                <a:latin typeface="Bahnschrift SemiBold Condensed" pitchFamily="34" charset="0"/>
              </a:rPr>
              <a:t>Улучшение интерфейса пользователя:</a:t>
            </a:r>
            <a:r>
              <a:rPr lang="ru-RU" dirty="0" smtClean="0">
                <a:solidFill>
                  <a:srgbClr val="67FF9A"/>
                </a:solidFill>
                <a:latin typeface="Bahnschrift SemiBold Condensed" pitchFamily="34" charset="0"/>
              </a:rPr>
              <a:t> </a:t>
            </a:r>
            <a:r>
              <a:rPr lang="ru-RU" dirty="0" smtClean="0">
                <a:latin typeface="Bahnschrift SemiBold Condensed" pitchFamily="34" charset="0"/>
              </a:rPr>
              <a:t>Усовершенствование интерфейса, включая настройку цветовой схемы, выбор шрифтов и </a:t>
            </a:r>
            <a:r>
              <a:rPr lang="ru-RU" dirty="0" err="1" smtClean="0">
                <a:latin typeface="Bahnschrift SemiBold Condensed" pitchFamily="34" charset="0"/>
              </a:rPr>
              <a:t>многоплатформенную</a:t>
            </a:r>
            <a:r>
              <a:rPr lang="ru-RU" dirty="0" smtClean="0">
                <a:latin typeface="Bahnschrift SemiBold Condensed" pitchFamily="34" charset="0"/>
              </a:rPr>
              <a:t> поддержку.</a:t>
            </a:r>
          </a:p>
          <a:p>
            <a:pPr>
              <a:buFont typeface="Arial" pitchFamily="34" charset="0"/>
              <a:buChar char="•"/>
            </a:pPr>
            <a:r>
              <a:rPr lang="ru-RU" u="sng" dirty="0" smtClean="0">
                <a:solidFill>
                  <a:srgbClr val="67FF9A"/>
                </a:solidFill>
                <a:latin typeface="Bahnschrift SemiBold Condensed" pitchFamily="34" charset="0"/>
              </a:rPr>
              <a:t>Экспорт </a:t>
            </a:r>
            <a:r>
              <a:rPr lang="ru-RU" u="sng" dirty="0" smtClean="0">
                <a:solidFill>
                  <a:srgbClr val="67FF9A"/>
                </a:solidFill>
                <a:latin typeface="Bahnschrift SemiBold Condensed" pitchFamily="34" charset="0"/>
              </a:rPr>
              <a:t>в другие форматы</a:t>
            </a:r>
            <a:r>
              <a:rPr lang="ru-RU" dirty="0" smtClean="0">
                <a:latin typeface="Bahnschrift SemiBold Condensed" pitchFamily="34" charset="0"/>
              </a:rPr>
              <a:t>: Добавление поддержки для экспорта в другие форматы, такие как </a:t>
            </a:r>
            <a:r>
              <a:rPr lang="ru-RU" dirty="0" smtClean="0">
                <a:latin typeface="Bahnschrift SemiBold Condensed" pitchFamily="34" charset="0"/>
              </a:rPr>
              <a:t>PDF.</a:t>
            </a:r>
            <a:endParaRPr lang="ru-RU" dirty="0">
              <a:latin typeface="Bahnschrift SemiBold Condensed"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Модульная">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53</TotalTime>
  <Words>698</Words>
  <Application>Microsoft Office PowerPoint</Application>
  <PresentationFormat>Экран (16:9)</PresentationFormat>
  <Paragraphs>57</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Модульная</vt:lpstr>
      <vt:lpstr>Разработка приложения "Заметки" на PyQt5</vt:lpstr>
      <vt:lpstr>Слайд 2</vt:lpstr>
      <vt:lpstr>Слайд 3</vt:lpstr>
      <vt:lpstr>Слайд 4</vt:lpstr>
      <vt:lpstr>Слайд 5</vt:lpstr>
      <vt:lpstr>Слайд 6</vt:lpstr>
      <vt:lpstr>Слайд 7</vt:lpstr>
      <vt:lpstr>Слайд 8</vt:lpstr>
      <vt:lpstr>Слайд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приложения "Заметки" на PyQt5</dc:title>
  <dc:creator>Захар Литвиненко</dc:creator>
  <cp:lastModifiedBy>litvi</cp:lastModifiedBy>
  <cp:revision>12</cp:revision>
  <dcterms:created xsi:type="dcterms:W3CDTF">2023-10-27T17:30:45Z</dcterms:created>
  <dcterms:modified xsi:type="dcterms:W3CDTF">2023-10-31T09:46:30Z</dcterms:modified>
</cp:coreProperties>
</file>