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9" r:id="rId2"/>
    <p:sldId id="292" r:id="rId3"/>
    <p:sldId id="310" r:id="rId4"/>
    <p:sldId id="258" r:id="rId5"/>
    <p:sldId id="260" r:id="rId6"/>
    <p:sldId id="311" r:id="rId7"/>
    <p:sldId id="312" r:id="rId8"/>
    <p:sldId id="313" r:id="rId9"/>
    <p:sldId id="314" r:id="rId10"/>
    <p:sldId id="315" r:id="rId11"/>
    <p:sldId id="316" r:id="rId12"/>
    <p:sldId id="317" r:id="rId13"/>
    <p:sldId id="318" r:id="rId14"/>
    <p:sldId id="319" r:id="rId15"/>
    <p:sldId id="320" r:id="rId16"/>
    <p:sldId id="321"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83279" autoAdjust="0"/>
  </p:normalViewPr>
  <p:slideViewPr>
    <p:cSldViewPr snapToGrid="0">
      <p:cViewPr varScale="1">
        <p:scale>
          <a:sx n="64" d="100"/>
          <a:sy n="64" d="100"/>
        </p:scale>
        <p:origin x="69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BE90D-6443-45D5-AB73-6A7D0CBCCF85}"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E0D21F2D-1907-45F1-9B93-BB1762A94325}" type="pres">
      <dgm:prSet presAssocID="{2FDBE90D-6443-45D5-AB73-6A7D0CBCCF85}" presName="matrix" presStyleCnt="0">
        <dgm:presLayoutVars>
          <dgm:chMax val="1"/>
          <dgm:dir/>
          <dgm:resizeHandles val="exact"/>
        </dgm:presLayoutVars>
      </dgm:prSet>
      <dgm:spPr/>
    </dgm:pt>
  </dgm:ptLst>
  <dgm:cxnLst>
    <dgm:cxn modelId="{0ED6465E-DA6A-4410-A68E-A5C5BDC5C01F}" type="presOf" srcId="{2FDBE90D-6443-45D5-AB73-6A7D0CBCCF85}" destId="{E0D21F2D-1907-45F1-9B93-BB1762A94325}" srcOrd="0"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FCED8-506F-49AF-BE73-3D1A33480DE3}"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94981-F5B7-436B-9962-151FBDD8AD94}" type="slidenum">
              <a:rPr lang="en-US" smtClean="0"/>
              <a:t>‹#›</a:t>
            </a:fld>
            <a:endParaRPr lang="en-US"/>
          </a:p>
        </p:txBody>
      </p:sp>
    </p:spTree>
    <p:extLst>
      <p:ext uri="{BB962C8B-B14F-4D97-AF65-F5344CB8AC3E}">
        <p14:creationId xmlns:p14="http://schemas.microsoft.com/office/powerpoint/2010/main" val="172942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394981-F5B7-436B-9962-151FBDD8AD94}" type="slidenum">
              <a:rPr lang="en-US" smtClean="0"/>
              <a:t>4</a:t>
            </a:fld>
            <a:endParaRPr lang="en-US"/>
          </a:p>
        </p:txBody>
      </p:sp>
    </p:spTree>
    <p:extLst>
      <p:ext uri="{BB962C8B-B14F-4D97-AF65-F5344CB8AC3E}">
        <p14:creationId xmlns:p14="http://schemas.microsoft.com/office/powerpoint/2010/main" val="384583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99E3-8D9F-3F5B-0308-7F5329DEA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90651-91C2-BA19-35EC-A04BA9FD1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1DD5A-2112-6235-85DC-B1B299E85056}"/>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5CBA9076-7565-CDA6-EDBA-EC2961545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44E-B761-B97D-C746-ECAB6BB965DA}"/>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30652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B45-B749-84F1-7E0D-232A8B6C5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25F5B-9932-7B22-3C88-08AD57BC2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74961-E805-FB33-5A16-E0CFA37168BE}"/>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CD59018F-11E0-CA53-A68B-C731CC509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87CFC-CA41-1297-94D3-F89EC65DA8CD}"/>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15938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B2452-1456-A52C-F8D5-3234E07ED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70949-F825-32B2-260B-674118F1E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E993F-73E9-E7AE-2ED3-3D288F24A0BA}"/>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30306DBD-D9C7-84D2-27D0-26FD25683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78735-00EC-3CA0-1B73-68A025E39AC1}"/>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30626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E6AC-BA0C-3CB0-A332-C14B281CD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67869-5FC6-53F4-7BC6-5136E5507D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B6CE0-9019-D821-C2F3-C78CF2C5C3FE}"/>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AEF96E9F-D2BE-3C4A-D26A-F7C5A5D11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8CC43-53EB-84ED-63B3-9A3403CEEF7A}"/>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89043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D887-4D96-118D-73A2-1C895A67B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B085A-425F-FD3C-BC71-9A29495F90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4329D-6798-F07C-D487-6101B49A24AE}"/>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1C3F25C4-C66D-4341-42FF-9C7C602AD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18A81-8750-B962-F8C6-6DA1403A7433}"/>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80800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D042-266E-A796-1A36-96B70B229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36A0C-4A74-A126-7A99-F06853058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CC16C-9EAC-FE9F-396B-0241F7962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9D6F5-EFBE-6874-ED24-0A51C2684C6B}"/>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6" name="Footer Placeholder 5">
            <a:extLst>
              <a:ext uri="{FF2B5EF4-FFF2-40B4-BE49-F238E27FC236}">
                <a16:creationId xmlns:a16="http://schemas.microsoft.com/office/drawing/2014/main" id="{3ED1EDD0-9CCB-FAD1-C4F2-4E43F03FD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613EA-8DBD-A257-A690-042711A7B68E}"/>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66483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ACE6-F826-5B66-2371-F2D502554A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56492-1758-D69A-3E6F-15261B003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D8565-447E-7044-9CE0-673F60DC2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E43F8-3C42-54CA-4E92-F6A3940F2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A97A32-71E6-549D-B127-599697995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8A95A3-01EC-6EF0-5031-5E525E62D5C5}"/>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8" name="Footer Placeholder 7">
            <a:extLst>
              <a:ext uri="{FF2B5EF4-FFF2-40B4-BE49-F238E27FC236}">
                <a16:creationId xmlns:a16="http://schemas.microsoft.com/office/drawing/2014/main" id="{E6274BE6-33F4-D96C-2405-87AEFED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B891F-BE7B-C13D-681A-2C793B09D169}"/>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8720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5743-E60C-78E3-4219-5712DC7044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DF502-5BB8-D822-01D7-20936C34EFBD}"/>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4" name="Footer Placeholder 3">
            <a:extLst>
              <a:ext uri="{FF2B5EF4-FFF2-40B4-BE49-F238E27FC236}">
                <a16:creationId xmlns:a16="http://schemas.microsoft.com/office/drawing/2014/main" id="{8955FAD0-C9E9-80E2-6DFA-0BC166AE63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4DCEC0-8357-5413-2403-9992319E81C6}"/>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98038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9867B-72CF-0811-E65E-1F1A0A928E47}"/>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3" name="Footer Placeholder 2">
            <a:extLst>
              <a:ext uri="{FF2B5EF4-FFF2-40B4-BE49-F238E27FC236}">
                <a16:creationId xmlns:a16="http://schemas.microsoft.com/office/drawing/2014/main" id="{6B848B39-123B-5C1E-0B64-6FC3E2859D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A3C226-40C4-ED8E-9C41-87B4E082F180}"/>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127302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E48C-0492-969D-5358-C6C95D65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7FBA1-E0E8-57D0-829D-823FB90F4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7BB11-40DB-E7BF-59DE-E5088FC55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9E303-25F7-D260-0C1E-1C5D9A968060}"/>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6" name="Footer Placeholder 5">
            <a:extLst>
              <a:ext uri="{FF2B5EF4-FFF2-40B4-BE49-F238E27FC236}">
                <a16:creationId xmlns:a16="http://schemas.microsoft.com/office/drawing/2014/main" id="{9687058F-FFC4-BC2B-7574-A9DB1D7F5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0D607-D6DB-9EBE-6590-0B6F3CFD7434}"/>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408245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B2A1-BC34-EA9A-859D-059A7A66E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26546-3C25-49A1-3B36-715D1745D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F8061-0760-C9C3-320B-EAD574AF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327B0-28E5-1E67-61B0-C32CC09E5C18}"/>
              </a:ext>
            </a:extLst>
          </p:cNvPr>
          <p:cNvSpPr>
            <a:spLocks noGrp="1"/>
          </p:cNvSpPr>
          <p:nvPr>
            <p:ph type="dt" sz="half" idx="10"/>
          </p:nvPr>
        </p:nvSpPr>
        <p:spPr/>
        <p:txBody>
          <a:bodyPr/>
          <a:lstStyle/>
          <a:p>
            <a:fld id="{EEE8669A-962F-4ACD-AB1E-07597AA7AD56}" type="datetimeFigureOut">
              <a:rPr lang="en-US" smtClean="0"/>
              <a:t>8/29/2025</a:t>
            </a:fld>
            <a:endParaRPr lang="en-US"/>
          </a:p>
        </p:txBody>
      </p:sp>
      <p:sp>
        <p:nvSpPr>
          <p:cNvPr id="6" name="Footer Placeholder 5">
            <a:extLst>
              <a:ext uri="{FF2B5EF4-FFF2-40B4-BE49-F238E27FC236}">
                <a16:creationId xmlns:a16="http://schemas.microsoft.com/office/drawing/2014/main" id="{85B7E62B-ABB9-605C-5E4E-9BF3E4FF7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59CD-E644-8A47-6C41-35307D327D2F}"/>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17565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A9FD8-0BA2-A466-EEFA-529DB2516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B1EC5-F665-6631-6BF9-22FB9539D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F9369-7ED6-38A0-734A-DD110F926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E8669A-962F-4ACD-AB1E-07597AA7AD56}" type="datetimeFigureOut">
              <a:rPr lang="en-US" smtClean="0"/>
              <a:t>8/29/2025</a:t>
            </a:fld>
            <a:endParaRPr lang="en-US"/>
          </a:p>
        </p:txBody>
      </p:sp>
      <p:sp>
        <p:nvSpPr>
          <p:cNvPr id="5" name="Footer Placeholder 4">
            <a:extLst>
              <a:ext uri="{FF2B5EF4-FFF2-40B4-BE49-F238E27FC236}">
                <a16:creationId xmlns:a16="http://schemas.microsoft.com/office/drawing/2014/main" id="{88CB8940-D37A-E1F1-4E91-FF221089D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686E2C-CD23-0AB2-1973-F43BEF1BE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C5ECDF-75F7-4588-A97A-7139A51418D4}" type="slidenum">
              <a:rPr lang="en-US" smtClean="0"/>
              <a:t>‹#›</a:t>
            </a:fld>
            <a:endParaRPr lang="en-US"/>
          </a:p>
        </p:txBody>
      </p:sp>
    </p:spTree>
    <p:extLst>
      <p:ext uri="{BB962C8B-B14F-4D97-AF65-F5344CB8AC3E}">
        <p14:creationId xmlns:p14="http://schemas.microsoft.com/office/powerpoint/2010/main" val="30943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ook cover with text&#10;&#10;AI-generated content may be incorrect.">
            <a:extLst>
              <a:ext uri="{FF2B5EF4-FFF2-40B4-BE49-F238E27FC236}">
                <a16:creationId xmlns:a16="http://schemas.microsoft.com/office/drawing/2014/main" id="{341CABFB-6A51-78C4-4F2C-E4E31DF3A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070" y="224790"/>
            <a:ext cx="4975860" cy="6408420"/>
          </a:xfrm>
          <a:prstGeom prst="rect">
            <a:avLst/>
          </a:prstGeom>
        </p:spPr>
      </p:pic>
    </p:spTree>
    <p:extLst>
      <p:ext uri="{BB962C8B-B14F-4D97-AF65-F5344CB8AC3E}">
        <p14:creationId xmlns:p14="http://schemas.microsoft.com/office/powerpoint/2010/main" val="134638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BE285-9F08-F9DC-AD18-6BB43EFC9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83FB-D6EB-D179-05F6-9B0F70EA40E1}"/>
              </a:ext>
            </a:extLst>
          </p:cNvPr>
          <p:cNvSpPr>
            <a:spLocks noGrp="1"/>
          </p:cNvSpPr>
          <p:nvPr>
            <p:ph type="title"/>
          </p:nvPr>
        </p:nvSpPr>
        <p:spPr/>
        <p:txBody>
          <a:bodyPr/>
          <a:lstStyle/>
          <a:p>
            <a:r>
              <a:rPr lang="en-US" dirty="0"/>
              <a:t>17.3 Insertion Sort</a:t>
            </a:r>
          </a:p>
        </p:txBody>
      </p:sp>
      <p:sp>
        <p:nvSpPr>
          <p:cNvPr id="3" name="Content Placeholder 2">
            <a:extLst>
              <a:ext uri="{FF2B5EF4-FFF2-40B4-BE49-F238E27FC236}">
                <a16:creationId xmlns:a16="http://schemas.microsoft.com/office/drawing/2014/main" id="{B03A87F5-EA25-7DAD-8AAA-D968BC38234C}"/>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69, 35, 18, 87, 50, 58, 79</a:t>
            </a:r>
          </a:p>
        </p:txBody>
      </p:sp>
      <p:pic>
        <p:nvPicPr>
          <p:cNvPr id="4" name="Picture 3">
            <a:extLst>
              <a:ext uri="{FF2B5EF4-FFF2-40B4-BE49-F238E27FC236}">
                <a16:creationId xmlns:a16="http://schemas.microsoft.com/office/drawing/2014/main" id="{8D9D3487-3D84-C037-A369-045417C325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271830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54E88-95D9-FB82-5639-D9844E935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F451D-4756-34B4-3DBB-5CC56D67E710}"/>
              </a:ext>
            </a:extLst>
          </p:cNvPr>
          <p:cNvSpPr>
            <a:spLocks noGrp="1"/>
          </p:cNvSpPr>
          <p:nvPr>
            <p:ph type="title"/>
          </p:nvPr>
        </p:nvSpPr>
        <p:spPr/>
        <p:txBody>
          <a:bodyPr/>
          <a:lstStyle/>
          <a:p>
            <a:r>
              <a:rPr lang="en-US" dirty="0"/>
              <a:t>17.4 Shell Sort</a:t>
            </a:r>
          </a:p>
        </p:txBody>
      </p:sp>
      <p:sp>
        <p:nvSpPr>
          <p:cNvPr id="3" name="Content Placeholder 2">
            <a:extLst>
              <a:ext uri="{FF2B5EF4-FFF2-40B4-BE49-F238E27FC236}">
                <a16:creationId xmlns:a16="http://schemas.microsoft.com/office/drawing/2014/main" id="{95864906-662C-1EBA-4737-B056DEAFB296}"/>
              </a:ext>
            </a:extLst>
          </p:cNvPr>
          <p:cNvSpPr>
            <a:spLocks noGrp="1"/>
          </p:cNvSpPr>
          <p:nvPr>
            <p:ph idx="1"/>
          </p:nvPr>
        </p:nvSpPr>
        <p:spPr/>
        <p:txBody>
          <a:bodyPr>
            <a:normAutofit lnSpcReduction="10000"/>
          </a:bodyPr>
          <a:lstStyle/>
          <a:p>
            <a:r>
              <a:rPr lang="en-US" dirty="0"/>
              <a:t>Shell sort is a variation of insertion sort that incorporates an adjustable step (or gap) size when comparing the key element with its predecessors. The step size typically starts as half the size of the list and decreases by half in subsequent iterations until it reaches 1.</a:t>
            </a:r>
          </a:p>
          <a:p>
            <a:r>
              <a:rPr lang="en-US" dirty="0"/>
              <a:t>The algorithm involves three tiers of nested loops:</a:t>
            </a:r>
          </a:p>
          <a:p>
            <a:pPr lvl="1">
              <a:buFont typeface="Courier New" panose="02070309020205020404" pitchFamily="49" charset="0"/>
              <a:buChar char="o"/>
            </a:pPr>
            <a:r>
              <a:rPr lang="en-US" dirty="0"/>
              <a:t>The outermost loop iterates over the step sizes.</a:t>
            </a:r>
          </a:p>
          <a:p>
            <a:pPr lvl="1">
              <a:buFont typeface="Courier New" panose="02070309020205020404" pitchFamily="49" charset="0"/>
              <a:buChar char="o"/>
            </a:pPr>
            <a:r>
              <a:rPr lang="en-US" dirty="0"/>
              <a:t>The middle loop progresses through the list, advancing the key element one by one.</a:t>
            </a:r>
          </a:p>
          <a:p>
            <a:pPr lvl="1">
              <a:buFont typeface="Courier New" panose="02070309020205020404" pitchFamily="49" charset="0"/>
              <a:buChar char="o"/>
            </a:pPr>
            <a:r>
              <a:rPr lang="en-US" dirty="0"/>
              <a:t>The innermost loop compares the key element with its predecessors, located at a distance defined by the current step size, and adjusts their positions accordingly.</a:t>
            </a:r>
          </a:p>
          <a:p>
            <a:endParaRPr lang="en-US" dirty="0"/>
          </a:p>
        </p:txBody>
      </p:sp>
      <p:pic>
        <p:nvPicPr>
          <p:cNvPr id="4" name="Picture 3">
            <a:extLst>
              <a:ext uri="{FF2B5EF4-FFF2-40B4-BE49-F238E27FC236}">
                <a16:creationId xmlns:a16="http://schemas.microsoft.com/office/drawing/2014/main" id="{6B31E077-9F6E-8A40-6BB1-DBDFCE1A69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16571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9A3E7-0CE4-A3FB-E399-DD86BB7B0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A78B47-356C-B9A4-6849-D784363995F2}"/>
              </a:ext>
            </a:extLst>
          </p:cNvPr>
          <p:cNvSpPr>
            <a:spLocks noGrp="1"/>
          </p:cNvSpPr>
          <p:nvPr>
            <p:ph type="title"/>
          </p:nvPr>
        </p:nvSpPr>
        <p:spPr/>
        <p:txBody>
          <a:bodyPr/>
          <a:lstStyle/>
          <a:p>
            <a:r>
              <a:rPr lang="en-US" dirty="0"/>
              <a:t>17.4 Shell Sort</a:t>
            </a:r>
          </a:p>
        </p:txBody>
      </p:sp>
      <p:sp>
        <p:nvSpPr>
          <p:cNvPr id="3" name="Content Placeholder 2">
            <a:extLst>
              <a:ext uri="{FF2B5EF4-FFF2-40B4-BE49-F238E27FC236}">
                <a16:creationId xmlns:a16="http://schemas.microsoft.com/office/drawing/2014/main" id="{0D1035AF-C839-E3F5-0CF8-26BDBDA61927}"/>
              </a:ext>
            </a:extLst>
          </p:cNvPr>
          <p:cNvSpPr>
            <a:spLocks noGrp="1"/>
          </p:cNvSpPr>
          <p:nvPr>
            <p:ph idx="1"/>
          </p:nvPr>
        </p:nvSpPr>
        <p:spPr/>
        <p:txBody>
          <a:bodyPr>
            <a:normAutofit/>
          </a:bodyPr>
          <a:lstStyle/>
          <a:p>
            <a:r>
              <a:rPr lang="en-US" dirty="0"/>
              <a:t>By starting with a larger step size, Shell sort allows out-of-order elements to be quickly moved closer to their final positions, making the subsequent iterations with smaller step sizes more efficient. This iterative algorithm effectively reduces the number of comparisons and swaps compared to traditional insertion sort, particularly for large datasets. </a:t>
            </a:r>
          </a:p>
        </p:txBody>
      </p:sp>
      <p:pic>
        <p:nvPicPr>
          <p:cNvPr id="4" name="Picture 3">
            <a:extLst>
              <a:ext uri="{FF2B5EF4-FFF2-40B4-BE49-F238E27FC236}">
                <a16:creationId xmlns:a16="http://schemas.microsoft.com/office/drawing/2014/main" id="{13ED1674-F067-839E-E901-5891D2D5F9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155676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26FF5-071C-9A3B-0DD3-12202A3BB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ACBA3-6CB6-2800-FB9D-E5E845B9304D}"/>
              </a:ext>
            </a:extLst>
          </p:cNvPr>
          <p:cNvSpPr>
            <a:spLocks noGrp="1"/>
          </p:cNvSpPr>
          <p:nvPr>
            <p:ph type="title"/>
          </p:nvPr>
        </p:nvSpPr>
        <p:spPr/>
        <p:txBody>
          <a:bodyPr/>
          <a:lstStyle/>
          <a:p>
            <a:r>
              <a:rPr lang="en-US" dirty="0"/>
              <a:t>17.4 Shell Sort</a:t>
            </a:r>
          </a:p>
        </p:txBody>
      </p:sp>
      <p:sp>
        <p:nvSpPr>
          <p:cNvPr id="3" name="Content Placeholder 2">
            <a:extLst>
              <a:ext uri="{FF2B5EF4-FFF2-40B4-BE49-F238E27FC236}">
                <a16:creationId xmlns:a16="http://schemas.microsoft.com/office/drawing/2014/main" id="{5B1DE3D9-66A4-8574-D13C-156EEAD2FC78}"/>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69, 35, 18, 87, 50, 58, 79</a:t>
            </a:r>
          </a:p>
        </p:txBody>
      </p:sp>
      <p:pic>
        <p:nvPicPr>
          <p:cNvPr id="4" name="Picture 3">
            <a:extLst>
              <a:ext uri="{FF2B5EF4-FFF2-40B4-BE49-F238E27FC236}">
                <a16:creationId xmlns:a16="http://schemas.microsoft.com/office/drawing/2014/main" id="{3FFA9678-E05E-B416-A85A-C1278124C9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8926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2CFF4-246B-F407-4D40-F96C6D58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96D94-7189-75DD-F184-75B8FC1DDE0B}"/>
              </a:ext>
            </a:extLst>
          </p:cNvPr>
          <p:cNvSpPr>
            <a:spLocks noGrp="1"/>
          </p:cNvSpPr>
          <p:nvPr>
            <p:ph type="title"/>
          </p:nvPr>
        </p:nvSpPr>
        <p:spPr/>
        <p:txBody>
          <a:bodyPr/>
          <a:lstStyle/>
          <a:p>
            <a:r>
              <a:rPr lang="en-US" dirty="0"/>
              <a:t>17.5 Quicksort</a:t>
            </a:r>
          </a:p>
        </p:txBody>
      </p:sp>
      <p:sp>
        <p:nvSpPr>
          <p:cNvPr id="3" name="Content Placeholder 2">
            <a:extLst>
              <a:ext uri="{FF2B5EF4-FFF2-40B4-BE49-F238E27FC236}">
                <a16:creationId xmlns:a16="http://schemas.microsoft.com/office/drawing/2014/main" id="{529CB706-A288-6893-00EA-1D5FB2FEA692}"/>
              </a:ext>
            </a:extLst>
          </p:cNvPr>
          <p:cNvSpPr>
            <a:spLocks noGrp="1"/>
          </p:cNvSpPr>
          <p:nvPr>
            <p:ph idx="1"/>
          </p:nvPr>
        </p:nvSpPr>
        <p:spPr/>
        <p:txBody>
          <a:bodyPr>
            <a:normAutofit/>
          </a:bodyPr>
          <a:lstStyle/>
          <a:p>
            <a:r>
              <a:rPr lang="en-US" dirty="0"/>
              <a:t>Quicksort follows a divide-and-conquer strategy and can be done recursively. It begins by selecting a pivot element and then splits the list into two </a:t>
            </a:r>
            <a:r>
              <a:rPr lang="en-US" dirty="0" err="1"/>
              <a:t>sublists</a:t>
            </a:r>
            <a:r>
              <a:rPr lang="en-US" dirty="0"/>
              <a:t>: a left </a:t>
            </a:r>
            <a:r>
              <a:rPr lang="en-US" dirty="0" err="1"/>
              <a:t>sublist</a:t>
            </a:r>
            <a:r>
              <a:rPr lang="en-US" dirty="0"/>
              <a:t> where all elements are smaller than the pivot, and a right </a:t>
            </a:r>
            <a:r>
              <a:rPr lang="en-US" dirty="0" err="1"/>
              <a:t>sublist</a:t>
            </a:r>
            <a:r>
              <a:rPr lang="en-US" dirty="0"/>
              <a:t> where all elements are greater than the pivot. Each of these </a:t>
            </a:r>
            <a:r>
              <a:rPr lang="en-US" dirty="0" err="1"/>
              <a:t>sublists</a:t>
            </a:r>
            <a:r>
              <a:rPr lang="en-US" dirty="0"/>
              <a:t> is then further divided using the same process, with a pivot chosen from each </a:t>
            </a:r>
            <a:r>
              <a:rPr lang="en-US" dirty="0" err="1"/>
              <a:t>sublist</a:t>
            </a:r>
            <a:r>
              <a:rPr lang="en-US" dirty="0"/>
              <a:t>, until each </a:t>
            </a:r>
            <a:r>
              <a:rPr lang="en-US" dirty="0" err="1"/>
              <a:t>sublist</a:t>
            </a:r>
            <a:r>
              <a:rPr lang="en-US" dirty="0"/>
              <a:t> contains only one element. </a:t>
            </a:r>
          </a:p>
        </p:txBody>
      </p:sp>
      <p:pic>
        <p:nvPicPr>
          <p:cNvPr id="4" name="Picture 3">
            <a:extLst>
              <a:ext uri="{FF2B5EF4-FFF2-40B4-BE49-F238E27FC236}">
                <a16:creationId xmlns:a16="http://schemas.microsoft.com/office/drawing/2014/main" id="{E1887102-62C1-534C-9AB0-17E5829FC8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58245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B3595-0D4C-CA2D-D1B4-551ED2B06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8133B2-973E-9D8D-75A4-3DC155A18A92}"/>
              </a:ext>
            </a:extLst>
          </p:cNvPr>
          <p:cNvSpPr>
            <a:spLocks noGrp="1"/>
          </p:cNvSpPr>
          <p:nvPr>
            <p:ph type="title"/>
          </p:nvPr>
        </p:nvSpPr>
        <p:spPr/>
        <p:txBody>
          <a:bodyPr/>
          <a:lstStyle/>
          <a:p>
            <a:r>
              <a:rPr lang="en-US" dirty="0"/>
              <a:t>17.5 Quicksort</a:t>
            </a:r>
          </a:p>
        </p:txBody>
      </p:sp>
      <p:sp>
        <p:nvSpPr>
          <p:cNvPr id="3" name="Content Placeholder 2">
            <a:extLst>
              <a:ext uri="{FF2B5EF4-FFF2-40B4-BE49-F238E27FC236}">
                <a16:creationId xmlns:a16="http://schemas.microsoft.com/office/drawing/2014/main" id="{E2098678-CC24-3132-F7FD-A8267B6E8DE6}"/>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75, 95, 26, 39, 43, 62, 87, 23, 85, 57, 65, 30</a:t>
            </a:r>
          </a:p>
        </p:txBody>
      </p:sp>
      <p:pic>
        <p:nvPicPr>
          <p:cNvPr id="4" name="Picture 3">
            <a:extLst>
              <a:ext uri="{FF2B5EF4-FFF2-40B4-BE49-F238E27FC236}">
                <a16:creationId xmlns:a16="http://schemas.microsoft.com/office/drawing/2014/main" id="{4501D699-2DA2-2AD1-13A6-50B370D57E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298449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52AB-74A0-7EE0-03BB-0C63C12C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730AE-1F8D-2D52-CA6C-42150CD7DFE6}"/>
              </a:ext>
            </a:extLst>
          </p:cNvPr>
          <p:cNvSpPr>
            <a:spLocks noGrp="1"/>
          </p:cNvSpPr>
          <p:nvPr>
            <p:ph type="title"/>
          </p:nvPr>
        </p:nvSpPr>
        <p:spPr/>
        <p:txBody>
          <a:bodyPr/>
          <a:lstStyle/>
          <a:p>
            <a:r>
              <a:rPr lang="en-US" dirty="0"/>
              <a:t>17.6 Merge sort</a:t>
            </a:r>
          </a:p>
        </p:txBody>
      </p:sp>
      <p:sp>
        <p:nvSpPr>
          <p:cNvPr id="3" name="Content Placeholder 2">
            <a:extLst>
              <a:ext uri="{FF2B5EF4-FFF2-40B4-BE49-F238E27FC236}">
                <a16:creationId xmlns:a16="http://schemas.microsoft.com/office/drawing/2014/main" id="{C6ED16AD-ED7F-94B7-4972-4F10C14EB7EF}"/>
              </a:ext>
            </a:extLst>
          </p:cNvPr>
          <p:cNvSpPr>
            <a:spLocks noGrp="1"/>
          </p:cNvSpPr>
          <p:nvPr>
            <p:ph idx="1"/>
          </p:nvPr>
        </p:nvSpPr>
        <p:spPr/>
        <p:txBody>
          <a:bodyPr>
            <a:normAutofit/>
          </a:bodyPr>
          <a:lstStyle/>
          <a:p>
            <a:r>
              <a:rPr lang="en-US" dirty="0"/>
              <a:t>Merge sort follows a divide-and-conquer strategy and can be done recursively. Instead of dividing the list around a pivot point, merge sort splits the list into two </a:t>
            </a:r>
            <a:r>
              <a:rPr lang="en-US" dirty="0" err="1"/>
              <a:t>sublists</a:t>
            </a:r>
            <a:r>
              <a:rPr lang="en-US" dirty="0"/>
              <a:t> around the middle point. The process continues, with each </a:t>
            </a:r>
            <a:r>
              <a:rPr lang="en-US" dirty="0" err="1"/>
              <a:t>sublist</a:t>
            </a:r>
            <a:r>
              <a:rPr lang="en-US" dirty="0"/>
              <a:t> being split further until only one element remains in each </a:t>
            </a:r>
            <a:r>
              <a:rPr lang="en-US" dirty="0" err="1"/>
              <a:t>sublist</a:t>
            </a:r>
            <a:r>
              <a:rPr lang="en-US" dirty="0"/>
              <a:t>. After that, the </a:t>
            </a:r>
            <a:r>
              <a:rPr lang="en-US" dirty="0" err="1"/>
              <a:t>sublists</a:t>
            </a:r>
            <a:r>
              <a:rPr lang="en-US" dirty="0"/>
              <a:t> are merged in a bottom-up fashion into sorted </a:t>
            </a:r>
            <a:r>
              <a:rPr lang="en-US" dirty="0" err="1"/>
              <a:t>sublists</a:t>
            </a:r>
            <a:r>
              <a:rPr lang="en-US" dirty="0"/>
              <a:t>, which are further combined to form a sorted list of the original size.  </a:t>
            </a:r>
          </a:p>
        </p:txBody>
      </p:sp>
      <p:pic>
        <p:nvPicPr>
          <p:cNvPr id="4" name="Picture 3">
            <a:extLst>
              <a:ext uri="{FF2B5EF4-FFF2-40B4-BE49-F238E27FC236}">
                <a16:creationId xmlns:a16="http://schemas.microsoft.com/office/drawing/2014/main" id="{352E3C55-DDA0-D830-2CD9-C1999C44A6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157245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C6991-DA66-1232-C665-97EEB82B4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F5B31-F2CE-6759-A887-E019DDE9F0AC}"/>
              </a:ext>
            </a:extLst>
          </p:cNvPr>
          <p:cNvSpPr>
            <a:spLocks noGrp="1"/>
          </p:cNvSpPr>
          <p:nvPr>
            <p:ph type="title"/>
          </p:nvPr>
        </p:nvSpPr>
        <p:spPr/>
        <p:txBody>
          <a:bodyPr/>
          <a:lstStyle/>
          <a:p>
            <a:r>
              <a:rPr lang="en-US"/>
              <a:t>17.6 Merge sort</a:t>
            </a:r>
            <a:endParaRPr lang="en-US" dirty="0"/>
          </a:p>
        </p:txBody>
      </p:sp>
      <p:sp>
        <p:nvSpPr>
          <p:cNvPr id="3" name="Content Placeholder 2">
            <a:extLst>
              <a:ext uri="{FF2B5EF4-FFF2-40B4-BE49-F238E27FC236}">
                <a16:creationId xmlns:a16="http://schemas.microsoft.com/office/drawing/2014/main" id="{A844A8DA-6B1B-D2E0-F763-AAD26C2547B4}"/>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75, 95, 26, 39, 43, 62, 87, 23, 85, 57, 65, 30</a:t>
            </a:r>
          </a:p>
        </p:txBody>
      </p:sp>
      <p:pic>
        <p:nvPicPr>
          <p:cNvPr id="4" name="Picture 3">
            <a:extLst>
              <a:ext uri="{FF2B5EF4-FFF2-40B4-BE49-F238E27FC236}">
                <a16:creationId xmlns:a16="http://schemas.microsoft.com/office/drawing/2014/main" id="{4D95EB8C-E485-6B19-75AA-ED0C37D082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409300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45D94A-2E11-1A07-F482-34C78E7E967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39BEE-D294-2EA5-D0F5-60C09B090F50}"/>
              </a:ext>
            </a:extLst>
          </p:cNvPr>
          <p:cNvSpPr>
            <a:spLocks noGrp="1"/>
          </p:cNvSpPr>
          <p:nvPr>
            <p:ph type="ctrTitle"/>
          </p:nvPr>
        </p:nvSpPr>
        <p:spPr>
          <a:xfrm>
            <a:off x="804672" y="5116529"/>
            <a:ext cx="10592174" cy="1000655"/>
          </a:xfrm>
        </p:spPr>
        <p:txBody>
          <a:bodyPr anchor="t">
            <a:normAutofit fontScale="90000"/>
          </a:bodyPr>
          <a:lstStyle/>
          <a:p>
            <a:pPr algn="l"/>
            <a:r>
              <a:rPr lang="en-US" sz="3100" dirty="0">
                <a:solidFill>
                  <a:schemeClr val="tx2"/>
                </a:solidFill>
              </a:rPr>
              <a:t>Java OOP and Data Structures with Introduction to Secure Coding</a:t>
            </a:r>
            <a:br>
              <a:rPr lang="en-US" sz="3100" dirty="0">
                <a:solidFill>
                  <a:schemeClr val="tx2"/>
                </a:solidFill>
              </a:rPr>
            </a:br>
            <a:r>
              <a:rPr lang="en-US" sz="3100" dirty="0">
                <a:solidFill>
                  <a:schemeClr val="tx2"/>
                </a:solidFill>
              </a:rPr>
              <a:t>Dr. Ziping Liu</a:t>
            </a:r>
            <a:br>
              <a:rPr lang="en-US" sz="1600" dirty="0">
                <a:solidFill>
                  <a:schemeClr val="tx2"/>
                </a:solidFill>
              </a:rPr>
            </a:br>
            <a:br>
              <a:rPr lang="en-US" sz="1600" dirty="0">
                <a:solidFill>
                  <a:schemeClr val="tx2"/>
                </a:solidFill>
              </a:rPr>
            </a:br>
            <a:endParaRPr lang="en-US" sz="1600" dirty="0">
              <a:solidFill>
                <a:schemeClr val="tx2"/>
              </a:solidFill>
            </a:endParaRPr>
          </a:p>
        </p:txBody>
      </p:sp>
      <p:pic>
        <p:nvPicPr>
          <p:cNvPr id="5" name="Picture 4">
            <a:extLst>
              <a:ext uri="{FF2B5EF4-FFF2-40B4-BE49-F238E27FC236}">
                <a16:creationId xmlns:a16="http://schemas.microsoft.com/office/drawing/2014/main" id="{68016C7C-AFDA-B667-C485-59B533AEF141}"/>
              </a:ext>
            </a:extLst>
          </p:cNvPr>
          <p:cNvPicPr>
            <a:picLocks noChangeAspect="1"/>
          </p:cNvPicPr>
          <p:nvPr/>
        </p:nvPicPr>
        <p:blipFill>
          <a:blip r:embed="rId2">
            <a:extLst>
              <a:ext uri="{28A0092B-C50C-407E-A947-70E740481C1C}">
                <a14:useLocalDpi xmlns:a14="http://schemas.microsoft.com/office/drawing/2010/main" val="0"/>
              </a:ext>
            </a:extLst>
          </a:blip>
          <a:srcRect t="5809" b="5809"/>
          <a:stretch/>
        </p:blipFill>
        <p:spPr>
          <a:xfrm>
            <a:off x="-1" y="10"/>
            <a:ext cx="12192001" cy="4201449"/>
          </a:xfrm>
          <a:prstGeom prst="rect">
            <a:avLst/>
          </a:prstGeom>
        </p:spPr>
      </p:pic>
      <p:grpSp>
        <p:nvGrpSpPr>
          <p:cNvPr id="35" name="Group 3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24" name="Freeform: Shape 2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550E9AA5-3AB6-7CA8-2E88-05185371D2C6}"/>
              </a:ext>
            </a:extLst>
          </p:cNvPr>
          <p:cNvSpPr>
            <a:spLocks noGrp="1"/>
          </p:cNvSpPr>
          <p:nvPr>
            <p:ph type="subTitle" idx="1"/>
          </p:nvPr>
        </p:nvSpPr>
        <p:spPr>
          <a:xfrm>
            <a:off x="804672" y="4580785"/>
            <a:ext cx="9416898" cy="484374"/>
          </a:xfrm>
        </p:spPr>
        <p:txBody>
          <a:bodyPr anchor="b">
            <a:normAutofit/>
          </a:bodyPr>
          <a:lstStyle/>
          <a:p>
            <a:pPr algn="l"/>
            <a:r>
              <a:rPr lang="en-US" sz="2000" dirty="0">
                <a:solidFill>
                  <a:schemeClr val="tx2"/>
                </a:solidFill>
              </a:rPr>
              <a:t>Chapter 17 Sorting</a:t>
            </a:r>
          </a:p>
        </p:txBody>
      </p:sp>
    </p:spTree>
    <p:extLst>
      <p:ext uri="{BB962C8B-B14F-4D97-AF65-F5344CB8AC3E}">
        <p14:creationId xmlns:p14="http://schemas.microsoft.com/office/powerpoint/2010/main" val="39760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1A1F23-8C3D-38DE-A05C-82D141A4219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8310B6-BB3D-8F0A-6720-13BFD744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515BF-A25B-C713-10C9-A56FDCE04FCC}"/>
              </a:ext>
            </a:extLst>
          </p:cNvPr>
          <p:cNvSpPr>
            <a:spLocks noGrp="1"/>
          </p:cNvSpPr>
          <p:nvPr>
            <p:ph type="ctrTitle"/>
          </p:nvPr>
        </p:nvSpPr>
        <p:spPr>
          <a:xfrm>
            <a:off x="804672" y="5116529"/>
            <a:ext cx="10592174" cy="1000655"/>
          </a:xfrm>
        </p:spPr>
        <p:txBody>
          <a:bodyPr anchor="t">
            <a:normAutofit fontScale="90000"/>
          </a:bodyPr>
          <a:lstStyle/>
          <a:p>
            <a:pPr algn="l"/>
            <a:r>
              <a:rPr lang="en-US" sz="3100" dirty="0">
                <a:solidFill>
                  <a:schemeClr val="tx2"/>
                </a:solidFill>
              </a:rPr>
              <a:t>https://he.kendallhunt.com/product/java-oop-and-data-structures-introduction-secure-coding</a:t>
            </a:r>
            <a:br>
              <a:rPr lang="en-US" sz="1600" dirty="0">
                <a:solidFill>
                  <a:schemeClr val="tx2"/>
                </a:solidFill>
              </a:rPr>
            </a:br>
            <a:br>
              <a:rPr lang="en-US" sz="1600" dirty="0">
                <a:solidFill>
                  <a:schemeClr val="tx2"/>
                </a:solidFill>
              </a:rPr>
            </a:br>
            <a:endParaRPr lang="en-US" sz="1600" dirty="0">
              <a:solidFill>
                <a:schemeClr val="tx2"/>
              </a:solidFill>
            </a:endParaRPr>
          </a:p>
        </p:txBody>
      </p:sp>
      <p:pic>
        <p:nvPicPr>
          <p:cNvPr id="5" name="Picture 4">
            <a:extLst>
              <a:ext uri="{FF2B5EF4-FFF2-40B4-BE49-F238E27FC236}">
                <a16:creationId xmlns:a16="http://schemas.microsoft.com/office/drawing/2014/main" id="{30C90B15-D841-9147-D824-E5CD1ED213EC}"/>
              </a:ext>
            </a:extLst>
          </p:cNvPr>
          <p:cNvPicPr>
            <a:picLocks noChangeAspect="1"/>
          </p:cNvPicPr>
          <p:nvPr/>
        </p:nvPicPr>
        <p:blipFill>
          <a:blip r:embed="rId2">
            <a:extLst>
              <a:ext uri="{28A0092B-C50C-407E-A947-70E740481C1C}">
                <a14:useLocalDpi xmlns:a14="http://schemas.microsoft.com/office/drawing/2010/main" val="0"/>
              </a:ext>
            </a:extLst>
          </a:blip>
          <a:srcRect t="5809" b="5809"/>
          <a:stretch/>
        </p:blipFill>
        <p:spPr>
          <a:xfrm>
            <a:off x="-1" y="10"/>
            <a:ext cx="12192001" cy="4201449"/>
          </a:xfrm>
          <a:prstGeom prst="rect">
            <a:avLst/>
          </a:prstGeom>
        </p:spPr>
      </p:pic>
      <p:grpSp>
        <p:nvGrpSpPr>
          <p:cNvPr id="35" name="Group 34">
            <a:extLst>
              <a:ext uri="{FF2B5EF4-FFF2-40B4-BE49-F238E27FC236}">
                <a16:creationId xmlns:a16="http://schemas.microsoft.com/office/drawing/2014/main" id="{F0210CF6-79FD-F819-02B6-5B4FB2F79B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24" name="Freeform: Shape 23">
              <a:extLst>
                <a:ext uri="{FF2B5EF4-FFF2-40B4-BE49-F238E27FC236}">
                  <a16:creationId xmlns:a16="http://schemas.microsoft.com/office/drawing/2014/main" id="{401FD464-35C9-77BF-0A03-47BF996E4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7EB1CE92-EE44-577D-3D27-65BA9C71E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C0306BA-4C10-1364-6FA4-58A87252AE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2039C6D-9C80-1E42-ED8D-9FCAF8C95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4BBF13CB-CF74-0852-E7D1-4B4D7443E6ED}"/>
              </a:ext>
            </a:extLst>
          </p:cNvPr>
          <p:cNvSpPr>
            <a:spLocks noGrp="1"/>
          </p:cNvSpPr>
          <p:nvPr>
            <p:ph type="subTitle" idx="1"/>
          </p:nvPr>
        </p:nvSpPr>
        <p:spPr>
          <a:xfrm>
            <a:off x="804672" y="4580785"/>
            <a:ext cx="9416898" cy="484374"/>
          </a:xfrm>
        </p:spPr>
        <p:txBody>
          <a:bodyPr anchor="b">
            <a:normAutofit/>
          </a:bodyPr>
          <a:lstStyle/>
          <a:p>
            <a:pPr algn="l"/>
            <a:r>
              <a:rPr lang="en-US" sz="2000" dirty="0">
                <a:solidFill>
                  <a:schemeClr val="tx2"/>
                </a:solidFill>
              </a:rPr>
              <a:t>Chapter 17 Sorting</a:t>
            </a:r>
          </a:p>
        </p:txBody>
      </p:sp>
    </p:spTree>
    <p:extLst>
      <p:ext uri="{BB962C8B-B14F-4D97-AF65-F5344CB8AC3E}">
        <p14:creationId xmlns:p14="http://schemas.microsoft.com/office/powerpoint/2010/main" val="176354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BF0A-0571-3AE4-329B-7FDD247C4A47}"/>
              </a:ext>
            </a:extLst>
          </p:cNvPr>
          <p:cNvSpPr>
            <a:spLocks noGrp="1"/>
          </p:cNvSpPr>
          <p:nvPr>
            <p:ph type="title"/>
          </p:nvPr>
        </p:nvSpPr>
        <p:spPr/>
        <p:txBody>
          <a:bodyPr/>
          <a:lstStyle/>
          <a:p>
            <a:r>
              <a:rPr lang="en-US" dirty="0"/>
              <a:t>Chapter Outlines</a:t>
            </a:r>
          </a:p>
        </p:txBody>
      </p:sp>
      <p:pic>
        <p:nvPicPr>
          <p:cNvPr id="5" name="Picture 4">
            <a:extLst>
              <a:ext uri="{FF2B5EF4-FFF2-40B4-BE49-F238E27FC236}">
                <a16:creationId xmlns:a16="http://schemas.microsoft.com/office/drawing/2014/main" id="{F6984F35-20A0-78B6-C0D7-3446E8B5E5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357" y="5891173"/>
            <a:ext cx="10579443" cy="571580"/>
          </a:xfrm>
          <a:prstGeom prst="rect">
            <a:avLst/>
          </a:prstGeom>
        </p:spPr>
      </p:pic>
      <p:graphicFrame>
        <p:nvGraphicFramePr>
          <p:cNvPr id="9" name="Content Placeholder 8">
            <a:extLst>
              <a:ext uri="{FF2B5EF4-FFF2-40B4-BE49-F238E27FC236}">
                <a16:creationId xmlns:a16="http://schemas.microsoft.com/office/drawing/2014/main" id="{CA9A291D-AFBA-B921-9197-A2EF55DD2996}"/>
              </a:ext>
            </a:extLst>
          </p:cNvPr>
          <p:cNvGraphicFramePr>
            <a:graphicFrameLocks noGrp="1"/>
          </p:cNvGraphicFramePr>
          <p:nvPr>
            <p:ph idx="1"/>
            <p:extLst>
              <p:ext uri="{D42A27DB-BD31-4B8C-83A1-F6EECF244321}">
                <p14:modId xmlns:p14="http://schemas.microsoft.com/office/powerpoint/2010/main" val="1195454027"/>
              </p:ext>
            </p:extLst>
          </p:nvPr>
        </p:nvGraphicFramePr>
        <p:xfrm>
          <a:off x="838200" y="1825625"/>
          <a:ext cx="10515600" cy="3609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8558A932-A150-AAEB-AF28-D9156CC23D7C}"/>
              </a:ext>
            </a:extLst>
          </p:cNvPr>
          <p:cNvSpPr txBox="1"/>
          <p:nvPr/>
        </p:nvSpPr>
        <p:spPr>
          <a:xfrm>
            <a:off x="838200" y="1622855"/>
            <a:ext cx="10426908" cy="3046988"/>
          </a:xfrm>
          <a:prstGeom prst="rect">
            <a:avLst/>
          </a:prstGeom>
          <a:noFill/>
        </p:spPr>
        <p:txBody>
          <a:bodyPr wrap="square" rtlCol="0">
            <a:spAutoFit/>
          </a:bodyPr>
          <a:lstStyle/>
          <a:p>
            <a:pPr marL="285750" lvl="0" indent="-285750">
              <a:buFont typeface="Aptos" panose="020B0004020202020204" pitchFamily="34" charset="0"/>
              <a:buChar char="–"/>
            </a:pPr>
            <a:r>
              <a:rPr lang="en-US" sz="3200" dirty="0"/>
              <a:t>Bubble Sort</a:t>
            </a:r>
          </a:p>
          <a:p>
            <a:pPr marL="285750" lvl="0" indent="-285750">
              <a:buFont typeface="Aptos" panose="020B0004020202020204" pitchFamily="34" charset="0"/>
              <a:buChar char="–"/>
            </a:pPr>
            <a:r>
              <a:rPr lang="en-US" sz="3200" dirty="0"/>
              <a:t>Selection Sort</a:t>
            </a:r>
          </a:p>
          <a:p>
            <a:pPr marL="285750" lvl="0" indent="-285750">
              <a:buFont typeface="Aptos" panose="020B0004020202020204" pitchFamily="34" charset="0"/>
              <a:buChar char="–"/>
            </a:pPr>
            <a:r>
              <a:rPr lang="en-US" sz="3200" dirty="0"/>
              <a:t>Insertion Sort</a:t>
            </a:r>
          </a:p>
          <a:p>
            <a:pPr marL="285750" lvl="0" indent="-285750">
              <a:buFont typeface="Aptos" panose="020B0004020202020204" pitchFamily="34" charset="0"/>
              <a:buChar char="–"/>
            </a:pPr>
            <a:r>
              <a:rPr lang="en-US" sz="3200" dirty="0" err="1"/>
              <a:t>ShellSort</a:t>
            </a:r>
            <a:endParaRPr lang="en-US" sz="3200" dirty="0"/>
          </a:p>
          <a:p>
            <a:pPr marL="285750" lvl="0" indent="-285750">
              <a:buFont typeface="Aptos" panose="020B0004020202020204" pitchFamily="34" charset="0"/>
              <a:buChar char="–"/>
            </a:pPr>
            <a:r>
              <a:rPr lang="en-US" sz="3200" dirty="0" err="1"/>
              <a:t>QuickSort</a:t>
            </a:r>
            <a:endParaRPr lang="en-US" sz="3200" dirty="0"/>
          </a:p>
          <a:p>
            <a:pPr marL="285750" lvl="0" indent="-285750">
              <a:buFont typeface="Aptos" panose="020B0004020202020204" pitchFamily="34" charset="0"/>
              <a:buChar char="–"/>
            </a:pPr>
            <a:r>
              <a:rPr lang="en-US" sz="3200" dirty="0" err="1"/>
              <a:t>MergeSort</a:t>
            </a:r>
            <a:endParaRPr lang="en-US" sz="3200" dirty="0"/>
          </a:p>
        </p:txBody>
      </p:sp>
    </p:spTree>
    <p:extLst>
      <p:ext uri="{BB962C8B-B14F-4D97-AF65-F5344CB8AC3E}">
        <p14:creationId xmlns:p14="http://schemas.microsoft.com/office/powerpoint/2010/main" val="271731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A379-4975-80DB-8A99-0A8C6BBC9CFD}"/>
              </a:ext>
            </a:extLst>
          </p:cNvPr>
          <p:cNvSpPr>
            <a:spLocks noGrp="1"/>
          </p:cNvSpPr>
          <p:nvPr>
            <p:ph type="title"/>
          </p:nvPr>
        </p:nvSpPr>
        <p:spPr/>
        <p:txBody>
          <a:bodyPr/>
          <a:lstStyle/>
          <a:p>
            <a:r>
              <a:rPr lang="en-US" dirty="0"/>
              <a:t>17.1 Bubble Sort</a:t>
            </a:r>
          </a:p>
        </p:txBody>
      </p:sp>
      <p:sp>
        <p:nvSpPr>
          <p:cNvPr id="3" name="Content Placeholder 2">
            <a:extLst>
              <a:ext uri="{FF2B5EF4-FFF2-40B4-BE49-F238E27FC236}">
                <a16:creationId xmlns:a16="http://schemas.microsoft.com/office/drawing/2014/main" id="{45BADCC9-9A6A-D1F9-2528-5D4ED8E98C23}"/>
              </a:ext>
            </a:extLst>
          </p:cNvPr>
          <p:cNvSpPr>
            <a:spLocks noGrp="1"/>
          </p:cNvSpPr>
          <p:nvPr>
            <p:ph idx="1"/>
          </p:nvPr>
        </p:nvSpPr>
        <p:spPr/>
        <p:txBody>
          <a:bodyPr>
            <a:normAutofit fontScale="92500" lnSpcReduction="20000"/>
          </a:bodyPr>
          <a:lstStyle/>
          <a:p>
            <a:r>
              <a:rPr lang="en-US" dirty="0"/>
              <a:t>Bubble sort, also known as exchange sort, is an iterative algorithm that repeatedly traverses a list of unsorted elements (such as an array). It compares adjacent pairs of elements and swaps them if they are out of order. This process continues until no further swaps are needed, indicating that the list is sorted.</a:t>
            </a:r>
          </a:p>
          <a:p>
            <a:r>
              <a:rPr lang="en-US" dirty="0"/>
              <a:t>Implementation of bubble sort requires a nested loop structure. The outer loop runs as long as swaps are necessary, while the inner loop iterates through the unsorted portion of the list, performing comparisons and swaps.</a:t>
            </a:r>
          </a:p>
          <a:p>
            <a:r>
              <a:rPr lang="en-US" dirty="0"/>
              <a:t>With each iteration of the outer loop, the largest element in the working </a:t>
            </a:r>
            <a:r>
              <a:rPr lang="en-US" dirty="0" err="1"/>
              <a:t>sublist</a:t>
            </a:r>
            <a:r>
              <a:rPr lang="en-US" dirty="0"/>
              <a:t> "sinks" to its correct position at the end. After each pass, the largest element is sorted and excluded from further comparisons. This process repeats until only one element remains in the inner loop, at which point the list is fully sorted.</a:t>
            </a:r>
          </a:p>
          <a:p>
            <a:pPr lvl="1"/>
            <a:endParaRPr lang="en-US" dirty="0"/>
          </a:p>
        </p:txBody>
      </p:sp>
      <p:pic>
        <p:nvPicPr>
          <p:cNvPr id="4" name="Picture 3">
            <a:extLst>
              <a:ext uri="{FF2B5EF4-FFF2-40B4-BE49-F238E27FC236}">
                <a16:creationId xmlns:a16="http://schemas.microsoft.com/office/drawing/2014/main" id="{A1D4AA88-5BCC-84A9-7F2A-E7FED02815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231611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4C48A-046E-6276-F154-FF6888A2D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2BCCF-7ED1-507B-FBFF-5A1F8D637968}"/>
              </a:ext>
            </a:extLst>
          </p:cNvPr>
          <p:cNvSpPr>
            <a:spLocks noGrp="1"/>
          </p:cNvSpPr>
          <p:nvPr>
            <p:ph type="title"/>
          </p:nvPr>
        </p:nvSpPr>
        <p:spPr/>
        <p:txBody>
          <a:bodyPr/>
          <a:lstStyle/>
          <a:p>
            <a:r>
              <a:rPr lang="en-US" dirty="0"/>
              <a:t>17.1 Bubble Sort</a:t>
            </a:r>
          </a:p>
        </p:txBody>
      </p:sp>
      <p:sp>
        <p:nvSpPr>
          <p:cNvPr id="3" name="Content Placeholder 2">
            <a:extLst>
              <a:ext uri="{FF2B5EF4-FFF2-40B4-BE49-F238E27FC236}">
                <a16:creationId xmlns:a16="http://schemas.microsoft.com/office/drawing/2014/main" id="{FD7BBC46-D023-F0C6-6996-C0A0BEF22933}"/>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69, 35, 18, 87, 50, 58, 79</a:t>
            </a:r>
          </a:p>
          <a:p>
            <a:pPr lvl="1"/>
            <a:endParaRPr lang="en-US" dirty="0"/>
          </a:p>
        </p:txBody>
      </p:sp>
      <p:pic>
        <p:nvPicPr>
          <p:cNvPr id="4" name="Picture 3">
            <a:extLst>
              <a:ext uri="{FF2B5EF4-FFF2-40B4-BE49-F238E27FC236}">
                <a16:creationId xmlns:a16="http://schemas.microsoft.com/office/drawing/2014/main" id="{8363443D-C2F6-2609-C269-B748C3DFB9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50036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FF17-BD9E-6751-2E33-1932948FA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C5BEB-2DC9-ABE5-67F9-D73F482A30E1}"/>
              </a:ext>
            </a:extLst>
          </p:cNvPr>
          <p:cNvSpPr>
            <a:spLocks noGrp="1"/>
          </p:cNvSpPr>
          <p:nvPr>
            <p:ph type="title"/>
          </p:nvPr>
        </p:nvSpPr>
        <p:spPr/>
        <p:txBody>
          <a:bodyPr/>
          <a:lstStyle/>
          <a:p>
            <a:r>
              <a:rPr lang="en-US" dirty="0"/>
              <a:t>17.2 Selection Sort</a:t>
            </a:r>
          </a:p>
        </p:txBody>
      </p:sp>
      <p:sp>
        <p:nvSpPr>
          <p:cNvPr id="3" name="Content Placeholder 2">
            <a:extLst>
              <a:ext uri="{FF2B5EF4-FFF2-40B4-BE49-F238E27FC236}">
                <a16:creationId xmlns:a16="http://schemas.microsoft.com/office/drawing/2014/main" id="{028C5CAD-FA18-3FDE-9475-E0E19A2B2040}"/>
              </a:ext>
            </a:extLst>
          </p:cNvPr>
          <p:cNvSpPr>
            <a:spLocks noGrp="1"/>
          </p:cNvSpPr>
          <p:nvPr>
            <p:ph idx="1"/>
          </p:nvPr>
        </p:nvSpPr>
        <p:spPr/>
        <p:txBody>
          <a:bodyPr>
            <a:normAutofit/>
          </a:bodyPr>
          <a:lstStyle/>
          <a:p>
            <a:r>
              <a:rPr lang="en-US" dirty="0"/>
              <a:t>Selection sort is an iterative algorithm that sorts a list by placing one element at a time in its correct position. The algorithm uses a nested loop structure: the outer loop tracks the current position to be filled, and the inner loop identifies the best element—typically the smallest or largest in the remaining unsorted portion—to place in that position.</a:t>
            </a:r>
          </a:p>
        </p:txBody>
      </p:sp>
      <p:pic>
        <p:nvPicPr>
          <p:cNvPr id="4" name="Picture 3">
            <a:extLst>
              <a:ext uri="{FF2B5EF4-FFF2-40B4-BE49-F238E27FC236}">
                <a16:creationId xmlns:a16="http://schemas.microsoft.com/office/drawing/2014/main" id="{1B42BAE7-A094-9EAC-F5B6-04760DDEAC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344421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28333-E00C-C9A7-C762-E90893C2B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D84E8-B8CB-C764-5164-D85E0AFB8F0B}"/>
              </a:ext>
            </a:extLst>
          </p:cNvPr>
          <p:cNvSpPr>
            <a:spLocks noGrp="1"/>
          </p:cNvSpPr>
          <p:nvPr>
            <p:ph type="title"/>
          </p:nvPr>
        </p:nvSpPr>
        <p:spPr/>
        <p:txBody>
          <a:bodyPr/>
          <a:lstStyle/>
          <a:p>
            <a:r>
              <a:rPr lang="en-US" dirty="0"/>
              <a:t>17.2 Selection Sort</a:t>
            </a:r>
          </a:p>
        </p:txBody>
      </p:sp>
      <p:sp>
        <p:nvSpPr>
          <p:cNvPr id="3" name="Content Placeholder 2">
            <a:extLst>
              <a:ext uri="{FF2B5EF4-FFF2-40B4-BE49-F238E27FC236}">
                <a16:creationId xmlns:a16="http://schemas.microsoft.com/office/drawing/2014/main" id="{88FC9AC7-66AC-1762-0481-9D18AF52A1B3}"/>
              </a:ext>
            </a:extLst>
          </p:cNvPr>
          <p:cNvSpPr>
            <a:spLocks noGrp="1"/>
          </p:cNvSpPr>
          <p:nvPr>
            <p:ph idx="1"/>
          </p:nvPr>
        </p:nvSpPr>
        <p:spPr/>
        <p:txBody>
          <a:bodyPr>
            <a:normAutofit/>
          </a:bodyPr>
          <a:lstStyle/>
          <a:p>
            <a:r>
              <a:rPr lang="en-US" dirty="0"/>
              <a:t>Let’s discuss how the list of numbers are sorted: </a:t>
            </a:r>
          </a:p>
          <a:p>
            <a:pPr lvl="1">
              <a:buFont typeface="Courier New" panose="02070309020205020404" pitchFamily="49" charset="0"/>
              <a:buChar char="o"/>
            </a:pPr>
            <a:r>
              <a:rPr lang="en-US" dirty="0"/>
              <a:t>69, 35, 18, 87, 50, 58, 79</a:t>
            </a:r>
          </a:p>
        </p:txBody>
      </p:sp>
      <p:pic>
        <p:nvPicPr>
          <p:cNvPr id="4" name="Picture 3">
            <a:extLst>
              <a:ext uri="{FF2B5EF4-FFF2-40B4-BE49-F238E27FC236}">
                <a16:creationId xmlns:a16="http://schemas.microsoft.com/office/drawing/2014/main" id="{9420F067-C094-847E-B798-77D2D90384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4563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3EA51-E74B-2774-50EC-FCED746AA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B5510-81CF-5D94-420D-06798072F76E}"/>
              </a:ext>
            </a:extLst>
          </p:cNvPr>
          <p:cNvSpPr>
            <a:spLocks noGrp="1"/>
          </p:cNvSpPr>
          <p:nvPr>
            <p:ph type="title"/>
          </p:nvPr>
        </p:nvSpPr>
        <p:spPr/>
        <p:txBody>
          <a:bodyPr/>
          <a:lstStyle/>
          <a:p>
            <a:r>
              <a:rPr lang="en-US" dirty="0"/>
              <a:t>17.3 Insertion Sort</a:t>
            </a:r>
          </a:p>
        </p:txBody>
      </p:sp>
      <p:sp>
        <p:nvSpPr>
          <p:cNvPr id="3" name="Content Placeholder 2">
            <a:extLst>
              <a:ext uri="{FF2B5EF4-FFF2-40B4-BE49-F238E27FC236}">
                <a16:creationId xmlns:a16="http://schemas.microsoft.com/office/drawing/2014/main" id="{A27C137E-5016-C57D-038F-A7463F3C10F6}"/>
              </a:ext>
            </a:extLst>
          </p:cNvPr>
          <p:cNvSpPr>
            <a:spLocks noGrp="1"/>
          </p:cNvSpPr>
          <p:nvPr>
            <p:ph idx="1"/>
          </p:nvPr>
        </p:nvSpPr>
        <p:spPr/>
        <p:txBody>
          <a:bodyPr>
            <a:normAutofit/>
          </a:bodyPr>
          <a:lstStyle/>
          <a:p>
            <a:r>
              <a:rPr lang="en-US" dirty="0"/>
              <a:t>Insertion sort is an iterative algorithm that divides the list into a sorted </a:t>
            </a:r>
            <a:r>
              <a:rPr lang="en-US" dirty="0" err="1"/>
              <a:t>sublist</a:t>
            </a:r>
            <a:r>
              <a:rPr lang="en-US" dirty="0"/>
              <a:t> and an unsorted </a:t>
            </a:r>
            <a:r>
              <a:rPr lang="en-US" dirty="0" err="1"/>
              <a:t>sublist</a:t>
            </a:r>
            <a:r>
              <a:rPr lang="en-US" dirty="0"/>
              <a:t>. The algorithm repeatedly inserts elements from the unsorted </a:t>
            </a:r>
            <a:r>
              <a:rPr lang="en-US" dirty="0" err="1"/>
              <a:t>sublist</a:t>
            </a:r>
            <a:r>
              <a:rPr lang="en-US" dirty="0"/>
              <a:t> into their correct positions in the sorted </a:t>
            </a:r>
            <a:r>
              <a:rPr lang="en-US" dirty="0" err="1"/>
              <a:t>sublist</a:t>
            </a:r>
            <a:r>
              <a:rPr lang="en-US" dirty="0"/>
              <a:t>, one by one. It requires a nested loop: the outer loop keeps track of the element to be inserted, while the inner loop searches for the correct position to insert that element. </a:t>
            </a:r>
          </a:p>
        </p:txBody>
      </p:sp>
      <p:pic>
        <p:nvPicPr>
          <p:cNvPr id="4" name="Picture 3">
            <a:extLst>
              <a:ext uri="{FF2B5EF4-FFF2-40B4-BE49-F238E27FC236}">
                <a16:creationId xmlns:a16="http://schemas.microsoft.com/office/drawing/2014/main" id="{A7B2DD71-0170-D3A3-5EAE-DD1D45EE4B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2911423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2434</TotalTime>
  <Words>878</Words>
  <Application>Microsoft Office PowerPoint</Application>
  <PresentationFormat>Widescreen</PresentationFormat>
  <Paragraphs>50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Courier New</vt:lpstr>
      <vt:lpstr>Office Theme</vt:lpstr>
      <vt:lpstr>PowerPoint Presentation</vt:lpstr>
      <vt:lpstr>Java OOP and Data Structures with Introduction to Secure Coding Dr. Ziping Liu  </vt:lpstr>
      <vt:lpstr>https://he.kendallhunt.com/product/java-oop-and-data-structures-introduction-secure-coding  </vt:lpstr>
      <vt:lpstr>Chapter Outlines</vt:lpstr>
      <vt:lpstr>17.1 Bubble Sort</vt:lpstr>
      <vt:lpstr>17.1 Bubble Sort</vt:lpstr>
      <vt:lpstr>17.2 Selection Sort</vt:lpstr>
      <vt:lpstr>17.2 Selection Sort</vt:lpstr>
      <vt:lpstr>17.3 Insertion Sort</vt:lpstr>
      <vt:lpstr>17.3 Insertion Sort</vt:lpstr>
      <vt:lpstr>17.4 Shell Sort</vt:lpstr>
      <vt:lpstr>17.4 Shell Sort</vt:lpstr>
      <vt:lpstr>17.4 Shell Sort</vt:lpstr>
      <vt:lpstr>17.5 Quicksort</vt:lpstr>
      <vt:lpstr>17.5 Quicksort</vt:lpstr>
      <vt:lpstr>17.6 Merge sort</vt:lpstr>
      <vt:lpstr>17.6 Merge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Ziping</dc:creator>
  <cp:lastModifiedBy>Liu, Ziping</cp:lastModifiedBy>
  <cp:revision>123</cp:revision>
  <dcterms:created xsi:type="dcterms:W3CDTF">2025-01-08T14:48:28Z</dcterms:created>
  <dcterms:modified xsi:type="dcterms:W3CDTF">2025-08-29T22:13:34Z</dcterms:modified>
</cp:coreProperties>
</file>