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293" r:id="rId3"/>
    <p:sldId id="258" r:id="rId4"/>
    <p:sldId id="260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83279" autoAdjust="0"/>
  </p:normalViewPr>
  <p:slideViewPr>
    <p:cSldViewPr snapToGrid="0">
      <p:cViewPr varScale="1">
        <p:scale>
          <a:sx n="83" d="100"/>
          <a:sy n="83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BE90D-6443-45D5-AB73-6A7D0CBCCF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21F2D-1907-45F1-9B93-BB1762A94325}" type="pres">
      <dgm:prSet presAssocID="{2FDBE90D-6443-45D5-AB73-6A7D0CBCCF85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0ED6465E-DA6A-4410-A68E-A5C5BDC5C01F}" type="presOf" srcId="{2FDBE90D-6443-45D5-AB73-6A7D0CBCCF85}" destId="{E0D21F2D-1907-45F1-9B93-BB1762A94325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D8-506F-49AF-BE73-3D1A33480DE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4981-F5B7-436B-9962-151FBDD8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94981-F5B7-436B-9962-151FBDD8A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9E3-8D9F-3F5B-0308-7F5329DE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90651-91C2-BA19-35EC-A04BA9FD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DD5A-2112-6235-85DC-B1B299E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076-7565-CDA6-EDBA-EC29615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C44E-B761-B97D-C746-ECAB6BB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45-B749-84F1-7E0D-232A8B6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5F5B-9932-7B22-3C88-08AD57BC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961-E805-FB33-5A16-E0CFA37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18F-11E0-CA53-A68B-C731CC50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7CFC-CA41-1297-94D3-F89EC65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2452-1456-A52C-F8D5-3234E07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70949-F825-32B2-260B-674118F1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993F-73E9-E7AE-2ED3-3D288F2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6DBD-D9C7-84D2-27D0-26FD256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735-00EC-3CA0-1B73-68A025E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6AC-BA0C-3CB0-A332-C14B281C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869-5FC6-53F4-7BC6-5136E550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6CE0-9019-D821-C2F3-C78CF2C5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6E9F-D2BE-3C4A-D26A-F7C5A5D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CC43-53EB-84ED-63B3-9A3403C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887-4D96-118D-73A2-1C895A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085A-425F-FD3C-BC71-9A29495F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329D-6798-F07C-D487-6101B49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25C4-C66D-4341-42FF-9C7C602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8A81-8750-B962-F8C6-6DA1403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D042-266E-A796-1A36-96B70B2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6A0C-4A74-A126-7A99-F06853058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C16C-9EAC-FE9F-396B-0241F79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D6F5-EFBE-6874-ED24-0A51C268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EDD0-9CCB-FAD1-C4F2-4E43F03F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13EA-8DBD-A257-A690-042711A7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CE6-F826-5B66-2371-F2D5025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492-1758-D69A-3E6F-15261B0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8565-447E-7044-9CE0-673F60D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E43F8-3C42-54CA-4E92-F6A3940F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7A32-71E6-549D-B127-59969799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95A3-01EC-6EF0-5031-5E525E6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4BE6-33F4-D96C-2405-87AEFED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891F-BE7B-C13D-681A-2C793B09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5743-E60C-78E3-4219-5712DC70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F502-5BB8-D822-01D7-20936C3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5FAD0-C9E9-80E2-6DFA-0BC166A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CEC0-8357-5413-2403-9992319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867B-72CF-0811-E65E-1F1A0A9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8B39-123B-5C1E-0B64-6FC3E28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C226-40C4-ED8E-9C41-87B4E08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48C-0492-969D-5358-C6C95D65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FBA1-E0E8-57D0-829D-823FB90F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BB11-40DB-E7BF-59DE-E5088FC5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E303-25F7-D260-0C1E-1C5D9A9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058F-FFC4-BC2B-7574-A9DB1D7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D607-D6DB-9EBE-6590-0B6F3CFD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2A1-BC34-EA9A-859D-059A7A66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26546-3C25-49A1-3B36-715D1745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8061-0760-C9C3-320B-EAD574AF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27B0-28E5-1E67-61B0-C32CC09E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E62B-ABB9-605C-5E4E-9BF3E4FF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9CD-E644-8A47-6C41-35307D3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A9FD8-0BA2-A466-EEFA-529DB25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1EC5-F665-6631-6BF9-22FB9539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69-7ED6-38A0-734A-DD110F92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669A-962F-4ACD-AB1E-07597AA7AD5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940-D37A-E1F1-4E91-FF221089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6E2C-CD23-0AB2-1973-F43BEF1B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5D94A-2E11-1A07-F482-34C78E7E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9BEE-D294-2EA5-D0F5-60C09B09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Java OOP and Data Structures with Introduction to Secure Coding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Dr. Ziping Liu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16C7C-AFDA-B667-C485-59B533AE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b="563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50E9AA5-3AB6-7CA8-2E88-05185371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1 Arrays</a:t>
            </a:r>
          </a:p>
        </p:txBody>
      </p:sp>
    </p:spTree>
    <p:extLst>
      <p:ext uri="{BB962C8B-B14F-4D97-AF65-F5344CB8AC3E}">
        <p14:creationId xmlns:p14="http://schemas.microsoft.com/office/powerpoint/2010/main" val="39760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413C-EBC8-EB97-300A-DCF7DB8C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494F-0E9C-9A05-64A9-94029A71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Processing strings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BB79-7E08-0A9B-AD5E-F369387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work with Strings in the same iterative manner as we do with arrays.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6482-28DB-5576-F9CB-0F595525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D2522F-8FAF-92EA-A639-2AD2B6BBB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21682"/>
              </p:ext>
            </p:extLst>
          </p:nvPr>
        </p:nvGraphicFramePr>
        <p:xfrm>
          <a:off x="1115992" y="2803507"/>
          <a:ext cx="5493152" cy="946690"/>
        </p:xfrm>
        <a:graphic>
          <a:graphicData uri="http://schemas.openxmlformats.org/drawingml/2006/table">
            <a:tbl>
              <a:tblPr firstRow="1" firstCol="1" bandRow="1"/>
              <a:tblGrid>
                <a:gridCol w="5493152">
                  <a:extLst>
                    <a:ext uri="{9D8B030D-6E8A-4147-A177-3AD203B41FA5}">
                      <a16:colId xmlns:a16="http://schemas.microsoft.com/office/drawing/2014/main" val="3214459941"/>
                    </a:ext>
                  </a:extLst>
                </a:gridCol>
              </a:tblGrid>
              <a:tr h="51637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getting the length of a String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745774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2396490" algn="r"/>
                        </a:tabLst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nameOfString.length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()	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69EAD-770F-D0BF-342D-46FD0B4C9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21249"/>
              </p:ext>
            </p:extLst>
          </p:nvPr>
        </p:nvGraphicFramePr>
        <p:xfrm>
          <a:off x="1115992" y="3977303"/>
          <a:ext cx="5493152" cy="796220"/>
        </p:xfrm>
        <a:graphic>
          <a:graphicData uri="http://schemas.openxmlformats.org/drawingml/2006/table">
            <a:tbl>
              <a:tblPr firstRow="1" firstCol="1" bandRow="1"/>
              <a:tblGrid>
                <a:gridCol w="5493152">
                  <a:extLst>
                    <a:ext uri="{9D8B030D-6E8A-4147-A177-3AD203B41FA5}">
                      <a16:colId xmlns:a16="http://schemas.microsoft.com/office/drawing/2014/main" val="1476773374"/>
                    </a:ext>
                  </a:extLst>
                </a:gridCol>
              </a:tblGrid>
              <a:tr h="43430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accessing one character of a String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413848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nameOfString.charAt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(index)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8057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B15BDE-D816-098F-C000-522D0C02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46776"/>
              </p:ext>
            </p:extLst>
          </p:nvPr>
        </p:nvGraphicFramePr>
        <p:xfrm>
          <a:off x="1115992" y="5065686"/>
          <a:ext cx="5597324" cy="827787"/>
        </p:xfrm>
        <a:graphic>
          <a:graphicData uri="http://schemas.openxmlformats.org/drawingml/2006/table">
            <a:tbl>
              <a:tblPr firstRow="1" firstCol="1" bandRow="1"/>
              <a:tblGrid>
                <a:gridCol w="5597324">
                  <a:extLst>
                    <a:ext uri="{9D8B030D-6E8A-4147-A177-3AD203B41FA5}">
                      <a16:colId xmlns:a16="http://schemas.microsoft.com/office/drawing/2014/main" val="3770221991"/>
                    </a:ext>
                  </a:extLst>
                </a:gridCol>
              </a:tblGrid>
              <a:tr h="45152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splitting a String into “words”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096446"/>
                  </a:ext>
                </a:extLst>
              </a:tr>
              <a:tr h="37626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nameOfString.split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delimiterToSplitOn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2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7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F715F-A23E-443F-0EB0-1D5FD439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8965-C85B-9928-04AE-7931145E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Working with 2-D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3F02-FBD5-A0BA-1BEB-DFF1562F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“tabular,” or multiple rows of data, we can use a 2-D array.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44D06-9D48-87A5-D8EB-8AB0BC79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34F70-B98D-3D72-8C06-B321A9AFF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87714"/>
              </p:ext>
            </p:extLst>
          </p:nvPr>
        </p:nvGraphicFramePr>
        <p:xfrm>
          <a:off x="1139140" y="2734058"/>
          <a:ext cx="9555867" cy="694941"/>
        </p:xfrm>
        <a:graphic>
          <a:graphicData uri="http://schemas.openxmlformats.org/drawingml/2006/table">
            <a:tbl>
              <a:tblPr firstRow="1" firstCol="1" bandRow="1"/>
              <a:tblGrid>
                <a:gridCol w="9555867">
                  <a:extLst>
                    <a:ext uri="{9D8B030D-6E8A-4147-A177-3AD203B41FA5}">
                      <a16:colId xmlns:a16="http://schemas.microsoft.com/office/drawing/2014/main" val="582948692"/>
                    </a:ext>
                  </a:extLst>
                </a:gridCol>
              </a:tblGrid>
              <a:tr h="37905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naming and creating a rectangular 2-d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04383"/>
                  </a:ext>
                </a:extLst>
              </a:tr>
              <a:tr h="31588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type[][]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new type[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rowLength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columnLength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];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813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8D94A6-40BB-7C52-13C3-A26925064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19813"/>
              </p:ext>
            </p:extLst>
          </p:nvPr>
        </p:nvGraphicFramePr>
        <p:xfrm>
          <a:off x="1139140" y="3691909"/>
          <a:ext cx="9555867" cy="833791"/>
        </p:xfrm>
        <a:graphic>
          <a:graphicData uri="http://schemas.openxmlformats.org/drawingml/2006/table">
            <a:tbl>
              <a:tblPr firstRow="1" firstCol="1" bandRow="1"/>
              <a:tblGrid>
                <a:gridCol w="9555867">
                  <a:extLst>
                    <a:ext uri="{9D8B030D-6E8A-4147-A177-3AD203B41FA5}">
                      <a16:colId xmlns:a16="http://schemas.microsoft.com/office/drawing/2014/main" val="721098427"/>
                    </a:ext>
                  </a:extLst>
                </a:gridCol>
              </a:tblGrid>
              <a:tr h="45479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naming and creating a jagged 2-d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87845"/>
                  </a:ext>
                </a:extLst>
              </a:tr>
              <a:tr h="3789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type[][]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new type[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rowLength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][];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5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3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57D68-48B2-38B4-FE9D-99E1AFE0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717F-9637-3D40-F61A-1E63B712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Working with 2-D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9AEC-2C97-4BDC-6249-7C2AC2F8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D108B-68AE-BFEC-3654-F1E2D4F29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523A73-2CEA-97BE-5A9A-E6B0FC397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93007"/>
              </p:ext>
            </p:extLst>
          </p:nvPr>
        </p:nvGraphicFramePr>
        <p:xfrm>
          <a:off x="1231740" y="1912257"/>
          <a:ext cx="6882114" cy="888816"/>
        </p:xfrm>
        <a:graphic>
          <a:graphicData uri="http://schemas.openxmlformats.org/drawingml/2006/table">
            <a:tbl>
              <a:tblPr firstRow="1" firstCol="1" bandRow="1"/>
              <a:tblGrid>
                <a:gridCol w="6882114">
                  <a:extLst>
                    <a:ext uri="{9D8B030D-6E8A-4147-A177-3AD203B41FA5}">
                      <a16:colId xmlns:a16="http://schemas.microsoft.com/office/drawing/2014/main" val="2455827255"/>
                    </a:ext>
                  </a:extLst>
                </a:gridCol>
              </a:tblGrid>
              <a:tr h="4848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accessing an element of a 2-d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50583"/>
                  </a:ext>
                </a:extLst>
              </a:tr>
              <a:tr h="40400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rowIndex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columnIndex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657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2BDBA5-28A8-07F0-1C0F-2D5D1A2D190D}"/>
              </a:ext>
            </a:extLst>
          </p:cNvPr>
          <p:cNvSpPr txBox="1"/>
          <p:nvPr/>
        </p:nvSpPr>
        <p:spPr>
          <a:xfrm>
            <a:off x="1231739" y="3086372"/>
            <a:ext cx="9208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jagged 2-D array, within each “row” iteration, we determined the column length of that row by setting: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jlen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].length;</a:t>
            </a:r>
          </a:p>
        </p:txBody>
      </p:sp>
    </p:spTree>
    <p:extLst>
      <p:ext uri="{BB962C8B-B14F-4D97-AF65-F5344CB8AC3E}">
        <p14:creationId xmlns:p14="http://schemas.microsoft.com/office/powerpoint/2010/main" val="314137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9596D-3238-32D6-D33B-5D014D5C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BB5AB-B2B0-1337-4FD3-62A2B08FD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41F8-1D5A-8E51-D920-86CF65C2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https://he.kendallhunt.com/product/java-oop-and-data-structures-introduction-secure-coding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16C2F-FBA5-80F7-1B8D-8BEFFC62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9" b="563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34BCFC3-84F6-670A-C165-602F9E4F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3AAD3D-5A83-6A4D-431C-845D121F6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DC5466-9914-9EF1-D2A7-3BA71D96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ABC2C1-F0B4-676D-2ADD-0A0C98F9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A2F72C-B284-AB3C-ABC2-F77A8EF02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498E0F9-819A-31EE-6B59-1C40C0F9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1 Arrays</a:t>
            </a:r>
          </a:p>
        </p:txBody>
      </p:sp>
    </p:spTree>
    <p:extLst>
      <p:ext uri="{BB962C8B-B14F-4D97-AF65-F5344CB8AC3E}">
        <p14:creationId xmlns:p14="http://schemas.microsoft.com/office/powerpoint/2010/main" val="4571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F0A-0571-3AE4-329B-7FDD247C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4F35-20A0-78B6-C0D7-3446E8B5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7" y="5891173"/>
            <a:ext cx="10579443" cy="57158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9A291D-AFBA-B921-9197-A2EF55DD2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54027"/>
              </p:ext>
            </p:extLst>
          </p:nvPr>
        </p:nvGraphicFramePr>
        <p:xfrm>
          <a:off x="838200" y="1825625"/>
          <a:ext cx="10515600" cy="360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58A932-A150-AAEB-AF28-D9156CC23D7C}"/>
              </a:ext>
            </a:extLst>
          </p:cNvPr>
          <p:cNvSpPr txBox="1"/>
          <p:nvPr/>
        </p:nvSpPr>
        <p:spPr>
          <a:xfrm>
            <a:off x="838200" y="1622855"/>
            <a:ext cx="10426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Creating an array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Indexing an array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Performing operations with the elements of an array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Writing methods with arrays as parameters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Processing strings with arrays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Dealing with 2-D arrays</a:t>
            </a:r>
          </a:p>
        </p:txBody>
      </p:sp>
    </p:spTree>
    <p:extLst>
      <p:ext uri="{BB962C8B-B14F-4D97-AF65-F5344CB8AC3E}">
        <p14:creationId xmlns:p14="http://schemas.microsoft.com/office/powerpoint/2010/main" val="271731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379-4975-80DB-8A99-0A8C6BB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Creating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DCC9-9A6A-D1F9-2528-5D4ED8E9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is like a list, with one element stored in each slot.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length of an array is fixed.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Each of the elements in the array must be of the same type.</a:t>
            </a:r>
          </a:p>
          <a:p>
            <a:r>
              <a:rPr lang="en-US" dirty="0"/>
              <a:t>Creating an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4AA88-5BCC-84A9-7F2A-E7FED028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07322A-78CF-46EA-4B41-9E3B9EE3D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60123"/>
              </p:ext>
            </p:extLst>
          </p:nvPr>
        </p:nvGraphicFramePr>
        <p:xfrm>
          <a:off x="1185440" y="3429000"/>
          <a:ext cx="6361254" cy="725038"/>
        </p:xfrm>
        <a:graphic>
          <a:graphicData uri="http://schemas.openxmlformats.org/drawingml/2006/table">
            <a:tbl>
              <a:tblPr firstRow="1" firstCol="1" bandRow="1"/>
              <a:tblGrid>
                <a:gridCol w="6361254">
                  <a:extLst>
                    <a:ext uri="{9D8B030D-6E8A-4147-A177-3AD203B41FA5}">
                      <a16:colId xmlns:a16="http://schemas.microsoft.com/office/drawing/2014/main" val="3863416606"/>
                    </a:ext>
                  </a:extLst>
                </a:gridCol>
              </a:tblGrid>
              <a:tr h="38422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naming and creating 1-d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77740"/>
                  </a:ext>
                </a:extLst>
              </a:tr>
              <a:tr h="3408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type[]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new type[length];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4582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55FF3B-814B-702F-077C-844C61ED1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35"/>
              </p:ext>
            </p:extLst>
          </p:nvPr>
        </p:nvGraphicFramePr>
        <p:xfrm>
          <a:off x="1185440" y="4288975"/>
          <a:ext cx="6361254" cy="1104828"/>
        </p:xfrm>
        <a:graphic>
          <a:graphicData uri="http://schemas.openxmlformats.org/drawingml/2006/table">
            <a:tbl>
              <a:tblPr firstRow="1" firstCol="1" bandRow="1"/>
              <a:tblGrid>
                <a:gridCol w="6361254">
                  <a:extLst>
                    <a:ext uri="{9D8B030D-6E8A-4147-A177-3AD203B41FA5}">
                      <a16:colId xmlns:a16="http://schemas.microsoft.com/office/drawing/2014/main" val="2710269545"/>
                    </a:ext>
                  </a:extLst>
                </a:gridCol>
              </a:tblGrid>
              <a:tr h="41431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splitting 1-d array naming and creation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62047"/>
                  </a:ext>
                </a:extLst>
              </a:tr>
              <a:tr h="69051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type[]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new type[length];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F720-1352-2D89-FCFC-C9942B958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9E5D-FDAD-2967-CF28-60DB712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Indexing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61F3-DF2C-4D5A-2097-07B097E67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Indexing an array: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BD414-DE54-4931-5BEE-E5FF7542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E5BC42-3C69-6DAA-9142-534E15D3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6512"/>
              </p:ext>
            </p:extLst>
          </p:nvPr>
        </p:nvGraphicFramePr>
        <p:xfrm>
          <a:off x="1185440" y="2410983"/>
          <a:ext cx="6361254" cy="679458"/>
        </p:xfrm>
        <a:graphic>
          <a:graphicData uri="http://schemas.openxmlformats.org/drawingml/2006/table">
            <a:tbl>
              <a:tblPr firstRow="1" firstCol="1" bandRow="1"/>
              <a:tblGrid>
                <a:gridCol w="6361254">
                  <a:extLst>
                    <a:ext uri="{9D8B030D-6E8A-4147-A177-3AD203B41FA5}">
                      <a16:colId xmlns:a16="http://schemas.microsoft.com/office/drawing/2014/main" val="655175009"/>
                    </a:ext>
                  </a:extLst>
                </a:gridCol>
              </a:tblGrid>
              <a:tr h="37061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indexing an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185159"/>
                  </a:ext>
                </a:extLst>
              </a:tr>
              <a:tr h="30884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[index]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218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1AAF02-F3DB-5F91-8C73-E48BE3D43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85551"/>
              </p:ext>
            </p:extLst>
          </p:nvPr>
        </p:nvGraphicFramePr>
        <p:xfrm>
          <a:off x="1185440" y="3475770"/>
          <a:ext cx="6361254" cy="583580"/>
        </p:xfrm>
        <a:graphic>
          <a:graphicData uri="http://schemas.openxmlformats.org/drawingml/2006/table">
            <a:tbl>
              <a:tblPr firstRow="1" firstCol="1" bandRow="1"/>
              <a:tblGrid>
                <a:gridCol w="6361254">
                  <a:extLst>
                    <a:ext uri="{9D8B030D-6E8A-4147-A177-3AD203B41FA5}">
                      <a16:colId xmlns:a16="http://schemas.microsoft.com/office/drawing/2014/main" val="772743178"/>
                    </a:ext>
                  </a:extLst>
                </a:gridCol>
              </a:tblGrid>
              <a:tr h="3092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getting the length of an array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70140"/>
                  </a:ext>
                </a:extLst>
              </a:tr>
              <a:tr h="25771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nameOfArray.length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7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1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4C1B2-2594-6967-BF29-AD30EA9E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A16C-0D56-FB91-5268-09A448FC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Performing operations with the elements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4BC9-55F9-E840-AC44-42042DEC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571C1-9EF2-3BB8-F1F3-744EEC9D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E9BDB-163D-59F0-6CB2-0C01C9C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79" y="1971477"/>
            <a:ext cx="863878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E82D-451E-EAC3-0D59-40429BA3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F2AB-FA68-23CE-C2BD-52D3A8A7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Writing methods with arrays as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BC83-1EAE-6C46-D823-44CFD857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parameters are passed by value.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EF578-97E3-FDA7-9D17-B1788855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DA235-B20C-091A-CC2E-A8E9ECD3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26260"/>
              </p:ext>
            </p:extLst>
          </p:nvPr>
        </p:nvGraphicFramePr>
        <p:xfrm>
          <a:off x="1150716" y="2386625"/>
          <a:ext cx="9752636" cy="1456170"/>
        </p:xfrm>
        <a:graphic>
          <a:graphicData uri="http://schemas.openxmlformats.org/drawingml/2006/table">
            <a:tbl>
              <a:tblPr firstRow="1" firstCol="1" bandRow="1"/>
              <a:tblGrid>
                <a:gridCol w="9752636">
                  <a:extLst>
                    <a:ext uri="{9D8B030D-6E8A-4147-A177-3AD203B41FA5}">
                      <a16:colId xmlns:a16="http://schemas.microsoft.com/office/drawing/2014/main" val="61629485"/>
                    </a:ext>
                  </a:extLst>
                </a:gridCol>
              </a:tblGrid>
              <a:tr h="29123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Java parameters are </a:t>
                      </a:r>
                      <a:r>
                        <a:rPr lang="en-US" sz="1800" b="1" u="sng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passed by value</a:t>
                      </a: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into methods.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4592"/>
                  </a:ext>
                </a:extLst>
              </a:tr>
              <a:tr h="58246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Primitives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enter methods as copies of the original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values.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method will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modify the original value.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70260"/>
                  </a:ext>
                </a:extLst>
              </a:tr>
              <a:tr h="58246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Objects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enter methods as copies of the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reference to the object in the heap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buSzPts val="1000"/>
                        <a:buFont typeface="Times New Roman" panose="02020603050405020304" pitchFamily="18" charset="0"/>
                        <a:buChar char="►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method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modify the original object.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5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DC35-63C9-256F-EC88-4D4BA676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91F0-30D4-C6AD-B3EE-D89D7154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Writing methods with arrays as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46B68-A672-0B26-EE80-00590F058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300" y="1811407"/>
            <a:ext cx="7507257" cy="2577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047A3E-B0EF-4077-96E0-BE4F99351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072D3-7979-1367-674D-33CC02FEEBA0}"/>
              </a:ext>
            </a:extLst>
          </p:cNvPr>
          <p:cNvSpPr txBox="1"/>
          <p:nvPr/>
        </p:nvSpPr>
        <p:spPr>
          <a:xfrm>
            <a:off x="3672069" y="465465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1-1 Types of 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2956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B2FFD-AF34-E5E0-AC28-06E5FE00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A332-F998-D110-7091-30A280E2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Writing methods with arrays as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8A8E7-E8C8-E323-84A4-4DA758E1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1323E3-B7A8-BE7E-3051-892CE6934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4934"/>
              </p:ext>
            </p:extLst>
          </p:nvPr>
        </p:nvGraphicFramePr>
        <p:xfrm>
          <a:off x="1347486" y="2229853"/>
          <a:ext cx="7078884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7078884">
                  <a:extLst>
                    <a:ext uri="{9D8B030D-6E8A-4147-A177-3AD203B41FA5}">
                      <a16:colId xmlns:a16="http://schemas.microsoft.com/office/drawing/2014/main" val="1020888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Syntax: 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for-each</a:t>
                      </a: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loops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5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for (type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elementName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nameOfArray</a:t>
                      </a: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// do something with </a:t>
                      </a:r>
                      <a:r>
                        <a:rPr lang="en-US" sz="1800" b="1" dirty="0" err="1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elementName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 b="1" dirty="0">
                          <a:solidFill>
                            <a:srgbClr val="538135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800" dirty="0">
                        <a:solidFill>
                          <a:srgbClr val="538135"/>
                        </a:solidFill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0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471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Times New Roman</vt:lpstr>
      <vt:lpstr>Wingdings</vt:lpstr>
      <vt:lpstr>Office Theme</vt:lpstr>
      <vt:lpstr>Java OOP and Data Structures with Introduction to Secure Coding Dr. Ziping Liu  </vt:lpstr>
      <vt:lpstr>https://he.kendallhunt.com/product/java-oop-and-data-structures-introduction-secure-coding  </vt:lpstr>
      <vt:lpstr>Chapter Outlines</vt:lpstr>
      <vt:lpstr>1.1 Creating an Array</vt:lpstr>
      <vt:lpstr>1.2 Indexing an Array</vt:lpstr>
      <vt:lpstr>1.3 Performing operations with the elements of an array</vt:lpstr>
      <vt:lpstr>1.4 Writing methods with arrays as parameters</vt:lpstr>
      <vt:lpstr>1.4 Writing methods with arrays as parameters</vt:lpstr>
      <vt:lpstr>1.4 Writing methods with arrays as parameters</vt:lpstr>
      <vt:lpstr>1.5 Processing strings with arrays</vt:lpstr>
      <vt:lpstr>1.6 Working with 2-D arrays</vt:lpstr>
      <vt:lpstr>1.6 Working with 2-D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Ziping</dc:creator>
  <cp:lastModifiedBy>Liu, Ziping</cp:lastModifiedBy>
  <cp:revision>128</cp:revision>
  <dcterms:created xsi:type="dcterms:W3CDTF">2025-01-08T14:48:28Z</dcterms:created>
  <dcterms:modified xsi:type="dcterms:W3CDTF">2025-08-18T00:46:59Z</dcterms:modified>
</cp:coreProperties>
</file>