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8" r:id="rId2"/>
    <p:sldId id="292" r:id="rId3"/>
    <p:sldId id="355" r:id="rId4"/>
    <p:sldId id="258" r:id="rId5"/>
    <p:sldId id="260" r:id="rId6"/>
    <p:sldId id="356" r:id="rId7"/>
    <p:sldId id="357" r:id="rId8"/>
    <p:sldId id="358" r:id="rId9"/>
    <p:sldId id="359" r:id="rId10"/>
    <p:sldId id="360" r:id="rId11"/>
    <p:sldId id="361" r:id="rId12"/>
    <p:sldId id="362" r:id="rId13"/>
    <p:sldId id="363" r:id="rId14"/>
    <p:sldId id="3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56" autoAdjust="0"/>
    <p:restoredTop sz="94552" autoAdjust="0"/>
  </p:normalViewPr>
  <p:slideViewPr>
    <p:cSldViewPr snapToGrid="0">
      <p:cViewPr varScale="1">
        <p:scale>
          <a:sx n="73" d="100"/>
          <a:sy n="73" d="100"/>
        </p:scale>
        <p:origin x="477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FDBE90D-6443-45D5-AB73-6A7D0CBCCF8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D21F2D-1907-45F1-9B93-BB1762A94325}" type="pres">
      <dgm:prSet presAssocID="{2FDBE90D-6443-45D5-AB73-6A7D0CBCCF85}" presName="matrix" presStyleCnt="0">
        <dgm:presLayoutVars>
          <dgm:chMax val="1"/>
          <dgm:dir/>
          <dgm:resizeHandles val="exact"/>
        </dgm:presLayoutVars>
      </dgm:prSet>
      <dgm:spPr/>
    </dgm:pt>
  </dgm:ptLst>
  <dgm:cxnLst>
    <dgm:cxn modelId="{0ED6465E-DA6A-4410-A68E-A5C5BDC5C01F}" type="presOf" srcId="{2FDBE90D-6443-45D5-AB73-6A7D0CBCCF85}" destId="{E0D21F2D-1907-45F1-9B93-BB1762A94325}" srcOrd="0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FFCED8-506F-49AF-BE73-3D1A33480DE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394981-F5B7-436B-9962-151FBDD8A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42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394981-F5B7-436B-9962-151FBDD8AD9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38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99E3-8D9F-3F5B-0308-7F5329DEA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90651-91C2-BA19-35EC-A04BA9FD11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1DD5A-2112-6235-85DC-B1B299E850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A9076-7565-CDA6-EDBA-EC2961545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AC44E-B761-B97D-C746-ECAB6BB96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529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41B45-B749-84F1-7E0D-232A8B6C5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325F5B-9932-7B22-3C88-08AD57BC21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74961-E805-FB33-5A16-E0CFA371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9018F-11E0-CA53-A68B-C731CC509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87CFC-CA41-1297-94D3-F89EC65DA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80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1B2452-1456-A52C-F8D5-3234E07ED5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D70949-F825-32B2-260B-674118F1E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E993F-73E9-E7AE-2ED3-3D288F24A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06DBD-D9C7-84D2-27D0-26FD25683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178735-00EC-3CA0-1B73-68A025E39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262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9E6AC-BA0C-3CB0-A332-C14B281CD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67869-5FC6-53F4-7BC6-5136E5507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B6CE0-9019-D821-C2F3-C78CF2C5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96E9F-D2BE-3C4A-D26A-F7C5A5D11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8CC43-53EB-84ED-63B3-9A3403CE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431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D887-4D96-118D-73A2-1C895A67B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085A-425F-FD3C-BC71-9A29495F90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4329D-6798-F07C-D487-6101B49A2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F25C4-C66D-4341-42FF-9C7C602AD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518A81-8750-B962-F8C6-6DA1403A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0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CD042-266E-A796-1A36-96B70B22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36A0C-4A74-A126-7A99-F06853058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5CC16C-9EAC-FE9F-396B-0241F79620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39D6F5-EFBE-6874-ED24-0A51C2684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1EDD0-9CCB-FAD1-C4F2-4E43F03FD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2613EA-8DBD-A257-A690-042711A7B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831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4ACE6-F826-5B66-2371-F2D502554A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56492-1758-D69A-3E6F-15261B003F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D8565-447E-7044-9CE0-673F60DC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3E43F8-3C42-54CA-4E92-F6A3940F26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97A32-71E6-549D-B127-599697995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8A95A3-01EC-6EF0-5031-5E525E62D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274BE6-33F4-D96C-2405-87AEFEDCC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FB891F-BE7B-C13D-681A-2C793B09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9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5743-E60C-78E3-4219-5712DC704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DF502-5BB8-D822-01D7-20936C34E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5FAD0-C9E9-80E2-6DFA-0BC166AE6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DCEC0-8357-5413-2403-9992319E8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88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D9867B-72CF-0811-E65E-1F1A0A92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48B39-123B-5C1E-0B64-6FC3E2859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3C226-40C4-ED8E-9C41-87B4E082F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028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2E48C-0492-969D-5358-C6C95D650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7FBA1-E0E8-57D0-829D-823FB90F4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7BB11-40DB-E7BF-59DE-E5088FC55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9E303-25F7-D260-0C1E-1C5D9A96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058F-FFC4-BC2B-7574-A9DB1D7F5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0D607-D6DB-9EBE-6590-0B6F3CFD7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58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CB2A1-BC34-EA9A-859D-059A7A66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B26546-3C25-49A1-3B36-715D1745DB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7F8061-0760-C9C3-320B-EAD574AF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327B0-28E5-1E67-61B0-C32CC09E5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B7E62B-ABB9-605C-5E4E-9BF3E4FF7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2D59CD-E644-8A47-6C41-35307D327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65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BA9FD8-0BA2-A466-EEFA-529DB2516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8B1EC5-F665-6631-6BF9-22FB9539D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F9369-7ED6-38A0-734A-DD110F926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8669A-962F-4ACD-AB1E-07597AA7AD56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CB8940-D37A-E1F1-4E91-FF221089D6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86E2C-CD23-0AB2-1973-F43BEF1BEF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C5ECDF-75F7-4588-A97A-7139A51418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2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ook cover with text&#10;&#10;AI-generated content may be incorrect.">
            <a:extLst>
              <a:ext uri="{FF2B5EF4-FFF2-40B4-BE49-F238E27FC236}">
                <a16:creationId xmlns:a16="http://schemas.microsoft.com/office/drawing/2014/main" id="{9B42642B-877C-E7C7-3675-E381E528B9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070" y="224790"/>
            <a:ext cx="4975860" cy="6408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536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25DCF-B35F-8B41-794E-CDE711D0A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13E33-5A91-08DF-C089-7198CC6A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58399-20ED-FF4C-5E5C-287C8659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969826"/>
          </a:xfrm>
        </p:spPr>
        <p:txBody>
          <a:bodyPr>
            <a:normAutofit/>
          </a:bodyPr>
          <a:lstStyle/>
          <a:p>
            <a:r>
              <a:rPr lang="en-US" dirty="0"/>
              <a:t>Regular expressions, or “regex” (for short), are often used for String search and match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3BFDFF-2BE9-3000-6265-48937A9273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F28675-9B2E-0CD4-A662-1DEB9664C01F}"/>
              </a:ext>
            </a:extLst>
          </p:cNvPr>
          <p:cNvSpPr txBox="1"/>
          <p:nvPr/>
        </p:nvSpPr>
        <p:spPr>
          <a:xfrm>
            <a:off x="8521289" y="3198167"/>
            <a:ext cx="2042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Regular Expression Boundary Matchers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BF09AC-1537-97BC-26F9-B4084529B6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819226"/>
              </p:ext>
            </p:extLst>
          </p:nvPr>
        </p:nvGraphicFramePr>
        <p:xfrm>
          <a:off x="1402080" y="2657552"/>
          <a:ext cx="6873688" cy="3289410"/>
        </p:xfrm>
        <a:graphic>
          <a:graphicData uri="http://schemas.openxmlformats.org/drawingml/2006/table">
            <a:tbl>
              <a:tblPr firstRow="1" firstCol="1" bandRow="1"/>
              <a:tblGrid>
                <a:gridCol w="3436844">
                  <a:extLst>
                    <a:ext uri="{9D8B030D-6E8A-4147-A177-3AD203B41FA5}">
                      <a16:colId xmlns:a16="http://schemas.microsoft.com/office/drawing/2014/main" val="3893089208"/>
                    </a:ext>
                  </a:extLst>
                </a:gridCol>
                <a:gridCol w="3436844">
                  <a:extLst>
                    <a:ext uri="{9D8B030D-6E8A-4147-A177-3AD203B41FA5}">
                      <a16:colId xmlns:a16="http://schemas.microsoft.com/office/drawing/2014/main" val="3614477775"/>
                    </a:ext>
                  </a:extLst>
                </a:gridCol>
              </a:tblGrid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Metacharacter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005886"/>
                  </a:ext>
                </a:extLst>
              </a:tr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^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beginning of a line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2949829"/>
                  </a:ext>
                </a:extLst>
              </a:tr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$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end of a line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879879"/>
                  </a:ext>
                </a:extLst>
              </a:tr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word boundary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176237"/>
                  </a:ext>
                </a:extLst>
              </a:tr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\B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boundaries that are </a:t>
                      </a: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word boundaries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023169"/>
                  </a:ext>
                </a:extLst>
              </a:tr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\A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beginning of input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0568678"/>
                  </a:ext>
                </a:extLst>
              </a:tr>
              <a:tr h="446635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\z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lowercase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end of input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225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725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9698-A503-AD6A-14C4-BC3D54643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B8734-713F-338F-02B0-F61FF3944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97C5-CCEB-0545-8A44-620872A9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969826"/>
          </a:xfrm>
        </p:spPr>
        <p:txBody>
          <a:bodyPr>
            <a:normAutofit/>
          </a:bodyPr>
          <a:lstStyle/>
          <a:p>
            <a:r>
              <a:rPr lang="en-US" dirty="0"/>
              <a:t>Regular expressions, or “regex” (for short), are often used for String search and match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DABA5-060D-9C78-C203-E7F6D92542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FC41A8-DEDF-F4D8-A3E1-950D46102B2E}"/>
              </a:ext>
            </a:extLst>
          </p:cNvPr>
          <p:cNvSpPr txBox="1"/>
          <p:nvPr/>
        </p:nvSpPr>
        <p:spPr>
          <a:xfrm>
            <a:off x="9311544" y="3082374"/>
            <a:ext cx="2042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Regular Expression Quantifiers</a:t>
            </a:r>
            <a:endParaRPr lang="en-US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5F84448-141A-2D73-A0BD-989A490B86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9508"/>
              </p:ext>
            </p:extLst>
          </p:nvPr>
        </p:nvGraphicFramePr>
        <p:xfrm>
          <a:off x="1184366" y="2680170"/>
          <a:ext cx="7822474" cy="3180807"/>
        </p:xfrm>
        <a:graphic>
          <a:graphicData uri="http://schemas.openxmlformats.org/drawingml/2006/table">
            <a:tbl>
              <a:tblPr firstRow="1" firstCol="1" bandRow="1"/>
              <a:tblGrid>
                <a:gridCol w="2341303">
                  <a:extLst>
                    <a:ext uri="{9D8B030D-6E8A-4147-A177-3AD203B41FA5}">
                      <a16:colId xmlns:a16="http://schemas.microsoft.com/office/drawing/2014/main" val="3464438337"/>
                    </a:ext>
                  </a:extLst>
                </a:gridCol>
                <a:gridCol w="5481171">
                  <a:extLst>
                    <a:ext uri="{9D8B030D-6E8A-4147-A177-3AD203B41FA5}">
                      <a16:colId xmlns:a16="http://schemas.microsoft.com/office/drawing/2014/main" val="3680529616"/>
                    </a:ext>
                  </a:extLst>
                </a:gridCol>
              </a:tblGrid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Metacharacter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8368907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?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zero or 1 times; also the </a:t>
                      </a: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reluctant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quantifier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979248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*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zero or more times; also the </a:t>
                      </a: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greedy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quantifier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7358068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+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one of more times; also the </a:t>
                      </a:r>
                      <a:r>
                        <a:rPr lang="en-US" sz="2000" i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possessive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quantifier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414374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{n}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exactly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times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9257238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{n,}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at least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times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7475237"/>
                  </a:ext>
                </a:extLst>
              </a:tr>
              <a:tr h="45440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{n,m}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at least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but at most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times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751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0750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F651F-D0A5-E4CB-F2AF-71E55E23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D17F1-7E75-E4A0-78E1-8FB4F3AA3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993F5-C752-5F4D-DE05-4991A43AF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969826"/>
          </a:xfrm>
        </p:spPr>
        <p:txBody>
          <a:bodyPr>
            <a:normAutofit/>
          </a:bodyPr>
          <a:lstStyle/>
          <a:p>
            <a:r>
              <a:rPr lang="en-US" dirty="0"/>
              <a:t>Regular expressions, or “regex” (for short), are often used for String search and match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1E998-D411-B86B-5F46-E6568E2E19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246A6E-1D82-207C-D0B8-8B743F3A05ED}"/>
              </a:ext>
            </a:extLst>
          </p:cNvPr>
          <p:cNvSpPr txBox="1"/>
          <p:nvPr/>
        </p:nvSpPr>
        <p:spPr>
          <a:xfrm>
            <a:off x="9128664" y="3164452"/>
            <a:ext cx="204225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Regular Expression Character Classes</a:t>
            </a:r>
            <a:endParaRPr lang="en-US" sz="20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85F3E85-0BD0-76B4-C3E5-EFBF45D7C4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048306"/>
              </p:ext>
            </p:extLst>
          </p:nvPr>
        </p:nvGraphicFramePr>
        <p:xfrm>
          <a:off x="1021080" y="2743198"/>
          <a:ext cx="7926978" cy="3174275"/>
        </p:xfrm>
        <a:graphic>
          <a:graphicData uri="http://schemas.openxmlformats.org/drawingml/2006/table">
            <a:tbl>
              <a:tblPr firstRow="1" firstCol="1" bandRow="1"/>
              <a:tblGrid>
                <a:gridCol w="1748246">
                  <a:extLst>
                    <a:ext uri="{9D8B030D-6E8A-4147-A177-3AD203B41FA5}">
                      <a16:colId xmlns:a16="http://schemas.microsoft.com/office/drawing/2014/main" val="1866919446"/>
                    </a:ext>
                  </a:extLst>
                </a:gridCol>
                <a:gridCol w="6178732">
                  <a:extLst>
                    <a:ext uri="{9D8B030D-6E8A-4147-A177-3AD203B41FA5}">
                      <a16:colId xmlns:a16="http://schemas.microsoft.com/office/drawing/2014/main" val="174564428"/>
                    </a:ext>
                  </a:extLst>
                </a:gridCol>
              </a:tblGrid>
              <a:tr h="36708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Construct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405049"/>
                  </a:ext>
                </a:extLst>
              </a:tr>
              <a:tr h="36708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sz="2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abcd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]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simple class: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any of the characters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or </a:t>
                      </a: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126373"/>
                  </a:ext>
                </a:extLst>
              </a:tr>
              <a:tr h="36708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[^qz]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negation: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any character </a:t>
                      </a:r>
                      <a:r>
                        <a:rPr lang="en-US" sz="2000" i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except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or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5946890"/>
                  </a:ext>
                </a:extLst>
              </a:tr>
              <a:tr h="36708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[a-w]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range: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any of the lowercase characters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139822"/>
                  </a:ext>
                </a:extLst>
              </a:tr>
              <a:tr h="56864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[a-w[5-8]]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union: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(lowercase)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i="1" u="sng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OR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digits 5 through 8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495963"/>
                  </a:ext>
                </a:extLst>
              </a:tr>
              <a:tr h="56864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[\w&amp;&amp;[g-p]]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intersection: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word character </a:t>
                      </a:r>
                      <a:r>
                        <a:rPr lang="en-US" sz="2000" i="1" u="sng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AND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lowercase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through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0362001"/>
                  </a:ext>
                </a:extLst>
              </a:tr>
              <a:tr h="56864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[\w&amp;&amp;[^a]]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subtraction: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word character </a:t>
                      </a:r>
                      <a:r>
                        <a:rPr lang="en-US" sz="2000" i="1" u="sng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BUT NOT</a:t>
                      </a: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(lowercase) </a:t>
                      </a:r>
                      <a:r>
                        <a:rPr lang="en-US" sz="2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lang="en-US" sz="2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40757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693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69F96-6898-A7DC-4E08-CF9B9A9D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C724F-D21F-6B3B-A05D-0F8049270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String, StringBuilder and </a:t>
            </a:r>
            <a:r>
              <a:rPr lang="en-US" dirty="0" err="1"/>
              <a:t>StringBuffer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1CFE8-E223-FF16-8CCF-F02A95A68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3321141"/>
          </a:xfrm>
        </p:spPr>
        <p:txBody>
          <a:bodyPr>
            <a:normAutofit/>
          </a:bodyPr>
          <a:lstStyle/>
          <a:p>
            <a:r>
              <a:rPr lang="en-US" dirty="0"/>
              <a:t>Wrapper Classes 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corresponding Java wrapper classes exist, one for each of the primitive data types, to provide support for the object type needed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Double, Float, Integer, Long, Short, Character, Boolean and Byte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immutable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E24E289-9889-76A0-0878-72F919DE70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435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DFA9B-BE66-BDF4-EAE4-1DFB500D0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128D-CE70-2978-0984-B9608506A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String, StringBuilder and </a:t>
            </a:r>
            <a:r>
              <a:rPr lang="en-US" dirty="0" err="1"/>
              <a:t>StringBuffer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F396F-7C26-6B3A-2D34-AF9A0CFA5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566977"/>
          </a:xfrm>
        </p:spPr>
        <p:txBody>
          <a:bodyPr>
            <a:normAutofit/>
          </a:bodyPr>
          <a:lstStyle/>
          <a:p>
            <a:r>
              <a:rPr lang="en-US" dirty="0"/>
              <a:t>Wrapper Classes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E5FBC4-A28F-183A-62DD-682A5BF343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A6876C-C42B-D072-67F9-C17895E8D1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482048"/>
              </p:ext>
            </p:extLst>
          </p:nvPr>
        </p:nvGraphicFramePr>
        <p:xfrm>
          <a:off x="1273628" y="2312125"/>
          <a:ext cx="9431384" cy="3553100"/>
        </p:xfrm>
        <a:graphic>
          <a:graphicData uri="http://schemas.openxmlformats.org/drawingml/2006/table">
            <a:tbl>
              <a:tblPr firstRow="1" firstCol="1" bandRow="1"/>
              <a:tblGrid>
                <a:gridCol w="3899263">
                  <a:extLst>
                    <a:ext uri="{9D8B030D-6E8A-4147-A177-3AD203B41FA5}">
                      <a16:colId xmlns:a16="http://schemas.microsoft.com/office/drawing/2014/main" val="2409304728"/>
                    </a:ext>
                  </a:extLst>
                </a:gridCol>
                <a:gridCol w="5532121">
                  <a:extLst>
                    <a:ext uri="{9D8B030D-6E8A-4147-A177-3AD203B41FA5}">
                      <a16:colId xmlns:a16="http://schemas.microsoft.com/office/drawing/2014/main" val="851247161"/>
                    </a:ext>
                  </a:extLst>
                </a:gridCol>
              </a:tblGrid>
              <a:tr h="355310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6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3813781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Integer(int 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Explicit-value constructor, taking on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value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976992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Integer(String s)*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Explicit-value constructor, with String parameter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5403451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intValue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primitive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value of the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object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8789912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6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toString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String that represents the </a:t>
                      </a: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’s value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1362942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int parseInt(String s)*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the String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as an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if it can be parsed.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294660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Integer valueOf(int x)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the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object for the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value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0200232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Integer valueOf(String s)*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the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Integer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object for the String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s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1741745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final int MAX_VALUE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Largest value possible for an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2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– 1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018781"/>
                  </a:ext>
                </a:extLst>
              </a:tr>
              <a:tr h="355310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static final int MIN_VALUE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Smallest value possible for an </a:t>
                      </a:r>
                      <a:r>
                        <a:rPr lang="en-US" sz="16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6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: –2</a:t>
                      </a:r>
                      <a:r>
                        <a:rPr lang="en-US" sz="1600" baseline="30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31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94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811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45D94A-2E11-1A07-F482-34C78E7E9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39BEE-D294-2EA5-D0F5-60C09B090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Java OOP and Data Structures with Introduction to Secure Coding</a:t>
            </a:r>
            <a:br>
              <a:rPr lang="en-US" sz="3100" dirty="0">
                <a:solidFill>
                  <a:schemeClr val="tx2"/>
                </a:solidFill>
              </a:rPr>
            </a:br>
            <a:r>
              <a:rPr lang="en-US" sz="3100" dirty="0">
                <a:solidFill>
                  <a:schemeClr val="tx2"/>
                </a:solidFill>
              </a:rPr>
              <a:t>Dr. Ziping Liu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016C7C-AFDA-B667-C485-59B533AEF1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9" b="950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550E9AA5-3AB6-7CA8-2E88-05185371D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4 Examples of Classes from the Java Library</a:t>
            </a:r>
          </a:p>
        </p:txBody>
      </p:sp>
    </p:spTree>
    <p:extLst>
      <p:ext uri="{BB962C8B-B14F-4D97-AF65-F5344CB8AC3E}">
        <p14:creationId xmlns:p14="http://schemas.microsoft.com/office/powerpoint/2010/main" val="3976037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DCAF79-FE41-D7B4-EFBB-7F0A3C320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E979CB8C-1E53-81EC-7595-4E51B3CEC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4F817-E439-2AB7-4844-3826E5101B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5116529"/>
            <a:ext cx="10592174" cy="1000655"/>
          </a:xfrm>
        </p:spPr>
        <p:txBody>
          <a:bodyPr anchor="t">
            <a:normAutofit fontScale="90000"/>
          </a:bodyPr>
          <a:lstStyle/>
          <a:p>
            <a:pPr algn="l"/>
            <a:r>
              <a:rPr lang="en-US" sz="3100" dirty="0">
                <a:solidFill>
                  <a:schemeClr val="tx2"/>
                </a:solidFill>
              </a:rPr>
              <a:t>https://he.kendallhunt.com/product/java-oop-and-data-structures-introduction-secure-coding</a:t>
            </a:r>
            <a:br>
              <a:rPr lang="en-US" sz="1600" dirty="0">
                <a:solidFill>
                  <a:schemeClr val="tx2"/>
                </a:solidFill>
              </a:rPr>
            </a:br>
            <a:br>
              <a:rPr lang="en-US" sz="1600" dirty="0">
                <a:solidFill>
                  <a:schemeClr val="tx2"/>
                </a:solidFill>
              </a:rPr>
            </a:br>
            <a:endParaRPr lang="en-US" sz="1600" dirty="0">
              <a:solidFill>
                <a:schemeClr val="tx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9D17E5-2682-C4CB-D96D-FE224C35B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09" b="9509"/>
          <a:stretch/>
        </p:blipFill>
        <p:spPr>
          <a:xfrm>
            <a:off x="-1" y="10"/>
            <a:ext cx="12192001" cy="4201449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0449C990-A233-D3A7-E607-1BABABAAC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2941813"/>
            <a:ext cx="12188952" cy="1828800"/>
            <a:chOff x="-305" y="3144820"/>
            <a:chExt cx="9182100" cy="1551136"/>
          </a:xfrm>
        </p:grpSpPr>
        <p:sp useBgFill="1">
          <p:nvSpPr>
            <p:cNvPr id="24" name="Freeform: Shape 23">
              <a:extLst>
                <a:ext uri="{FF2B5EF4-FFF2-40B4-BE49-F238E27FC236}">
                  <a16:creationId xmlns:a16="http://schemas.microsoft.com/office/drawing/2014/main" id="{F64BAC76-EB34-2472-98FF-41A675C7CD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20D6C5AD-7B42-EDDA-7BF6-F8AB6BCD87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A1D0-AD21-1EA7-DFB9-C6B924F8A6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AEEDCCA-D67B-7D4B-F970-F5DCAA5D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B600B77D-B6FD-989E-48FA-ED69B3DE0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4580785"/>
            <a:ext cx="9416898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Chapter 4 Examples of Classes from the Java Library</a:t>
            </a:r>
          </a:p>
        </p:txBody>
      </p:sp>
    </p:spTree>
    <p:extLst>
      <p:ext uri="{BB962C8B-B14F-4D97-AF65-F5344CB8AC3E}">
        <p14:creationId xmlns:p14="http://schemas.microsoft.com/office/powerpoint/2010/main" val="333988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9BF0A-0571-3AE4-329B-7FDD247C4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Outlines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984F35-20A0-78B6-C0D7-3446E8B5E5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4357" y="5891173"/>
            <a:ext cx="10579443" cy="571580"/>
          </a:xfrm>
          <a:prstGeom prst="rect">
            <a:avLst/>
          </a:prstGeom>
        </p:spPr>
      </p:pic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CA9A291D-AFBA-B921-9197-A2EF55DD29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5454027"/>
              </p:ext>
            </p:extLst>
          </p:nvPr>
        </p:nvGraphicFramePr>
        <p:xfrm>
          <a:off x="838200" y="1825625"/>
          <a:ext cx="10515600" cy="36095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558A932-A150-AAEB-AF28-D9156CC23D7C}"/>
              </a:ext>
            </a:extLst>
          </p:cNvPr>
          <p:cNvSpPr txBox="1"/>
          <p:nvPr/>
        </p:nvSpPr>
        <p:spPr>
          <a:xfrm>
            <a:off x="838200" y="1622855"/>
            <a:ext cx="1042690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2800" dirty="0"/>
              <a:t>String, StringBuilder, and </a:t>
            </a:r>
            <a:r>
              <a:rPr lang="en-US" sz="2800" dirty="0" err="1"/>
              <a:t>StringBuffer</a:t>
            </a:r>
            <a:r>
              <a:rPr lang="en-US" sz="2800" dirty="0"/>
              <a:t> classes</a:t>
            </a:r>
          </a:p>
          <a:p>
            <a:pPr marL="285750" lvl="0" indent="-285750">
              <a:buFont typeface="Aptos" panose="020B0004020202020204" pitchFamily="34" charset="0"/>
              <a:buChar char="–"/>
            </a:pPr>
            <a:r>
              <a:rPr lang="en-US" sz="2800" dirty="0"/>
              <a:t>Regular Expressions 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Rules for creating regular expressions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2800" dirty="0"/>
              <a:t>Using the Pattern and Matcher classes</a:t>
            </a:r>
          </a:p>
          <a:p>
            <a:pPr marL="285750" indent="-285750">
              <a:buFont typeface="Aptos" panose="020B0004020202020204" pitchFamily="34" charset="0"/>
              <a:buChar char="–"/>
            </a:pPr>
            <a:r>
              <a:rPr lang="en-US" sz="2800" dirty="0"/>
              <a:t>Wrapper Classes </a:t>
            </a:r>
          </a:p>
        </p:txBody>
      </p:sp>
    </p:spTree>
    <p:extLst>
      <p:ext uri="{BB962C8B-B14F-4D97-AF65-F5344CB8AC3E}">
        <p14:creationId xmlns:p14="http://schemas.microsoft.com/office/powerpoint/2010/main" val="2717311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0A379-4975-80DB-8A99-0A8C6BBC9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String, StringBuilder and </a:t>
            </a:r>
            <a:r>
              <a:rPr lang="en-US" dirty="0" err="1"/>
              <a:t>StringBuffer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ADCC9-9A6A-D1F9-2528-5D4ED8E98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3321141"/>
          </a:xfrm>
        </p:spPr>
        <p:txBody>
          <a:bodyPr>
            <a:normAutofit/>
          </a:bodyPr>
          <a:lstStyle/>
          <a:p>
            <a:r>
              <a:rPr lang="en-US" dirty="0"/>
              <a:t>Creating String Objects</a:t>
            </a:r>
          </a:p>
          <a:p>
            <a:pPr lvl="1"/>
            <a:r>
              <a:rPr lang="en-US" dirty="0"/>
              <a:t>instances of Strings are objects (in the heap)</a:t>
            </a:r>
          </a:p>
          <a:p>
            <a:pPr lvl="1"/>
            <a:r>
              <a:rPr lang="en-US" dirty="0"/>
              <a:t>Java programs treat all string literals as instances of the String class</a:t>
            </a:r>
          </a:p>
          <a:p>
            <a:r>
              <a:rPr lang="en-US" dirty="0"/>
              <a:t>Strings are Immutable</a:t>
            </a:r>
          </a:p>
          <a:p>
            <a:pPr lvl="1"/>
            <a:r>
              <a:rPr lang="en-US" dirty="0"/>
              <a:t>Once you create a String object that holds a certain sequence of characters, you can no longer modify that specific object in the heap</a:t>
            </a:r>
          </a:p>
          <a:p>
            <a:pPr lvl="1"/>
            <a:r>
              <a:rPr lang="en-US" dirty="0"/>
              <a:t>To preserve the immutability of a class in Java, you can declare the class as a final class and not provide any mutator (or “set”) methods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D4AA88-5BCC-84A9-7F2A-E7FED02815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15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C26B8-1627-8969-F02E-D1A6E1970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FDE6E-C184-99EE-F7BC-0E2D5498F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String, StringBuilder and </a:t>
            </a:r>
            <a:r>
              <a:rPr lang="en-US" dirty="0" err="1"/>
              <a:t>StringBuffer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F5889-4155-5C50-96B6-4BA00E068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3321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strategies to maintain class immutability when that class has mutable instance variables:</a:t>
            </a:r>
          </a:p>
          <a:p>
            <a:pPr lvl="1"/>
            <a:r>
              <a:rPr lang="en-US" dirty="0"/>
              <a:t>Don’t provide mutator methods that modify the mutable objects.</a:t>
            </a:r>
          </a:p>
          <a:p>
            <a:pPr lvl="1"/>
            <a:r>
              <a:rPr lang="en-US" dirty="0"/>
              <a:t>Don’t share references to the mutable instance variables. Therefore, don’t provide the accessors to those mutable instance variables. If you need to retrieve the contents of a mutable instance variable, clone the instance variable, and return a deep copy.</a:t>
            </a:r>
          </a:p>
          <a:p>
            <a:pPr lvl="1"/>
            <a:r>
              <a:rPr lang="en-US" dirty="0"/>
              <a:t>Never store references to external, mutable objects passed to the constructor. If needed, store deep copies of the mutable objects through cloning. 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2ACD02-E383-4A9E-4F3D-BEB3440C71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5024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90472-2F96-FA10-67DE-4E0732FCC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8FB3B-EFA3-22F7-3FA7-1A38F1505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String, StringBuilder and </a:t>
            </a:r>
            <a:r>
              <a:rPr lang="en-US" dirty="0" err="1"/>
              <a:t>StringBuffer</a:t>
            </a:r>
            <a:r>
              <a:rPr lang="en-US" dirty="0"/>
              <a:t> Classes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7807DB-D086-745B-2C75-3E6657965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08E1E7-3C2D-B333-6E5D-680C2F894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364381"/>
              </p:ext>
            </p:extLst>
          </p:nvPr>
        </p:nvGraphicFramePr>
        <p:xfrm>
          <a:off x="2854234" y="1108603"/>
          <a:ext cx="8307977" cy="4929744"/>
        </p:xfrm>
        <a:graphic>
          <a:graphicData uri="http://schemas.openxmlformats.org/drawingml/2006/table">
            <a:tbl>
              <a:tblPr firstRow="1" firstCol="1" bandRow="1"/>
              <a:tblGrid>
                <a:gridCol w="2798968">
                  <a:extLst>
                    <a:ext uri="{9D8B030D-6E8A-4147-A177-3AD203B41FA5}">
                      <a16:colId xmlns:a16="http://schemas.microsoft.com/office/drawing/2014/main" val="4104953175"/>
                    </a:ext>
                  </a:extLst>
                </a:gridCol>
                <a:gridCol w="5509009">
                  <a:extLst>
                    <a:ext uri="{9D8B030D-6E8A-4147-A177-3AD203B41FA5}">
                      <a16:colId xmlns:a16="http://schemas.microsoft.com/office/drawing/2014/main" val="1696206003"/>
                    </a:ext>
                  </a:extLst>
                </a:gridCol>
              </a:tblGrid>
              <a:tr h="150414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000" b="1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Method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1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3475727"/>
                  </a:ext>
                </a:extLst>
              </a:tr>
              <a:tr h="15041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char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charAt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​(int index)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the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char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value at the specified index.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324354"/>
                  </a:ext>
                </a:extLst>
              </a:tr>
              <a:tr h="265509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compareTo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​(String str)	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Compares two Strings lexicographically.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7235932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concat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​(String str)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new String object which has the content of this String concatenated with the parameter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334995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endsWith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(String suffix)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true if this String ends with the specified </a:t>
                      </a: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suffix; false </a:t>
                      </a:r>
                      <a:r>
                        <a:rPr lang="en-US" sz="1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otherwise.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847855"/>
                  </a:ext>
                </a:extLst>
              </a:tr>
              <a:tr h="60165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void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getChars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​(int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srcBegin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int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srcEnd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char[]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int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dstBegin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Copies characters of this String from index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srcBegin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(inclusive) to index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srcEnd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(exclusive). Copied characters are put into the destination character array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dst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starting at index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dstBegin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480265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 indexOf​(String str, 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int fromIndex)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the index of the first occurrence of 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within this String, starting from index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fromIndex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6008190"/>
                  </a:ext>
                </a:extLst>
              </a:tr>
              <a:tr h="15041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int length​()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the length of this String.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8404533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boolean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matches​(String regex)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true if this String matches the regular expression 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regex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; false otherwise.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851434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replace​(char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oldChar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char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newChar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String which replaces all occurrences of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oldChar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in this String with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newChar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4648037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replaceAll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​(String regex,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String replacement)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String which replaces all occurrences of the regular expression 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regex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with the argument 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replacement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2963240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String[] split​(String regex)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 a new array of Strings which are the substrings from this String delimited by 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regex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69014"/>
                  </a:ext>
                </a:extLst>
              </a:tr>
              <a:tr h="398264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substring​(int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beginIndex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 int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000" dirty="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)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string that is a substring of this String, from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beginIndex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(inclusive) to </a:t>
                      </a:r>
                      <a:r>
                        <a:rPr lang="en-US" sz="1000" dirty="0" err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endIndex</a:t>
                      </a: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(exclusive).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47220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char[] toCharArray​()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character array which consists of all characters of this String. 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0388222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toLowerCase​()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new string in which all characters of this String have been made lowercase.  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8157038"/>
                  </a:ext>
                </a:extLst>
              </a:tr>
              <a:tr h="300827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 toUpperCase​()</a:t>
                      </a:r>
                      <a:endParaRPr lang="en-US" sz="1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1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Returns a new string in which all characters of this String have been made uppercase.  </a:t>
                      </a:r>
                    </a:p>
                  </a:txBody>
                  <a:tcPr marL="51802" marR="51802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5687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CF141B-0804-54EF-8BFB-D1CF524B788D}"/>
              </a:ext>
            </a:extLst>
          </p:cNvPr>
          <p:cNvSpPr txBox="1"/>
          <p:nvPr/>
        </p:nvSpPr>
        <p:spPr>
          <a:xfrm>
            <a:off x="1097280" y="2854234"/>
            <a:ext cx="13128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Selected String Instance Methods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659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B30B-6D84-8E73-8DC9-E33810F58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404DC-38E8-8F63-43E8-594BC038C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4.1 String, StringBuilder and </a:t>
            </a:r>
            <a:r>
              <a:rPr lang="en-US" dirty="0" err="1"/>
              <a:t>StringBuffer</a:t>
            </a:r>
            <a:r>
              <a:rPr lang="en-US"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ACC17-7CD7-FF61-B46D-7262E91A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951720" cy="2014855"/>
          </a:xfrm>
        </p:spPr>
        <p:txBody>
          <a:bodyPr>
            <a:normAutofit/>
          </a:bodyPr>
          <a:lstStyle/>
          <a:p>
            <a:r>
              <a:rPr lang="en-US" dirty="0"/>
              <a:t>StringBuilder and </a:t>
            </a:r>
            <a:r>
              <a:rPr lang="en-US" dirty="0" err="1"/>
              <a:t>StringBuffer</a:t>
            </a:r>
            <a:endParaRPr lang="en-US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allow modify the contents of character sequences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Mutable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useful and efficient when repeatedly append to, insert in, or delete from some original character sequence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DC56B8-544B-89A2-DCB5-139D0B1024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24E844-846A-77F5-CC37-9EC740FD1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752316"/>
              </p:ext>
            </p:extLst>
          </p:nvPr>
        </p:nvGraphicFramePr>
        <p:xfrm>
          <a:off x="804473" y="3872789"/>
          <a:ext cx="10515600" cy="2123313"/>
        </p:xfrm>
        <a:graphic>
          <a:graphicData uri="http://schemas.openxmlformats.org/drawingml/2006/table">
            <a:tbl>
              <a:tblPr firstRow="1" firstCol="1" bandRow="1"/>
              <a:tblGrid>
                <a:gridCol w="2628900">
                  <a:extLst>
                    <a:ext uri="{9D8B030D-6E8A-4147-A177-3AD203B41FA5}">
                      <a16:colId xmlns:a16="http://schemas.microsoft.com/office/drawing/2014/main" val="163788952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0517640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146643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44145782"/>
                    </a:ext>
                  </a:extLst>
                </a:gridCol>
              </a:tblGrid>
              <a:tr h="402971">
                <a:tc gridSpan="4"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Core Concept: String, 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StringBuilder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, and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StringBuffer</a:t>
                      </a:r>
                      <a:r>
                        <a:rPr lang="en-US" sz="2000" b="1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 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726353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 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StringBuilder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StringBuffer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202991"/>
                  </a:ext>
                </a:extLst>
              </a:tr>
              <a:tr h="402971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Mutability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Immutable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Mutable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Mutable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003816"/>
                  </a:ext>
                </a:extLst>
              </a:tr>
              <a:tr h="805942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Threading</a:t>
                      </a:r>
                      <a:endParaRPr lang="en-US" sz="20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Thread safe</a:t>
                      </a:r>
                    </a:p>
                  </a:txBody>
                  <a:tcPr marL="68580" marR="68580" marT="0" marB="0" anchor="ctr">
                    <a:lnL w="1905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Preferred for single-thread programs</a:t>
                      </a:r>
                    </a:p>
                    <a:p>
                      <a:pPr marL="0" marR="0" algn="ctr">
                        <a:buNone/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Not thread safe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Thread safe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472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9120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177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8C6-43D6-4307-B257-4106CA71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8C11D-4796-9799-207D-757DA962A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4.2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ADCDB-9AD3-5DD3-F4E6-9624DB2B5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9951720" cy="969826"/>
          </a:xfrm>
        </p:spPr>
        <p:txBody>
          <a:bodyPr>
            <a:normAutofit/>
          </a:bodyPr>
          <a:lstStyle/>
          <a:p>
            <a:r>
              <a:rPr lang="en-US" dirty="0"/>
              <a:t>Regular expressions, or “regex” (for short), are often used for String search and match operations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DC93D-F400-165E-D4AC-40F236CA5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73" y="6028411"/>
            <a:ext cx="10583054" cy="566977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FADD6E-FB26-6667-1B3C-51DFFCFC9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401930"/>
              </p:ext>
            </p:extLst>
          </p:nvPr>
        </p:nvGraphicFramePr>
        <p:xfrm>
          <a:off x="1189806" y="2664823"/>
          <a:ext cx="7105108" cy="3291840"/>
        </p:xfrm>
        <a:graphic>
          <a:graphicData uri="http://schemas.openxmlformats.org/drawingml/2006/table">
            <a:tbl>
              <a:tblPr firstRow="1" firstCol="1" bandRow="1"/>
              <a:tblGrid>
                <a:gridCol w="3552554">
                  <a:extLst>
                    <a:ext uri="{9D8B030D-6E8A-4147-A177-3AD203B41FA5}">
                      <a16:colId xmlns:a16="http://schemas.microsoft.com/office/drawing/2014/main" val="3707846262"/>
                    </a:ext>
                  </a:extLst>
                </a:gridCol>
                <a:gridCol w="3552554">
                  <a:extLst>
                    <a:ext uri="{9D8B030D-6E8A-4147-A177-3AD203B41FA5}">
                      <a16:colId xmlns:a16="http://schemas.microsoft.com/office/drawing/2014/main" val="372423363"/>
                    </a:ext>
                  </a:extLst>
                </a:gridCol>
              </a:tblGrid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Metacharacter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 b="1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Description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3194274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any character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108511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digit, 0 through 9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0270817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\D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any non-digit character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733401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whitespace character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3315064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\S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any non-whitespace character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9387445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 word character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411103"/>
                  </a:ext>
                </a:extLst>
              </a:tr>
              <a:tr h="304528">
                <a:tc>
                  <a:txBody>
                    <a:bodyPr/>
                    <a:lstStyle/>
                    <a:p>
                      <a:pPr marL="0" marR="0" algn="ctr">
                        <a:buNone/>
                      </a:pPr>
                      <a:r>
                        <a:rPr lang="en-US" sz="2400">
                          <a:effectLst/>
                          <a:latin typeface="Consolas" panose="020B0609020204030204" pitchFamily="49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\W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buNone/>
                      </a:pP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a:t>any non-word character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34213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E1BD0FE-207B-7535-31F0-0ADD648728E9}"/>
              </a:ext>
            </a:extLst>
          </p:cNvPr>
          <p:cNvSpPr txBox="1"/>
          <p:nvPr/>
        </p:nvSpPr>
        <p:spPr>
          <a:xfrm>
            <a:off x="8521289" y="3198167"/>
            <a:ext cx="2042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Predefined Regular Expression Characters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0730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2783</TotalTime>
  <Words>1224</Words>
  <Application>Microsoft Office PowerPoint</Application>
  <PresentationFormat>Widescreen</PresentationFormat>
  <Paragraphs>179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Courier New</vt:lpstr>
      <vt:lpstr>Times New Roman</vt:lpstr>
      <vt:lpstr>Wingdings</vt:lpstr>
      <vt:lpstr>Office Theme</vt:lpstr>
      <vt:lpstr>PowerPoint Presentation</vt:lpstr>
      <vt:lpstr>Java OOP and Data Structures with Introduction to Secure Coding Dr. Ziping Liu  </vt:lpstr>
      <vt:lpstr>https://he.kendallhunt.com/product/java-oop-and-data-structures-introduction-secure-coding  </vt:lpstr>
      <vt:lpstr>Chapter Outlines</vt:lpstr>
      <vt:lpstr>4.1 String, StringBuilder and StringBuffer Classes</vt:lpstr>
      <vt:lpstr>4.1 String, StringBuilder and StringBuffer Classes</vt:lpstr>
      <vt:lpstr>4.1 String, StringBuilder and StringBuffer Classes</vt:lpstr>
      <vt:lpstr>4.1 String, StringBuilder and StringBuffer Classes</vt:lpstr>
      <vt:lpstr>4.2 Regular Expressions</vt:lpstr>
      <vt:lpstr>4.2 Regular Expressions</vt:lpstr>
      <vt:lpstr>4.2 Regular Expressions</vt:lpstr>
      <vt:lpstr>4.2 Regular Expressions</vt:lpstr>
      <vt:lpstr>4.1 String, StringBuilder and StringBuffer Classes</vt:lpstr>
      <vt:lpstr>4.1 String, StringBuilder and StringBuffer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Liu, Ziping</dc:creator>
  <cp:lastModifiedBy>Liu, Ziping</cp:lastModifiedBy>
  <cp:revision>220</cp:revision>
  <dcterms:created xsi:type="dcterms:W3CDTF">2025-01-08T14:48:28Z</dcterms:created>
  <dcterms:modified xsi:type="dcterms:W3CDTF">2025-08-30T13:03:34Z</dcterms:modified>
</cp:coreProperties>
</file>