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318" r:id="rId2"/>
    <p:sldId id="292" r:id="rId3"/>
    <p:sldId id="293" r:id="rId4"/>
    <p:sldId id="258" r:id="rId5"/>
    <p:sldId id="260" r:id="rId6"/>
    <p:sldId id="319" r:id="rId7"/>
    <p:sldId id="320" r:id="rId8"/>
    <p:sldId id="321" r:id="rId9"/>
    <p:sldId id="322" r:id="rId10"/>
    <p:sldId id="323" r:id="rId11"/>
    <p:sldId id="324" r:id="rId12"/>
    <p:sldId id="325" r:id="rId13"/>
    <p:sldId id="326" r:id="rId14"/>
    <p:sldId id="327" r:id="rId15"/>
    <p:sldId id="328" r:id="rId16"/>
    <p:sldId id="329" r:id="rId17"/>
    <p:sldId id="330" r:id="rId18"/>
    <p:sldId id="331" r:id="rId19"/>
    <p:sldId id="332" r:id="rId20"/>
    <p:sldId id="333" r:id="rId21"/>
    <p:sldId id="334" r:id="rId22"/>
    <p:sldId id="335" r:id="rId23"/>
    <p:sldId id="336" r:id="rId24"/>
    <p:sldId id="337" r:id="rId25"/>
    <p:sldId id="338" r:id="rId26"/>
    <p:sldId id="339" r:id="rId27"/>
    <p:sldId id="340" r:id="rId28"/>
    <p:sldId id="341" r:id="rId29"/>
    <p:sldId id="342" r:id="rId30"/>
    <p:sldId id="343" r:id="rId31"/>
    <p:sldId id="34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56" autoAdjust="0"/>
    <p:restoredTop sz="94552" autoAdjust="0"/>
  </p:normalViewPr>
  <p:slideViewPr>
    <p:cSldViewPr snapToGrid="0">
      <p:cViewPr varScale="1">
        <p:scale>
          <a:sx n="81" d="100"/>
          <a:sy n="81" d="100"/>
        </p:scale>
        <p:origin x="108"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DBE90D-6443-45D5-AB73-6A7D0CBCCF85}" type="doc">
      <dgm:prSet loTypeId="urn:microsoft.com/office/officeart/2005/8/layout/matrix3" loCatId="matrix" qsTypeId="urn:microsoft.com/office/officeart/2005/8/quickstyle/simple1" qsCatId="simple" csTypeId="urn:microsoft.com/office/officeart/2005/8/colors/accent1_2" csCatId="accent1" phldr="1"/>
      <dgm:spPr/>
      <dgm:t>
        <a:bodyPr/>
        <a:lstStyle/>
        <a:p>
          <a:endParaRPr lang="en-US"/>
        </a:p>
      </dgm:t>
    </dgm:pt>
    <dgm:pt modelId="{E0D21F2D-1907-45F1-9B93-BB1762A94325}" type="pres">
      <dgm:prSet presAssocID="{2FDBE90D-6443-45D5-AB73-6A7D0CBCCF85}" presName="matrix" presStyleCnt="0">
        <dgm:presLayoutVars>
          <dgm:chMax val="1"/>
          <dgm:dir/>
          <dgm:resizeHandles val="exact"/>
        </dgm:presLayoutVars>
      </dgm:prSet>
      <dgm:spPr/>
    </dgm:pt>
  </dgm:ptLst>
  <dgm:cxnLst>
    <dgm:cxn modelId="{0ED6465E-DA6A-4410-A68E-A5C5BDC5C01F}" type="presOf" srcId="{2FDBE90D-6443-45D5-AB73-6A7D0CBCCF85}" destId="{E0D21F2D-1907-45F1-9B93-BB1762A94325}" srcOrd="0" destOrd="0" presId="urn:microsoft.com/office/officeart/2005/8/layout/matrix3"/>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FFCED8-506F-49AF-BE73-3D1A33480DE3}" type="datetimeFigureOut">
              <a:rPr lang="en-US" smtClean="0"/>
              <a:t>8/25/2025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394981-F5B7-436B-9962-151FBDD8AD94}" type="slidenum">
              <a:rPr lang="en-US" smtClean="0"/>
              <a:t>‹#›</a:t>
            </a:fld>
            <a:endParaRPr lang="en-US"/>
          </a:p>
        </p:txBody>
      </p:sp>
    </p:spTree>
    <p:extLst>
      <p:ext uri="{BB962C8B-B14F-4D97-AF65-F5344CB8AC3E}">
        <p14:creationId xmlns:p14="http://schemas.microsoft.com/office/powerpoint/2010/main" val="17294259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B394981-F5B7-436B-9962-151FBDD8AD94}" type="slidenum">
              <a:rPr lang="en-US" smtClean="0"/>
              <a:t>4</a:t>
            </a:fld>
            <a:endParaRPr lang="en-US"/>
          </a:p>
        </p:txBody>
      </p:sp>
    </p:spTree>
    <p:extLst>
      <p:ext uri="{BB962C8B-B14F-4D97-AF65-F5344CB8AC3E}">
        <p14:creationId xmlns:p14="http://schemas.microsoft.com/office/powerpoint/2010/main" val="38458387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599E3-8D9F-3F5B-0308-7F5329DEA5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A90651-91C2-BA19-35EC-A04BA9FD116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1DD5A-2112-6235-85DC-B1B299E85056}"/>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5CBA9076-7565-CDA6-EDBA-EC29615456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EAC44E-B761-B97D-C746-ECAB6BB965DA}"/>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306529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41B45-B749-84F1-7E0D-232A8B6C57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9325F5B-9932-7B22-3C88-08AD57BC21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C74961-E805-FB33-5A16-E0CFA37168BE}"/>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CD59018F-11E0-CA53-A68B-C731CC5091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D87CFC-CA41-1297-94D3-F89EC65DA8CD}"/>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159380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1B2452-1456-A52C-F8D5-3234E07ED5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D70949-F825-32B2-260B-674118F1E7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2E993F-73E9-E7AE-2ED3-3D288F24A0BA}"/>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30306DBD-D9C7-84D2-27D0-26FD256837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178735-00EC-3CA0-1B73-68A025E39AC1}"/>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306262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9E6AC-BA0C-3CB0-A332-C14B281CD8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267869-5FC6-53F4-7BC6-5136E5507D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CB6CE0-9019-D821-C2F3-C78CF2C5C3FE}"/>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AEF96E9F-D2BE-3C4A-D26A-F7C5A5D11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A8CC43-53EB-84ED-63B3-9A3403CEEF7A}"/>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8904311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8D887-4D96-118D-73A2-1C895A67BD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1B085A-425F-FD3C-BC71-9A29495F906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74329D-6798-F07C-D487-6101B49A24AE}"/>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1C3F25C4-C66D-4341-42FF-9C7C602AD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518A81-8750-B962-F8C6-6DA1403A7433}"/>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808004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CD042-266E-A796-1A36-96B70B229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2336A0C-4A74-A126-7A99-F06853058B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5CC16C-9EAC-FE9F-396B-0241F79620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39D6F5-EFBE-6874-ED24-0A51C2684C6B}"/>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6" name="Footer Placeholder 5">
            <a:extLst>
              <a:ext uri="{FF2B5EF4-FFF2-40B4-BE49-F238E27FC236}">
                <a16:creationId xmlns:a16="http://schemas.microsoft.com/office/drawing/2014/main" id="{3ED1EDD0-9CCB-FAD1-C4F2-4E43F03FDF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F2613EA-8DBD-A257-A690-042711A7B68E}"/>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3664831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4ACE6-F826-5B66-2371-F2D502554AE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D56492-1758-D69A-3E6F-15261B003F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BD8565-447E-7044-9CE0-673F60DC2F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3E43F8-3C42-54CA-4E92-F6A3940F26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A97A32-71E6-549D-B127-599697995C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C8A95A3-01EC-6EF0-5031-5E525E62D5C5}"/>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8" name="Footer Placeholder 7">
            <a:extLst>
              <a:ext uri="{FF2B5EF4-FFF2-40B4-BE49-F238E27FC236}">
                <a16:creationId xmlns:a16="http://schemas.microsoft.com/office/drawing/2014/main" id="{E6274BE6-33F4-D96C-2405-87AEFEDCC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FB891F-BE7B-C13D-681A-2C793B09D169}"/>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872095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75743-E60C-78E3-4219-5712DC7044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66DF502-5BB8-D822-01D7-20936C34EFBD}"/>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4" name="Footer Placeholder 3">
            <a:extLst>
              <a:ext uri="{FF2B5EF4-FFF2-40B4-BE49-F238E27FC236}">
                <a16:creationId xmlns:a16="http://schemas.microsoft.com/office/drawing/2014/main" id="{8955FAD0-C9E9-80E2-6DFA-0BC166AE63E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4DCEC0-8357-5413-2403-9992319E81C6}"/>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9803889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D9867B-72CF-0811-E65E-1F1A0A928E47}"/>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3" name="Footer Placeholder 2">
            <a:extLst>
              <a:ext uri="{FF2B5EF4-FFF2-40B4-BE49-F238E27FC236}">
                <a16:creationId xmlns:a16="http://schemas.microsoft.com/office/drawing/2014/main" id="{6B848B39-123B-5C1E-0B64-6FC3E2859D0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A3C226-40C4-ED8E-9C41-87B4E082F180}"/>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1273028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E48C-0492-969D-5358-C6C95D650D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547FBA1-E0E8-57D0-829D-823FB90F41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A7BB11-40DB-E7BF-59DE-E5088FC55B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579E303-25F7-D260-0C1E-1C5D9A968060}"/>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6" name="Footer Placeholder 5">
            <a:extLst>
              <a:ext uri="{FF2B5EF4-FFF2-40B4-BE49-F238E27FC236}">
                <a16:creationId xmlns:a16="http://schemas.microsoft.com/office/drawing/2014/main" id="{9687058F-FFC4-BC2B-7574-A9DB1D7F53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A0D607-D6DB-9EBE-6590-0B6F3CFD7434}"/>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4082458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CB2A1-BC34-EA9A-859D-059A7A66E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B26546-3C25-49A1-3B36-715D1745DB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F8061-0760-C9C3-320B-EAD574AF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F327B0-28E5-1E67-61B0-C32CC09E5C18}"/>
              </a:ext>
            </a:extLst>
          </p:cNvPr>
          <p:cNvSpPr>
            <a:spLocks noGrp="1"/>
          </p:cNvSpPr>
          <p:nvPr>
            <p:ph type="dt" sz="half" idx="10"/>
          </p:nvPr>
        </p:nvSpPr>
        <p:spPr/>
        <p:txBody>
          <a:bodyPr/>
          <a:lstStyle/>
          <a:p>
            <a:fld id="{EEE8669A-962F-4ACD-AB1E-07597AA7AD56}" type="datetimeFigureOut">
              <a:rPr lang="en-US" smtClean="0"/>
              <a:t>8/25/2025</a:t>
            </a:fld>
            <a:endParaRPr lang="en-US"/>
          </a:p>
        </p:txBody>
      </p:sp>
      <p:sp>
        <p:nvSpPr>
          <p:cNvPr id="6" name="Footer Placeholder 5">
            <a:extLst>
              <a:ext uri="{FF2B5EF4-FFF2-40B4-BE49-F238E27FC236}">
                <a16:creationId xmlns:a16="http://schemas.microsoft.com/office/drawing/2014/main" id="{85B7E62B-ABB9-605C-5E4E-9BF3E4FF7D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2D59CD-E644-8A47-6C41-35307D327D2F}"/>
              </a:ext>
            </a:extLst>
          </p:cNvPr>
          <p:cNvSpPr>
            <a:spLocks noGrp="1"/>
          </p:cNvSpPr>
          <p:nvPr>
            <p:ph type="sldNum" sz="quarter" idx="12"/>
          </p:nvPr>
        </p:nvSpPr>
        <p:spPr/>
        <p:txBody>
          <a:bodyPr/>
          <a:lstStyle/>
          <a:p>
            <a:fld id="{22C5ECDF-75F7-4588-A97A-7139A51418D4}" type="slidenum">
              <a:rPr lang="en-US" smtClean="0"/>
              <a:t>‹#›</a:t>
            </a:fld>
            <a:endParaRPr lang="en-US"/>
          </a:p>
        </p:txBody>
      </p:sp>
    </p:spTree>
    <p:extLst>
      <p:ext uri="{BB962C8B-B14F-4D97-AF65-F5344CB8AC3E}">
        <p14:creationId xmlns:p14="http://schemas.microsoft.com/office/powerpoint/2010/main" val="217565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BA9FD8-0BA2-A466-EEFA-529DB25161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8B1EC5-F665-6631-6BF9-22FB9539DFC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4F9369-7ED6-38A0-734A-DD110F926D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EE8669A-962F-4ACD-AB1E-07597AA7AD56}" type="datetimeFigureOut">
              <a:rPr lang="en-US" smtClean="0"/>
              <a:t>8/25/2025</a:t>
            </a:fld>
            <a:endParaRPr lang="en-US"/>
          </a:p>
        </p:txBody>
      </p:sp>
      <p:sp>
        <p:nvSpPr>
          <p:cNvPr id="5" name="Footer Placeholder 4">
            <a:extLst>
              <a:ext uri="{FF2B5EF4-FFF2-40B4-BE49-F238E27FC236}">
                <a16:creationId xmlns:a16="http://schemas.microsoft.com/office/drawing/2014/main" id="{88CB8940-D37A-E1F1-4E91-FF221089D6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E686E2C-CD23-0AB2-1973-F43BEF1BEF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2C5ECDF-75F7-4588-A97A-7139A51418D4}" type="slidenum">
              <a:rPr lang="en-US" smtClean="0"/>
              <a:t>‹#›</a:t>
            </a:fld>
            <a:endParaRPr lang="en-US"/>
          </a:p>
        </p:txBody>
      </p:sp>
    </p:spTree>
    <p:extLst>
      <p:ext uri="{BB962C8B-B14F-4D97-AF65-F5344CB8AC3E}">
        <p14:creationId xmlns:p14="http://schemas.microsoft.com/office/powerpoint/2010/main" val="3094320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ook cover with text&#10;&#10;AI-generated content may be incorrect.">
            <a:extLst>
              <a:ext uri="{FF2B5EF4-FFF2-40B4-BE49-F238E27FC236}">
                <a16:creationId xmlns:a16="http://schemas.microsoft.com/office/drawing/2014/main" id="{9B42642B-877C-E7C7-3675-E381E528B9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08070" y="224790"/>
            <a:ext cx="4975860" cy="6408420"/>
          </a:xfrm>
          <a:prstGeom prst="rect">
            <a:avLst/>
          </a:prstGeom>
        </p:spPr>
      </p:pic>
    </p:spTree>
    <p:extLst>
      <p:ext uri="{BB962C8B-B14F-4D97-AF65-F5344CB8AC3E}">
        <p14:creationId xmlns:p14="http://schemas.microsoft.com/office/powerpoint/2010/main" val="421453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5F109-BF89-87B6-6CE8-C48B261FB2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D3A520-8486-26F4-BA73-ABCDEB532377}"/>
              </a:ext>
            </a:extLst>
          </p:cNvPr>
          <p:cNvSpPr>
            <a:spLocks noGrp="1"/>
          </p:cNvSpPr>
          <p:nvPr>
            <p:ph type="title"/>
          </p:nvPr>
        </p:nvSpPr>
        <p:spPr/>
        <p:txBody>
          <a:bodyPr/>
          <a:lstStyle/>
          <a:p>
            <a:r>
              <a:rPr lang="en-US" dirty="0"/>
              <a:t>2.2 Constructors</a:t>
            </a:r>
          </a:p>
        </p:txBody>
      </p:sp>
      <p:sp>
        <p:nvSpPr>
          <p:cNvPr id="3" name="Content Placeholder 2">
            <a:extLst>
              <a:ext uri="{FF2B5EF4-FFF2-40B4-BE49-F238E27FC236}">
                <a16:creationId xmlns:a16="http://schemas.microsoft.com/office/drawing/2014/main" id="{A761B738-22A0-DD3B-3A74-4F27CE808FBF}"/>
              </a:ext>
            </a:extLst>
          </p:cNvPr>
          <p:cNvSpPr>
            <a:spLocks noGrp="1"/>
          </p:cNvSpPr>
          <p:nvPr>
            <p:ph idx="1"/>
          </p:nvPr>
        </p:nvSpPr>
        <p:spPr>
          <a:xfrm>
            <a:off x="838200" y="1825625"/>
            <a:ext cx="9951720" cy="3321141"/>
          </a:xfrm>
        </p:spPr>
        <p:txBody>
          <a:bodyPr>
            <a:normAutofit/>
          </a:bodyPr>
          <a:lstStyle/>
          <a:p>
            <a:r>
              <a:rPr lang="en-US" dirty="0"/>
              <a:t>A constructor “sets up” a class by initializing values of its instance variable </a:t>
            </a:r>
          </a:p>
          <a:p>
            <a:pPr lvl="1">
              <a:buFont typeface="Courier New" panose="02070309020205020404" pitchFamily="49" charset="0"/>
              <a:buChar char="o"/>
            </a:pPr>
            <a:r>
              <a:rPr lang="en-US" dirty="0"/>
              <a:t>Constructors are also instance methods</a:t>
            </a:r>
          </a:p>
          <a:p>
            <a:pPr lvl="1">
              <a:buFont typeface="Courier New" panose="02070309020205020404" pitchFamily="49" charset="0"/>
              <a:buChar char="o"/>
            </a:pPr>
            <a:r>
              <a:rPr lang="en-US" dirty="0"/>
              <a:t>must have the same name as the class</a:t>
            </a:r>
          </a:p>
          <a:p>
            <a:pPr lvl="1">
              <a:buFont typeface="Courier New" panose="02070309020205020404" pitchFamily="49" charset="0"/>
              <a:buChar char="o"/>
            </a:pPr>
            <a:r>
              <a:rPr lang="en-US" dirty="0"/>
              <a:t>do not have a return type</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3B6327D3-30FE-6D7D-73EF-BC4E77F1EB5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785692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A6A30-E3C0-877F-12BF-EC582A89B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F0AA13-F314-0E9B-8357-3BBC36FFEC63}"/>
              </a:ext>
            </a:extLst>
          </p:cNvPr>
          <p:cNvSpPr>
            <a:spLocks noGrp="1"/>
          </p:cNvSpPr>
          <p:nvPr>
            <p:ph type="title"/>
          </p:nvPr>
        </p:nvSpPr>
        <p:spPr/>
        <p:txBody>
          <a:bodyPr/>
          <a:lstStyle/>
          <a:p>
            <a:r>
              <a:rPr lang="en-US" dirty="0"/>
              <a:t>2.2 Constructors</a:t>
            </a:r>
          </a:p>
        </p:txBody>
      </p:sp>
      <p:sp>
        <p:nvSpPr>
          <p:cNvPr id="3" name="Content Placeholder 2">
            <a:extLst>
              <a:ext uri="{FF2B5EF4-FFF2-40B4-BE49-F238E27FC236}">
                <a16:creationId xmlns:a16="http://schemas.microsoft.com/office/drawing/2014/main" id="{FCE675C5-3ED5-9BFB-E319-1D9064949752}"/>
              </a:ext>
            </a:extLst>
          </p:cNvPr>
          <p:cNvSpPr>
            <a:spLocks noGrp="1"/>
          </p:cNvSpPr>
          <p:nvPr>
            <p:ph idx="1"/>
          </p:nvPr>
        </p:nvSpPr>
        <p:spPr>
          <a:xfrm>
            <a:off x="838200" y="1825625"/>
            <a:ext cx="9951720" cy="3321141"/>
          </a:xfrm>
        </p:spPr>
        <p:txBody>
          <a:bodyPr>
            <a:normAutofit/>
          </a:bodyPr>
          <a:lstStyle/>
          <a:p>
            <a:r>
              <a:rPr lang="en-US" dirty="0"/>
              <a:t>Constructors</a:t>
            </a:r>
          </a:p>
          <a:p>
            <a:pPr lvl="1">
              <a:buFont typeface="Courier New" panose="02070309020205020404" pitchFamily="49" charset="0"/>
              <a:buChar char="o"/>
            </a:pPr>
            <a:r>
              <a:rPr lang="en-US" dirty="0"/>
              <a:t>without parameters: A default constructor is a constructor without any parameters, and it typically sets all instance variables to certain default values </a:t>
            </a:r>
          </a:p>
          <a:p>
            <a:pPr lvl="1">
              <a:buFont typeface="Courier New" panose="02070309020205020404" pitchFamily="49" charset="0"/>
              <a:buChar char="o"/>
            </a:pPr>
            <a:r>
              <a:rPr lang="en-US" dirty="0"/>
              <a:t>with parameters: An explicit-value constructor has parameters, and it typically sets the values of all instance variables to the values of the respective parameters</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824817DB-353C-2E84-D67D-4E072A38B90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1034351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42B04-EF85-22CA-9584-91E01742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5834F3-D3B9-0F26-3148-90EEA0ACCEB7}"/>
              </a:ext>
            </a:extLst>
          </p:cNvPr>
          <p:cNvSpPr>
            <a:spLocks noGrp="1"/>
          </p:cNvSpPr>
          <p:nvPr>
            <p:ph type="title"/>
          </p:nvPr>
        </p:nvSpPr>
        <p:spPr/>
        <p:txBody>
          <a:bodyPr/>
          <a:lstStyle/>
          <a:p>
            <a:r>
              <a:rPr lang="en-US" dirty="0"/>
              <a:t>2.2 Constructors</a:t>
            </a:r>
          </a:p>
        </p:txBody>
      </p:sp>
      <p:sp>
        <p:nvSpPr>
          <p:cNvPr id="3" name="Content Placeholder 2">
            <a:extLst>
              <a:ext uri="{FF2B5EF4-FFF2-40B4-BE49-F238E27FC236}">
                <a16:creationId xmlns:a16="http://schemas.microsoft.com/office/drawing/2014/main" id="{89D0FA05-231E-5A28-6BCB-2F9FD643B53D}"/>
              </a:ext>
            </a:extLst>
          </p:cNvPr>
          <p:cNvSpPr>
            <a:spLocks noGrp="1"/>
          </p:cNvSpPr>
          <p:nvPr>
            <p:ph idx="1"/>
          </p:nvPr>
        </p:nvSpPr>
        <p:spPr>
          <a:xfrm>
            <a:off x="838199" y="1825625"/>
            <a:ext cx="10515599" cy="4098381"/>
          </a:xfrm>
        </p:spPr>
        <p:txBody>
          <a:bodyPr>
            <a:normAutofit/>
          </a:bodyPr>
          <a:lstStyle/>
          <a:p>
            <a:r>
              <a:rPr lang="en-US" dirty="0"/>
              <a:t>Class vs. Object</a:t>
            </a:r>
          </a:p>
          <a:p>
            <a:pPr lvl="1">
              <a:buFont typeface="Courier New" panose="02070309020205020404" pitchFamily="49" charset="0"/>
              <a:buChar char="o"/>
            </a:pPr>
            <a:r>
              <a:rPr lang="en-US" dirty="0"/>
              <a:t>a class is like a blueprint for a category of objects which all share common attributes and behaviors; it’s just a “plan.” The class does not create any physical entity. </a:t>
            </a:r>
          </a:p>
          <a:p>
            <a:pPr lvl="1">
              <a:buFont typeface="Courier New" panose="02070309020205020404" pitchFamily="49" charset="0"/>
              <a:buChar char="o"/>
            </a:pPr>
            <a:r>
              <a:rPr lang="en-US" dirty="0"/>
              <a:t>an object is an instance of the class; it is the actual physical entity that you can work with, examine, and manipulate. </a:t>
            </a:r>
          </a:p>
          <a:p>
            <a:pPr lvl="1">
              <a:buFont typeface="Courier New" panose="02070309020205020404" pitchFamily="49" charset="0"/>
              <a:buChar char="o"/>
            </a:pPr>
            <a:r>
              <a:rPr lang="en-US" dirty="0"/>
              <a:t>Classes are defined inside the library, while applications of those classes, such as invocations of a class’s instance (or member) methods within a main() method belong to the client program or driver.</a:t>
            </a:r>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42189EE4-6BA3-CB83-14BF-D9E0878060F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3292992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F989D-43EF-B57B-5FF8-5E5E7535AE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8E8C56-63EA-7158-328C-9EB95E4440E8}"/>
              </a:ext>
            </a:extLst>
          </p:cNvPr>
          <p:cNvSpPr>
            <a:spLocks noGrp="1"/>
          </p:cNvSpPr>
          <p:nvPr>
            <p:ph type="title"/>
          </p:nvPr>
        </p:nvSpPr>
        <p:spPr/>
        <p:txBody>
          <a:bodyPr/>
          <a:lstStyle/>
          <a:p>
            <a:r>
              <a:rPr lang="en-US" dirty="0"/>
              <a:t>2.2 Constructors</a:t>
            </a:r>
          </a:p>
        </p:txBody>
      </p:sp>
      <p:pic>
        <p:nvPicPr>
          <p:cNvPr id="4" name="Picture 3">
            <a:extLst>
              <a:ext uri="{FF2B5EF4-FFF2-40B4-BE49-F238E27FC236}">
                <a16:creationId xmlns:a16="http://schemas.microsoft.com/office/drawing/2014/main" id="{3466D6A4-EB96-1294-2C19-ED831E70672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pic>
        <p:nvPicPr>
          <p:cNvPr id="7" name="Picture 6">
            <a:extLst>
              <a:ext uri="{FF2B5EF4-FFF2-40B4-BE49-F238E27FC236}">
                <a16:creationId xmlns:a16="http://schemas.microsoft.com/office/drawing/2014/main" id="{0E6949FC-4AB3-A40E-6D14-FB0FBE079D4B}"/>
              </a:ext>
            </a:extLst>
          </p:cNvPr>
          <p:cNvPicPr>
            <a:picLocks noChangeAspect="1"/>
          </p:cNvPicPr>
          <p:nvPr/>
        </p:nvPicPr>
        <p:blipFill>
          <a:blip r:embed="rId3"/>
          <a:stretch>
            <a:fillRect/>
          </a:stretch>
        </p:blipFill>
        <p:spPr>
          <a:xfrm>
            <a:off x="1897250" y="1527857"/>
            <a:ext cx="8397499" cy="3849930"/>
          </a:xfrm>
          <a:prstGeom prst="rect">
            <a:avLst/>
          </a:prstGeom>
        </p:spPr>
      </p:pic>
      <p:sp>
        <p:nvSpPr>
          <p:cNvPr id="9" name="TextBox 8">
            <a:extLst>
              <a:ext uri="{FF2B5EF4-FFF2-40B4-BE49-F238E27FC236}">
                <a16:creationId xmlns:a16="http://schemas.microsoft.com/office/drawing/2014/main" id="{E681027D-86D8-F341-7E1C-CD2A69F298F7}"/>
              </a:ext>
            </a:extLst>
          </p:cNvPr>
          <p:cNvSpPr txBox="1"/>
          <p:nvPr/>
        </p:nvSpPr>
        <p:spPr>
          <a:xfrm>
            <a:off x="3198767" y="5518433"/>
            <a:ext cx="6097088" cy="369332"/>
          </a:xfrm>
          <a:prstGeom prst="rect">
            <a:avLst/>
          </a:prstGeom>
          <a:noFill/>
        </p:spPr>
        <p:txBody>
          <a:bodyPr wrap="square">
            <a:spAutoFit/>
          </a:bodyPr>
          <a:lstStyle/>
          <a:p>
            <a:r>
              <a:rPr lang="en-US" dirty="0"/>
              <a:t>Figure 2 2 Object created on heap memory</a:t>
            </a:r>
          </a:p>
        </p:txBody>
      </p:sp>
    </p:spTree>
    <p:extLst>
      <p:ext uri="{BB962C8B-B14F-4D97-AF65-F5344CB8AC3E}">
        <p14:creationId xmlns:p14="http://schemas.microsoft.com/office/powerpoint/2010/main" val="23611142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863C2-3CC6-EB8B-3920-61E982854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9C3EBE-31CB-02B7-F5F9-1CB8C85AE597}"/>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048365B0-194F-E8B8-1F70-C50247BDDA5F}"/>
              </a:ext>
            </a:extLst>
          </p:cNvPr>
          <p:cNvSpPr>
            <a:spLocks noGrp="1"/>
          </p:cNvSpPr>
          <p:nvPr>
            <p:ph idx="1"/>
          </p:nvPr>
        </p:nvSpPr>
        <p:spPr>
          <a:xfrm>
            <a:off x="838200" y="1825626"/>
            <a:ext cx="10310950" cy="2138952"/>
          </a:xfrm>
        </p:spPr>
        <p:txBody>
          <a:bodyPr>
            <a:normAutofit/>
          </a:bodyPr>
          <a:lstStyle/>
          <a:p>
            <a:r>
              <a:rPr lang="en-US" dirty="0"/>
              <a:t>Accessors or “Get” Methods</a:t>
            </a:r>
          </a:p>
          <a:p>
            <a:pPr lvl="1">
              <a:buFont typeface="Courier New" panose="02070309020205020404" pitchFamily="49" charset="0"/>
              <a:buChar char="o"/>
            </a:pPr>
            <a:r>
              <a:rPr lang="en-US" dirty="0"/>
              <a:t>are instance methods that retrieve the values of the instance variables but do not modify the values of the instance variables </a:t>
            </a:r>
          </a:p>
          <a:p>
            <a:pPr lvl="1">
              <a:buFont typeface="Courier New" panose="02070309020205020404" pitchFamily="49" charset="0"/>
              <a:buChar char="o"/>
            </a:pPr>
            <a:r>
              <a:rPr lang="en-US" dirty="0"/>
              <a:t>allows to safely expose value of the encapsulated variables outside of the class definition</a:t>
            </a:r>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509124D4-0570-7D65-07B7-58CE9310784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5" name="Table 4">
            <a:extLst>
              <a:ext uri="{FF2B5EF4-FFF2-40B4-BE49-F238E27FC236}">
                <a16:creationId xmlns:a16="http://schemas.microsoft.com/office/drawing/2014/main" id="{E4A8316E-07FE-943F-63A5-2D922534751F}"/>
              </a:ext>
            </a:extLst>
          </p:cNvPr>
          <p:cNvGraphicFramePr>
            <a:graphicFrameLocks noGrp="1"/>
          </p:cNvGraphicFramePr>
          <p:nvPr>
            <p:extLst>
              <p:ext uri="{D42A27DB-BD31-4B8C-83A1-F6EECF244321}">
                <p14:modId xmlns:p14="http://schemas.microsoft.com/office/powerpoint/2010/main" val="3874565691"/>
              </p:ext>
            </p:extLst>
          </p:nvPr>
        </p:nvGraphicFramePr>
        <p:xfrm>
          <a:off x="1169126" y="3879620"/>
          <a:ext cx="7759337" cy="744583"/>
        </p:xfrm>
        <a:graphic>
          <a:graphicData uri="http://schemas.openxmlformats.org/drawingml/2006/table">
            <a:tbl>
              <a:tblPr firstRow="1" firstCol="1" bandRow="1"/>
              <a:tblGrid>
                <a:gridCol w="7759337">
                  <a:extLst>
                    <a:ext uri="{9D8B030D-6E8A-4147-A177-3AD203B41FA5}">
                      <a16:colId xmlns:a16="http://schemas.microsoft.com/office/drawing/2014/main" val="2425662672"/>
                    </a:ext>
                  </a:extLst>
                </a:gridCol>
              </a:tblGrid>
              <a:tr h="385220">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Syntax: invoking an object’s instance method </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1490361738"/>
                  </a:ext>
                </a:extLst>
              </a:tr>
              <a:tr h="359363">
                <a:tc>
                  <a:txBody>
                    <a:bodyPr/>
                    <a:lstStyle/>
                    <a:p>
                      <a:pPr marL="0" marR="0">
                        <a:buNone/>
                      </a:pPr>
                      <a:r>
                        <a:rPr lang="en-US" sz="20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objectName.instanceMethodName</a:t>
                      </a:r>
                      <a:r>
                        <a:rPr lang="en-US" sz="20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 . . );</a:t>
                      </a:r>
                      <a:endParaRPr lang="en-US" sz="20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FFFFFF"/>
                    </a:solidFill>
                  </a:tcPr>
                </a:tc>
                <a:extLst>
                  <a:ext uri="{0D108BD9-81ED-4DB2-BD59-A6C34878D82A}">
                    <a16:rowId xmlns:a16="http://schemas.microsoft.com/office/drawing/2014/main" val="4113862682"/>
                  </a:ext>
                </a:extLst>
              </a:tr>
            </a:tbl>
          </a:graphicData>
        </a:graphic>
      </p:graphicFrame>
    </p:spTree>
    <p:extLst>
      <p:ext uri="{BB962C8B-B14F-4D97-AF65-F5344CB8AC3E}">
        <p14:creationId xmlns:p14="http://schemas.microsoft.com/office/powerpoint/2010/main" val="2004211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F4F5A-6194-FF12-3DC5-E07BEA65E6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BEB6E-081D-6A44-7D45-BCDDC87E79AF}"/>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184220B2-5B37-B164-293F-9825F26CA308}"/>
              </a:ext>
            </a:extLst>
          </p:cNvPr>
          <p:cNvSpPr>
            <a:spLocks noGrp="1"/>
          </p:cNvSpPr>
          <p:nvPr>
            <p:ph idx="1"/>
          </p:nvPr>
        </p:nvSpPr>
        <p:spPr>
          <a:xfrm>
            <a:off x="838199" y="1825626"/>
            <a:ext cx="10448109" cy="1694814"/>
          </a:xfrm>
        </p:spPr>
        <p:txBody>
          <a:bodyPr>
            <a:normAutofit/>
          </a:bodyPr>
          <a:lstStyle/>
          <a:p>
            <a:r>
              <a:rPr lang="en-US" dirty="0"/>
              <a:t>Accessors and Safe Encapsulation</a:t>
            </a:r>
          </a:p>
          <a:p>
            <a:pPr lvl="1">
              <a:buFont typeface="Courier New" panose="02070309020205020404" pitchFamily="49" charset="0"/>
              <a:buChar char="o"/>
            </a:pPr>
            <a:r>
              <a:rPr lang="en-US" dirty="0"/>
              <a:t>make sure that the accessor methods do not allow external users to directly modify the values of the instance variables by switching around the instance variables’ references or its reference values</a:t>
            </a:r>
          </a:p>
          <a:p>
            <a:endParaRPr lang="en-US" dirty="0"/>
          </a:p>
          <a:p>
            <a:pPr lvl="1"/>
            <a:endParaRPr lang="en-US" dirty="0"/>
          </a:p>
        </p:txBody>
      </p:sp>
      <p:pic>
        <p:nvPicPr>
          <p:cNvPr id="4" name="Picture 3">
            <a:extLst>
              <a:ext uri="{FF2B5EF4-FFF2-40B4-BE49-F238E27FC236}">
                <a16:creationId xmlns:a16="http://schemas.microsoft.com/office/drawing/2014/main" id="{3D7B4F24-68EC-BC55-2BDF-5176ACCEDBE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31683672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E06E0-4248-52CF-EC89-50EFED0F5D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23A6B9-8011-3B56-6A77-A6679ACDAB39}"/>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8B6EBC7B-E591-8352-281A-00CFF9ACCC37}"/>
              </a:ext>
            </a:extLst>
          </p:cNvPr>
          <p:cNvSpPr>
            <a:spLocks noGrp="1"/>
          </p:cNvSpPr>
          <p:nvPr>
            <p:ph idx="1"/>
          </p:nvPr>
        </p:nvSpPr>
        <p:spPr>
          <a:xfrm>
            <a:off x="838200" y="1825626"/>
            <a:ext cx="10075818" cy="566977"/>
          </a:xfrm>
        </p:spPr>
        <p:txBody>
          <a:bodyPr>
            <a:normAutofit/>
          </a:bodyPr>
          <a:lstStyle/>
          <a:p>
            <a:r>
              <a:rPr lang="en-US" dirty="0"/>
              <a:t>Accessors and Safe Encapsulation</a:t>
            </a:r>
          </a:p>
          <a:p>
            <a:endParaRPr lang="en-US" dirty="0"/>
          </a:p>
          <a:p>
            <a:pPr lvl="1"/>
            <a:endParaRPr lang="en-US" dirty="0"/>
          </a:p>
        </p:txBody>
      </p:sp>
      <p:pic>
        <p:nvPicPr>
          <p:cNvPr id="4" name="Picture 3">
            <a:extLst>
              <a:ext uri="{FF2B5EF4-FFF2-40B4-BE49-F238E27FC236}">
                <a16:creationId xmlns:a16="http://schemas.microsoft.com/office/drawing/2014/main" id="{2A1A97B7-B839-7D2D-16F9-EE7D45A92E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pic>
        <p:nvPicPr>
          <p:cNvPr id="5" name="Picture 4">
            <a:extLst>
              <a:ext uri="{FF2B5EF4-FFF2-40B4-BE49-F238E27FC236}">
                <a16:creationId xmlns:a16="http://schemas.microsoft.com/office/drawing/2014/main" id="{363E532E-EC53-8E94-3673-4F8DF915F00A}"/>
              </a:ext>
            </a:extLst>
          </p:cNvPr>
          <p:cNvPicPr>
            <a:picLocks noChangeAspect="1"/>
          </p:cNvPicPr>
          <p:nvPr/>
        </p:nvPicPr>
        <p:blipFill>
          <a:blip r:embed="rId3"/>
          <a:stretch>
            <a:fillRect/>
          </a:stretch>
        </p:blipFill>
        <p:spPr>
          <a:xfrm>
            <a:off x="2542645" y="2392603"/>
            <a:ext cx="5944115" cy="2749534"/>
          </a:xfrm>
          <a:prstGeom prst="rect">
            <a:avLst/>
          </a:prstGeom>
        </p:spPr>
      </p:pic>
      <p:sp>
        <p:nvSpPr>
          <p:cNvPr id="7" name="TextBox 6">
            <a:extLst>
              <a:ext uri="{FF2B5EF4-FFF2-40B4-BE49-F238E27FC236}">
                <a16:creationId xmlns:a16="http://schemas.microsoft.com/office/drawing/2014/main" id="{BB757133-AE44-A470-803A-E6E245F4D784}"/>
              </a:ext>
            </a:extLst>
          </p:cNvPr>
          <p:cNvSpPr txBox="1"/>
          <p:nvPr/>
        </p:nvSpPr>
        <p:spPr>
          <a:xfrm>
            <a:off x="2891790" y="5189361"/>
            <a:ext cx="6097088" cy="646331"/>
          </a:xfrm>
          <a:prstGeom prst="rect">
            <a:avLst/>
          </a:prstGeom>
          <a:noFill/>
        </p:spPr>
        <p:txBody>
          <a:bodyPr wrap="square">
            <a:spAutoFit/>
          </a:bodyPr>
          <a:lstStyle/>
          <a:p>
            <a:r>
              <a:rPr lang="en-US" dirty="0"/>
              <a:t>Figure 2 3a Directly modifying an instance variable reference—IMPOSSIBLE because </a:t>
            </a:r>
            <a:r>
              <a:rPr lang="en-US" dirty="0" err="1"/>
              <a:t>mName</a:t>
            </a:r>
            <a:r>
              <a:rPr lang="en-US" dirty="0"/>
              <a:t> is private</a:t>
            </a:r>
          </a:p>
        </p:txBody>
      </p:sp>
    </p:spTree>
    <p:extLst>
      <p:ext uri="{BB962C8B-B14F-4D97-AF65-F5344CB8AC3E}">
        <p14:creationId xmlns:p14="http://schemas.microsoft.com/office/powerpoint/2010/main" val="336327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DD950-CA33-3E66-4109-A9D3DBB61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536134-D4B1-DA42-B1DA-0E47614566E7}"/>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891BDB8B-4F77-0FBA-9918-244CFFDCA648}"/>
              </a:ext>
            </a:extLst>
          </p:cNvPr>
          <p:cNvSpPr>
            <a:spLocks noGrp="1"/>
          </p:cNvSpPr>
          <p:nvPr>
            <p:ph idx="1"/>
          </p:nvPr>
        </p:nvSpPr>
        <p:spPr>
          <a:xfrm>
            <a:off x="838200" y="1825626"/>
            <a:ext cx="10075818" cy="566977"/>
          </a:xfrm>
        </p:spPr>
        <p:txBody>
          <a:bodyPr>
            <a:normAutofit/>
          </a:bodyPr>
          <a:lstStyle/>
          <a:p>
            <a:r>
              <a:rPr lang="en-US" dirty="0"/>
              <a:t>Accessors and Safe Encapsulation</a:t>
            </a:r>
          </a:p>
          <a:p>
            <a:endParaRPr lang="en-US" dirty="0"/>
          </a:p>
          <a:p>
            <a:pPr lvl="1"/>
            <a:endParaRPr lang="en-US" dirty="0"/>
          </a:p>
        </p:txBody>
      </p:sp>
      <p:pic>
        <p:nvPicPr>
          <p:cNvPr id="4" name="Picture 3">
            <a:extLst>
              <a:ext uri="{FF2B5EF4-FFF2-40B4-BE49-F238E27FC236}">
                <a16:creationId xmlns:a16="http://schemas.microsoft.com/office/drawing/2014/main" id="{D21A4CC4-9ED7-731A-DF2C-25D34FC7F90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
        <p:nvSpPr>
          <p:cNvPr id="7" name="TextBox 6">
            <a:extLst>
              <a:ext uri="{FF2B5EF4-FFF2-40B4-BE49-F238E27FC236}">
                <a16:creationId xmlns:a16="http://schemas.microsoft.com/office/drawing/2014/main" id="{1AEE7349-F474-02FE-C510-BEC5BE2A74EA}"/>
              </a:ext>
            </a:extLst>
          </p:cNvPr>
          <p:cNvSpPr txBox="1"/>
          <p:nvPr/>
        </p:nvSpPr>
        <p:spPr>
          <a:xfrm>
            <a:off x="1585505" y="5150172"/>
            <a:ext cx="5167992" cy="646331"/>
          </a:xfrm>
          <a:prstGeom prst="rect">
            <a:avLst/>
          </a:prstGeom>
          <a:noFill/>
        </p:spPr>
        <p:txBody>
          <a:bodyPr wrap="square">
            <a:spAutoFit/>
          </a:bodyPr>
          <a:lstStyle/>
          <a:p>
            <a:r>
              <a:rPr lang="en-US" dirty="0"/>
              <a:t>Figure 2 3d Changing the String creates a new reference to a new String</a:t>
            </a:r>
          </a:p>
        </p:txBody>
      </p:sp>
      <p:pic>
        <p:nvPicPr>
          <p:cNvPr id="6" name="Picture 5">
            <a:extLst>
              <a:ext uri="{FF2B5EF4-FFF2-40B4-BE49-F238E27FC236}">
                <a16:creationId xmlns:a16="http://schemas.microsoft.com/office/drawing/2014/main" id="{227E5FDE-01EA-284C-A326-A2D32F7F66DE}"/>
              </a:ext>
            </a:extLst>
          </p:cNvPr>
          <p:cNvPicPr>
            <a:picLocks noChangeAspect="1"/>
          </p:cNvPicPr>
          <p:nvPr/>
        </p:nvPicPr>
        <p:blipFill>
          <a:blip r:embed="rId3"/>
          <a:stretch>
            <a:fillRect/>
          </a:stretch>
        </p:blipFill>
        <p:spPr>
          <a:xfrm>
            <a:off x="981634" y="2430142"/>
            <a:ext cx="5944115" cy="2676376"/>
          </a:xfrm>
          <a:prstGeom prst="rect">
            <a:avLst/>
          </a:prstGeom>
        </p:spPr>
      </p:pic>
      <p:sp>
        <p:nvSpPr>
          <p:cNvPr id="9" name="TextBox 8">
            <a:extLst>
              <a:ext uri="{FF2B5EF4-FFF2-40B4-BE49-F238E27FC236}">
                <a16:creationId xmlns:a16="http://schemas.microsoft.com/office/drawing/2014/main" id="{B06ED5DB-DFCB-B09B-7949-F35924C8AC7F}"/>
              </a:ext>
            </a:extLst>
          </p:cNvPr>
          <p:cNvSpPr txBox="1"/>
          <p:nvPr/>
        </p:nvSpPr>
        <p:spPr>
          <a:xfrm>
            <a:off x="6925749" y="2624511"/>
            <a:ext cx="3933552" cy="923330"/>
          </a:xfrm>
          <a:prstGeom prst="rect">
            <a:avLst/>
          </a:prstGeom>
          <a:noFill/>
        </p:spPr>
        <p:txBody>
          <a:bodyPr wrap="square">
            <a:spAutoFit/>
          </a:bodyPr>
          <a:lstStyle/>
          <a:p>
            <a:r>
              <a:rPr lang="en-US" dirty="0"/>
              <a:t>String </a:t>
            </a:r>
            <a:r>
              <a:rPr lang="en-US" dirty="0" err="1"/>
              <a:t>changeName</a:t>
            </a:r>
            <a:r>
              <a:rPr lang="en-US" dirty="0"/>
              <a:t> = p1.getName();</a:t>
            </a:r>
          </a:p>
          <a:p>
            <a:r>
              <a:rPr lang="en-US" dirty="0" err="1"/>
              <a:t>changeName</a:t>
            </a:r>
            <a:r>
              <a:rPr lang="en-US" dirty="0"/>
              <a:t> = </a:t>
            </a:r>
            <a:r>
              <a:rPr lang="en-US" dirty="0" err="1"/>
              <a:t>changeName</a:t>
            </a:r>
            <a:r>
              <a:rPr lang="en-US" dirty="0"/>
              <a:t> + “BAD”;</a:t>
            </a:r>
          </a:p>
        </p:txBody>
      </p:sp>
      <p:sp>
        <p:nvSpPr>
          <p:cNvPr id="11" name="TextBox 10">
            <a:extLst>
              <a:ext uri="{FF2B5EF4-FFF2-40B4-BE49-F238E27FC236}">
                <a16:creationId xmlns:a16="http://schemas.microsoft.com/office/drawing/2014/main" id="{FC86E6B2-D7AB-18F0-B835-6D375C29839A}"/>
              </a:ext>
            </a:extLst>
          </p:cNvPr>
          <p:cNvSpPr txBox="1"/>
          <p:nvPr/>
        </p:nvSpPr>
        <p:spPr>
          <a:xfrm>
            <a:off x="6925749" y="3824121"/>
            <a:ext cx="3720480" cy="369332"/>
          </a:xfrm>
          <a:prstGeom prst="rect">
            <a:avLst/>
          </a:prstGeom>
          <a:noFill/>
        </p:spPr>
        <p:txBody>
          <a:bodyPr wrap="square">
            <a:spAutoFit/>
          </a:bodyPr>
          <a:lstStyle/>
          <a:p>
            <a:r>
              <a:rPr lang="en-US" b="1" dirty="0">
                <a:highlight>
                  <a:srgbClr val="FFFF00"/>
                </a:highlight>
              </a:rPr>
              <a:t>String-type objects are immutable</a:t>
            </a:r>
          </a:p>
        </p:txBody>
      </p:sp>
    </p:spTree>
    <p:extLst>
      <p:ext uri="{BB962C8B-B14F-4D97-AF65-F5344CB8AC3E}">
        <p14:creationId xmlns:p14="http://schemas.microsoft.com/office/powerpoint/2010/main" val="30768140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A92CF-D440-1068-5662-C7F9363DD3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1664B1-6763-3BAD-5D7C-E3F8411E622E}"/>
              </a:ext>
            </a:extLst>
          </p:cNvPr>
          <p:cNvSpPr>
            <a:spLocks noGrp="1"/>
          </p:cNvSpPr>
          <p:nvPr>
            <p:ph type="title"/>
          </p:nvPr>
        </p:nvSpPr>
        <p:spPr/>
        <p:txBody>
          <a:bodyPr/>
          <a:lstStyle/>
          <a:p>
            <a:r>
              <a:rPr lang="en-US" dirty="0"/>
              <a:t>2.3 Providing accessor and mutator methods</a:t>
            </a:r>
          </a:p>
        </p:txBody>
      </p:sp>
      <p:pic>
        <p:nvPicPr>
          <p:cNvPr id="4" name="Picture 3">
            <a:extLst>
              <a:ext uri="{FF2B5EF4-FFF2-40B4-BE49-F238E27FC236}">
                <a16:creationId xmlns:a16="http://schemas.microsoft.com/office/drawing/2014/main" id="{BEA392A8-2F01-5DCE-DAFC-158CD0A1512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7" name="Table 6">
            <a:extLst>
              <a:ext uri="{FF2B5EF4-FFF2-40B4-BE49-F238E27FC236}">
                <a16:creationId xmlns:a16="http://schemas.microsoft.com/office/drawing/2014/main" id="{3FB80389-1CE2-E411-BD54-384A45C75BC7}"/>
              </a:ext>
            </a:extLst>
          </p:cNvPr>
          <p:cNvGraphicFramePr>
            <a:graphicFrameLocks noGrp="1"/>
          </p:cNvGraphicFramePr>
          <p:nvPr>
            <p:extLst>
              <p:ext uri="{D42A27DB-BD31-4B8C-83A1-F6EECF244321}">
                <p14:modId xmlns:p14="http://schemas.microsoft.com/office/powerpoint/2010/main" val="192423096"/>
              </p:ext>
            </p:extLst>
          </p:nvPr>
        </p:nvGraphicFramePr>
        <p:xfrm>
          <a:off x="981892" y="1664988"/>
          <a:ext cx="9997439" cy="3383805"/>
        </p:xfrm>
        <a:graphic>
          <a:graphicData uri="http://schemas.openxmlformats.org/drawingml/2006/table">
            <a:tbl>
              <a:tblPr firstRow="1" firstCol="1" bandRow="1"/>
              <a:tblGrid>
                <a:gridCol w="9997439">
                  <a:extLst>
                    <a:ext uri="{9D8B030D-6E8A-4147-A177-3AD203B41FA5}">
                      <a16:colId xmlns:a16="http://schemas.microsoft.com/office/drawing/2014/main" val="2330426784"/>
                    </a:ext>
                  </a:extLst>
                </a:gridCol>
              </a:tblGrid>
              <a:tr h="422976">
                <a:tc>
                  <a:txBody>
                    <a:bodyPr/>
                    <a:lstStyle/>
                    <a:p>
                      <a:pPr marL="0" marR="0">
                        <a:buNone/>
                      </a:pPr>
                      <a:r>
                        <a:rPr lang="en-US" sz="2000" b="1" dirty="0">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encapsulation</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964366877"/>
                  </a:ext>
                </a:extLst>
              </a:tr>
              <a:tr h="845951">
                <a:tc>
                  <a:txBody>
                    <a:bodyPr/>
                    <a:lstStyle/>
                    <a:p>
                      <a:pPr marL="0" marR="0">
                        <a:buNone/>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Do not let external users directly access instance variables.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Keep these instance variables </a:t>
                      </a:r>
                      <a:r>
                        <a:rPr lang="en-US" sz="200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private</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620409245"/>
                  </a:ext>
                </a:extLst>
              </a:tr>
              <a:tr h="845951">
                <a:tc>
                  <a:txBody>
                    <a:bodyPr/>
                    <a:lstStyle/>
                    <a:p>
                      <a:pPr marL="0" marR="0">
                        <a:buNone/>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Safely encapsulate an object’s state.</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SzPts val="1000"/>
                        <a:buFont typeface="Times New Roman" panose="02020603050405020304" pitchFamily="18" charset="0"/>
                        <a:buChar char="►"/>
                      </a:pPr>
                      <a:r>
                        <a:rPr lang="en-US" sz="20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 encapsulation:</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external users cannot </a:t>
                      </a: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DIRECTLY</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access instance variables.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649731624"/>
                  </a:ext>
                </a:extLst>
              </a:tr>
              <a:tr h="1268927">
                <a:tc>
                  <a:txBody>
                    <a:bodyPr/>
                    <a:lstStyle/>
                    <a:p>
                      <a:pPr marL="0" marR="0">
                        <a:buNone/>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 </a:t>
                      </a:r>
                      <a:r>
                        <a:rPr lang="en-US" sz="2000" i="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access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of instance variables: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Create </a:t>
                      </a:r>
                      <a:r>
                        <a:rPr lang="en-US" sz="2000"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public</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accessor methods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…but only for those instance variables that you want users to </a:t>
                      </a:r>
                      <a:r>
                        <a:rPr lang="en-US" sz="2000" i="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see</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933595270"/>
                  </a:ext>
                </a:extLst>
              </a:tr>
            </a:tbl>
          </a:graphicData>
        </a:graphic>
      </p:graphicFrame>
    </p:spTree>
    <p:extLst>
      <p:ext uri="{BB962C8B-B14F-4D97-AF65-F5344CB8AC3E}">
        <p14:creationId xmlns:p14="http://schemas.microsoft.com/office/powerpoint/2010/main" val="2820330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06AE3-E4D0-0660-E81F-21737CDE8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8631CE-019C-3FCE-F810-2C692C2D2F3F}"/>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0F48DC88-D169-1A1E-C513-578B42ECFB4B}"/>
              </a:ext>
            </a:extLst>
          </p:cNvPr>
          <p:cNvSpPr>
            <a:spLocks noGrp="1"/>
          </p:cNvSpPr>
          <p:nvPr>
            <p:ph idx="1"/>
          </p:nvPr>
        </p:nvSpPr>
        <p:spPr>
          <a:xfrm>
            <a:off x="838200" y="1825626"/>
            <a:ext cx="10310950" cy="2138952"/>
          </a:xfrm>
        </p:spPr>
        <p:txBody>
          <a:bodyPr>
            <a:normAutofit/>
          </a:bodyPr>
          <a:lstStyle/>
          <a:p>
            <a:r>
              <a:rPr lang="en-US" dirty="0"/>
              <a:t>Mutators or “Set” Methods</a:t>
            </a:r>
          </a:p>
          <a:p>
            <a:pPr lvl="1">
              <a:buFont typeface="Courier New" panose="02070309020205020404" pitchFamily="49" charset="0"/>
              <a:buChar char="o"/>
            </a:pPr>
            <a:r>
              <a:rPr lang="en-US" dirty="0"/>
              <a:t>are instance methods that allow users to modify the value of an instance variable</a:t>
            </a:r>
          </a:p>
          <a:p>
            <a:pPr lvl="1">
              <a:buFont typeface="Courier New" panose="02070309020205020404" pitchFamily="49" charset="0"/>
              <a:buChar char="o"/>
            </a:pPr>
            <a:r>
              <a:rPr lang="en-US" dirty="0"/>
              <a:t>be mindful of preserving a “correct” state for objects</a:t>
            </a:r>
          </a:p>
          <a:p>
            <a:endParaRPr lang="en-US" dirty="0"/>
          </a:p>
          <a:p>
            <a:pPr lvl="1"/>
            <a:endParaRPr lang="en-US" dirty="0"/>
          </a:p>
        </p:txBody>
      </p:sp>
      <p:pic>
        <p:nvPicPr>
          <p:cNvPr id="4" name="Picture 3">
            <a:extLst>
              <a:ext uri="{FF2B5EF4-FFF2-40B4-BE49-F238E27FC236}">
                <a16:creationId xmlns:a16="http://schemas.microsoft.com/office/drawing/2014/main" id="{B760AD23-C96B-C8D7-B4D6-CC33E5B71C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33162990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45D94A-2E11-1A07-F482-34C78E7E967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870A1295-61BC-4214-AA3E-D39667302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639BEE-D294-2EA5-D0F5-60C09B090F50}"/>
              </a:ext>
            </a:extLst>
          </p:cNvPr>
          <p:cNvSpPr>
            <a:spLocks noGrp="1"/>
          </p:cNvSpPr>
          <p:nvPr>
            <p:ph type="ctrTitle"/>
          </p:nvPr>
        </p:nvSpPr>
        <p:spPr>
          <a:xfrm>
            <a:off x="804672" y="5116529"/>
            <a:ext cx="10592174" cy="1000655"/>
          </a:xfrm>
        </p:spPr>
        <p:txBody>
          <a:bodyPr anchor="t">
            <a:normAutofit fontScale="90000"/>
          </a:bodyPr>
          <a:lstStyle/>
          <a:p>
            <a:pPr algn="l"/>
            <a:r>
              <a:rPr lang="en-US" sz="3100" dirty="0">
                <a:solidFill>
                  <a:schemeClr val="tx2"/>
                </a:solidFill>
              </a:rPr>
              <a:t>Java OOP and Data Structures with Introduction to Secure Coding</a:t>
            </a:r>
            <a:br>
              <a:rPr lang="en-US" sz="3100" dirty="0">
                <a:solidFill>
                  <a:schemeClr val="tx2"/>
                </a:solidFill>
              </a:rPr>
            </a:br>
            <a:r>
              <a:rPr lang="en-US" sz="3100" dirty="0">
                <a:solidFill>
                  <a:schemeClr val="tx2"/>
                </a:solidFill>
              </a:rPr>
              <a:t>Dr. Ziping Liu</a:t>
            </a:r>
            <a:br>
              <a:rPr lang="en-US" sz="1600" dirty="0">
                <a:solidFill>
                  <a:schemeClr val="tx2"/>
                </a:solidFill>
              </a:rPr>
            </a:br>
            <a:br>
              <a:rPr lang="en-US" sz="1600" dirty="0">
                <a:solidFill>
                  <a:schemeClr val="tx2"/>
                </a:solidFill>
              </a:rPr>
            </a:br>
            <a:endParaRPr lang="en-US" sz="1600" dirty="0">
              <a:solidFill>
                <a:schemeClr val="tx2"/>
              </a:solidFill>
            </a:endParaRPr>
          </a:p>
        </p:txBody>
      </p:sp>
      <p:pic>
        <p:nvPicPr>
          <p:cNvPr id="5" name="Picture 4">
            <a:extLst>
              <a:ext uri="{FF2B5EF4-FFF2-40B4-BE49-F238E27FC236}">
                <a16:creationId xmlns:a16="http://schemas.microsoft.com/office/drawing/2014/main" id="{68016C7C-AFDA-B667-C485-59B533AEF141}"/>
              </a:ext>
            </a:extLst>
          </p:cNvPr>
          <p:cNvPicPr>
            <a:picLocks noChangeAspect="1"/>
          </p:cNvPicPr>
          <p:nvPr/>
        </p:nvPicPr>
        <p:blipFill>
          <a:blip r:embed="rId2">
            <a:extLst>
              <a:ext uri="{28A0092B-C50C-407E-A947-70E740481C1C}">
                <a14:useLocalDpi xmlns:a14="http://schemas.microsoft.com/office/drawing/2010/main" val="0"/>
              </a:ext>
            </a:extLst>
          </a:blip>
          <a:srcRect t="5421" b="5421"/>
          <a:stretch/>
        </p:blipFill>
        <p:spPr>
          <a:xfrm>
            <a:off x="-1" y="10"/>
            <a:ext cx="12192001" cy="4201449"/>
          </a:xfrm>
          <a:prstGeom prst="rect">
            <a:avLst/>
          </a:prstGeom>
        </p:spPr>
      </p:pic>
      <p:grpSp>
        <p:nvGrpSpPr>
          <p:cNvPr id="35" name="Group 34">
            <a:extLst>
              <a:ext uri="{FF2B5EF4-FFF2-40B4-BE49-F238E27FC236}">
                <a16:creationId xmlns:a16="http://schemas.microsoft.com/office/drawing/2014/main" id="{0B139475-2B26-4CA9-9413-DE741E49F7B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24" name="Freeform: Shape 23">
              <a:extLst>
                <a:ext uri="{FF2B5EF4-FFF2-40B4-BE49-F238E27FC236}">
                  <a16:creationId xmlns:a16="http://schemas.microsoft.com/office/drawing/2014/main" id="{16C6BF63-6277-4C39-BE5D-3C341662CE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6EA3BAD9-C130-4A9C-9086-20D132A6CF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2587D38B-9E07-4A8B-B285-5FEBF6A60D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5EF4DD4B-217B-4346-A2B8-4327936399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550E9AA5-3AB6-7CA8-2E88-05185371D2C6}"/>
              </a:ext>
            </a:extLst>
          </p:cNvPr>
          <p:cNvSpPr>
            <a:spLocks noGrp="1"/>
          </p:cNvSpPr>
          <p:nvPr>
            <p:ph type="subTitle" idx="1"/>
          </p:nvPr>
        </p:nvSpPr>
        <p:spPr>
          <a:xfrm>
            <a:off x="804672" y="4580785"/>
            <a:ext cx="9416898" cy="484374"/>
          </a:xfrm>
        </p:spPr>
        <p:txBody>
          <a:bodyPr anchor="b">
            <a:normAutofit/>
          </a:bodyPr>
          <a:lstStyle/>
          <a:p>
            <a:pPr algn="l"/>
            <a:r>
              <a:rPr lang="en-US" sz="2000" dirty="0">
                <a:solidFill>
                  <a:schemeClr val="tx2"/>
                </a:solidFill>
              </a:rPr>
              <a:t>Chapter 2 Class: Just the Basics</a:t>
            </a:r>
          </a:p>
        </p:txBody>
      </p:sp>
    </p:spTree>
    <p:extLst>
      <p:ext uri="{BB962C8B-B14F-4D97-AF65-F5344CB8AC3E}">
        <p14:creationId xmlns:p14="http://schemas.microsoft.com/office/powerpoint/2010/main" val="397603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45D2FC-13C6-FD04-60CC-82A2E9DF0A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DF021E-6392-D9CB-E0DA-33ACAB4C42D7}"/>
              </a:ext>
            </a:extLst>
          </p:cNvPr>
          <p:cNvSpPr>
            <a:spLocks noGrp="1"/>
          </p:cNvSpPr>
          <p:nvPr>
            <p:ph type="title"/>
          </p:nvPr>
        </p:nvSpPr>
        <p:spPr/>
        <p:txBody>
          <a:bodyPr/>
          <a:lstStyle/>
          <a:p>
            <a:r>
              <a:rPr lang="en-US" dirty="0"/>
              <a:t>2.3 Providing accessor and mutator methods</a:t>
            </a:r>
          </a:p>
        </p:txBody>
      </p:sp>
      <p:sp>
        <p:nvSpPr>
          <p:cNvPr id="3" name="Content Placeholder 2">
            <a:extLst>
              <a:ext uri="{FF2B5EF4-FFF2-40B4-BE49-F238E27FC236}">
                <a16:creationId xmlns:a16="http://schemas.microsoft.com/office/drawing/2014/main" id="{7443099C-2548-1BF5-4DA9-839953356CAF}"/>
              </a:ext>
            </a:extLst>
          </p:cNvPr>
          <p:cNvSpPr>
            <a:spLocks noGrp="1"/>
          </p:cNvSpPr>
          <p:nvPr>
            <p:ph idx="1"/>
          </p:nvPr>
        </p:nvSpPr>
        <p:spPr>
          <a:xfrm>
            <a:off x="838199" y="1825625"/>
            <a:ext cx="3812177" cy="4065723"/>
          </a:xfrm>
          <a:ln>
            <a:solidFill>
              <a:schemeClr val="accent1"/>
            </a:solidFill>
          </a:ln>
        </p:spPr>
        <p:txBody>
          <a:bodyPr>
            <a:normAutofit lnSpcReduction="10000"/>
          </a:bodyPr>
          <a:lstStyle/>
          <a:p>
            <a:r>
              <a:rPr lang="en-US" dirty="0"/>
              <a:t>Mutators and Safe Encapsulation</a:t>
            </a:r>
          </a:p>
          <a:p>
            <a:pPr lvl="1">
              <a:buFont typeface="Courier New" panose="02070309020205020404" pitchFamily="49" charset="0"/>
              <a:buChar char="o"/>
            </a:pPr>
            <a:r>
              <a:rPr lang="en-US" dirty="0"/>
              <a:t>To make sure that users will not either maliciously or erroneously change an object’s instance variable to an illogical or “bad” value, perform checks in the mutator on the user’s input</a:t>
            </a:r>
          </a:p>
          <a:p>
            <a:pPr lvl="1"/>
            <a:endParaRPr lang="en-US" dirty="0"/>
          </a:p>
        </p:txBody>
      </p:sp>
      <p:pic>
        <p:nvPicPr>
          <p:cNvPr id="4" name="Picture 3">
            <a:extLst>
              <a:ext uri="{FF2B5EF4-FFF2-40B4-BE49-F238E27FC236}">
                <a16:creationId xmlns:a16="http://schemas.microsoft.com/office/drawing/2014/main" id="{B13C0EC1-E428-AD52-5A3F-E0FAB4FBB58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07D49453-AF32-3F37-BF01-164C8A40B8B5}"/>
                  </a:ext>
                </a:extLst>
              </p:cNvPr>
              <p:cNvGraphicFramePr>
                <a:graphicFrameLocks noGrp="1"/>
              </p:cNvGraphicFramePr>
              <p:nvPr>
                <p:extLst>
                  <p:ext uri="{D42A27DB-BD31-4B8C-83A1-F6EECF244321}">
                    <p14:modId xmlns:p14="http://schemas.microsoft.com/office/powerpoint/2010/main" val="2146900733"/>
                  </p:ext>
                </p:extLst>
              </p:nvPr>
            </p:nvGraphicFramePr>
            <p:xfrm>
              <a:off x="4892040" y="1825625"/>
              <a:ext cx="6327956" cy="4124717"/>
            </p:xfrm>
            <a:graphic>
              <a:graphicData uri="http://schemas.openxmlformats.org/drawingml/2006/table">
                <a:tbl>
                  <a:tblPr firstRow="1" firstCol="1" bandRow="1"/>
                  <a:tblGrid>
                    <a:gridCol w="2189405">
                      <a:extLst>
                        <a:ext uri="{9D8B030D-6E8A-4147-A177-3AD203B41FA5}">
                          <a16:colId xmlns:a16="http://schemas.microsoft.com/office/drawing/2014/main" val="3166874380"/>
                        </a:ext>
                      </a:extLst>
                    </a:gridCol>
                    <a:gridCol w="4138551">
                      <a:extLst>
                        <a:ext uri="{9D8B030D-6E8A-4147-A177-3AD203B41FA5}">
                          <a16:colId xmlns:a16="http://schemas.microsoft.com/office/drawing/2014/main" val="4052394007"/>
                        </a:ext>
                      </a:extLst>
                    </a:gridCol>
                  </a:tblGrid>
                  <a:tr h="284237">
                    <a:tc>
                      <a:txBody>
                        <a:bodyPr/>
                        <a:lstStyle/>
                        <a:p>
                          <a:pPr marL="0" marR="0">
                            <a:buNone/>
                          </a:pPr>
                          <a:r>
                            <a:rPr lang="en-US" sz="1800" b="1">
                              <a:effectLst/>
                              <a:latin typeface="Times New Roman" panose="02020603050405020304" pitchFamily="18" charset="0"/>
                              <a:ea typeface="DengXian" panose="02010600030101010101" pitchFamily="2" charset="-122"/>
                              <a:cs typeface="Times New Roman" panose="02020603050405020304" pitchFamily="18" charset="0"/>
                            </a:rPr>
                            <a:t>Type</a:t>
                          </a:r>
                          <a:endParaRPr lang="en-US" sz="18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b="1">
                              <a:effectLst/>
                              <a:latin typeface="Times New Roman" panose="02020603050405020304" pitchFamily="18" charset="0"/>
                              <a:ea typeface="DengXian" panose="02010600030101010101" pitchFamily="2" charset="-122"/>
                              <a:cs typeface="Times New Roman" panose="02020603050405020304" pitchFamily="18" charset="0"/>
                            </a:rPr>
                            <a:t>Common “bad” values</a:t>
                          </a:r>
                          <a:endParaRPr lang="en-US" sz="18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7317948"/>
                      </a:ext>
                    </a:extLst>
                  </a:tr>
                  <a:tr h="1989661">
                    <a:tc>
                      <a:txBody>
                        <a:bodyPr/>
                        <a:lstStyle/>
                        <a:p>
                          <a:pPr marL="0" marR="0">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Numerical </a:t>
                          </a:r>
                        </a:p>
                        <a:p>
                          <a:pPr marL="0" marR="0">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dirty="0">
                              <a:effectLst/>
                              <a:latin typeface="Consolas" panose="020B0609020204030204" pitchFamily="49" charset="0"/>
                              <a:ea typeface="DengXian" panose="02010600030101010101" pitchFamily="2" charset="-122"/>
                              <a:cs typeface="Times New Roman" panose="02020603050405020304" pitchFamily="18" charset="0"/>
                            </a:rPr>
                            <a:t>int, double, long, float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a:effectLst/>
                              <a:latin typeface="Times New Roman" panose="02020603050405020304" pitchFamily="18" charset="0"/>
                              <a:ea typeface="DengXian" panose="02010600030101010101" pitchFamily="2" charset="-122"/>
                              <a:cs typeface="Times New Roman" panose="02020603050405020304" pitchFamily="18" charset="0"/>
                            </a:rPr>
                            <a:t> (e.g. </a:t>
                          </a:r>
                          <a:r>
                            <a:rPr lang="en-US" sz="1800">
                              <a:effectLst/>
                              <a:latin typeface="Consolas" panose="020B0609020204030204" pitchFamily="49" charset="0"/>
                              <a:ea typeface="DengXian" panose="02010600030101010101" pitchFamily="2" charset="-122"/>
                              <a:cs typeface="Times New Roman" panose="02020603050405020304" pitchFamily="18" charset="0"/>
                            </a:rPr>
                            <a:t>Integer.MAX_VALUE</a:t>
                          </a: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14:m>
                            <m:oMath xmlns:m="http://schemas.openxmlformats.org/officeDocument/2006/math">
                              <m:r>
                                <a:rPr lang="en-US" sz="1800" i="1">
                                  <a:effectLst/>
                                  <a:latin typeface="Cambria Math" panose="02040503050406030204" pitchFamily="18" charset="0"/>
                                  <a:ea typeface="DengXian" panose="02010600030101010101" pitchFamily="2" charset="-122"/>
                                  <a:cs typeface="Times New Roman" panose="02020603050405020304" pitchFamily="18" charset="0"/>
                                </a:rPr>
                                <m:t>∞</m:t>
                              </m:r>
                            </m:oMath>
                          </a14:m>
                          <a:r>
                            <a:rPr lang="en-US" sz="1800">
                              <a:effectLst/>
                              <a:latin typeface="Times New Roman" panose="02020603050405020304" pitchFamily="18" charset="0"/>
                              <a:ea typeface="DengXian" panose="02010600030101010101" pitchFamily="2" charset="-122"/>
                              <a:cs typeface="Times New Roman" panose="02020603050405020304" pitchFamily="18" charset="0"/>
                            </a:rPr>
                            <a:t> (e.g. </a:t>
                          </a:r>
                          <a:r>
                            <a:rPr lang="en-US" sz="1800">
                              <a:effectLst/>
                              <a:latin typeface="Consolas" panose="020B0609020204030204" pitchFamily="49" charset="0"/>
                              <a:ea typeface="DengXian" panose="02010600030101010101" pitchFamily="2" charset="-122"/>
                              <a:cs typeface="Times New Roman" panose="02020603050405020304" pitchFamily="18" charset="0"/>
                            </a:rPr>
                            <a:t>Integer.MIN_VALUE</a:t>
                          </a: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Illogically zero values </a:t>
                          </a:r>
                        </a:p>
                        <a:p>
                          <a:pPr marL="216535"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(e.g. if the number represents the daily number of calories required by a living organism)</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Illogically negative values </a:t>
                          </a:r>
                        </a:p>
                        <a:p>
                          <a:pPr marL="216535"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(e.g. if the number represents an age)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4522246"/>
                      </a:ext>
                    </a:extLst>
                  </a:tr>
                  <a:tr h="521102">
                    <a:tc>
                      <a:txBody>
                        <a:bodyPr/>
                        <a:lstStyle/>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a:effectLst/>
                              <a:latin typeface="Consolas" panose="020B0609020204030204" pitchFamily="49" charset="0"/>
                              <a:ea typeface="DengXian" panose="02010600030101010101" pitchFamily="2" charset="-122"/>
                              <a:cs typeface="Times New Roman" panose="02020603050405020304" pitchFamily="18" charset="0"/>
                            </a:rPr>
                            <a:t>null</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empty (</a:t>
                          </a:r>
                          <a:r>
                            <a:rPr lang="en-US" sz="1800">
                              <a:effectLst/>
                              <a:latin typeface="Consolas" panose="020B0609020204030204" pitchFamily="49" charset="0"/>
                              <a:ea typeface="DengXian" panose="02010600030101010101" pitchFamily="2" charset="-122"/>
                              <a:cs typeface="Times New Roman" panose="02020603050405020304" pitchFamily="18" charset="0"/>
                            </a:rPr>
                            <a:t>“”</a:t>
                          </a: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734390"/>
                      </a:ext>
                    </a:extLst>
                  </a:tr>
                  <a:tr h="852712">
                    <a:tc>
                      <a:txBody>
                        <a:bodyPr/>
                        <a:lstStyle/>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Objects </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(e.g. arrays, </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        other user-defined types)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dirty="0">
                              <a:effectLst/>
                              <a:latin typeface="Consolas" panose="020B0609020204030204" pitchFamily="49" charset="0"/>
                              <a:ea typeface="DengXian" panose="02010600030101010101" pitchFamily="2" charset="-122"/>
                              <a:cs typeface="Times New Roman" panose="02020603050405020304" pitchFamily="18" charset="0"/>
                            </a:rPr>
                            <a:t>null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8772270"/>
                      </a:ext>
                    </a:extLst>
                  </a:tr>
                </a:tbl>
              </a:graphicData>
            </a:graphic>
          </p:graphicFrame>
        </mc:Choice>
        <mc:Fallback xmlns="">
          <p:graphicFrame>
            <p:nvGraphicFramePr>
              <p:cNvPr id="6" name="Table 5">
                <a:extLst>
                  <a:ext uri="{FF2B5EF4-FFF2-40B4-BE49-F238E27FC236}">
                    <a16:creationId xmlns:a16="http://schemas.microsoft.com/office/drawing/2014/main" id="{07D49453-AF32-3F37-BF01-164C8A40B8B5}"/>
                  </a:ext>
                </a:extLst>
              </p:cNvPr>
              <p:cNvGraphicFramePr>
                <a:graphicFrameLocks noGrp="1"/>
              </p:cNvGraphicFramePr>
              <p:nvPr>
                <p:extLst>
                  <p:ext uri="{D42A27DB-BD31-4B8C-83A1-F6EECF244321}">
                    <p14:modId xmlns:p14="http://schemas.microsoft.com/office/powerpoint/2010/main" val="2146900733"/>
                  </p:ext>
                </p:extLst>
              </p:nvPr>
            </p:nvGraphicFramePr>
            <p:xfrm>
              <a:off x="4892040" y="1825625"/>
              <a:ext cx="6327956" cy="4124717"/>
            </p:xfrm>
            <a:graphic>
              <a:graphicData uri="http://schemas.openxmlformats.org/drawingml/2006/table">
                <a:tbl>
                  <a:tblPr firstRow="1" firstCol="1" bandRow="1"/>
                  <a:tblGrid>
                    <a:gridCol w="2189405">
                      <a:extLst>
                        <a:ext uri="{9D8B030D-6E8A-4147-A177-3AD203B41FA5}">
                          <a16:colId xmlns:a16="http://schemas.microsoft.com/office/drawing/2014/main" val="3166874380"/>
                        </a:ext>
                      </a:extLst>
                    </a:gridCol>
                    <a:gridCol w="4138551">
                      <a:extLst>
                        <a:ext uri="{9D8B030D-6E8A-4147-A177-3AD203B41FA5}">
                          <a16:colId xmlns:a16="http://schemas.microsoft.com/office/drawing/2014/main" val="4052394007"/>
                        </a:ext>
                      </a:extLst>
                    </a:gridCol>
                  </a:tblGrid>
                  <a:tr h="284237">
                    <a:tc>
                      <a:txBody>
                        <a:bodyPr/>
                        <a:lstStyle/>
                        <a:p>
                          <a:pPr marL="0" marR="0">
                            <a:buNone/>
                          </a:pPr>
                          <a:r>
                            <a:rPr lang="en-US" sz="1800" b="1">
                              <a:effectLst/>
                              <a:latin typeface="Times New Roman" panose="02020603050405020304" pitchFamily="18" charset="0"/>
                              <a:ea typeface="DengXian" panose="02010600030101010101" pitchFamily="2" charset="-122"/>
                              <a:cs typeface="Times New Roman" panose="02020603050405020304" pitchFamily="18" charset="0"/>
                            </a:rPr>
                            <a:t>Type</a:t>
                          </a:r>
                          <a:endParaRPr lang="en-US" sz="18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b="1">
                              <a:effectLst/>
                              <a:latin typeface="Times New Roman" panose="02020603050405020304" pitchFamily="18" charset="0"/>
                              <a:ea typeface="DengXian" panose="02010600030101010101" pitchFamily="2" charset="-122"/>
                              <a:cs typeface="Times New Roman" panose="02020603050405020304" pitchFamily="18" charset="0"/>
                            </a:rPr>
                            <a:t>Common “bad” values</a:t>
                          </a:r>
                          <a:endParaRPr lang="en-US" sz="18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57317948"/>
                      </a:ext>
                    </a:extLst>
                  </a:tr>
                  <a:tr h="2194560">
                    <a:tc>
                      <a:txBody>
                        <a:bodyPr/>
                        <a:lstStyle/>
                        <a:p>
                          <a:pPr marL="0" marR="0">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Numerical </a:t>
                          </a:r>
                        </a:p>
                        <a:p>
                          <a:pPr marL="0" marR="0">
                            <a:buNone/>
                          </a:pP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r>
                            <a:rPr lang="en-US" sz="1800" dirty="0">
                              <a:effectLst/>
                              <a:latin typeface="Consolas" panose="020B0609020204030204" pitchFamily="49" charset="0"/>
                              <a:ea typeface="DengXian" panose="02010600030101010101" pitchFamily="2" charset="-122"/>
                              <a:cs typeface="Times New Roman" panose="02020603050405020304" pitchFamily="18" charset="0"/>
                            </a:rPr>
                            <a:t>int, double, long, float</a:t>
                          </a:r>
                          <a:r>
                            <a:rPr lang="en-US" sz="1800" dirty="0">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US"/>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52941" t="-16389" r="-294" b="-81667"/>
                          </a:stretch>
                        </a:blipFill>
                      </a:tcPr>
                    </a:tc>
                    <a:extLst>
                      <a:ext uri="{0D108BD9-81ED-4DB2-BD59-A6C34878D82A}">
                        <a16:rowId xmlns:a16="http://schemas.microsoft.com/office/drawing/2014/main" val="184522246"/>
                      </a:ext>
                    </a:extLst>
                  </a:tr>
                  <a:tr h="548640">
                    <a:tc>
                      <a:txBody>
                        <a:bodyPr/>
                        <a:lstStyle/>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String</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a:effectLst/>
                              <a:latin typeface="Consolas" panose="020B0609020204030204" pitchFamily="49" charset="0"/>
                              <a:ea typeface="DengXian" panose="02010600030101010101" pitchFamily="2" charset="-122"/>
                              <a:cs typeface="Times New Roman" panose="02020603050405020304" pitchFamily="18" charset="0"/>
                            </a:rPr>
                            <a:t>null</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empty (</a:t>
                          </a:r>
                          <a:r>
                            <a:rPr lang="en-US" sz="1800">
                              <a:effectLst/>
                              <a:latin typeface="Consolas" panose="020B0609020204030204" pitchFamily="49" charset="0"/>
                              <a:ea typeface="DengXian" panose="02010600030101010101" pitchFamily="2" charset="-122"/>
                              <a:cs typeface="Times New Roman" panose="02020603050405020304" pitchFamily="18" charset="0"/>
                            </a:rPr>
                            <a:t>“”</a:t>
                          </a:r>
                          <a:r>
                            <a:rPr lang="en-US" sz="1800">
                              <a:effectLst/>
                              <a:latin typeface="Times New Roman" panose="02020603050405020304" pitchFamily="18" charset="0"/>
                              <a:ea typeface="DengXian" panose="02010600030101010101" pitchFamily="2" charset="-122"/>
                              <a:cs typeface="Times New Roman" panose="02020603050405020304" pitchFamily="18" charset="0"/>
                            </a:rPr>
                            <a:t>)</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734390"/>
                      </a:ext>
                    </a:extLst>
                  </a:tr>
                  <a:tr h="1097280">
                    <a:tc>
                      <a:txBody>
                        <a:bodyPr/>
                        <a:lstStyle/>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Objects </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(e.g. arrays, </a:t>
                          </a:r>
                        </a:p>
                        <a:p>
                          <a:pPr marL="0" marR="0">
                            <a:buNone/>
                          </a:pPr>
                          <a:r>
                            <a:rPr lang="en-US" sz="1800">
                              <a:effectLst/>
                              <a:latin typeface="Times New Roman" panose="02020603050405020304" pitchFamily="18" charset="0"/>
                              <a:ea typeface="DengXian" panose="02010600030101010101" pitchFamily="2" charset="-122"/>
                              <a:cs typeface="Times New Roman" panose="02020603050405020304" pitchFamily="18" charset="0"/>
                            </a:rPr>
                            <a:t>        other user-defined types)</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800" dirty="0">
                              <a:effectLst/>
                              <a:latin typeface="Consolas" panose="020B0609020204030204" pitchFamily="49" charset="0"/>
                              <a:ea typeface="DengXian" panose="02010600030101010101" pitchFamily="2" charset="-122"/>
                              <a:cs typeface="Times New Roman" panose="02020603050405020304" pitchFamily="18" charset="0"/>
                            </a:rPr>
                            <a:t>null</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128772270"/>
                      </a:ext>
                    </a:extLst>
                  </a:tr>
                </a:tbl>
              </a:graphicData>
            </a:graphic>
          </p:graphicFrame>
        </mc:Fallback>
      </mc:AlternateContent>
    </p:spTree>
    <p:extLst>
      <p:ext uri="{BB962C8B-B14F-4D97-AF65-F5344CB8AC3E}">
        <p14:creationId xmlns:p14="http://schemas.microsoft.com/office/powerpoint/2010/main" val="1695013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9C158-5A6A-4090-5023-179CF05B36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246FD0-9EB3-A585-78A3-012B8A08BCA0}"/>
              </a:ext>
            </a:extLst>
          </p:cNvPr>
          <p:cNvSpPr>
            <a:spLocks noGrp="1"/>
          </p:cNvSpPr>
          <p:nvPr>
            <p:ph type="title"/>
          </p:nvPr>
        </p:nvSpPr>
        <p:spPr/>
        <p:txBody>
          <a:bodyPr/>
          <a:lstStyle/>
          <a:p>
            <a:r>
              <a:rPr lang="en-US" dirty="0"/>
              <a:t>2.3 Providing accessor and mutator methods</a:t>
            </a:r>
          </a:p>
        </p:txBody>
      </p:sp>
      <p:pic>
        <p:nvPicPr>
          <p:cNvPr id="4" name="Picture 3">
            <a:extLst>
              <a:ext uri="{FF2B5EF4-FFF2-40B4-BE49-F238E27FC236}">
                <a16:creationId xmlns:a16="http://schemas.microsoft.com/office/drawing/2014/main" id="{718E961F-EC6E-575A-3516-86CA22DBCE5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pic>
        <p:nvPicPr>
          <p:cNvPr id="7" name="Picture 6">
            <a:extLst>
              <a:ext uri="{FF2B5EF4-FFF2-40B4-BE49-F238E27FC236}">
                <a16:creationId xmlns:a16="http://schemas.microsoft.com/office/drawing/2014/main" id="{B5A7A50F-0BB8-CAD3-20BA-56942F3914F0}"/>
              </a:ext>
            </a:extLst>
          </p:cNvPr>
          <p:cNvPicPr>
            <a:picLocks noChangeAspect="1"/>
          </p:cNvPicPr>
          <p:nvPr/>
        </p:nvPicPr>
        <p:blipFill>
          <a:blip r:embed="rId3"/>
          <a:stretch>
            <a:fillRect/>
          </a:stretch>
        </p:blipFill>
        <p:spPr>
          <a:xfrm>
            <a:off x="570154" y="1455954"/>
            <a:ext cx="7364372" cy="3383835"/>
          </a:xfrm>
          <a:prstGeom prst="rect">
            <a:avLst/>
          </a:prstGeom>
        </p:spPr>
      </p:pic>
      <p:sp>
        <p:nvSpPr>
          <p:cNvPr id="9" name="TextBox 8">
            <a:extLst>
              <a:ext uri="{FF2B5EF4-FFF2-40B4-BE49-F238E27FC236}">
                <a16:creationId xmlns:a16="http://schemas.microsoft.com/office/drawing/2014/main" id="{F653C787-B61B-6719-1D75-2D642C6D033D}"/>
              </a:ext>
            </a:extLst>
          </p:cNvPr>
          <p:cNvSpPr txBox="1"/>
          <p:nvPr/>
        </p:nvSpPr>
        <p:spPr>
          <a:xfrm>
            <a:off x="7934526" y="1783047"/>
            <a:ext cx="3032215" cy="369332"/>
          </a:xfrm>
          <a:prstGeom prst="rect">
            <a:avLst/>
          </a:prstGeom>
          <a:noFill/>
          <a:ln>
            <a:solidFill>
              <a:schemeClr val="accent1"/>
            </a:solidFill>
          </a:ln>
        </p:spPr>
        <p:txBody>
          <a:bodyPr wrap="square">
            <a:spAutoFit/>
          </a:bodyPr>
          <a:lstStyle/>
          <a:p>
            <a:r>
              <a:rPr lang="en-US" dirty="0"/>
              <a:t>p1.setName(name);</a:t>
            </a:r>
          </a:p>
        </p:txBody>
      </p:sp>
      <p:sp>
        <p:nvSpPr>
          <p:cNvPr id="11" name="TextBox 10">
            <a:extLst>
              <a:ext uri="{FF2B5EF4-FFF2-40B4-BE49-F238E27FC236}">
                <a16:creationId xmlns:a16="http://schemas.microsoft.com/office/drawing/2014/main" id="{23E15125-84E6-0DCD-2B85-75588227974D}"/>
              </a:ext>
            </a:extLst>
          </p:cNvPr>
          <p:cNvSpPr txBox="1"/>
          <p:nvPr/>
        </p:nvSpPr>
        <p:spPr>
          <a:xfrm>
            <a:off x="7918197" y="2556144"/>
            <a:ext cx="3032214" cy="1200329"/>
          </a:xfrm>
          <a:prstGeom prst="rect">
            <a:avLst/>
          </a:prstGeom>
          <a:noFill/>
          <a:ln>
            <a:solidFill>
              <a:schemeClr val="accent1"/>
            </a:solidFill>
          </a:ln>
        </p:spPr>
        <p:txBody>
          <a:bodyPr wrap="square">
            <a:spAutoFit/>
          </a:bodyPr>
          <a:lstStyle/>
          <a:p>
            <a:r>
              <a:rPr lang="en-US" dirty="0"/>
              <a:t>Java garbage collection will gather up the untethered “default” String object to free up computer memory.</a:t>
            </a:r>
          </a:p>
        </p:txBody>
      </p:sp>
    </p:spTree>
    <p:extLst>
      <p:ext uri="{BB962C8B-B14F-4D97-AF65-F5344CB8AC3E}">
        <p14:creationId xmlns:p14="http://schemas.microsoft.com/office/powerpoint/2010/main" val="390597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6275C-508D-5CA2-33D4-CA7924B24F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E248F2-9EA3-B5CB-5CA9-0864B7A6D755}"/>
              </a:ext>
            </a:extLst>
          </p:cNvPr>
          <p:cNvSpPr>
            <a:spLocks noGrp="1"/>
          </p:cNvSpPr>
          <p:nvPr>
            <p:ph type="title"/>
          </p:nvPr>
        </p:nvSpPr>
        <p:spPr/>
        <p:txBody>
          <a:bodyPr/>
          <a:lstStyle/>
          <a:p>
            <a:r>
              <a:rPr lang="en-US" dirty="0"/>
              <a:t>2.3 Providing accessor and mutator methods</a:t>
            </a:r>
          </a:p>
        </p:txBody>
      </p:sp>
      <p:pic>
        <p:nvPicPr>
          <p:cNvPr id="4" name="Picture 3">
            <a:extLst>
              <a:ext uri="{FF2B5EF4-FFF2-40B4-BE49-F238E27FC236}">
                <a16:creationId xmlns:a16="http://schemas.microsoft.com/office/drawing/2014/main" id="{31C14989-7A75-8776-62E8-BB7BFAF6792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7" name="Table 6">
            <a:extLst>
              <a:ext uri="{FF2B5EF4-FFF2-40B4-BE49-F238E27FC236}">
                <a16:creationId xmlns:a16="http://schemas.microsoft.com/office/drawing/2014/main" id="{8CD9200F-2865-753C-5F30-80624AF4943F}"/>
              </a:ext>
            </a:extLst>
          </p:cNvPr>
          <p:cNvGraphicFramePr>
            <a:graphicFrameLocks noGrp="1"/>
          </p:cNvGraphicFramePr>
          <p:nvPr>
            <p:extLst>
              <p:ext uri="{D42A27DB-BD31-4B8C-83A1-F6EECF244321}">
                <p14:modId xmlns:p14="http://schemas.microsoft.com/office/powerpoint/2010/main" val="2922210591"/>
              </p:ext>
            </p:extLst>
          </p:nvPr>
        </p:nvGraphicFramePr>
        <p:xfrm>
          <a:off x="1047205" y="1749469"/>
          <a:ext cx="9736183" cy="3841433"/>
        </p:xfrm>
        <a:graphic>
          <a:graphicData uri="http://schemas.openxmlformats.org/drawingml/2006/table">
            <a:tbl>
              <a:tblPr firstRow="1" firstCol="1" bandRow="1"/>
              <a:tblGrid>
                <a:gridCol w="9736183">
                  <a:extLst>
                    <a:ext uri="{9D8B030D-6E8A-4147-A177-3AD203B41FA5}">
                      <a16:colId xmlns:a16="http://schemas.microsoft.com/office/drawing/2014/main" val="2743383507"/>
                    </a:ext>
                  </a:extLst>
                </a:gridCol>
              </a:tblGrid>
              <a:tr h="320119">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encapsulation</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233327189"/>
                  </a:ext>
                </a:extLst>
              </a:tr>
              <a:tr h="640239">
                <a:tc>
                  <a:txBody>
                    <a:bodyPr/>
                    <a:lstStyle/>
                    <a:p>
                      <a:pPr marL="0" marR="0">
                        <a:buNone/>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Do not let external users directly access instance variables.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Keep these instance variables </a:t>
                      </a:r>
                      <a:r>
                        <a:rPr lang="en-US" sz="200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private</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857649027"/>
                  </a:ext>
                </a:extLst>
              </a:tr>
              <a:tr h="640239">
                <a:tc>
                  <a:txBody>
                    <a:bodyPr/>
                    <a:lstStyle/>
                    <a:p>
                      <a:pPr marL="0" marR="0">
                        <a:buNone/>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Safely encapsulate an object’s state.</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SzPts val="1000"/>
                        <a:buFont typeface="Times New Roman" panose="02020603050405020304" pitchFamily="18" charset="0"/>
                        <a:buChar char="►"/>
                      </a:pPr>
                      <a:r>
                        <a:rPr lang="en-US" sz="20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 encapsulation:</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external users cannot </a:t>
                      </a: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DIRECTLY</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access instance variables.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3803646862"/>
                  </a:ext>
                </a:extLst>
              </a:tr>
              <a:tr h="960358">
                <a:tc>
                  <a:txBody>
                    <a:bodyPr/>
                    <a:lstStyle/>
                    <a:p>
                      <a:pPr marL="0" marR="0">
                        <a:buNone/>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 </a:t>
                      </a: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access</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of instance variables: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Create </a:t>
                      </a:r>
                      <a:r>
                        <a:rPr lang="en-US" sz="200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public</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accessor</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b="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methods</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…but only for those instance variables that you want users to </a:t>
                      </a: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see</a:t>
                      </a:r>
                      <a:r>
                        <a:rPr lang="en-US" sz="200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3697276648"/>
                  </a:ext>
                </a:extLst>
              </a:tr>
              <a:tr h="1280478">
                <a:tc>
                  <a:txBody>
                    <a:bodyPr/>
                    <a:lstStyle/>
                    <a:p>
                      <a:pPr marL="0" marR="0">
                        <a:buNone/>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Safe </a:t>
                      </a:r>
                      <a:r>
                        <a:rPr lang="en-US" sz="2000" i="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changes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to instance variables: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Create </a:t>
                      </a:r>
                      <a:r>
                        <a:rPr lang="en-US" sz="2000" b="1"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public</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mutator methods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…that check for “bad” input values first…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…but only for those instance variables that you want users to </a:t>
                      </a:r>
                      <a:r>
                        <a:rPr lang="en-US" sz="2000" i="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update</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9050" cap="flat" cmpd="sng" algn="ctr">
                      <a:solidFill>
                        <a:srgbClr val="4472C4"/>
                      </a:solidFill>
                      <a:prstDash val="solid"/>
                      <a:round/>
                      <a:headEnd type="none" w="med" len="med"/>
                      <a:tailEnd type="none" w="med" len="med"/>
                    </a:lnL>
                    <a:lnR w="19050" cap="flat" cmpd="sng" algn="ctr">
                      <a:solidFill>
                        <a:srgbClr val="4472C4"/>
                      </a:solidFill>
                      <a:prstDash val="solid"/>
                      <a:round/>
                      <a:headEnd type="none" w="med" len="med"/>
                      <a:tailEnd type="none" w="med" len="med"/>
                    </a:lnR>
                    <a:lnT w="19050" cap="flat" cmpd="sng" algn="ctr">
                      <a:solidFill>
                        <a:srgbClr val="4472C4"/>
                      </a:solidFill>
                      <a:prstDash val="solid"/>
                      <a:round/>
                      <a:headEnd type="none" w="med" len="med"/>
                      <a:tailEnd type="none" w="med" len="med"/>
                    </a:lnT>
                    <a:lnB w="1905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327890564"/>
                  </a:ext>
                </a:extLst>
              </a:tr>
            </a:tbl>
          </a:graphicData>
        </a:graphic>
      </p:graphicFrame>
    </p:spTree>
    <p:extLst>
      <p:ext uri="{BB962C8B-B14F-4D97-AF65-F5344CB8AC3E}">
        <p14:creationId xmlns:p14="http://schemas.microsoft.com/office/powerpoint/2010/main" val="27191799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465F58-29A5-A00D-1484-C09EF13C9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3E17F6-2B4C-0533-8A84-76EAEFACB2B1}"/>
              </a:ext>
            </a:extLst>
          </p:cNvPr>
          <p:cNvSpPr>
            <a:spLocks noGrp="1"/>
          </p:cNvSpPr>
          <p:nvPr>
            <p:ph type="title"/>
          </p:nvPr>
        </p:nvSpPr>
        <p:spPr/>
        <p:txBody>
          <a:bodyPr/>
          <a:lstStyle/>
          <a:p>
            <a:r>
              <a:rPr lang="en-US" dirty="0"/>
              <a:t>2.4 this—an Object Itself</a:t>
            </a:r>
          </a:p>
        </p:txBody>
      </p:sp>
      <p:sp>
        <p:nvSpPr>
          <p:cNvPr id="3" name="Content Placeholder 2">
            <a:extLst>
              <a:ext uri="{FF2B5EF4-FFF2-40B4-BE49-F238E27FC236}">
                <a16:creationId xmlns:a16="http://schemas.microsoft.com/office/drawing/2014/main" id="{D2589E42-0396-7BC0-0AA3-24D5873DF852}"/>
              </a:ext>
            </a:extLst>
          </p:cNvPr>
          <p:cNvSpPr>
            <a:spLocks noGrp="1"/>
          </p:cNvSpPr>
          <p:nvPr>
            <p:ph idx="1"/>
          </p:nvPr>
        </p:nvSpPr>
        <p:spPr>
          <a:xfrm>
            <a:off x="838200" y="1825626"/>
            <a:ext cx="10062754" cy="1688284"/>
          </a:xfrm>
        </p:spPr>
        <p:txBody>
          <a:bodyPr>
            <a:normAutofit/>
          </a:bodyPr>
          <a:lstStyle/>
          <a:p>
            <a:r>
              <a:rPr lang="en-US" dirty="0"/>
              <a:t>“this” is a keyword used to refer to an object itself</a:t>
            </a:r>
          </a:p>
          <a:p>
            <a:pPr lvl="1">
              <a:buFont typeface="Courier New" panose="02070309020205020404" pitchFamily="49" charset="0"/>
              <a:buChar char="o"/>
            </a:pPr>
            <a:r>
              <a:rPr lang="en-US" dirty="0"/>
              <a:t>Inside a class definition, all instance variables and instance methods can be accessed using this to specify that we want to refer to the object’s own members</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720C641C-F646-BC84-7C1A-1CC9B9F45F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5" name="Table 4">
            <a:extLst>
              <a:ext uri="{FF2B5EF4-FFF2-40B4-BE49-F238E27FC236}">
                <a16:creationId xmlns:a16="http://schemas.microsoft.com/office/drawing/2014/main" id="{0CDEA9AE-5B0A-EC18-BB40-FE13B2655198}"/>
              </a:ext>
            </a:extLst>
          </p:cNvPr>
          <p:cNvGraphicFramePr>
            <a:graphicFrameLocks noGrp="1"/>
          </p:cNvGraphicFramePr>
          <p:nvPr>
            <p:extLst>
              <p:ext uri="{D42A27DB-BD31-4B8C-83A1-F6EECF244321}">
                <p14:modId xmlns:p14="http://schemas.microsoft.com/office/powerpoint/2010/main" val="1315713087"/>
              </p:ext>
            </p:extLst>
          </p:nvPr>
        </p:nvGraphicFramePr>
        <p:xfrm>
          <a:off x="1177834" y="3648848"/>
          <a:ext cx="7815943" cy="2030804"/>
        </p:xfrm>
        <a:graphic>
          <a:graphicData uri="http://schemas.openxmlformats.org/drawingml/2006/table">
            <a:tbl>
              <a:tblPr firstRow="1" firstCol="1" bandRow="1"/>
              <a:tblGrid>
                <a:gridCol w="7815943">
                  <a:extLst>
                    <a:ext uri="{9D8B030D-6E8A-4147-A177-3AD203B41FA5}">
                      <a16:colId xmlns:a16="http://schemas.microsoft.com/office/drawing/2014/main" val="535560389"/>
                    </a:ext>
                  </a:extLst>
                </a:gridCol>
              </a:tblGrid>
              <a:tr h="506804">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a:t>
                      </a:r>
                      <a:r>
                        <a:rPr lang="en-US" sz="2000" b="1">
                          <a:solidFill>
                            <a:srgbClr val="FFFFFF"/>
                          </a:solidFill>
                          <a:effectLst/>
                          <a:latin typeface="Consolas" panose="020B0609020204030204" pitchFamily="49" charset="0"/>
                          <a:ea typeface="DengXian" panose="02010600030101010101" pitchFamily="2" charset="-122"/>
                          <a:cs typeface="Times New Roman" panose="02020603050405020304" pitchFamily="18" charset="0"/>
                        </a:rPr>
                        <a:t>this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42511386"/>
                  </a:ext>
                </a:extLst>
              </a:tr>
              <a:tr h="1520411">
                <a:tc>
                  <a:txBody>
                    <a:bodyPr/>
                    <a:lstStyle/>
                    <a:p>
                      <a:pPr marL="0" marR="0">
                        <a:buNone/>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Refer to members of an object itself.</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742950" marR="0" lvl="1" indent="-285750">
                        <a:buSzPts val="1000"/>
                        <a:buFont typeface="Times New Roman" panose="02020603050405020304" pitchFamily="18" charset="0"/>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Accessing an object’s own instance variables: </a:t>
                      </a:r>
                      <a:r>
                        <a:rPr lang="en-US" sz="2000" dirty="0" err="1">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this.instanceVariableName</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742950" marR="0" lvl="1" indent="-285750">
                        <a:buSzPts val="1000"/>
                        <a:buFont typeface="Times New Roman" panose="02020603050405020304" pitchFamily="18" charset="0"/>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Invoking an object’s own instance method: </a:t>
                      </a:r>
                      <a:r>
                        <a:rPr lang="en-US" sz="2000" dirty="0" err="1">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this.instanceMethodName</a:t>
                      </a:r>
                      <a:r>
                        <a:rPr lang="en-US" sz="2000"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1666499850"/>
                  </a:ext>
                </a:extLst>
              </a:tr>
            </a:tbl>
          </a:graphicData>
        </a:graphic>
      </p:graphicFrame>
    </p:spTree>
    <p:extLst>
      <p:ext uri="{BB962C8B-B14F-4D97-AF65-F5344CB8AC3E}">
        <p14:creationId xmlns:p14="http://schemas.microsoft.com/office/powerpoint/2010/main" val="257071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A5AA9-21B8-3377-8716-EEB71075A5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BF5B6-7133-727D-C008-54FB5F3B32E0}"/>
              </a:ext>
            </a:extLst>
          </p:cNvPr>
          <p:cNvSpPr>
            <a:spLocks noGrp="1"/>
          </p:cNvSpPr>
          <p:nvPr>
            <p:ph type="title"/>
          </p:nvPr>
        </p:nvSpPr>
        <p:spPr/>
        <p:txBody>
          <a:bodyPr/>
          <a:lstStyle/>
          <a:p>
            <a:r>
              <a:rPr lang="en-US" dirty="0"/>
              <a:t>2.4 this—an Object Itself</a:t>
            </a:r>
          </a:p>
        </p:txBody>
      </p:sp>
      <p:sp>
        <p:nvSpPr>
          <p:cNvPr id="3" name="Content Placeholder 2">
            <a:extLst>
              <a:ext uri="{FF2B5EF4-FFF2-40B4-BE49-F238E27FC236}">
                <a16:creationId xmlns:a16="http://schemas.microsoft.com/office/drawing/2014/main" id="{2242EBA8-73C9-6147-9CDC-9F7DAEA592BF}"/>
              </a:ext>
            </a:extLst>
          </p:cNvPr>
          <p:cNvSpPr>
            <a:spLocks noGrp="1"/>
          </p:cNvSpPr>
          <p:nvPr>
            <p:ph idx="1"/>
          </p:nvPr>
        </p:nvSpPr>
        <p:spPr>
          <a:xfrm>
            <a:off x="838199" y="1825626"/>
            <a:ext cx="10461171" cy="3771808"/>
          </a:xfrm>
        </p:spPr>
        <p:txBody>
          <a:bodyPr>
            <a:normAutofit/>
          </a:bodyPr>
          <a:lstStyle/>
          <a:p>
            <a:r>
              <a:rPr lang="en-US" dirty="0"/>
              <a:t>Clones, Aliases, and Originals</a:t>
            </a:r>
          </a:p>
          <a:p>
            <a:pPr lvl="1">
              <a:buFont typeface="Courier New" panose="02070309020205020404" pitchFamily="49" charset="0"/>
              <a:buChar char="o"/>
            </a:pPr>
            <a:r>
              <a:rPr lang="en-US" dirty="0"/>
              <a:t>Cloning an object—making a “copy” of an original object that initially has identical state—creates another object in computer memory. The cloned object is a separate entity from the original object, and you can change its state without affecting the original object. </a:t>
            </a:r>
          </a:p>
          <a:p>
            <a:pPr lvl="1">
              <a:buFont typeface="Courier New" panose="02070309020205020404" pitchFamily="49" charset="0"/>
              <a:buChar char="o"/>
            </a:pPr>
            <a:r>
              <a:rPr lang="en-US" dirty="0"/>
              <a:t>Aliases refer to the same object in the heap </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CFA8C23A-0E0C-D548-2B79-664A42D1FA35}"/>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3249641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F9148-0695-2E0A-45AD-F3CF047E8B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6A3704-AA29-E4D9-60AA-CF4D38FA87F5}"/>
              </a:ext>
            </a:extLst>
          </p:cNvPr>
          <p:cNvSpPr>
            <a:spLocks noGrp="1"/>
          </p:cNvSpPr>
          <p:nvPr>
            <p:ph type="title"/>
          </p:nvPr>
        </p:nvSpPr>
        <p:spPr/>
        <p:txBody>
          <a:bodyPr/>
          <a:lstStyle/>
          <a:p>
            <a:r>
              <a:rPr lang="en-US" dirty="0"/>
              <a:t>2.4 this—an Object Itself</a:t>
            </a:r>
          </a:p>
        </p:txBody>
      </p:sp>
      <p:sp>
        <p:nvSpPr>
          <p:cNvPr id="3" name="Content Placeholder 2">
            <a:extLst>
              <a:ext uri="{FF2B5EF4-FFF2-40B4-BE49-F238E27FC236}">
                <a16:creationId xmlns:a16="http://schemas.microsoft.com/office/drawing/2014/main" id="{BEF75077-67C4-91E3-C576-94C475AF8C90}"/>
              </a:ext>
            </a:extLst>
          </p:cNvPr>
          <p:cNvSpPr>
            <a:spLocks noGrp="1"/>
          </p:cNvSpPr>
          <p:nvPr>
            <p:ph idx="1"/>
          </p:nvPr>
        </p:nvSpPr>
        <p:spPr>
          <a:xfrm>
            <a:off x="838200" y="1825626"/>
            <a:ext cx="8710750" cy="519157"/>
          </a:xfrm>
        </p:spPr>
        <p:txBody>
          <a:bodyPr>
            <a:normAutofit/>
          </a:bodyPr>
          <a:lstStyle/>
          <a:p>
            <a:r>
              <a:rPr lang="en-US" dirty="0"/>
              <a:t>Clones, Aliases, and Originals</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0B7DC103-ACC4-0F7E-86C8-C52AD45816F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pic>
        <p:nvPicPr>
          <p:cNvPr id="5" name="Picture 4">
            <a:extLst>
              <a:ext uri="{FF2B5EF4-FFF2-40B4-BE49-F238E27FC236}">
                <a16:creationId xmlns:a16="http://schemas.microsoft.com/office/drawing/2014/main" id="{49661923-847B-B94B-5C81-D59F84883E2A}"/>
              </a:ext>
            </a:extLst>
          </p:cNvPr>
          <p:cNvPicPr>
            <a:picLocks noChangeAspect="1"/>
          </p:cNvPicPr>
          <p:nvPr/>
        </p:nvPicPr>
        <p:blipFill>
          <a:blip r:embed="rId3"/>
          <a:stretch>
            <a:fillRect/>
          </a:stretch>
        </p:blipFill>
        <p:spPr>
          <a:xfrm>
            <a:off x="726908" y="2479721"/>
            <a:ext cx="6950576" cy="3222216"/>
          </a:xfrm>
          <a:prstGeom prst="rect">
            <a:avLst/>
          </a:prstGeom>
        </p:spPr>
      </p:pic>
      <p:sp>
        <p:nvSpPr>
          <p:cNvPr id="7" name="TextBox 6">
            <a:extLst>
              <a:ext uri="{FF2B5EF4-FFF2-40B4-BE49-F238E27FC236}">
                <a16:creationId xmlns:a16="http://schemas.microsoft.com/office/drawing/2014/main" id="{94D0E260-5A0E-F45B-A65B-2249E5C57153}"/>
              </a:ext>
            </a:extLst>
          </p:cNvPr>
          <p:cNvSpPr txBox="1"/>
          <p:nvPr/>
        </p:nvSpPr>
        <p:spPr>
          <a:xfrm>
            <a:off x="7463790" y="2487485"/>
            <a:ext cx="3162844" cy="646331"/>
          </a:xfrm>
          <a:prstGeom prst="rect">
            <a:avLst/>
          </a:prstGeom>
          <a:noFill/>
          <a:ln>
            <a:solidFill>
              <a:schemeClr val="accent1"/>
            </a:solidFill>
          </a:ln>
        </p:spPr>
        <p:txBody>
          <a:bodyPr wrap="square">
            <a:spAutoFit/>
          </a:bodyPr>
          <a:lstStyle/>
          <a:p>
            <a:r>
              <a:rPr lang="en-US" dirty="0"/>
              <a:t>The clone’s—and only the clone’s—age changes to 11</a:t>
            </a:r>
          </a:p>
        </p:txBody>
      </p:sp>
      <p:sp>
        <p:nvSpPr>
          <p:cNvPr id="9" name="TextBox 8">
            <a:extLst>
              <a:ext uri="{FF2B5EF4-FFF2-40B4-BE49-F238E27FC236}">
                <a16:creationId xmlns:a16="http://schemas.microsoft.com/office/drawing/2014/main" id="{5D400AD8-6FF9-8FE5-C327-E7BDB035E3EB}"/>
              </a:ext>
            </a:extLst>
          </p:cNvPr>
          <p:cNvSpPr txBox="1"/>
          <p:nvPr/>
        </p:nvSpPr>
        <p:spPr>
          <a:xfrm>
            <a:off x="7516041" y="3490217"/>
            <a:ext cx="3110593" cy="646331"/>
          </a:xfrm>
          <a:prstGeom prst="rect">
            <a:avLst/>
          </a:prstGeom>
          <a:noFill/>
          <a:ln>
            <a:solidFill>
              <a:schemeClr val="accent1"/>
            </a:solidFill>
          </a:ln>
        </p:spPr>
        <p:txBody>
          <a:bodyPr wrap="square">
            <a:spAutoFit/>
          </a:bodyPr>
          <a:lstStyle/>
          <a:p>
            <a:r>
              <a:rPr lang="en-US" dirty="0"/>
              <a:t>changing the alias’s age also changes the original’s age</a:t>
            </a:r>
          </a:p>
        </p:txBody>
      </p:sp>
    </p:spTree>
    <p:extLst>
      <p:ext uri="{BB962C8B-B14F-4D97-AF65-F5344CB8AC3E}">
        <p14:creationId xmlns:p14="http://schemas.microsoft.com/office/powerpoint/2010/main" val="1704376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F2329-AA05-7878-2988-8E915F77AF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6835B-F660-D742-38B8-39A3C0F1A93D}"/>
              </a:ext>
            </a:extLst>
          </p:cNvPr>
          <p:cNvSpPr>
            <a:spLocks noGrp="1"/>
          </p:cNvSpPr>
          <p:nvPr>
            <p:ph type="title"/>
          </p:nvPr>
        </p:nvSpPr>
        <p:spPr/>
        <p:txBody>
          <a:bodyPr/>
          <a:lstStyle/>
          <a:p>
            <a:r>
              <a:rPr lang="en-US" dirty="0"/>
              <a:t>2.4 this—an Object Itself</a:t>
            </a:r>
          </a:p>
        </p:txBody>
      </p:sp>
      <p:sp>
        <p:nvSpPr>
          <p:cNvPr id="3" name="Content Placeholder 2">
            <a:extLst>
              <a:ext uri="{FF2B5EF4-FFF2-40B4-BE49-F238E27FC236}">
                <a16:creationId xmlns:a16="http://schemas.microsoft.com/office/drawing/2014/main" id="{4F66C5F3-7EDD-FE1C-16D2-8F8E16792A56}"/>
              </a:ext>
            </a:extLst>
          </p:cNvPr>
          <p:cNvSpPr>
            <a:spLocks noGrp="1"/>
          </p:cNvSpPr>
          <p:nvPr>
            <p:ph idx="1"/>
          </p:nvPr>
        </p:nvSpPr>
        <p:spPr>
          <a:xfrm>
            <a:off x="838200" y="1825626"/>
            <a:ext cx="9984378" cy="623660"/>
          </a:xfrm>
        </p:spPr>
        <p:txBody>
          <a:bodyPr>
            <a:normAutofit/>
          </a:bodyPr>
          <a:lstStyle/>
          <a:p>
            <a:r>
              <a:rPr lang="en-US" dirty="0"/>
              <a:t>Clones, Aliases, and Originals</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2CB8CE3B-C1FD-72AD-2F0E-AB88AF24BDB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5" name="Table 4">
            <a:extLst>
              <a:ext uri="{FF2B5EF4-FFF2-40B4-BE49-F238E27FC236}">
                <a16:creationId xmlns:a16="http://schemas.microsoft.com/office/drawing/2014/main" id="{100B8B13-7D1F-8377-3E8E-D2A57ECDD5D9}"/>
              </a:ext>
            </a:extLst>
          </p:cNvPr>
          <p:cNvGraphicFramePr>
            <a:graphicFrameLocks noGrp="1"/>
          </p:cNvGraphicFramePr>
          <p:nvPr>
            <p:extLst>
              <p:ext uri="{D42A27DB-BD31-4B8C-83A1-F6EECF244321}">
                <p14:modId xmlns:p14="http://schemas.microsoft.com/office/powerpoint/2010/main" val="2363419716"/>
              </p:ext>
            </p:extLst>
          </p:nvPr>
        </p:nvGraphicFramePr>
        <p:xfrm>
          <a:off x="1213665" y="2449286"/>
          <a:ext cx="8309157" cy="3035559"/>
        </p:xfrm>
        <a:graphic>
          <a:graphicData uri="http://schemas.openxmlformats.org/drawingml/2006/table">
            <a:tbl>
              <a:tblPr firstRow="1" firstCol="1" bandRow="1"/>
              <a:tblGrid>
                <a:gridCol w="1995086">
                  <a:extLst>
                    <a:ext uri="{9D8B030D-6E8A-4147-A177-3AD203B41FA5}">
                      <a16:colId xmlns:a16="http://schemas.microsoft.com/office/drawing/2014/main" val="263467254"/>
                    </a:ext>
                  </a:extLst>
                </a:gridCol>
                <a:gridCol w="3156591">
                  <a:extLst>
                    <a:ext uri="{9D8B030D-6E8A-4147-A177-3AD203B41FA5}">
                      <a16:colId xmlns:a16="http://schemas.microsoft.com/office/drawing/2014/main" val="350300586"/>
                    </a:ext>
                  </a:extLst>
                </a:gridCol>
                <a:gridCol w="3157480">
                  <a:extLst>
                    <a:ext uri="{9D8B030D-6E8A-4147-A177-3AD203B41FA5}">
                      <a16:colId xmlns:a16="http://schemas.microsoft.com/office/drawing/2014/main" val="1611599758"/>
                    </a:ext>
                  </a:extLst>
                </a:gridCol>
              </a:tblGrid>
              <a:tr h="377890">
                <a:tc gridSpan="3">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clones vs. aliases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102074213"/>
                  </a:ext>
                </a:extLst>
              </a:tr>
              <a:tr h="377890">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 </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tc>
                  <a:txBody>
                    <a:bodyPr/>
                    <a:lstStyle/>
                    <a:p>
                      <a:pPr marL="0" marR="0">
                        <a:buNone/>
                      </a:pPr>
                      <a:r>
                        <a:rPr lang="en-US" sz="2000" b="1">
                          <a:effectLst/>
                          <a:latin typeface="Times New Roman" panose="02020603050405020304" pitchFamily="18" charset="0"/>
                          <a:ea typeface="DengXian" panose="02010600030101010101" pitchFamily="2" charset="-122"/>
                          <a:cs typeface="Times New Roman" panose="02020603050405020304" pitchFamily="18" charset="0"/>
                        </a:rPr>
                        <a:t>Clones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a:buNone/>
                      </a:pPr>
                      <a:r>
                        <a:rPr lang="en-US" sz="2000" b="1">
                          <a:effectLst/>
                          <a:latin typeface="Times New Roman" panose="02020603050405020304" pitchFamily="18" charset="0"/>
                          <a:ea typeface="DengXian" panose="02010600030101010101" pitchFamily="2" charset="-122"/>
                          <a:cs typeface="Times New Roman" panose="02020603050405020304" pitchFamily="18" charset="0"/>
                        </a:rPr>
                        <a:t>Aliases</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2056751644"/>
                  </a:ext>
                </a:extLst>
              </a:tr>
              <a:tr h="377890">
                <a:tc>
                  <a:txBody>
                    <a:bodyPr/>
                    <a:lstStyle/>
                    <a:p>
                      <a:pPr marL="0" marR="0">
                        <a:buNone/>
                      </a:pP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What are they?</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copies of the original object</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references to the original object</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206824815"/>
                  </a:ext>
                </a:extLst>
              </a:tr>
              <a:tr h="755779">
                <a:tc>
                  <a:txBody>
                    <a:bodyPr/>
                    <a:lstStyle/>
                    <a:p>
                      <a:pPr marL="0" marR="0">
                        <a:buNone/>
                      </a:pP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Where are they found?</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new locations in the heap</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same location as the original in the heap</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1038369965"/>
                  </a:ext>
                </a:extLst>
              </a:tr>
              <a:tr h="755779">
                <a:tc>
                  <a:txBody>
                    <a:bodyPr/>
                    <a:lstStyle/>
                    <a:p>
                      <a:pPr marL="0" marR="0">
                        <a:buNone/>
                      </a:pPr>
                      <a:r>
                        <a:rPr lang="en-US" sz="2000" i="1">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What happens if you change their state?</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tc>
                  <a:txBody>
                    <a:bodyPr/>
                    <a:lstStyle/>
                    <a:p>
                      <a:pPr marL="0" marR="0">
                        <a:buNone/>
                      </a:pPr>
                      <a:r>
                        <a:rPr lang="en-US" sz="2000">
                          <a:effectLst/>
                          <a:latin typeface="Times New Roman" panose="02020603050405020304" pitchFamily="18" charset="0"/>
                          <a:ea typeface="DengXian" panose="02010600030101010101" pitchFamily="2" charset="-122"/>
                          <a:cs typeface="Times New Roman" panose="02020603050405020304" pitchFamily="18" charset="0"/>
                        </a:rPr>
                        <a:t>only the clone’s state changes; the original state remains the same</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tc>
                  <a:txBody>
                    <a:bodyPr/>
                    <a:lstStyle/>
                    <a:p>
                      <a:pPr marL="0" marR="0">
                        <a:buNone/>
                      </a:pPr>
                      <a:r>
                        <a:rPr lang="en-US" sz="2000" dirty="0">
                          <a:effectLst/>
                          <a:latin typeface="Times New Roman" panose="02020603050405020304" pitchFamily="18" charset="0"/>
                          <a:ea typeface="DengXian" panose="02010600030101010101" pitchFamily="2" charset="-122"/>
                          <a:cs typeface="Times New Roman" panose="02020603050405020304" pitchFamily="18" charset="0"/>
                        </a:rPr>
                        <a:t>the original’s state also changes</a:t>
                      </a:r>
                    </a:p>
                  </a:txBody>
                  <a:tcPr marL="68580" marR="68580" marT="0" marB="0" anchor="ctr">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noFill/>
                  </a:tcPr>
                </a:tc>
                <a:extLst>
                  <a:ext uri="{0D108BD9-81ED-4DB2-BD59-A6C34878D82A}">
                    <a16:rowId xmlns:a16="http://schemas.microsoft.com/office/drawing/2014/main" val="3818873592"/>
                  </a:ext>
                </a:extLst>
              </a:tr>
            </a:tbl>
          </a:graphicData>
        </a:graphic>
      </p:graphicFrame>
    </p:spTree>
    <p:extLst>
      <p:ext uri="{BB962C8B-B14F-4D97-AF65-F5344CB8AC3E}">
        <p14:creationId xmlns:p14="http://schemas.microsoft.com/office/powerpoint/2010/main" val="720155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92EFD6-F07E-42B4-28C7-A06FC21ADB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7DA36-DDB4-74CE-1836-66A4D2EA7595}"/>
              </a:ext>
            </a:extLst>
          </p:cNvPr>
          <p:cNvSpPr>
            <a:spLocks noGrp="1"/>
          </p:cNvSpPr>
          <p:nvPr>
            <p:ph type="title"/>
          </p:nvPr>
        </p:nvSpPr>
        <p:spPr/>
        <p:txBody>
          <a:bodyPr/>
          <a:lstStyle/>
          <a:p>
            <a:r>
              <a:rPr lang="en-US" dirty="0"/>
              <a:t>2.5 Tailored Instance Methods</a:t>
            </a:r>
          </a:p>
        </p:txBody>
      </p:sp>
      <p:sp>
        <p:nvSpPr>
          <p:cNvPr id="3" name="Content Placeholder 2">
            <a:extLst>
              <a:ext uri="{FF2B5EF4-FFF2-40B4-BE49-F238E27FC236}">
                <a16:creationId xmlns:a16="http://schemas.microsoft.com/office/drawing/2014/main" id="{95422EBC-24B1-7D45-3A11-71A886C118D0}"/>
              </a:ext>
            </a:extLst>
          </p:cNvPr>
          <p:cNvSpPr>
            <a:spLocks noGrp="1"/>
          </p:cNvSpPr>
          <p:nvPr>
            <p:ph idx="1"/>
          </p:nvPr>
        </p:nvSpPr>
        <p:spPr>
          <a:xfrm>
            <a:off x="838199" y="1825626"/>
            <a:ext cx="10441577" cy="4006940"/>
          </a:xfrm>
        </p:spPr>
        <p:txBody>
          <a:bodyPr>
            <a:normAutofit/>
          </a:bodyPr>
          <a:lstStyle/>
          <a:p>
            <a:r>
              <a:rPr lang="en-US" dirty="0"/>
              <a:t>Object is the ancestral class from which all other classes are descended</a:t>
            </a:r>
          </a:p>
          <a:p>
            <a:pPr lvl="1">
              <a:buFont typeface="Courier New" panose="02070309020205020404" pitchFamily="49" charset="0"/>
              <a:buChar char="o"/>
            </a:pPr>
            <a:r>
              <a:rPr lang="en-US" dirty="0"/>
              <a:t>classes receive certain “defaults” from the Object superclass. One of these “defaults” is the </a:t>
            </a:r>
            <a:r>
              <a:rPr lang="en-US" dirty="0" err="1"/>
              <a:t>toString</a:t>
            </a:r>
            <a:r>
              <a:rPr lang="en-US" dirty="0"/>
              <a:t>() method, which is set in Java to return the heap memory address of the object. </a:t>
            </a:r>
          </a:p>
          <a:p>
            <a:pPr lvl="1">
              <a:buFont typeface="Courier New" panose="02070309020205020404" pitchFamily="49" charset="0"/>
              <a:buChar char="o"/>
            </a:pPr>
            <a:r>
              <a:rPr lang="en-US" dirty="0"/>
              <a:t>if we want to change the behavior of an object’s </a:t>
            </a:r>
            <a:r>
              <a:rPr lang="en-US" dirty="0" err="1"/>
              <a:t>toString</a:t>
            </a:r>
            <a:r>
              <a:rPr lang="en-US" dirty="0"/>
              <a:t>() method, we must overrule the Object-defined default and write our own version. This is done with the special @Override annotation. </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2BC4A5B5-AE38-152D-E46F-B8754F490BB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189804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7D3E6F-07DA-4E5B-3A03-CC55597083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81C93-AD31-3559-B353-934A52806F5B}"/>
              </a:ext>
            </a:extLst>
          </p:cNvPr>
          <p:cNvSpPr>
            <a:spLocks noGrp="1"/>
          </p:cNvSpPr>
          <p:nvPr>
            <p:ph type="title"/>
          </p:nvPr>
        </p:nvSpPr>
        <p:spPr/>
        <p:txBody>
          <a:bodyPr/>
          <a:lstStyle/>
          <a:p>
            <a:r>
              <a:rPr lang="en-US" dirty="0"/>
              <a:t>2.5 Tailored Instance Methods</a:t>
            </a:r>
          </a:p>
        </p:txBody>
      </p:sp>
      <p:sp>
        <p:nvSpPr>
          <p:cNvPr id="3" name="Content Placeholder 2">
            <a:extLst>
              <a:ext uri="{FF2B5EF4-FFF2-40B4-BE49-F238E27FC236}">
                <a16:creationId xmlns:a16="http://schemas.microsoft.com/office/drawing/2014/main" id="{D21144A2-3786-0ED7-ECA2-D35A33FCAC3E}"/>
              </a:ext>
            </a:extLst>
          </p:cNvPr>
          <p:cNvSpPr>
            <a:spLocks noGrp="1"/>
          </p:cNvSpPr>
          <p:nvPr>
            <p:ph idx="1"/>
          </p:nvPr>
        </p:nvSpPr>
        <p:spPr>
          <a:xfrm>
            <a:off x="838199" y="1825626"/>
            <a:ext cx="10441577" cy="4006940"/>
          </a:xfrm>
        </p:spPr>
        <p:txBody>
          <a:bodyPr>
            <a:normAutofit/>
          </a:bodyPr>
          <a:lstStyle/>
          <a:p>
            <a:r>
              <a:rPr lang="en-US" dirty="0"/>
              <a:t>Referential vs. Structural Equality</a:t>
            </a:r>
          </a:p>
          <a:p>
            <a:pPr lvl="1">
              <a:buFont typeface="Courier New" panose="02070309020205020404" pitchFamily="49" charset="0"/>
              <a:buChar char="o"/>
            </a:pPr>
            <a:r>
              <a:rPr lang="en-US" dirty="0"/>
              <a:t>The double equals == operator: for referential equality. Referential equality asks whether two entities live in the same memory location, i.e. for objects, within heap memory. </a:t>
            </a:r>
          </a:p>
          <a:p>
            <a:pPr lvl="1">
              <a:buFont typeface="Courier New" panose="02070309020205020404" pitchFamily="49" charset="0"/>
              <a:buChar char="o"/>
            </a:pPr>
            <a:r>
              <a:rPr lang="en-US" dirty="0"/>
              <a:t>the equals() method tests for structural equality. Structural equality asks whether two entities have the same values </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5913D557-1468-E874-A8C5-3B7274E602A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6064179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31474-0D4B-B5E6-AF3C-2725A753B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454E1-DC4A-FE4F-7D9F-A97C2DF2EB34}"/>
              </a:ext>
            </a:extLst>
          </p:cNvPr>
          <p:cNvSpPr>
            <a:spLocks noGrp="1"/>
          </p:cNvSpPr>
          <p:nvPr>
            <p:ph type="title"/>
          </p:nvPr>
        </p:nvSpPr>
        <p:spPr/>
        <p:txBody>
          <a:bodyPr/>
          <a:lstStyle/>
          <a:p>
            <a:r>
              <a:rPr lang="en-US" dirty="0"/>
              <a:t>2.5 Tailored Instance Methods</a:t>
            </a:r>
          </a:p>
        </p:txBody>
      </p:sp>
      <p:sp>
        <p:nvSpPr>
          <p:cNvPr id="3" name="Content Placeholder 2">
            <a:extLst>
              <a:ext uri="{FF2B5EF4-FFF2-40B4-BE49-F238E27FC236}">
                <a16:creationId xmlns:a16="http://schemas.microsoft.com/office/drawing/2014/main" id="{2544D74B-12E9-86B3-A09A-6E9FF7A39083}"/>
              </a:ext>
            </a:extLst>
          </p:cNvPr>
          <p:cNvSpPr>
            <a:spLocks noGrp="1"/>
          </p:cNvSpPr>
          <p:nvPr>
            <p:ph idx="1"/>
          </p:nvPr>
        </p:nvSpPr>
        <p:spPr>
          <a:xfrm>
            <a:off x="838199" y="1825626"/>
            <a:ext cx="10441577" cy="512625"/>
          </a:xfrm>
        </p:spPr>
        <p:txBody>
          <a:bodyPr>
            <a:normAutofit/>
          </a:bodyPr>
          <a:lstStyle/>
          <a:p>
            <a:r>
              <a:rPr lang="en-US" dirty="0"/>
              <a:t>Referential vs. Structural Equality</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572E773A-340D-FC51-A670-AAE8CAF3888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
        <p:nvSpPr>
          <p:cNvPr id="8" name="TextBox 7">
            <a:extLst>
              <a:ext uri="{FF2B5EF4-FFF2-40B4-BE49-F238E27FC236}">
                <a16:creationId xmlns:a16="http://schemas.microsoft.com/office/drawing/2014/main" id="{893153C8-79A5-79AF-5D65-9000BC75441D}"/>
              </a:ext>
            </a:extLst>
          </p:cNvPr>
          <p:cNvSpPr txBox="1"/>
          <p:nvPr/>
        </p:nvSpPr>
        <p:spPr>
          <a:xfrm>
            <a:off x="8334647" y="2664725"/>
            <a:ext cx="2474867" cy="646331"/>
          </a:xfrm>
          <a:prstGeom prst="rect">
            <a:avLst/>
          </a:prstGeom>
          <a:noFill/>
          <a:ln>
            <a:solidFill>
              <a:schemeClr val="accent1"/>
            </a:solidFill>
          </a:ln>
        </p:spPr>
        <p:txBody>
          <a:bodyPr wrap="square">
            <a:spAutoFit/>
          </a:bodyPr>
          <a:lstStyle/>
          <a:p>
            <a:r>
              <a:rPr lang="en-US" dirty="0"/>
              <a:t>test1 and test2 are structurally equal</a:t>
            </a:r>
          </a:p>
        </p:txBody>
      </p:sp>
      <p:pic>
        <p:nvPicPr>
          <p:cNvPr id="9" name="Picture 8" descr="A close up of a device&#10;&#10;Description automatically generated">
            <a:extLst>
              <a:ext uri="{FF2B5EF4-FFF2-40B4-BE49-F238E27FC236}">
                <a16:creationId xmlns:a16="http://schemas.microsoft.com/office/drawing/2014/main" id="{F36F76CE-0003-9DF0-398E-83908C861CA2}"/>
              </a:ext>
            </a:extLst>
          </p:cNvPr>
          <p:cNvPicPr>
            <a:picLocks noChangeAspect="1"/>
          </p:cNvPicPr>
          <p:nvPr/>
        </p:nvPicPr>
        <p:blipFill rotWithShape="1">
          <a:blip r:embed="rId3">
            <a:extLst>
              <a:ext uri="{28A0092B-C50C-407E-A947-70E740481C1C}">
                <a14:useLocalDpi xmlns:a14="http://schemas.microsoft.com/office/drawing/2010/main" val="0"/>
              </a:ext>
            </a:extLst>
          </a:blip>
          <a:srcRect t="6039" b="13067"/>
          <a:stretch/>
        </p:blipFill>
        <p:spPr bwMode="auto">
          <a:xfrm>
            <a:off x="727800" y="2338251"/>
            <a:ext cx="7392526" cy="3363686"/>
          </a:xfrm>
          <a:prstGeom prst="rect">
            <a:avLst/>
          </a:prstGeom>
          <a:ln>
            <a:noFill/>
          </a:ln>
          <a:extLst>
            <a:ext uri="{53640926-AAD7-44D8-BBD7-CCE9431645EC}">
              <a14:shadowObscured xmlns:a14="http://schemas.microsoft.com/office/drawing/2010/main"/>
            </a:ext>
          </a:extLst>
        </p:spPr>
      </p:pic>
      <p:sp>
        <p:nvSpPr>
          <p:cNvPr id="10" name="TextBox 9">
            <a:extLst>
              <a:ext uri="{FF2B5EF4-FFF2-40B4-BE49-F238E27FC236}">
                <a16:creationId xmlns:a16="http://schemas.microsoft.com/office/drawing/2014/main" id="{D0752932-1A59-61D7-F33C-89A56062A607}"/>
              </a:ext>
            </a:extLst>
          </p:cNvPr>
          <p:cNvSpPr txBox="1"/>
          <p:nvPr/>
        </p:nvSpPr>
        <p:spPr>
          <a:xfrm>
            <a:off x="8334646" y="3546945"/>
            <a:ext cx="2474867" cy="646331"/>
          </a:xfrm>
          <a:prstGeom prst="rect">
            <a:avLst/>
          </a:prstGeom>
          <a:noFill/>
          <a:ln>
            <a:solidFill>
              <a:schemeClr val="accent1"/>
            </a:solidFill>
          </a:ln>
        </p:spPr>
        <p:txBody>
          <a:bodyPr wrap="square">
            <a:spAutoFit/>
          </a:bodyPr>
          <a:lstStyle/>
          <a:p>
            <a:r>
              <a:rPr lang="en-US" dirty="0"/>
              <a:t>test1 and test3 are referentially equal</a:t>
            </a:r>
          </a:p>
        </p:txBody>
      </p:sp>
    </p:spTree>
    <p:extLst>
      <p:ext uri="{BB962C8B-B14F-4D97-AF65-F5344CB8AC3E}">
        <p14:creationId xmlns:p14="http://schemas.microsoft.com/office/powerpoint/2010/main" val="2096796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99596D-3238-32D6-D33B-5D014D5C96FD}"/>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F13BB5AB-B2B0-1337-4FD3-62A2B08FD0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8D41F8-1D5A-8E51-D920-86CF65C2296B}"/>
              </a:ext>
            </a:extLst>
          </p:cNvPr>
          <p:cNvSpPr>
            <a:spLocks noGrp="1"/>
          </p:cNvSpPr>
          <p:nvPr>
            <p:ph type="ctrTitle"/>
          </p:nvPr>
        </p:nvSpPr>
        <p:spPr>
          <a:xfrm>
            <a:off x="804672" y="5116529"/>
            <a:ext cx="10592174" cy="1000655"/>
          </a:xfrm>
        </p:spPr>
        <p:txBody>
          <a:bodyPr anchor="t">
            <a:normAutofit fontScale="90000"/>
          </a:bodyPr>
          <a:lstStyle/>
          <a:p>
            <a:pPr algn="l"/>
            <a:r>
              <a:rPr lang="en-US" sz="3100" dirty="0">
                <a:solidFill>
                  <a:schemeClr val="tx2"/>
                </a:solidFill>
              </a:rPr>
              <a:t>https://he.kendallhunt.com/product/java-oop-and-data-structures-introduction-secure-coding</a:t>
            </a:r>
            <a:br>
              <a:rPr lang="en-US" sz="1600" dirty="0">
                <a:solidFill>
                  <a:schemeClr val="tx2"/>
                </a:solidFill>
              </a:rPr>
            </a:br>
            <a:br>
              <a:rPr lang="en-US" sz="1600" dirty="0">
                <a:solidFill>
                  <a:schemeClr val="tx2"/>
                </a:solidFill>
              </a:rPr>
            </a:br>
            <a:endParaRPr lang="en-US" sz="1600" dirty="0">
              <a:solidFill>
                <a:schemeClr val="tx2"/>
              </a:solidFill>
            </a:endParaRPr>
          </a:p>
        </p:txBody>
      </p:sp>
      <p:pic>
        <p:nvPicPr>
          <p:cNvPr id="5" name="Picture 4">
            <a:extLst>
              <a:ext uri="{FF2B5EF4-FFF2-40B4-BE49-F238E27FC236}">
                <a16:creationId xmlns:a16="http://schemas.microsoft.com/office/drawing/2014/main" id="{73016C2F-FBA5-80F7-1B8D-8BEFFC62AC03}"/>
              </a:ext>
            </a:extLst>
          </p:cNvPr>
          <p:cNvPicPr>
            <a:picLocks noChangeAspect="1"/>
          </p:cNvPicPr>
          <p:nvPr/>
        </p:nvPicPr>
        <p:blipFill>
          <a:blip r:embed="rId2">
            <a:extLst>
              <a:ext uri="{28A0092B-C50C-407E-A947-70E740481C1C}">
                <a14:useLocalDpi xmlns:a14="http://schemas.microsoft.com/office/drawing/2010/main" val="0"/>
              </a:ext>
            </a:extLst>
          </a:blip>
          <a:srcRect t="5421" b="5421"/>
          <a:stretch/>
        </p:blipFill>
        <p:spPr>
          <a:xfrm>
            <a:off x="-1" y="10"/>
            <a:ext cx="12192001" cy="4201449"/>
          </a:xfrm>
          <a:prstGeom prst="rect">
            <a:avLst/>
          </a:prstGeom>
        </p:spPr>
      </p:pic>
      <p:grpSp>
        <p:nvGrpSpPr>
          <p:cNvPr id="35" name="Group 34">
            <a:extLst>
              <a:ext uri="{FF2B5EF4-FFF2-40B4-BE49-F238E27FC236}">
                <a16:creationId xmlns:a16="http://schemas.microsoft.com/office/drawing/2014/main" id="{F34BCFC3-84F6-670A-C165-602F9E4F83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941813"/>
            <a:ext cx="12188952" cy="1828800"/>
            <a:chOff x="-305" y="3144820"/>
            <a:chExt cx="9182100" cy="1551136"/>
          </a:xfrm>
        </p:grpSpPr>
        <p:sp useBgFill="1">
          <p:nvSpPr>
            <p:cNvPr id="24" name="Freeform: Shape 23">
              <a:extLst>
                <a:ext uri="{FF2B5EF4-FFF2-40B4-BE49-F238E27FC236}">
                  <a16:creationId xmlns:a16="http://schemas.microsoft.com/office/drawing/2014/main" id="{AE3AAD3D-5A83-6A4D-431C-845D121F6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676854"/>
              <a:ext cx="9182100" cy="1019102"/>
            </a:xfrm>
            <a:custGeom>
              <a:avLst/>
              <a:gdLst>
                <a:gd name="connsiteX0" fmla="*/ 0 w 9182100"/>
                <a:gd name="connsiteY0" fmla="*/ 1019102 h 1019102"/>
                <a:gd name="connsiteX1" fmla="*/ 9182100 w 9182100"/>
                <a:gd name="connsiteY1" fmla="*/ 1019102 h 1019102"/>
                <a:gd name="connsiteX2" fmla="*/ 9182100 w 9182100"/>
                <a:gd name="connsiteY2" fmla="*/ 273009 h 1019102"/>
                <a:gd name="connsiteX3" fmla="*/ 9065895 w 9182100"/>
                <a:gd name="connsiteY3" fmla="*/ 278343 h 1019102"/>
                <a:gd name="connsiteX4" fmla="*/ 8261890 w 9182100"/>
                <a:gd name="connsiteY4" fmla="*/ 257769 h 1019102"/>
                <a:gd name="connsiteX5" fmla="*/ 8038624 w 9182100"/>
                <a:gd name="connsiteY5" fmla="*/ 235956 h 1019102"/>
                <a:gd name="connsiteX6" fmla="*/ 7862221 w 9182100"/>
                <a:gd name="connsiteY6" fmla="*/ 213097 h 1019102"/>
                <a:gd name="connsiteX7" fmla="*/ 6238780 w 9182100"/>
                <a:gd name="connsiteY7" fmla="*/ 126419 h 1019102"/>
                <a:gd name="connsiteX8" fmla="*/ 5828729 w 9182100"/>
                <a:gd name="connsiteY8" fmla="*/ 142421 h 1019102"/>
                <a:gd name="connsiteX9" fmla="*/ 5227606 w 9182100"/>
                <a:gd name="connsiteY9" fmla="*/ 219764 h 1019102"/>
                <a:gd name="connsiteX10" fmla="*/ 4394359 w 9182100"/>
                <a:gd name="connsiteY10" fmla="*/ 190713 h 1019102"/>
                <a:gd name="connsiteX11" fmla="*/ 3789236 w 9182100"/>
                <a:gd name="connsiteY11" fmla="*/ 107655 h 1019102"/>
                <a:gd name="connsiteX12" fmla="*/ 3391567 w 9182100"/>
                <a:gd name="connsiteY12" fmla="*/ 30502 h 1019102"/>
                <a:gd name="connsiteX13" fmla="*/ 2180177 w 9182100"/>
                <a:gd name="connsiteY13" fmla="*/ 67745 h 1019102"/>
                <a:gd name="connsiteX14" fmla="*/ 1543336 w 9182100"/>
                <a:gd name="connsiteY14" fmla="*/ 209953 h 1019102"/>
                <a:gd name="connsiteX15" fmla="*/ 1276731 w 9182100"/>
                <a:gd name="connsiteY15" fmla="*/ 286439 h 1019102"/>
                <a:gd name="connsiteX16" fmla="*/ 441293 w 9182100"/>
                <a:gd name="connsiteY16" fmla="*/ 292345 h 1019102"/>
                <a:gd name="connsiteX17" fmla="*/ 0 w 9182100"/>
                <a:gd name="connsiteY17" fmla="*/ 135563 h 1019102"/>
                <a:gd name="connsiteX18" fmla="*/ 0 w 9182100"/>
                <a:gd name="connsiteY18" fmla="*/ 1019102 h 10191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9182100" h="1019102">
                  <a:moveTo>
                    <a:pt x="0" y="1019102"/>
                  </a:moveTo>
                  <a:lnTo>
                    <a:pt x="9182100" y="1019102"/>
                  </a:lnTo>
                  <a:lnTo>
                    <a:pt x="9182100" y="273009"/>
                  </a:lnTo>
                  <a:cubicBezTo>
                    <a:pt x="9143429" y="275485"/>
                    <a:pt x="9104662" y="277200"/>
                    <a:pt x="9065895" y="278343"/>
                  </a:cubicBezTo>
                  <a:cubicBezTo>
                    <a:pt x="8798243" y="285201"/>
                    <a:pt x="8529066" y="277009"/>
                    <a:pt x="8261890" y="257769"/>
                  </a:cubicBezTo>
                  <a:cubicBezTo>
                    <a:pt x="8187024" y="251863"/>
                    <a:pt x="8112443" y="245386"/>
                    <a:pt x="8038624" y="235956"/>
                  </a:cubicBezTo>
                  <a:cubicBezTo>
                    <a:pt x="7980140" y="228051"/>
                    <a:pt x="7920228" y="219002"/>
                    <a:pt x="7862221" y="213097"/>
                  </a:cubicBezTo>
                  <a:cubicBezTo>
                    <a:pt x="7322439" y="159280"/>
                    <a:pt x="6780943" y="130991"/>
                    <a:pt x="6238780" y="126419"/>
                  </a:cubicBezTo>
                  <a:cubicBezTo>
                    <a:pt x="6102477" y="126324"/>
                    <a:pt x="5964745" y="128800"/>
                    <a:pt x="5828729" y="142421"/>
                  </a:cubicBezTo>
                  <a:cubicBezTo>
                    <a:pt x="5624703" y="162328"/>
                    <a:pt x="5429441" y="202048"/>
                    <a:pt x="5227606" y="219764"/>
                  </a:cubicBezTo>
                  <a:cubicBezTo>
                    <a:pt x="4950238" y="245767"/>
                    <a:pt x="4670393" y="228527"/>
                    <a:pt x="4394359" y="190713"/>
                  </a:cubicBezTo>
                  <a:cubicBezTo>
                    <a:pt x="4193381" y="163090"/>
                    <a:pt x="3988880" y="147755"/>
                    <a:pt x="3789236" y="107655"/>
                  </a:cubicBezTo>
                  <a:cubicBezTo>
                    <a:pt x="3660743" y="85271"/>
                    <a:pt x="3520249" y="51648"/>
                    <a:pt x="3391567" y="30502"/>
                  </a:cubicBezTo>
                  <a:cubicBezTo>
                    <a:pt x="2990469" y="-28553"/>
                    <a:pt x="2579370" y="5928"/>
                    <a:pt x="2180177" y="67745"/>
                  </a:cubicBezTo>
                  <a:cubicBezTo>
                    <a:pt x="1965198" y="103273"/>
                    <a:pt x="1751648" y="146136"/>
                    <a:pt x="1543336" y="209953"/>
                  </a:cubicBezTo>
                  <a:cubicBezTo>
                    <a:pt x="1456087" y="238528"/>
                    <a:pt x="1365885" y="264627"/>
                    <a:pt x="1276731" y="286439"/>
                  </a:cubicBezTo>
                  <a:cubicBezTo>
                    <a:pt x="1001173" y="335398"/>
                    <a:pt x="716471" y="346923"/>
                    <a:pt x="441293" y="292345"/>
                  </a:cubicBezTo>
                  <a:cubicBezTo>
                    <a:pt x="285655" y="263198"/>
                    <a:pt x="143923" y="198237"/>
                    <a:pt x="0" y="135563"/>
                  </a:cubicBezTo>
                  <a:lnTo>
                    <a:pt x="0" y="1019102"/>
                  </a:lnTo>
                  <a:close/>
                </a:path>
              </a:pathLst>
            </a:custGeom>
            <a:ln w="9525"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0DDC5466-9914-9EF1-D2A7-3BA71D96A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144820"/>
              <a:ext cx="9182100" cy="932744"/>
            </a:xfrm>
            <a:custGeom>
              <a:avLst/>
              <a:gdLst>
                <a:gd name="connsiteX0" fmla="*/ 9182100 w 9182100"/>
                <a:gd name="connsiteY0" fmla="*/ 396420 h 932744"/>
                <a:gd name="connsiteX1" fmla="*/ 9103805 w 9182100"/>
                <a:gd name="connsiteY1" fmla="*/ 392229 h 932744"/>
                <a:gd name="connsiteX2" fmla="*/ 8712422 w 9182100"/>
                <a:gd name="connsiteY2" fmla="*/ 359749 h 932744"/>
                <a:gd name="connsiteX3" fmla="*/ 8322755 w 9182100"/>
                <a:gd name="connsiteY3" fmla="*/ 313362 h 932744"/>
                <a:gd name="connsiteX4" fmla="*/ 8134826 w 9182100"/>
                <a:gd name="connsiteY4" fmla="*/ 283930 h 932744"/>
                <a:gd name="connsiteX5" fmla="*/ 8090916 w 9182100"/>
                <a:gd name="connsiteY5" fmla="*/ 275643 h 932744"/>
                <a:gd name="connsiteX6" fmla="*/ 8069485 w 9182100"/>
                <a:gd name="connsiteY6" fmla="*/ 271262 h 932744"/>
                <a:gd name="connsiteX7" fmla="*/ 8041862 w 9182100"/>
                <a:gd name="connsiteY7" fmla="*/ 266595 h 932744"/>
                <a:gd name="connsiteX8" fmla="*/ 7986903 w 9182100"/>
                <a:gd name="connsiteY8" fmla="*/ 257546 h 932744"/>
                <a:gd name="connsiteX9" fmla="*/ 7934230 w 9182100"/>
                <a:gd name="connsiteY9" fmla="*/ 249640 h 932744"/>
                <a:gd name="connsiteX10" fmla="*/ 7727537 w 9182100"/>
                <a:gd name="connsiteY10" fmla="*/ 221922 h 932744"/>
                <a:gd name="connsiteX11" fmla="*/ 7625239 w 9182100"/>
                <a:gd name="connsiteY11" fmla="*/ 209730 h 932744"/>
                <a:gd name="connsiteX12" fmla="*/ 7523227 w 9182100"/>
                <a:gd name="connsiteY12" fmla="*/ 198110 h 932744"/>
                <a:gd name="connsiteX13" fmla="*/ 7115651 w 9182100"/>
                <a:gd name="connsiteY13" fmla="*/ 158010 h 932744"/>
                <a:gd name="connsiteX14" fmla="*/ 6706839 w 9182100"/>
                <a:gd name="connsiteY14" fmla="*/ 126958 h 932744"/>
                <a:gd name="connsiteX15" fmla="*/ 6604064 w 9182100"/>
                <a:gd name="connsiteY15" fmla="*/ 120862 h 932744"/>
                <a:gd name="connsiteX16" fmla="*/ 6501003 w 9182100"/>
                <a:gd name="connsiteY16" fmla="*/ 115338 h 932744"/>
                <a:gd name="connsiteX17" fmla="*/ 6397467 w 9182100"/>
                <a:gd name="connsiteY17" fmla="*/ 110385 h 932744"/>
                <a:gd name="connsiteX18" fmla="*/ 6293168 w 9182100"/>
                <a:gd name="connsiteY18" fmla="*/ 106860 h 932744"/>
                <a:gd name="connsiteX19" fmla="*/ 6079712 w 9182100"/>
                <a:gd name="connsiteY19" fmla="*/ 103908 h 932744"/>
                <a:gd name="connsiteX20" fmla="*/ 6024563 w 9182100"/>
                <a:gd name="connsiteY20" fmla="*/ 104479 h 932744"/>
                <a:gd name="connsiteX21" fmla="*/ 5968080 w 9182100"/>
                <a:gd name="connsiteY21" fmla="*/ 106479 h 932744"/>
                <a:gd name="connsiteX22" fmla="*/ 5855875 w 9182100"/>
                <a:gd name="connsiteY22" fmla="*/ 113242 h 932744"/>
                <a:gd name="connsiteX23" fmla="*/ 5439251 w 9182100"/>
                <a:gd name="connsiteY23" fmla="*/ 160105 h 932744"/>
                <a:gd name="connsiteX24" fmla="*/ 5075396 w 9182100"/>
                <a:gd name="connsiteY24" fmla="*/ 186585 h 932744"/>
                <a:gd name="connsiteX25" fmla="*/ 4712780 w 9182100"/>
                <a:gd name="connsiteY25" fmla="*/ 171249 h 932744"/>
                <a:gd name="connsiteX26" fmla="*/ 4666679 w 9182100"/>
                <a:gd name="connsiteY26" fmla="*/ 166773 h 932744"/>
                <a:gd name="connsiteX27" fmla="*/ 4620292 w 9182100"/>
                <a:gd name="connsiteY27" fmla="*/ 161629 h 932744"/>
                <a:gd name="connsiteX28" fmla="*/ 4573810 w 9182100"/>
                <a:gd name="connsiteY28" fmla="*/ 156009 h 932744"/>
                <a:gd name="connsiteX29" fmla="*/ 4550569 w 9182100"/>
                <a:gd name="connsiteY29" fmla="*/ 153057 h 932744"/>
                <a:gd name="connsiteX30" fmla="*/ 4538948 w 9182100"/>
                <a:gd name="connsiteY30" fmla="*/ 151628 h 932744"/>
                <a:gd name="connsiteX31" fmla="*/ 4526566 w 9182100"/>
                <a:gd name="connsiteY31" fmla="*/ 149913 h 932744"/>
                <a:gd name="connsiteX32" fmla="*/ 4327779 w 9182100"/>
                <a:gd name="connsiteY32" fmla="*/ 122862 h 932744"/>
                <a:gd name="connsiteX33" fmla="*/ 3929729 w 9182100"/>
                <a:gd name="connsiteY33" fmla="*/ 68189 h 932744"/>
                <a:gd name="connsiteX34" fmla="*/ 3729133 w 9182100"/>
                <a:gd name="connsiteY34" fmla="*/ 41900 h 932744"/>
                <a:gd name="connsiteX35" fmla="*/ 3628930 w 9182100"/>
                <a:gd name="connsiteY35" fmla="*/ 28946 h 932744"/>
                <a:gd name="connsiteX36" fmla="*/ 3573399 w 9182100"/>
                <a:gd name="connsiteY36" fmla="*/ 22278 h 932744"/>
                <a:gd name="connsiteX37" fmla="*/ 3516916 w 9182100"/>
                <a:gd name="connsiteY37" fmla="*/ 16468 h 932744"/>
                <a:gd name="connsiteX38" fmla="*/ 3074670 w 9182100"/>
                <a:gd name="connsiteY38" fmla="*/ 752 h 932744"/>
                <a:gd name="connsiteX39" fmla="*/ 2858738 w 9182100"/>
                <a:gd name="connsiteY39" fmla="*/ 8753 h 932744"/>
                <a:gd name="connsiteX40" fmla="*/ 2645474 w 9182100"/>
                <a:gd name="connsiteY40" fmla="*/ 25326 h 932744"/>
                <a:gd name="connsiteX41" fmla="*/ 1810798 w 9182100"/>
                <a:gd name="connsiteY41" fmla="*/ 158010 h 932744"/>
                <a:gd name="connsiteX42" fmla="*/ 1602772 w 9182100"/>
                <a:gd name="connsiteY42" fmla="*/ 208111 h 932744"/>
                <a:gd name="connsiteX43" fmla="*/ 1548860 w 9182100"/>
                <a:gd name="connsiteY43" fmla="*/ 222780 h 932744"/>
                <a:gd name="connsiteX44" fmla="*/ 1501331 w 9182100"/>
                <a:gd name="connsiteY44" fmla="*/ 236115 h 932744"/>
                <a:gd name="connsiteX45" fmla="*/ 1411224 w 9182100"/>
                <a:gd name="connsiteY45" fmla="*/ 260880 h 932744"/>
                <a:gd name="connsiteX46" fmla="*/ 1050893 w 9182100"/>
                <a:gd name="connsiteY46" fmla="*/ 338032 h 932744"/>
                <a:gd name="connsiteX47" fmla="*/ 871252 w 9182100"/>
                <a:gd name="connsiteY47" fmla="*/ 360511 h 932744"/>
                <a:gd name="connsiteX48" fmla="*/ 781812 w 9182100"/>
                <a:gd name="connsiteY48" fmla="*/ 366512 h 932744"/>
                <a:gd name="connsiteX49" fmla="*/ 692563 w 9182100"/>
                <a:gd name="connsiteY49" fmla="*/ 369655 h 932744"/>
                <a:gd name="connsiteX50" fmla="*/ 515017 w 9182100"/>
                <a:gd name="connsiteY50" fmla="*/ 363940 h 932744"/>
                <a:gd name="connsiteX51" fmla="*/ 337661 w 9182100"/>
                <a:gd name="connsiteY51" fmla="*/ 341937 h 932744"/>
                <a:gd name="connsiteX52" fmla="*/ 156972 w 9182100"/>
                <a:gd name="connsiteY52" fmla="*/ 303456 h 932744"/>
                <a:gd name="connsiteX53" fmla="*/ 0 w 9182100"/>
                <a:gd name="connsiteY53" fmla="*/ 261642 h 932744"/>
                <a:gd name="connsiteX54" fmla="*/ 0 w 9182100"/>
                <a:gd name="connsiteY54" fmla="*/ 713412 h 932744"/>
                <a:gd name="connsiteX55" fmla="*/ 9144 w 9182100"/>
                <a:gd name="connsiteY55" fmla="*/ 717699 h 932744"/>
                <a:gd name="connsiteX56" fmla="*/ 213360 w 9182100"/>
                <a:gd name="connsiteY56" fmla="*/ 801042 h 932744"/>
                <a:gd name="connsiteX57" fmla="*/ 653510 w 9182100"/>
                <a:gd name="connsiteY57" fmla="*/ 908199 h 932744"/>
                <a:gd name="connsiteX58" fmla="*/ 1101947 w 9182100"/>
                <a:gd name="connsiteY58" fmla="*/ 930773 h 932744"/>
                <a:gd name="connsiteX59" fmla="*/ 1540002 w 9182100"/>
                <a:gd name="connsiteY59" fmla="*/ 889434 h 932744"/>
                <a:gd name="connsiteX60" fmla="*/ 1647158 w 9182100"/>
                <a:gd name="connsiteY60" fmla="*/ 871242 h 932744"/>
                <a:gd name="connsiteX61" fmla="*/ 1698117 w 9182100"/>
                <a:gd name="connsiteY61" fmla="*/ 862193 h 932744"/>
                <a:gd name="connsiteX62" fmla="*/ 1742789 w 9182100"/>
                <a:gd name="connsiteY62" fmla="*/ 854668 h 932744"/>
                <a:gd name="connsiteX63" fmla="*/ 1931003 w 9182100"/>
                <a:gd name="connsiteY63" fmla="*/ 826950 h 932744"/>
                <a:gd name="connsiteX64" fmla="*/ 2314861 w 9182100"/>
                <a:gd name="connsiteY64" fmla="*/ 783897 h 932744"/>
                <a:gd name="connsiteX65" fmla="*/ 2506885 w 9182100"/>
                <a:gd name="connsiteY65" fmla="*/ 768086 h 932744"/>
                <a:gd name="connsiteX66" fmla="*/ 2602611 w 9182100"/>
                <a:gd name="connsiteY66" fmla="*/ 762085 h 932744"/>
                <a:gd name="connsiteX67" fmla="*/ 2698052 w 9182100"/>
                <a:gd name="connsiteY67" fmla="*/ 756846 h 932744"/>
                <a:gd name="connsiteX68" fmla="*/ 2887980 w 9182100"/>
                <a:gd name="connsiteY68" fmla="*/ 750846 h 932744"/>
                <a:gd name="connsiteX69" fmla="*/ 3075813 w 9182100"/>
                <a:gd name="connsiteY69" fmla="*/ 750179 h 932744"/>
                <a:gd name="connsiteX70" fmla="*/ 3168587 w 9182100"/>
                <a:gd name="connsiteY70" fmla="*/ 752751 h 932744"/>
                <a:gd name="connsiteX71" fmla="*/ 3260408 w 9182100"/>
                <a:gd name="connsiteY71" fmla="*/ 756656 h 932744"/>
                <a:gd name="connsiteX72" fmla="*/ 3440049 w 9182100"/>
                <a:gd name="connsiteY72" fmla="*/ 771610 h 932744"/>
                <a:gd name="connsiteX73" fmla="*/ 3483864 w 9182100"/>
                <a:gd name="connsiteY73" fmla="*/ 776849 h 932744"/>
                <a:gd name="connsiteX74" fmla="*/ 3528536 w 9182100"/>
                <a:gd name="connsiteY74" fmla="*/ 782469 h 932744"/>
                <a:gd name="connsiteX75" fmla="*/ 3628549 w 9182100"/>
                <a:gd name="connsiteY75" fmla="*/ 796089 h 932744"/>
                <a:gd name="connsiteX76" fmla="*/ 3828574 w 9182100"/>
                <a:gd name="connsiteY76" fmla="*/ 823140 h 932744"/>
                <a:gd name="connsiteX77" fmla="*/ 4231196 w 9182100"/>
                <a:gd name="connsiteY77" fmla="*/ 874099 h 932744"/>
                <a:gd name="connsiteX78" fmla="*/ 4433126 w 9182100"/>
                <a:gd name="connsiteY78" fmla="*/ 897435 h 932744"/>
                <a:gd name="connsiteX79" fmla="*/ 4485990 w 9182100"/>
                <a:gd name="connsiteY79" fmla="*/ 903246 h 932744"/>
                <a:gd name="connsiteX80" fmla="*/ 4539806 w 9182100"/>
                <a:gd name="connsiteY80" fmla="*/ 908961 h 932744"/>
                <a:gd name="connsiteX81" fmla="*/ 4593908 w 9182100"/>
                <a:gd name="connsiteY81" fmla="*/ 914199 h 932744"/>
                <a:gd name="connsiteX82" fmla="*/ 4648296 w 9182100"/>
                <a:gd name="connsiteY82" fmla="*/ 918771 h 932744"/>
                <a:gd name="connsiteX83" fmla="*/ 5092446 w 9182100"/>
                <a:gd name="connsiteY83" fmla="*/ 931154 h 932744"/>
                <a:gd name="connsiteX84" fmla="*/ 5533168 w 9182100"/>
                <a:gd name="connsiteY84" fmla="*/ 891816 h 932744"/>
                <a:gd name="connsiteX85" fmla="*/ 5918169 w 9182100"/>
                <a:gd name="connsiteY85" fmla="*/ 840666 h 932744"/>
                <a:gd name="connsiteX86" fmla="*/ 6007323 w 9182100"/>
                <a:gd name="connsiteY86" fmla="*/ 833237 h 932744"/>
                <a:gd name="connsiteX87" fmla="*/ 6051709 w 9182100"/>
                <a:gd name="connsiteY87" fmla="*/ 830570 h 932744"/>
                <a:gd name="connsiteX88" fmla="*/ 6097429 w 9182100"/>
                <a:gd name="connsiteY88" fmla="*/ 828379 h 932744"/>
                <a:gd name="connsiteX89" fmla="*/ 6287834 w 9182100"/>
                <a:gd name="connsiteY89" fmla="*/ 822569 h 932744"/>
                <a:gd name="connsiteX90" fmla="*/ 6681597 w 9182100"/>
                <a:gd name="connsiteY90" fmla="*/ 821235 h 932744"/>
                <a:gd name="connsiteX91" fmla="*/ 7079647 w 9182100"/>
                <a:gd name="connsiteY91" fmla="*/ 826569 h 932744"/>
                <a:gd name="connsiteX92" fmla="*/ 7478173 w 9182100"/>
                <a:gd name="connsiteY92" fmla="*/ 836094 h 932744"/>
                <a:gd name="connsiteX93" fmla="*/ 7871937 w 9182100"/>
                <a:gd name="connsiteY93" fmla="*/ 851430 h 932744"/>
                <a:gd name="connsiteX94" fmla="*/ 7919657 w 9182100"/>
                <a:gd name="connsiteY94" fmla="*/ 854097 h 932744"/>
                <a:gd name="connsiteX95" fmla="*/ 7964901 w 9182100"/>
                <a:gd name="connsiteY95" fmla="*/ 857240 h 932744"/>
                <a:gd name="connsiteX96" fmla="*/ 8015955 w 9182100"/>
                <a:gd name="connsiteY96" fmla="*/ 861050 h 932744"/>
                <a:gd name="connsiteX97" fmla="*/ 8072247 w 9182100"/>
                <a:gd name="connsiteY97" fmla="*/ 864384 h 932744"/>
                <a:gd name="connsiteX98" fmla="*/ 8286750 w 9182100"/>
                <a:gd name="connsiteY98" fmla="*/ 868384 h 932744"/>
                <a:gd name="connsiteX99" fmla="*/ 8704040 w 9182100"/>
                <a:gd name="connsiteY99" fmla="*/ 853716 h 932744"/>
                <a:gd name="connsiteX100" fmla="*/ 9120188 w 9182100"/>
                <a:gd name="connsiteY100" fmla="*/ 814092 h 932744"/>
                <a:gd name="connsiteX101" fmla="*/ 9181909 w 9182100"/>
                <a:gd name="connsiteY101" fmla="*/ 805519 h 932744"/>
                <a:gd name="connsiteX102" fmla="*/ 9181909 w 9182100"/>
                <a:gd name="connsiteY102" fmla="*/ 396420 h 9327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9182100" h="932744">
                  <a:moveTo>
                    <a:pt x="9182100" y="396420"/>
                  </a:moveTo>
                  <a:cubicBezTo>
                    <a:pt x="9156097" y="395182"/>
                    <a:pt x="9129999" y="393753"/>
                    <a:pt x="9103805" y="392229"/>
                  </a:cubicBezTo>
                  <a:cubicBezTo>
                    <a:pt x="8974169" y="384419"/>
                    <a:pt x="8843105" y="372989"/>
                    <a:pt x="8712422" y="359749"/>
                  </a:cubicBezTo>
                  <a:cubicBezTo>
                    <a:pt x="8581739" y="346319"/>
                    <a:pt x="8451056" y="331269"/>
                    <a:pt x="8322755" y="313362"/>
                  </a:cubicBezTo>
                  <a:cubicBezTo>
                    <a:pt x="8258747" y="304695"/>
                    <a:pt x="8195120" y="294979"/>
                    <a:pt x="8134826" y="283930"/>
                  </a:cubicBezTo>
                  <a:cubicBezTo>
                    <a:pt x="8119872" y="281168"/>
                    <a:pt x="8105013" y="278501"/>
                    <a:pt x="8090916" y="275643"/>
                  </a:cubicBezTo>
                  <a:lnTo>
                    <a:pt x="8069485" y="271262"/>
                  </a:lnTo>
                  <a:lnTo>
                    <a:pt x="8041862" y="266595"/>
                  </a:lnTo>
                  <a:cubicBezTo>
                    <a:pt x="8023574" y="263547"/>
                    <a:pt x="8004524" y="260213"/>
                    <a:pt x="7986903" y="257546"/>
                  </a:cubicBezTo>
                  <a:lnTo>
                    <a:pt x="7934230" y="249640"/>
                  </a:lnTo>
                  <a:cubicBezTo>
                    <a:pt x="7864221" y="239258"/>
                    <a:pt x="7795832" y="230209"/>
                    <a:pt x="7727537" y="221922"/>
                  </a:cubicBezTo>
                  <a:lnTo>
                    <a:pt x="7625239" y="209730"/>
                  </a:lnTo>
                  <a:lnTo>
                    <a:pt x="7523227" y="198110"/>
                  </a:lnTo>
                  <a:cubicBezTo>
                    <a:pt x="7387209" y="183060"/>
                    <a:pt x="7251573" y="170392"/>
                    <a:pt x="7115651" y="158010"/>
                  </a:cubicBezTo>
                  <a:cubicBezTo>
                    <a:pt x="6979730" y="146580"/>
                    <a:pt x="6843522" y="135721"/>
                    <a:pt x="6706839" y="126958"/>
                  </a:cubicBezTo>
                  <a:lnTo>
                    <a:pt x="6604064" y="120862"/>
                  </a:lnTo>
                  <a:cubicBezTo>
                    <a:pt x="6569869" y="118767"/>
                    <a:pt x="6535484" y="116862"/>
                    <a:pt x="6501003" y="115338"/>
                  </a:cubicBezTo>
                  <a:lnTo>
                    <a:pt x="6397467" y="110385"/>
                  </a:lnTo>
                  <a:lnTo>
                    <a:pt x="6293168" y="106860"/>
                  </a:lnTo>
                  <a:cubicBezTo>
                    <a:pt x="6222969" y="105146"/>
                    <a:pt x="6152769" y="103527"/>
                    <a:pt x="6079712" y="103908"/>
                  </a:cubicBezTo>
                  <a:cubicBezTo>
                    <a:pt x="6061710" y="103908"/>
                    <a:pt x="6043708" y="103812"/>
                    <a:pt x="6024563" y="104479"/>
                  </a:cubicBezTo>
                  <a:cubicBezTo>
                    <a:pt x="6005703" y="104955"/>
                    <a:pt x="5986844" y="105527"/>
                    <a:pt x="5968080" y="106479"/>
                  </a:cubicBezTo>
                  <a:cubicBezTo>
                    <a:pt x="5930456" y="108003"/>
                    <a:pt x="5893023" y="110385"/>
                    <a:pt x="5855875" y="113242"/>
                  </a:cubicBezTo>
                  <a:cubicBezTo>
                    <a:pt x="5706904" y="124577"/>
                    <a:pt x="5565934" y="145151"/>
                    <a:pt x="5439251" y="160105"/>
                  </a:cubicBezTo>
                  <a:cubicBezTo>
                    <a:pt x="5311902" y="175536"/>
                    <a:pt x="5194745" y="184680"/>
                    <a:pt x="5075396" y="186585"/>
                  </a:cubicBezTo>
                  <a:cubicBezTo>
                    <a:pt x="4956429" y="188490"/>
                    <a:pt x="4835748" y="182775"/>
                    <a:pt x="4712780" y="171249"/>
                  </a:cubicBezTo>
                  <a:lnTo>
                    <a:pt x="4666679" y="166773"/>
                  </a:lnTo>
                  <a:lnTo>
                    <a:pt x="4620292" y="161629"/>
                  </a:lnTo>
                  <a:cubicBezTo>
                    <a:pt x="4604862" y="160010"/>
                    <a:pt x="4589336" y="157914"/>
                    <a:pt x="4573810" y="156009"/>
                  </a:cubicBezTo>
                  <a:lnTo>
                    <a:pt x="4550569" y="153057"/>
                  </a:lnTo>
                  <a:lnTo>
                    <a:pt x="4538948" y="151628"/>
                  </a:lnTo>
                  <a:lnTo>
                    <a:pt x="4526566" y="149913"/>
                  </a:lnTo>
                  <a:lnTo>
                    <a:pt x="4327779" y="122862"/>
                  </a:lnTo>
                  <a:lnTo>
                    <a:pt x="3929729" y="68189"/>
                  </a:lnTo>
                  <a:lnTo>
                    <a:pt x="3729133" y="41900"/>
                  </a:lnTo>
                  <a:lnTo>
                    <a:pt x="3628930" y="28946"/>
                  </a:lnTo>
                  <a:lnTo>
                    <a:pt x="3573399" y="22278"/>
                  </a:lnTo>
                  <a:cubicBezTo>
                    <a:pt x="3554445" y="19992"/>
                    <a:pt x="3535585" y="17992"/>
                    <a:pt x="3516916" y="16468"/>
                  </a:cubicBezTo>
                  <a:cubicBezTo>
                    <a:pt x="3366611" y="2752"/>
                    <a:pt x="3219736" y="-2010"/>
                    <a:pt x="3074670" y="752"/>
                  </a:cubicBezTo>
                  <a:cubicBezTo>
                    <a:pt x="3002280" y="2181"/>
                    <a:pt x="2930176" y="4467"/>
                    <a:pt x="2858738" y="8753"/>
                  </a:cubicBezTo>
                  <a:cubicBezTo>
                    <a:pt x="2787206" y="13039"/>
                    <a:pt x="2716149" y="18754"/>
                    <a:pt x="2645474" y="25326"/>
                  </a:cubicBezTo>
                  <a:cubicBezTo>
                    <a:pt x="2362581" y="52473"/>
                    <a:pt x="2085975" y="97145"/>
                    <a:pt x="1810798" y="158010"/>
                  </a:cubicBezTo>
                  <a:cubicBezTo>
                    <a:pt x="1741837" y="173345"/>
                    <a:pt x="1673066" y="189442"/>
                    <a:pt x="1602772" y="208111"/>
                  </a:cubicBezTo>
                  <a:lnTo>
                    <a:pt x="1548860" y="222780"/>
                  </a:lnTo>
                  <a:lnTo>
                    <a:pt x="1501331" y="236115"/>
                  </a:lnTo>
                  <a:cubicBezTo>
                    <a:pt x="1471327" y="244497"/>
                    <a:pt x="1441228" y="253450"/>
                    <a:pt x="1411224" y="260880"/>
                  </a:cubicBezTo>
                  <a:cubicBezTo>
                    <a:pt x="1291209" y="293074"/>
                    <a:pt x="1170813" y="318982"/>
                    <a:pt x="1050893" y="338032"/>
                  </a:cubicBezTo>
                  <a:cubicBezTo>
                    <a:pt x="990790" y="347557"/>
                    <a:pt x="931069" y="354796"/>
                    <a:pt x="871252" y="360511"/>
                  </a:cubicBezTo>
                  <a:cubicBezTo>
                    <a:pt x="841438" y="362702"/>
                    <a:pt x="811530" y="365559"/>
                    <a:pt x="781812" y="366512"/>
                  </a:cubicBezTo>
                  <a:cubicBezTo>
                    <a:pt x="751904" y="368512"/>
                    <a:pt x="722376" y="368893"/>
                    <a:pt x="692563" y="369655"/>
                  </a:cubicBezTo>
                  <a:cubicBezTo>
                    <a:pt x="633222" y="370036"/>
                    <a:pt x="574167" y="368131"/>
                    <a:pt x="515017" y="363940"/>
                  </a:cubicBezTo>
                  <a:cubicBezTo>
                    <a:pt x="455867" y="359749"/>
                    <a:pt x="397097" y="351748"/>
                    <a:pt x="337661" y="341937"/>
                  </a:cubicBezTo>
                  <a:cubicBezTo>
                    <a:pt x="278225" y="331936"/>
                    <a:pt x="218599" y="318696"/>
                    <a:pt x="156972" y="303456"/>
                  </a:cubicBezTo>
                  <a:cubicBezTo>
                    <a:pt x="106680" y="290883"/>
                    <a:pt x="55150" y="276405"/>
                    <a:pt x="0" y="261642"/>
                  </a:cubicBezTo>
                  <a:lnTo>
                    <a:pt x="0" y="713412"/>
                  </a:lnTo>
                  <a:cubicBezTo>
                    <a:pt x="3048" y="714841"/>
                    <a:pt x="6096" y="716270"/>
                    <a:pt x="9144" y="717699"/>
                  </a:cubicBezTo>
                  <a:cubicBezTo>
                    <a:pt x="74295" y="747798"/>
                    <a:pt x="142875" y="775896"/>
                    <a:pt x="213360" y="801042"/>
                  </a:cubicBezTo>
                  <a:cubicBezTo>
                    <a:pt x="354521" y="851715"/>
                    <a:pt x="503873" y="887244"/>
                    <a:pt x="653510" y="908199"/>
                  </a:cubicBezTo>
                  <a:cubicBezTo>
                    <a:pt x="803338" y="928773"/>
                    <a:pt x="953929" y="935631"/>
                    <a:pt x="1101947" y="930773"/>
                  </a:cubicBezTo>
                  <a:cubicBezTo>
                    <a:pt x="1250252" y="926582"/>
                    <a:pt x="1396365" y="911437"/>
                    <a:pt x="1540002" y="889434"/>
                  </a:cubicBezTo>
                  <a:cubicBezTo>
                    <a:pt x="1576197" y="884386"/>
                    <a:pt x="1611535" y="877433"/>
                    <a:pt x="1647158" y="871242"/>
                  </a:cubicBezTo>
                  <a:lnTo>
                    <a:pt x="1698117" y="862193"/>
                  </a:lnTo>
                  <a:lnTo>
                    <a:pt x="1742789" y="854668"/>
                  </a:lnTo>
                  <a:cubicBezTo>
                    <a:pt x="1804035" y="845048"/>
                    <a:pt x="1867472" y="835428"/>
                    <a:pt x="1931003" y="826950"/>
                  </a:cubicBezTo>
                  <a:cubicBezTo>
                    <a:pt x="2058353" y="810282"/>
                    <a:pt x="2186750" y="795327"/>
                    <a:pt x="2314861" y="783897"/>
                  </a:cubicBezTo>
                  <a:cubicBezTo>
                    <a:pt x="2378964" y="778087"/>
                    <a:pt x="2442972" y="772467"/>
                    <a:pt x="2506885" y="768086"/>
                  </a:cubicBezTo>
                  <a:cubicBezTo>
                    <a:pt x="2538794" y="765990"/>
                    <a:pt x="2570798" y="763800"/>
                    <a:pt x="2602611" y="762085"/>
                  </a:cubicBezTo>
                  <a:cubicBezTo>
                    <a:pt x="2634520" y="760180"/>
                    <a:pt x="2666333" y="758370"/>
                    <a:pt x="2698052" y="756846"/>
                  </a:cubicBezTo>
                  <a:cubicBezTo>
                    <a:pt x="2761583" y="753894"/>
                    <a:pt x="2825020" y="751703"/>
                    <a:pt x="2887980" y="750846"/>
                  </a:cubicBezTo>
                  <a:cubicBezTo>
                    <a:pt x="2951036" y="749417"/>
                    <a:pt x="3013615" y="749322"/>
                    <a:pt x="3075813" y="750179"/>
                  </a:cubicBezTo>
                  <a:cubicBezTo>
                    <a:pt x="3106865" y="750846"/>
                    <a:pt x="3137916" y="751417"/>
                    <a:pt x="3168587" y="752751"/>
                  </a:cubicBezTo>
                  <a:cubicBezTo>
                    <a:pt x="3199448" y="753703"/>
                    <a:pt x="3229928" y="755227"/>
                    <a:pt x="3260408" y="756656"/>
                  </a:cubicBezTo>
                  <a:cubicBezTo>
                    <a:pt x="3320987" y="760466"/>
                    <a:pt x="3381470" y="764562"/>
                    <a:pt x="3440049" y="771610"/>
                  </a:cubicBezTo>
                  <a:cubicBezTo>
                    <a:pt x="3454908" y="773039"/>
                    <a:pt x="3469386" y="775039"/>
                    <a:pt x="3483864" y="776849"/>
                  </a:cubicBezTo>
                  <a:lnTo>
                    <a:pt x="3528536" y="782469"/>
                  </a:lnTo>
                  <a:lnTo>
                    <a:pt x="3628549" y="796089"/>
                  </a:lnTo>
                  <a:lnTo>
                    <a:pt x="3828574" y="823140"/>
                  </a:lnTo>
                  <a:cubicBezTo>
                    <a:pt x="3962019" y="840190"/>
                    <a:pt x="4095750" y="858573"/>
                    <a:pt x="4231196" y="874099"/>
                  </a:cubicBezTo>
                  <a:lnTo>
                    <a:pt x="4433126" y="897435"/>
                  </a:lnTo>
                  <a:lnTo>
                    <a:pt x="4485990" y="903246"/>
                  </a:lnTo>
                  <a:cubicBezTo>
                    <a:pt x="4503897" y="905151"/>
                    <a:pt x="4521708" y="907341"/>
                    <a:pt x="4539806" y="908961"/>
                  </a:cubicBezTo>
                  <a:lnTo>
                    <a:pt x="4593908" y="914199"/>
                  </a:lnTo>
                  <a:lnTo>
                    <a:pt x="4648296" y="918771"/>
                  </a:lnTo>
                  <a:cubicBezTo>
                    <a:pt x="4793456" y="930392"/>
                    <a:pt x="4942237" y="935631"/>
                    <a:pt x="5092446" y="931154"/>
                  </a:cubicBezTo>
                  <a:cubicBezTo>
                    <a:pt x="5242274" y="927249"/>
                    <a:pt x="5393627" y="911437"/>
                    <a:pt x="5533168" y="891816"/>
                  </a:cubicBezTo>
                  <a:cubicBezTo>
                    <a:pt x="5673471" y="872289"/>
                    <a:pt x="5798820" y="851906"/>
                    <a:pt x="5918169" y="840666"/>
                  </a:cubicBezTo>
                  <a:cubicBezTo>
                    <a:pt x="5948077" y="837809"/>
                    <a:pt x="5977795" y="835237"/>
                    <a:pt x="6007323" y="833237"/>
                  </a:cubicBezTo>
                  <a:cubicBezTo>
                    <a:pt x="6022086" y="832094"/>
                    <a:pt x="6036945" y="831332"/>
                    <a:pt x="6051709" y="830570"/>
                  </a:cubicBezTo>
                  <a:lnTo>
                    <a:pt x="6097429" y="828379"/>
                  </a:lnTo>
                  <a:cubicBezTo>
                    <a:pt x="6158960" y="825236"/>
                    <a:pt x="6223445" y="823807"/>
                    <a:pt x="6287834" y="822569"/>
                  </a:cubicBezTo>
                  <a:cubicBezTo>
                    <a:pt x="6417374" y="820664"/>
                    <a:pt x="6549485" y="820188"/>
                    <a:pt x="6681597" y="821235"/>
                  </a:cubicBezTo>
                  <a:cubicBezTo>
                    <a:pt x="6813899" y="822378"/>
                    <a:pt x="6946773" y="823617"/>
                    <a:pt x="7079647" y="826569"/>
                  </a:cubicBezTo>
                  <a:cubicBezTo>
                    <a:pt x="7212520" y="828951"/>
                    <a:pt x="7345585" y="831903"/>
                    <a:pt x="7478173" y="836094"/>
                  </a:cubicBezTo>
                  <a:cubicBezTo>
                    <a:pt x="7610475" y="839714"/>
                    <a:pt x="7743539" y="844953"/>
                    <a:pt x="7871937" y="851430"/>
                  </a:cubicBezTo>
                  <a:lnTo>
                    <a:pt x="7919657" y="854097"/>
                  </a:lnTo>
                  <a:cubicBezTo>
                    <a:pt x="7935564" y="854954"/>
                    <a:pt x="7949756" y="856192"/>
                    <a:pt x="7964901" y="857240"/>
                  </a:cubicBezTo>
                  <a:lnTo>
                    <a:pt x="8015955" y="861050"/>
                  </a:lnTo>
                  <a:cubicBezTo>
                    <a:pt x="8035195" y="862383"/>
                    <a:pt x="8053769" y="863622"/>
                    <a:pt x="8072247" y="864384"/>
                  </a:cubicBezTo>
                  <a:cubicBezTo>
                    <a:pt x="8145780" y="867527"/>
                    <a:pt x="8216456" y="868479"/>
                    <a:pt x="8286750" y="868384"/>
                  </a:cubicBezTo>
                  <a:cubicBezTo>
                    <a:pt x="8427148" y="867527"/>
                    <a:pt x="8565452" y="862574"/>
                    <a:pt x="8704040" y="853716"/>
                  </a:cubicBezTo>
                  <a:cubicBezTo>
                    <a:pt x="8842534" y="844762"/>
                    <a:pt x="8980741" y="832284"/>
                    <a:pt x="9120188" y="814092"/>
                  </a:cubicBezTo>
                  <a:cubicBezTo>
                    <a:pt x="9140761" y="811425"/>
                    <a:pt x="9161336" y="808567"/>
                    <a:pt x="9181909" y="805519"/>
                  </a:cubicBezTo>
                  <a:lnTo>
                    <a:pt x="9181909" y="396420"/>
                  </a:lnTo>
                  <a:close/>
                </a:path>
              </a:pathLst>
            </a:custGeom>
            <a:solidFill>
              <a:schemeClr val="bg1">
                <a:alpha val="30000"/>
              </a:schemeClr>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BABC2C1-F0B4-676D-2ADD-0A0C98F90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580789"/>
              <a:ext cx="9182100" cy="544245"/>
            </a:xfrm>
            <a:custGeom>
              <a:avLst/>
              <a:gdLst>
                <a:gd name="connsiteX0" fmla="*/ 9182100 w 9182100"/>
                <a:gd name="connsiteY0" fmla="*/ 154189 h 544245"/>
                <a:gd name="connsiteX1" fmla="*/ 9047702 w 9182100"/>
                <a:gd name="connsiteY1" fmla="*/ 162762 h 544245"/>
                <a:gd name="connsiteX2" fmla="*/ 8652224 w 9182100"/>
                <a:gd name="connsiteY2" fmla="*/ 178287 h 544245"/>
                <a:gd name="connsiteX3" fmla="*/ 8255603 w 9182100"/>
                <a:gd name="connsiteY3" fmla="*/ 161047 h 544245"/>
                <a:gd name="connsiteX4" fmla="*/ 8060722 w 9182100"/>
                <a:gd name="connsiteY4" fmla="*/ 140854 h 544245"/>
                <a:gd name="connsiteX5" fmla="*/ 8013478 w 9182100"/>
                <a:gd name="connsiteY5" fmla="*/ 134187 h 544245"/>
                <a:gd name="connsiteX6" fmla="*/ 7990428 w 9182100"/>
                <a:gd name="connsiteY6" fmla="*/ 130567 h 544245"/>
                <a:gd name="connsiteX7" fmla="*/ 7964139 w 9182100"/>
                <a:gd name="connsiteY7" fmla="*/ 126853 h 544245"/>
                <a:gd name="connsiteX8" fmla="*/ 7911656 w 9182100"/>
                <a:gd name="connsiteY8" fmla="*/ 119518 h 544245"/>
                <a:gd name="connsiteX9" fmla="*/ 7860220 w 9182100"/>
                <a:gd name="connsiteY9" fmla="*/ 113232 h 544245"/>
                <a:gd name="connsiteX10" fmla="*/ 7453884 w 9182100"/>
                <a:gd name="connsiteY10" fmla="*/ 70369 h 544245"/>
                <a:gd name="connsiteX11" fmla="*/ 7048976 w 9182100"/>
                <a:gd name="connsiteY11" fmla="*/ 36556 h 544245"/>
                <a:gd name="connsiteX12" fmla="*/ 6846285 w 9182100"/>
                <a:gd name="connsiteY12" fmla="*/ 22649 h 544245"/>
                <a:gd name="connsiteX13" fmla="*/ 6643212 w 9182100"/>
                <a:gd name="connsiteY13" fmla="*/ 11600 h 544245"/>
                <a:gd name="connsiteX14" fmla="*/ 6541485 w 9182100"/>
                <a:gd name="connsiteY14" fmla="*/ 7314 h 544245"/>
                <a:gd name="connsiteX15" fmla="*/ 6439567 w 9182100"/>
                <a:gd name="connsiteY15" fmla="*/ 3885 h 544245"/>
                <a:gd name="connsiteX16" fmla="*/ 6337459 w 9182100"/>
                <a:gd name="connsiteY16" fmla="*/ 1313 h 544245"/>
                <a:gd name="connsiteX17" fmla="*/ 6234970 w 9182100"/>
                <a:gd name="connsiteY17" fmla="*/ 75 h 544245"/>
                <a:gd name="connsiteX18" fmla="*/ 6027802 w 9182100"/>
                <a:gd name="connsiteY18" fmla="*/ 2265 h 544245"/>
                <a:gd name="connsiteX19" fmla="*/ 5921978 w 9182100"/>
                <a:gd name="connsiteY19" fmla="*/ 6552 h 544245"/>
                <a:gd name="connsiteX20" fmla="*/ 5815965 w 9182100"/>
                <a:gd name="connsiteY20" fmla="*/ 14362 h 544245"/>
                <a:gd name="connsiteX21" fmla="*/ 5408390 w 9182100"/>
                <a:gd name="connsiteY21" fmla="*/ 67036 h 544245"/>
                <a:gd name="connsiteX22" fmla="*/ 5023866 w 9182100"/>
                <a:gd name="connsiteY22" fmla="*/ 103992 h 544245"/>
                <a:gd name="connsiteX23" fmla="*/ 4831556 w 9182100"/>
                <a:gd name="connsiteY23" fmla="*/ 106374 h 544245"/>
                <a:gd name="connsiteX24" fmla="*/ 4637723 w 9182100"/>
                <a:gd name="connsiteY24" fmla="*/ 98754 h 544245"/>
                <a:gd name="connsiteX25" fmla="*/ 4442460 w 9182100"/>
                <a:gd name="connsiteY25" fmla="*/ 83038 h 544245"/>
                <a:gd name="connsiteX26" fmla="*/ 4341686 w 9182100"/>
                <a:gd name="connsiteY26" fmla="*/ 77227 h 544245"/>
                <a:gd name="connsiteX27" fmla="*/ 4241006 w 9182100"/>
                <a:gd name="connsiteY27" fmla="*/ 71989 h 544245"/>
                <a:gd name="connsiteX28" fmla="*/ 3836956 w 9182100"/>
                <a:gd name="connsiteY28" fmla="*/ 54177 h 544245"/>
                <a:gd name="connsiteX29" fmla="*/ 3634549 w 9182100"/>
                <a:gd name="connsiteY29" fmla="*/ 45414 h 544245"/>
                <a:gd name="connsiteX30" fmla="*/ 3533394 w 9182100"/>
                <a:gd name="connsiteY30" fmla="*/ 40461 h 544245"/>
                <a:gd name="connsiteX31" fmla="*/ 3481959 w 9182100"/>
                <a:gd name="connsiteY31" fmla="*/ 37889 h 544245"/>
                <a:gd name="connsiteX32" fmla="*/ 3430238 w 9182100"/>
                <a:gd name="connsiteY32" fmla="*/ 35889 h 544245"/>
                <a:gd name="connsiteX33" fmla="*/ 3020473 w 9182100"/>
                <a:gd name="connsiteY33" fmla="*/ 37603 h 544245"/>
                <a:gd name="connsiteX34" fmla="*/ 2614422 w 9182100"/>
                <a:gd name="connsiteY34" fmla="*/ 56844 h 544245"/>
                <a:gd name="connsiteX35" fmla="*/ 2208657 w 9182100"/>
                <a:gd name="connsiteY35" fmla="*/ 81609 h 544245"/>
                <a:gd name="connsiteX36" fmla="*/ 1800606 w 9182100"/>
                <a:gd name="connsiteY36" fmla="*/ 107612 h 544245"/>
                <a:gd name="connsiteX37" fmla="*/ 1594676 w 9182100"/>
                <a:gd name="connsiteY37" fmla="*/ 124948 h 544245"/>
                <a:gd name="connsiteX38" fmla="*/ 1491996 w 9182100"/>
                <a:gd name="connsiteY38" fmla="*/ 136568 h 544245"/>
                <a:gd name="connsiteX39" fmla="*/ 1442942 w 9182100"/>
                <a:gd name="connsiteY39" fmla="*/ 141902 h 544245"/>
                <a:gd name="connsiteX40" fmla="*/ 1418463 w 9182100"/>
                <a:gd name="connsiteY40" fmla="*/ 144664 h 544245"/>
                <a:gd name="connsiteX41" fmla="*/ 1393984 w 9182100"/>
                <a:gd name="connsiteY41" fmla="*/ 146855 h 544245"/>
                <a:gd name="connsiteX42" fmla="*/ 1006697 w 9182100"/>
                <a:gd name="connsiteY42" fmla="*/ 169810 h 544245"/>
                <a:gd name="connsiteX43" fmla="*/ 816864 w 9182100"/>
                <a:gd name="connsiteY43" fmla="*/ 170953 h 544245"/>
                <a:gd name="connsiteX44" fmla="*/ 769906 w 9182100"/>
                <a:gd name="connsiteY44" fmla="*/ 169715 h 544245"/>
                <a:gd name="connsiteX45" fmla="*/ 723043 w 9182100"/>
                <a:gd name="connsiteY45" fmla="*/ 168096 h 544245"/>
                <a:gd name="connsiteX46" fmla="*/ 676370 w 9182100"/>
                <a:gd name="connsiteY46" fmla="*/ 166286 h 544245"/>
                <a:gd name="connsiteX47" fmla="*/ 629888 w 9182100"/>
                <a:gd name="connsiteY47" fmla="*/ 163333 h 544245"/>
                <a:gd name="connsiteX48" fmla="*/ 445484 w 9182100"/>
                <a:gd name="connsiteY48" fmla="*/ 146093 h 544245"/>
                <a:gd name="connsiteX49" fmla="*/ 263366 w 9182100"/>
                <a:gd name="connsiteY49" fmla="*/ 115232 h 544245"/>
                <a:gd name="connsiteX50" fmla="*/ 81439 w 9182100"/>
                <a:gd name="connsiteY50" fmla="*/ 70369 h 544245"/>
                <a:gd name="connsiteX51" fmla="*/ 35338 w 9182100"/>
                <a:gd name="connsiteY51" fmla="*/ 57034 h 544245"/>
                <a:gd name="connsiteX52" fmla="*/ 0 w 9182100"/>
                <a:gd name="connsiteY52" fmla="*/ 46652 h 544245"/>
                <a:gd name="connsiteX53" fmla="*/ 0 w 9182100"/>
                <a:gd name="connsiteY53" fmla="*/ 426795 h 544245"/>
                <a:gd name="connsiteX54" fmla="*/ 178594 w 9182100"/>
                <a:gd name="connsiteY54" fmla="*/ 479658 h 544245"/>
                <a:gd name="connsiteX55" fmla="*/ 610457 w 9182100"/>
                <a:gd name="connsiteY55" fmla="*/ 542619 h 544245"/>
                <a:gd name="connsiteX56" fmla="*/ 826865 w 9182100"/>
                <a:gd name="connsiteY56" fmla="*/ 539666 h 544245"/>
                <a:gd name="connsiteX57" fmla="*/ 1039654 w 9182100"/>
                <a:gd name="connsiteY57" fmla="*/ 515187 h 544245"/>
                <a:gd name="connsiteX58" fmla="*/ 1449705 w 9182100"/>
                <a:gd name="connsiteY58" fmla="*/ 415270 h 544245"/>
                <a:gd name="connsiteX59" fmla="*/ 1548765 w 9182100"/>
                <a:gd name="connsiteY59" fmla="*/ 382123 h 544245"/>
                <a:gd name="connsiteX60" fmla="*/ 1642872 w 9182100"/>
                <a:gd name="connsiteY60" fmla="*/ 349261 h 544245"/>
                <a:gd name="connsiteX61" fmla="*/ 1832991 w 9182100"/>
                <a:gd name="connsiteY61" fmla="*/ 289158 h 544245"/>
                <a:gd name="connsiteX62" fmla="*/ 2222754 w 9182100"/>
                <a:gd name="connsiteY62" fmla="*/ 193623 h 544245"/>
                <a:gd name="connsiteX63" fmla="*/ 2620137 w 9182100"/>
                <a:gd name="connsiteY63" fmla="*/ 138378 h 544245"/>
                <a:gd name="connsiteX64" fmla="*/ 3020473 w 9182100"/>
                <a:gd name="connsiteY64" fmla="*/ 127234 h 544245"/>
                <a:gd name="connsiteX65" fmla="*/ 3219736 w 9182100"/>
                <a:gd name="connsiteY65" fmla="*/ 139807 h 544245"/>
                <a:gd name="connsiteX66" fmla="*/ 3318605 w 9182100"/>
                <a:gd name="connsiteY66" fmla="*/ 151713 h 544245"/>
                <a:gd name="connsiteX67" fmla="*/ 3367754 w 9182100"/>
                <a:gd name="connsiteY67" fmla="*/ 158666 h 544245"/>
                <a:gd name="connsiteX68" fmla="*/ 3416618 w 9182100"/>
                <a:gd name="connsiteY68" fmla="*/ 166858 h 544245"/>
                <a:gd name="connsiteX69" fmla="*/ 3465195 w 9182100"/>
                <a:gd name="connsiteY69" fmla="*/ 176097 h 544245"/>
                <a:gd name="connsiteX70" fmla="*/ 3513868 w 9182100"/>
                <a:gd name="connsiteY70" fmla="*/ 185908 h 544245"/>
                <a:gd name="connsiteX71" fmla="*/ 3612737 w 9182100"/>
                <a:gd name="connsiteY71" fmla="*/ 207625 h 544245"/>
                <a:gd name="connsiteX72" fmla="*/ 3810381 w 9182100"/>
                <a:gd name="connsiteY72" fmla="*/ 252106 h 544245"/>
                <a:gd name="connsiteX73" fmla="*/ 4206621 w 9182100"/>
                <a:gd name="connsiteY73" fmla="*/ 339736 h 544245"/>
                <a:gd name="connsiteX74" fmla="*/ 4306062 w 9182100"/>
                <a:gd name="connsiteY74" fmla="*/ 359834 h 544245"/>
                <a:gd name="connsiteX75" fmla="*/ 4405503 w 9182100"/>
                <a:gd name="connsiteY75" fmla="*/ 378979 h 544245"/>
                <a:gd name="connsiteX76" fmla="*/ 4611529 w 9182100"/>
                <a:gd name="connsiteY76" fmla="*/ 405745 h 544245"/>
                <a:gd name="connsiteX77" fmla="*/ 5031677 w 9182100"/>
                <a:gd name="connsiteY77" fmla="*/ 427462 h 544245"/>
                <a:gd name="connsiteX78" fmla="*/ 5243227 w 9182100"/>
                <a:gd name="connsiteY78" fmla="*/ 418699 h 544245"/>
                <a:gd name="connsiteX79" fmla="*/ 5451062 w 9182100"/>
                <a:gd name="connsiteY79" fmla="*/ 398029 h 544245"/>
                <a:gd name="connsiteX80" fmla="*/ 5844635 w 9182100"/>
                <a:gd name="connsiteY80" fmla="*/ 353071 h 544245"/>
                <a:gd name="connsiteX81" fmla="*/ 5939981 w 9182100"/>
                <a:gd name="connsiteY81" fmla="*/ 346975 h 544245"/>
                <a:gd name="connsiteX82" fmla="*/ 6035898 w 9182100"/>
                <a:gd name="connsiteY82" fmla="*/ 344118 h 544245"/>
                <a:gd name="connsiteX83" fmla="*/ 6232303 w 9182100"/>
                <a:gd name="connsiteY83" fmla="*/ 343642 h 544245"/>
                <a:gd name="connsiteX84" fmla="*/ 6630924 w 9182100"/>
                <a:gd name="connsiteY84" fmla="*/ 351071 h 544245"/>
                <a:gd name="connsiteX85" fmla="*/ 6831140 w 9182100"/>
                <a:gd name="connsiteY85" fmla="*/ 356596 h 544245"/>
                <a:gd name="connsiteX86" fmla="*/ 7031545 w 9182100"/>
                <a:gd name="connsiteY86" fmla="*/ 362501 h 544245"/>
                <a:gd name="connsiteX87" fmla="*/ 7432262 w 9182100"/>
                <a:gd name="connsiteY87" fmla="*/ 378408 h 544245"/>
                <a:gd name="connsiteX88" fmla="*/ 7830312 w 9182100"/>
                <a:gd name="connsiteY88" fmla="*/ 402506 h 544245"/>
                <a:gd name="connsiteX89" fmla="*/ 7879270 w 9182100"/>
                <a:gd name="connsiteY89" fmla="*/ 406792 h 544245"/>
                <a:gd name="connsiteX90" fmla="*/ 7926895 w 9182100"/>
                <a:gd name="connsiteY90" fmla="*/ 411745 h 544245"/>
                <a:gd name="connsiteX91" fmla="*/ 7977569 w 9182100"/>
                <a:gd name="connsiteY91" fmla="*/ 417175 h 544245"/>
                <a:gd name="connsiteX92" fmla="*/ 8030623 w 9182100"/>
                <a:gd name="connsiteY92" fmla="*/ 422127 h 544245"/>
                <a:gd name="connsiteX93" fmla="*/ 8237982 w 9182100"/>
                <a:gd name="connsiteY93" fmla="*/ 435177 h 544245"/>
                <a:gd name="connsiteX94" fmla="*/ 8647748 w 9182100"/>
                <a:gd name="connsiteY94" fmla="*/ 449464 h 544245"/>
                <a:gd name="connsiteX95" fmla="*/ 8852821 w 9182100"/>
                <a:gd name="connsiteY95" fmla="*/ 456132 h 544245"/>
                <a:gd name="connsiteX96" fmla="*/ 8955786 w 9182100"/>
                <a:gd name="connsiteY96" fmla="*/ 458132 h 544245"/>
                <a:gd name="connsiteX97" fmla="*/ 9059227 w 9182100"/>
                <a:gd name="connsiteY97" fmla="*/ 457751 h 544245"/>
                <a:gd name="connsiteX98" fmla="*/ 9182005 w 9182100"/>
                <a:gd name="connsiteY98" fmla="*/ 452512 h 544245"/>
                <a:gd name="connsiteX99" fmla="*/ 9182005 w 9182100"/>
                <a:gd name="connsiteY99" fmla="*/ 154189 h 54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9182100" h="544245">
                  <a:moveTo>
                    <a:pt x="9182100" y="154189"/>
                  </a:moveTo>
                  <a:cubicBezTo>
                    <a:pt x="9137618" y="157142"/>
                    <a:pt x="9092851" y="159904"/>
                    <a:pt x="9047702" y="162762"/>
                  </a:cubicBezTo>
                  <a:cubicBezTo>
                    <a:pt x="8917114" y="170668"/>
                    <a:pt x="8784717" y="178002"/>
                    <a:pt x="8652224" y="178287"/>
                  </a:cubicBezTo>
                  <a:cubicBezTo>
                    <a:pt x="8519732" y="178764"/>
                    <a:pt x="8387049" y="171239"/>
                    <a:pt x="8255603" y="161047"/>
                  </a:cubicBezTo>
                  <a:cubicBezTo>
                    <a:pt x="8189881" y="155904"/>
                    <a:pt x="8124539" y="149236"/>
                    <a:pt x="8060722" y="140854"/>
                  </a:cubicBezTo>
                  <a:cubicBezTo>
                    <a:pt x="8044815" y="138759"/>
                    <a:pt x="8029099" y="136473"/>
                    <a:pt x="8013478" y="134187"/>
                  </a:cubicBezTo>
                  <a:lnTo>
                    <a:pt x="7990428" y="130567"/>
                  </a:lnTo>
                  <a:lnTo>
                    <a:pt x="7964139" y="126853"/>
                  </a:lnTo>
                  <a:cubicBezTo>
                    <a:pt x="7946708" y="124376"/>
                    <a:pt x="7928896" y="121709"/>
                    <a:pt x="7911656" y="119518"/>
                  </a:cubicBezTo>
                  <a:lnTo>
                    <a:pt x="7860220" y="113232"/>
                  </a:lnTo>
                  <a:cubicBezTo>
                    <a:pt x="7723728" y="96277"/>
                    <a:pt x="7589044" y="83038"/>
                    <a:pt x="7453884" y="70369"/>
                  </a:cubicBezTo>
                  <a:cubicBezTo>
                    <a:pt x="7318915" y="57701"/>
                    <a:pt x="7184041" y="46366"/>
                    <a:pt x="7048976" y="36556"/>
                  </a:cubicBezTo>
                  <a:cubicBezTo>
                    <a:pt x="6981444" y="31793"/>
                    <a:pt x="6913912" y="26840"/>
                    <a:pt x="6846285" y="22649"/>
                  </a:cubicBezTo>
                  <a:cubicBezTo>
                    <a:pt x="6778657" y="18553"/>
                    <a:pt x="6710934" y="14934"/>
                    <a:pt x="6643212" y="11600"/>
                  </a:cubicBezTo>
                  <a:lnTo>
                    <a:pt x="6541485" y="7314"/>
                  </a:lnTo>
                  <a:cubicBezTo>
                    <a:pt x="6507576" y="5790"/>
                    <a:pt x="6473667" y="4647"/>
                    <a:pt x="6439567" y="3885"/>
                  </a:cubicBezTo>
                  <a:lnTo>
                    <a:pt x="6337459" y="1313"/>
                  </a:lnTo>
                  <a:lnTo>
                    <a:pt x="6234970" y="75"/>
                  </a:lnTo>
                  <a:cubicBezTo>
                    <a:pt x="6166295" y="-116"/>
                    <a:pt x="6097715" y="-116"/>
                    <a:pt x="6027802" y="2265"/>
                  </a:cubicBezTo>
                  <a:cubicBezTo>
                    <a:pt x="5993320" y="3123"/>
                    <a:pt x="5957412" y="4456"/>
                    <a:pt x="5921978" y="6552"/>
                  </a:cubicBezTo>
                  <a:cubicBezTo>
                    <a:pt x="5886546" y="8552"/>
                    <a:pt x="5851112" y="11124"/>
                    <a:pt x="5815965" y="14362"/>
                  </a:cubicBezTo>
                  <a:cubicBezTo>
                    <a:pt x="5674995" y="27126"/>
                    <a:pt x="5538597" y="48938"/>
                    <a:pt x="5408390" y="67036"/>
                  </a:cubicBezTo>
                  <a:cubicBezTo>
                    <a:pt x="5277993" y="85514"/>
                    <a:pt x="5151692" y="99039"/>
                    <a:pt x="5023866" y="103992"/>
                  </a:cubicBezTo>
                  <a:cubicBezTo>
                    <a:pt x="4960049" y="106660"/>
                    <a:pt x="4895946" y="107231"/>
                    <a:pt x="4831556" y="106374"/>
                  </a:cubicBezTo>
                  <a:cubicBezTo>
                    <a:pt x="4767167" y="105231"/>
                    <a:pt x="4702588" y="102468"/>
                    <a:pt x="4637723" y="98754"/>
                  </a:cubicBezTo>
                  <a:cubicBezTo>
                    <a:pt x="4572762" y="95230"/>
                    <a:pt x="4507992" y="88848"/>
                    <a:pt x="4442460" y="83038"/>
                  </a:cubicBezTo>
                  <a:cubicBezTo>
                    <a:pt x="4408837" y="80752"/>
                    <a:pt x="4375214" y="79228"/>
                    <a:pt x="4341686" y="77227"/>
                  </a:cubicBezTo>
                  <a:cubicBezTo>
                    <a:pt x="4308158" y="75227"/>
                    <a:pt x="4274534" y="73417"/>
                    <a:pt x="4241006" y="71989"/>
                  </a:cubicBezTo>
                  <a:cubicBezTo>
                    <a:pt x="4106895" y="65131"/>
                    <a:pt x="3971925" y="59797"/>
                    <a:pt x="3836956" y="54177"/>
                  </a:cubicBezTo>
                  <a:lnTo>
                    <a:pt x="3634549" y="45414"/>
                  </a:lnTo>
                  <a:lnTo>
                    <a:pt x="3533394" y="40461"/>
                  </a:lnTo>
                  <a:lnTo>
                    <a:pt x="3481959" y="37889"/>
                  </a:lnTo>
                  <a:cubicBezTo>
                    <a:pt x="3464719" y="37127"/>
                    <a:pt x="3447479" y="36079"/>
                    <a:pt x="3430238" y="35889"/>
                  </a:cubicBezTo>
                  <a:cubicBezTo>
                    <a:pt x="3292602" y="31126"/>
                    <a:pt x="3156299" y="33603"/>
                    <a:pt x="3020473" y="37603"/>
                  </a:cubicBezTo>
                  <a:cubicBezTo>
                    <a:pt x="2884741" y="41985"/>
                    <a:pt x="2749487" y="48843"/>
                    <a:pt x="2614422" y="56844"/>
                  </a:cubicBezTo>
                  <a:lnTo>
                    <a:pt x="2208657" y="81609"/>
                  </a:lnTo>
                  <a:cubicBezTo>
                    <a:pt x="2073116" y="89991"/>
                    <a:pt x="1937195" y="97515"/>
                    <a:pt x="1800606" y="107612"/>
                  </a:cubicBezTo>
                  <a:cubicBezTo>
                    <a:pt x="1732217" y="112184"/>
                    <a:pt x="1663827" y="117804"/>
                    <a:pt x="1594676" y="124948"/>
                  </a:cubicBezTo>
                  <a:lnTo>
                    <a:pt x="1491996" y="136568"/>
                  </a:lnTo>
                  <a:lnTo>
                    <a:pt x="1442942" y="141902"/>
                  </a:lnTo>
                  <a:lnTo>
                    <a:pt x="1418463" y="144664"/>
                  </a:lnTo>
                  <a:lnTo>
                    <a:pt x="1393984" y="146855"/>
                  </a:lnTo>
                  <a:cubicBezTo>
                    <a:pt x="1263491" y="159142"/>
                    <a:pt x="1134142" y="166667"/>
                    <a:pt x="1006697" y="169810"/>
                  </a:cubicBezTo>
                  <a:cubicBezTo>
                    <a:pt x="942975" y="172001"/>
                    <a:pt x="879729" y="171239"/>
                    <a:pt x="816864" y="170953"/>
                  </a:cubicBezTo>
                  <a:lnTo>
                    <a:pt x="769906" y="169715"/>
                  </a:lnTo>
                  <a:cubicBezTo>
                    <a:pt x="754285" y="169525"/>
                    <a:pt x="738569" y="169048"/>
                    <a:pt x="723043" y="168096"/>
                  </a:cubicBezTo>
                  <a:lnTo>
                    <a:pt x="676370" y="166286"/>
                  </a:lnTo>
                  <a:cubicBezTo>
                    <a:pt x="660845" y="165238"/>
                    <a:pt x="645414" y="164095"/>
                    <a:pt x="629888" y="163333"/>
                  </a:cubicBezTo>
                  <a:cubicBezTo>
                    <a:pt x="568071" y="159047"/>
                    <a:pt x="506540" y="154094"/>
                    <a:pt x="445484" y="146093"/>
                  </a:cubicBezTo>
                  <a:cubicBezTo>
                    <a:pt x="384524" y="137997"/>
                    <a:pt x="323850" y="128091"/>
                    <a:pt x="263366" y="115232"/>
                  </a:cubicBezTo>
                  <a:cubicBezTo>
                    <a:pt x="202787" y="102850"/>
                    <a:pt x="142589" y="87419"/>
                    <a:pt x="81439" y="70369"/>
                  </a:cubicBezTo>
                  <a:cubicBezTo>
                    <a:pt x="66199" y="66178"/>
                    <a:pt x="50864" y="61702"/>
                    <a:pt x="35338" y="57034"/>
                  </a:cubicBezTo>
                  <a:lnTo>
                    <a:pt x="0" y="46652"/>
                  </a:lnTo>
                  <a:lnTo>
                    <a:pt x="0" y="426795"/>
                  </a:lnTo>
                  <a:cubicBezTo>
                    <a:pt x="58198" y="446416"/>
                    <a:pt x="117920" y="464323"/>
                    <a:pt x="178594" y="479658"/>
                  </a:cubicBezTo>
                  <a:cubicBezTo>
                    <a:pt x="319850" y="514901"/>
                    <a:pt x="465582" y="537094"/>
                    <a:pt x="610457" y="542619"/>
                  </a:cubicBezTo>
                  <a:cubicBezTo>
                    <a:pt x="682943" y="545953"/>
                    <a:pt x="755142" y="543762"/>
                    <a:pt x="826865" y="539666"/>
                  </a:cubicBezTo>
                  <a:cubicBezTo>
                    <a:pt x="898398" y="534523"/>
                    <a:pt x="969645" y="526903"/>
                    <a:pt x="1039654" y="515187"/>
                  </a:cubicBezTo>
                  <a:cubicBezTo>
                    <a:pt x="1180052" y="492517"/>
                    <a:pt x="1316736" y="457751"/>
                    <a:pt x="1449705" y="415270"/>
                  </a:cubicBezTo>
                  <a:cubicBezTo>
                    <a:pt x="1483138" y="405364"/>
                    <a:pt x="1515809" y="393172"/>
                    <a:pt x="1548765" y="382123"/>
                  </a:cubicBezTo>
                  <a:lnTo>
                    <a:pt x="1642872" y="349261"/>
                  </a:lnTo>
                  <a:cubicBezTo>
                    <a:pt x="1705261" y="328211"/>
                    <a:pt x="1768983" y="308208"/>
                    <a:pt x="1832991" y="289158"/>
                  </a:cubicBezTo>
                  <a:cubicBezTo>
                    <a:pt x="1961198" y="251821"/>
                    <a:pt x="2091404" y="219435"/>
                    <a:pt x="2222754" y="193623"/>
                  </a:cubicBezTo>
                  <a:cubicBezTo>
                    <a:pt x="2354199" y="168382"/>
                    <a:pt x="2486882" y="149332"/>
                    <a:pt x="2620137" y="138378"/>
                  </a:cubicBezTo>
                  <a:cubicBezTo>
                    <a:pt x="2753392" y="127424"/>
                    <a:pt x="2887123" y="122947"/>
                    <a:pt x="3020473" y="127234"/>
                  </a:cubicBezTo>
                  <a:cubicBezTo>
                    <a:pt x="3087148" y="129043"/>
                    <a:pt x="3153632" y="133711"/>
                    <a:pt x="3219736" y="139807"/>
                  </a:cubicBezTo>
                  <a:cubicBezTo>
                    <a:pt x="3252788" y="143426"/>
                    <a:pt x="3285839" y="146760"/>
                    <a:pt x="3318605" y="151713"/>
                  </a:cubicBezTo>
                  <a:lnTo>
                    <a:pt x="3367754" y="158666"/>
                  </a:lnTo>
                  <a:cubicBezTo>
                    <a:pt x="3384042" y="161238"/>
                    <a:pt x="3400330" y="164000"/>
                    <a:pt x="3416618" y="166858"/>
                  </a:cubicBezTo>
                  <a:cubicBezTo>
                    <a:pt x="3432905" y="169525"/>
                    <a:pt x="3449003" y="172954"/>
                    <a:pt x="3465195" y="176097"/>
                  </a:cubicBezTo>
                  <a:cubicBezTo>
                    <a:pt x="3481483" y="179431"/>
                    <a:pt x="3497199" y="182288"/>
                    <a:pt x="3513868" y="185908"/>
                  </a:cubicBezTo>
                  <a:lnTo>
                    <a:pt x="3612737" y="207625"/>
                  </a:lnTo>
                  <a:lnTo>
                    <a:pt x="3810381" y="252106"/>
                  </a:lnTo>
                  <a:cubicBezTo>
                    <a:pt x="3942112" y="282015"/>
                    <a:pt x="4073843" y="312590"/>
                    <a:pt x="4206621" y="339736"/>
                  </a:cubicBezTo>
                  <a:cubicBezTo>
                    <a:pt x="4239768" y="346785"/>
                    <a:pt x="4272915" y="353452"/>
                    <a:pt x="4306062" y="359834"/>
                  </a:cubicBezTo>
                  <a:cubicBezTo>
                    <a:pt x="4339209" y="366216"/>
                    <a:pt x="4372356" y="372979"/>
                    <a:pt x="4405503" y="378979"/>
                  </a:cubicBezTo>
                  <a:cubicBezTo>
                    <a:pt x="4473416" y="389266"/>
                    <a:pt x="4542378" y="398410"/>
                    <a:pt x="4611529" y="405745"/>
                  </a:cubicBezTo>
                  <a:cubicBezTo>
                    <a:pt x="4749832" y="420794"/>
                    <a:pt x="4890326" y="428795"/>
                    <a:pt x="5031677" y="427462"/>
                  </a:cubicBezTo>
                  <a:cubicBezTo>
                    <a:pt x="5102352" y="426985"/>
                    <a:pt x="5173028" y="423747"/>
                    <a:pt x="5243227" y="418699"/>
                  </a:cubicBezTo>
                  <a:cubicBezTo>
                    <a:pt x="5313427" y="413650"/>
                    <a:pt x="5382959" y="406030"/>
                    <a:pt x="5451062" y="398029"/>
                  </a:cubicBezTo>
                  <a:cubicBezTo>
                    <a:pt x="5587651" y="381551"/>
                    <a:pt x="5717381" y="362501"/>
                    <a:pt x="5844635" y="353071"/>
                  </a:cubicBezTo>
                  <a:cubicBezTo>
                    <a:pt x="5876544" y="350690"/>
                    <a:pt x="5908262" y="348404"/>
                    <a:pt x="5939981" y="346975"/>
                  </a:cubicBezTo>
                  <a:cubicBezTo>
                    <a:pt x="5971794" y="345356"/>
                    <a:pt x="6003036" y="344308"/>
                    <a:pt x="6035898" y="344118"/>
                  </a:cubicBezTo>
                  <a:cubicBezTo>
                    <a:pt x="6100477" y="343070"/>
                    <a:pt x="6166390" y="343356"/>
                    <a:pt x="6232303" y="343642"/>
                  </a:cubicBezTo>
                  <a:cubicBezTo>
                    <a:pt x="6364415" y="344880"/>
                    <a:pt x="6497669" y="347833"/>
                    <a:pt x="6630924" y="351071"/>
                  </a:cubicBezTo>
                  <a:lnTo>
                    <a:pt x="6831140" y="356596"/>
                  </a:lnTo>
                  <a:lnTo>
                    <a:pt x="7031545" y="362501"/>
                  </a:lnTo>
                  <a:cubicBezTo>
                    <a:pt x="7165086" y="367454"/>
                    <a:pt x="7298818" y="371835"/>
                    <a:pt x="7432262" y="378408"/>
                  </a:cubicBezTo>
                  <a:cubicBezTo>
                    <a:pt x="7565518" y="384790"/>
                    <a:pt x="7699153" y="392124"/>
                    <a:pt x="7830312" y="402506"/>
                  </a:cubicBezTo>
                  <a:lnTo>
                    <a:pt x="7879270" y="406792"/>
                  </a:lnTo>
                  <a:lnTo>
                    <a:pt x="7926895" y="411745"/>
                  </a:lnTo>
                  <a:lnTo>
                    <a:pt x="7977569" y="417175"/>
                  </a:lnTo>
                  <a:cubicBezTo>
                    <a:pt x="7995380" y="418984"/>
                    <a:pt x="8013097" y="420699"/>
                    <a:pt x="8030623" y="422127"/>
                  </a:cubicBezTo>
                  <a:cubicBezTo>
                    <a:pt x="8100632" y="427843"/>
                    <a:pt x="8169402" y="431748"/>
                    <a:pt x="8237982" y="435177"/>
                  </a:cubicBezTo>
                  <a:cubicBezTo>
                    <a:pt x="8375047" y="442035"/>
                    <a:pt x="8511254" y="444511"/>
                    <a:pt x="8647748" y="449464"/>
                  </a:cubicBezTo>
                  <a:cubicBezTo>
                    <a:pt x="8715946" y="451750"/>
                    <a:pt x="8784336" y="454513"/>
                    <a:pt x="8852821" y="456132"/>
                  </a:cubicBezTo>
                  <a:cubicBezTo>
                    <a:pt x="8887111" y="456989"/>
                    <a:pt x="8921401" y="457751"/>
                    <a:pt x="8955786" y="458132"/>
                  </a:cubicBezTo>
                  <a:cubicBezTo>
                    <a:pt x="8990171" y="458323"/>
                    <a:pt x="9024651" y="458227"/>
                    <a:pt x="9059227" y="457751"/>
                  </a:cubicBezTo>
                  <a:cubicBezTo>
                    <a:pt x="9099995" y="456989"/>
                    <a:pt x="9140857" y="455275"/>
                    <a:pt x="9182005" y="452512"/>
                  </a:cubicBezTo>
                  <a:lnTo>
                    <a:pt x="9182005" y="154189"/>
                  </a:lnTo>
                  <a:close/>
                </a:path>
              </a:pathLst>
            </a:custGeom>
            <a:solidFill>
              <a:schemeClr val="bg1">
                <a:alpha val="30000"/>
              </a:schemeClr>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4DA2F72C-B284-AB3C-ABC2-F77A8EF02C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3324550"/>
              <a:ext cx="9182100" cy="765639"/>
            </a:xfrm>
            <a:custGeom>
              <a:avLst/>
              <a:gdLst>
                <a:gd name="connsiteX0" fmla="*/ 9182100 w 9182100"/>
                <a:gd name="connsiteY0" fmla="*/ 351088 h 765639"/>
                <a:gd name="connsiteX1" fmla="*/ 9178480 w 9182100"/>
                <a:gd name="connsiteY1" fmla="*/ 350993 h 765639"/>
                <a:gd name="connsiteX2" fmla="*/ 8783955 w 9182100"/>
                <a:gd name="connsiteY2" fmla="*/ 327561 h 765639"/>
                <a:gd name="connsiteX3" fmla="*/ 8390763 w 9182100"/>
                <a:gd name="connsiteY3" fmla="*/ 288795 h 765639"/>
                <a:gd name="connsiteX4" fmla="*/ 8199502 w 9182100"/>
                <a:gd name="connsiteY4" fmla="*/ 262601 h 765639"/>
                <a:gd name="connsiteX5" fmla="*/ 8153972 w 9182100"/>
                <a:gd name="connsiteY5" fmla="*/ 254886 h 765639"/>
                <a:gd name="connsiteX6" fmla="*/ 8131588 w 9182100"/>
                <a:gd name="connsiteY6" fmla="*/ 250790 h 765639"/>
                <a:gd name="connsiteX7" fmla="*/ 8104632 w 9182100"/>
                <a:gd name="connsiteY7" fmla="*/ 246504 h 765639"/>
                <a:gd name="connsiteX8" fmla="*/ 8050911 w 9182100"/>
                <a:gd name="connsiteY8" fmla="*/ 238217 h 765639"/>
                <a:gd name="connsiteX9" fmla="*/ 7998810 w 9182100"/>
                <a:gd name="connsiteY9" fmla="*/ 230978 h 765639"/>
                <a:gd name="connsiteX10" fmla="*/ 7589902 w 9182100"/>
                <a:gd name="connsiteY10" fmla="*/ 183925 h 765639"/>
                <a:gd name="connsiteX11" fmla="*/ 7183469 w 9182100"/>
                <a:gd name="connsiteY11" fmla="*/ 147634 h 765639"/>
                <a:gd name="connsiteX12" fmla="*/ 6775990 w 9182100"/>
                <a:gd name="connsiteY12" fmla="*/ 119821 h 765639"/>
                <a:gd name="connsiteX13" fmla="*/ 6364795 w 9182100"/>
                <a:gd name="connsiteY13" fmla="*/ 102391 h 765639"/>
                <a:gd name="connsiteX14" fmla="*/ 6154293 w 9182100"/>
                <a:gd name="connsiteY14" fmla="*/ 100581 h 765639"/>
                <a:gd name="connsiteX15" fmla="*/ 6100287 w 9182100"/>
                <a:gd name="connsiteY15" fmla="*/ 101343 h 765639"/>
                <a:gd name="connsiteX16" fmla="*/ 6045327 w 9182100"/>
                <a:gd name="connsiteY16" fmla="*/ 103438 h 765639"/>
                <a:gd name="connsiteX17" fmla="*/ 5935980 w 9182100"/>
                <a:gd name="connsiteY17" fmla="*/ 110296 h 765639"/>
                <a:gd name="connsiteX18" fmla="*/ 5523357 w 9182100"/>
                <a:gd name="connsiteY18" fmla="*/ 157635 h 765639"/>
                <a:gd name="connsiteX19" fmla="*/ 5149882 w 9182100"/>
                <a:gd name="connsiteY19" fmla="*/ 185639 h 765639"/>
                <a:gd name="connsiteX20" fmla="*/ 4777073 w 9182100"/>
                <a:gd name="connsiteY20" fmla="*/ 170685 h 765639"/>
                <a:gd name="connsiteX21" fmla="*/ 4729925 w 9182100"/>
                <a:gd name="connsiteY21" fmla="*/ 166208 h 765639"/>
                <a:gd name="connsiteX22" fmla="*/ 4682585 w 9182100"/>
                <a:gd name="connsiteY22" fmla="*/ 161064 h 765639"/>
                <a:gd name="connsiteX23" fmla="*/ 4635151 w 9182100"/>
                <a:gd name="connsiteY23" fmla="*/ 155445 h 765639"/>
                <a:gd name="connsiteX24" fmla="*/ 4611434 w 9182100"/>
                <a:gd name="connsiteY24" fmla="*/ 152492 h 765639"/>
                <a:gd name="connsiteX25" fmla="*/ 4587145 w 9182100"/>
                <a:gd name="connsiteY25" fmla="*/ 149349 h 765639"/>
                <a:gd name="connsiteX26" fmla="*/ 4387977 w 9182100"/>
                <a:gd name="connsiteY26" fmla="*/ 122774 h 765639"/>
                <a:gd name="connsiteX27" fmla="*/ 3989356 w 9182100"/>
                <a:gd name="connsiteY27" fmla="*/ 68577 h 765639"/>
                <a:gd name="connsiteX28" fmla="*/ 3789140 w 9182100"/>
                <a:gd name="connsiteY28" fmla="*/ 42192 h 765639"/>
                <a:gd name="connsiteX29" fmla="*/ 3689033 w 9182100"/>
                <a:gd name="connsiteY29" fmla="*/ 29143 h 765639"/>
                <a:gd name="connsiteX30" fmla="*/ 3634835 w 9182100"/>
                <a:gd name="connsiteY30" fmla="*/ 22571 h 765639"/>
                <a:gd name="connsiteX31" fmla="*/ 3579876 w 9182100"/>
                <a:gd name="connsiteY31" fmla="*/ 16856 h 765639"/>
                <a:gd name="connsiteX32" fmla="*/ 3147441 w 9182100"/>
                <a:gd name="connsiteY32" fmla="*/ 473 h 765639"/>
                <a:gd name="connsiteX33" fmla="*/ 2724722 w 9182100"/>
                <a:gd name="connsiteY33" fmla="*/ 22857 h 765639"/>
                <a:gd name="connsiteX34" fmla="*/ 1898428 w 9182100"/>
                <a:gd name="connsiteY34" fmla="*/ 147730 h 765639"/>
                <a:gd name="connsiteX35" fmla="*/ 1692878 w 9182100"/>
                <a:gd name="connsiteY35" fmla="*/ 195069 h 765639"/>
                <a:gd name="connsiteX36" fmla="*/ 1640205 w 9182100"/>
                <a:gd name="connsiteY36" fmla="*/ 208785 h 765639"/>
                <a:gd name="connsiteX37" fmla="*/ 1592294 w 9182100"/>
                <a:gd name="connsiteY37" fmla="*/ 221643 h 765639"/>
                <a:gd name="connsiteX38" fmla="*/ 1500092 w 9182100"/>
                <a:gd name="connsiteY38" fmla="*/ 245551 h 765639"/>
                <a:gd name="connsiteX39" fmla="*/ 1130046 w 9182100"/>
                <a:gd name="connsiteY39" fmla="*/ 318227 h 765639"/>
                <a:gd name="connsiteX40" fmla="*/ 944880 w 9182100"/>
                <a:gd name="connsiteY40" fmla="*/ 337658 h 765639"/>
                <a:gd name="connsiteX41" fmla="*/ 852583 w 9182100"/>
                <a:gd name="connsiteY41" fmla="*/ 341944 h 765639"/>
                <a:gd name="connsiteX42" fmla="*/ 760476 w 9182100"/>
                <a:gd name="connsiteY42" fmla="*/ 343087 h 765639"/>
                <a:gd name="connsiteX43" fmla="*/ 577215 w 9182100"/>
                <a:gd name="connsiteY43" fmla="*/ 332800 h 765639"/>
                <a:gd name="connsiteX44" fmla="*/ 394907 w 9182100"/>
                <a:gd name="connsiteY44" fmla="*/ 305463 h 765639"/>
                <a:gd name="connsiteX45" fmla="*/ 211265 w 9182100"/>
                <a:gd name="connsiteY45" fmla="*/ 261363 h 765639"/>
                <a:gd name="connsiteX46" fmla="*/ 17526 w 9182100"/>
                <a:gd name="connsiteY46" fmla="*/ 204880 h 765639"/>
                <a:gd name="connsiteX47" fmla="*/ 0 w 9182100"/>
                <a:gd name="connsiteY47" fmla="*/ 199927 h 765639"/>
                <a:gd name="connsiteX48" fmla="*/ 0 w 9182100"/>
                <a:gd name="connsiteY48" fmla="*/ 526920 h 765639"/>
                <a:gd name="connsiteX49" fmla="*/ 100298 w 9182100"/>
                <a:gd name="connsiteY49" fmla="*/ 571973 h 765639"/>
                <a:gd name="connsiteX50" fmla="*/ 301562 w 9182100"/>
                <a:gd name="connsiteY50" fmla="*/ 649697 h 765639"/>
                <a:gd name="connsiteX51" fmla="*/ 731044 w 9182100"/>
                <a:gd name="connsiteY51" fmla="*/ 746947 h 765639"/>
                <a:gd name="connsiteX52" fmla="*/ 1168241 w 9182100"/>
                <a:gd name="connsiteY52" fmla="*/ 762759 h 765639"/>
                <a:gd name="connsiteX53" fmla="*/ 1596581 w 9182100"/>
                <a:gd name="connsiteY53" fmla="*/ 716944 h 765639"/>
                <a:gd name="connsiteX54" fmla="*/ 1701641 w 9182100"/>
                <a:gd name="connsiteY54" fmla="*/ 697894 h 765639"/>
                <a:gd name="connsiteX55" fmla="*/ 1752124 w 9182100"/>
                <a:gd name="connsiteY55" fmla="*/ 688273 h 765639"/>
                <a:gd name="connsiteX56" fmla="*/ 1797939 w 9182100"/>
                <a:gd name="connsiteY56" fmla="*/ 679891 h 765639"/>
                <a:gd name="connsiteX57" fmla="*/ 1988630 w 9182100"/>
                <a:gd name="connsiteY57" fmla="*/ 649316 h 765639"/>
                <a:gd name="connsiteX58" fmla="*/ 2376297 w 9182100"/>
                <a:gd name="connsiteY58" fmla="*/ 601691 h 765639"/>
                <a:gd name="connsiteX59" fmla="*/ 2570416 w 9182100"/>
                <a:gd name="connsiteY59" fmla="*/ 584165 h 765639"/>
                <a:gd name="connsiteX60" fmla="*/ 2764155 w 9182100"/>
                <a:gd name="connsiteY60" fmla="*/ 571497 h 765639"/>
                <a:gd name="connsiteX61" fmla="*/ 2956941 w 9182100"/>
                <a:gd name="connsiteY61" fmla="*/ 564163 h 765639"/>
                <a:gd name="connsiteX62" fmla="*/ 3148298 w 9182100"/>
                <a:gd name="connsiteY62" fmla="*/ 562639 h 765639"/>
                <a:gd name="connsiteX63" fmla="*/ 3337274 w 9182100"/>
                <a:gd name="connsiteY63" fmla="*/ 568544 h 765639"/>
                <a:gd name="connsiteX64" fmla="*/ 3522345 w 9182100"/>
                <a:gd name="connsiteY64" fmla="*/ 583308 h 765639"/>
                <a:gd name="connsiteX65" fmla="*/ 3567779 w 9182100"/>
                <a:gd name="connsiteY65" fmla="*/ 588642 h 765639"/>
                <a:gd name="connsiteX66" fmla="*/ 3613785 w 9182100"/>
                <a:gd name="connsiteY66" fmla="*/ 594357 h 765639"/>
                <a:gd name="connsiteX67" fmla="*/ 3713798 w 9182100"/>
                <a:gd name="connsiteY67" fmla="*/ 607882 h 765639"/>
                <a:gd name="connsiteX68" fmla="*/ 3913823 w 9182100"/>
                <a:gd name="connsiteY68" fmla="*/ 634838 h 765639"/>
                <a:gd name="connsiteX69" fmla="*/ 4315873 w 9182100"/>
                <a:gd name="connsiteY69" fmla="*/ 686273 h 765639"/>
                <a:gd name="connsiteX70" fmla="*/ 4517422 w 9182100"/>
                <a:gd name="connsiteY70" fmla="*/ 710086 h 765639"/>
                <a:gd name="connsiteX71" fmla="*/ 4728972 w 9182100"/>
                <a:gd name="connsiteY71" fmla="*/ 731422 h 765639"/>
                <a:gd name="connsiteX72" fmla="*/ 5162931 w 9182100"/>
                <a:gd name="connsiteY72" fmla="*/ 744185 h 765639"/>
                <a:gd name="connsiteX73" fmla="*/ 5594033 w 9182100"/>
                <a:gd name="connsiteY73" fmla="*/ 706466 h 765639"/>
                <a:gd name="connsiteX74" fmla="*/ 5982939 w 9182100"/>
                <a:gd name="connsiteY74" fmla="*/ 655793 h 765639"/>
                <a:gd name="connsiteX75" fmla="*/ 6075045 w 9182100"/>
                <a:gd name="connsiteY75" fmla="*/ 648459 h 765639"/>
                <a:gd name="connsiteX76" fmla="*/ 6167819 w 9182100"/>
                <a:gd name="connsiteY76" fmla="*/ 643887 h 765639"/>
                <a:gd name="connsiteX77" fmla="*/ 6361081 w 9182100"/>
                <a:gd name="connsiteY77" fmla="*/ 639124 h 765639"/>
                <a:gd name="connsiteX78" fmla="*/ 6757321 w 9182100"/>
                <a:gd name="connsiteY78" fmla="*/ 640458 h 765639"/>
                <a:gd name="connsiteX79" fmla="*/ 7156704 w 9182100"/>
                <a:gd name="connsiteY79" fmla="*/ 649030 h 765639"/>
                <a:gd name="connsiteX80" fmla="*/ 7556373 w 9182100"/>
                <a:gd name="connsiteY80" fmla="*/ 662365 h 765639"/>
                <a:gd name="connsiteX81" fmla="*/ 7952328 w 9182100"/>
                <a:gd name="connsiteY81" fmla="*/ 682177 h 765639"/>
                <a:gd name="connsiteX82" fmla="*/ 8000714 w 9182100"/>
                <a:gd name="connsiteY82" fmla="*/ 685511 h 765639"/>
                <a:gd name="connsiteX83" fmla="*/ 8047196 w 9182100"/>
                <a:gd name="connsiteY83" fmla="*/ 689416 h 765639"/>
                <a:gd name="connsiteX84" fmla="*/ 8097965 w 9182100"/>
                <a:gd name="connsiteY84" fmla="*/ 693893 h 765639"/>
                <a:gd name="connsiteX85" fmla="*/ 8152733 w 9182100"/>
                <a:gd name="connsiteY85" fmla="*/ 697894 h 765639"/>
                <a:gd name="connsiteX86" fmla="*/ 8363903 w 9182100"/>
                <a:gd name="connsiteY86" fmla="*/ 705133 h 765639"/>
                <a:gd name="connsiteX87" fmla="*/ 8777764 w 9182100"/>
                <a:gd name="connsiteY87" fmla="*/ 698084 h 765639"/>
                <a:gd name="connsiteX88" fmla="*/ 9182005 w 9182100"/>
                <a:gd name="connsiteY88" fmla="*/ 668366 h 765639"/>
                <a:gd name="connsiteX89" fmla="*/ 9182005 w 9182100"/>
                <a:gd name="connsiteY89" fmla="*/ 351088 h 765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9182100" h="765639">
                  <a:moveTo>
                    <a:pt x="9182100" y="351088"/>
                  </a:moveTo>
                  <a:cubicBezTo>
                    <a:pt x="9180862" y="351088"/>
                    <a:pt x="9179719" y="350993"/>
                    <a:pt x="9178480" y="350993"/>
                  </a:cubicBezTo>
                  <a:cubicBezTo>
                    <a:pt x="9047607" y="346421"/>
                    <a:pt x="8915591" y="337944"/>
                    <a:pt x="8783955" y="327561"/>
                  </a:cubicBezTo>
                  <a:cubicBezTo>
                    <a:pt x="8652320" y="316894"/>
                    <a:pt x="8520589" y="304416"/>
                    <a:pt x="8390763" y="288795"/>
                  </a:cubicBezTo>
                  <a:cubicBezTo>
                    <a:pt x="8325898" y="281175"/>
                    <a:pt x="8261509" y="272602"/>
                    <a:pt x="8199502" y="262601"/>
                  </a:cubicBezTo>
                  <a:cubicBezTo>
                    <a:pt x="8184070" y="260029"/>
                    <a:pt x="8168831" y="257553"/>
                    <a:pt x="8153972" y="254886"/>
                  </a:cubicBezTo>
                  <a:lnTo>
                    <a:pt x="8131588" y="250790"/>
                  </a:lnTo>
                  <a:lnTo>
                    <a:pt x="8104632" y="246504"/>
                  </a:lnTo>
                  <a:cubicBezTo>
                    <a:pt x="8086725" y="243741"/>
                    <a:pt x="8068247" y="240598"/>
                    <a:pt x="8050911" y="238217"/>
                  </a:cubicBezTo>
                  <a:lnTo>
                    <a:pt x="7998810" y="230978"/>
                  </a:lnTo>
                  <a:cubicBezTo>
                    <a:pt x="7860697" y="212023"/>
                    <a:pt x="7725633" y="198021"/>
                    <a:pt x="7589902" y="183925"/>
                  </a:cubicBezTo>
                  <a:cubicBezTo>
                    <a:pt x="7454360" y="170304"/>
                    <a:pt x="7319010" y="158779"/>
                    <a:pt x="7183469" y="147634"/>
                  </a:cubicBezTo>
                  <a:cubicBezTo>
                    <a:pt x="7047929" y="137252"/>
                    <a:pt x="6912198" y="127632"/>
                    <a:pt x="6775990" y="119821"/>
                  </a:cubicBezTo>
                  <a:cubicBezTo>
                    <a:pt x="6639592" y="112582"/>
                    <a:pt x="6503194" y="105439"/>
                    <a:pt x="6364795" y="102391"/>
                  </a:cubicBezTo>
                  <a:cubicBezTo>
                    <a:pt x="6295263" y="101057"/>
                    <a:pt x="6225826" y="99819"/>
                    <a:pt x="6154293" y="100581"/>
                  </a:cubicBezTo>
                  <a:cubicBezTo>
                    <a:pt x="6136577" y="100581"/>
                    <a:pt x="6118860" y="100581"/>
                    <a:pt x="6100287" y="101343"/>
                  </a:cubicBezTo>
                  <a:cubicBezTo>
                    <a:pt x="6081903" y="101819"/>
                    <a:pt x="6063615" y="102486"/>
                    <a:pt x="6045327" y="103438"/>
                  </a:cubicBezTo>
                  <a:cubicBezTo>
                    <a:pt x="6008656" y="104962"/>
                    <a:pt x="5972175" y="107439"/>
                    <a:pt x="5935980" y="110296"/>
                  </a:cubicBezTo>
                  <a:cubicBezTo>
                    <a:pt x="5790724" y="121631"/>
                    <a:pt x="5651659" y="142110"/>
                    <a:pt x="5523357" y="157635"/>
                  </a:cubicBezTo>
                  <a:cubicBezTo>
                    <a:pt x="5394484" y="173542"/>
                    <a:pt x="5273040" y="183543"/>
                    <a:pt x="5149882" y="185639"/>
                  </a:cubicBezTo>
                  <a:cubicBezTo>
                    <a:pt x="5027010" y="187925"/>
                    <a:pt x="4902803" y="182210"/>
                    <a:pt x="4777073" y="170685"/>
                  </a:cubicBezTo>
                  <a:lnTo>
                    <a:pt x="4729925" y="166208"/>
                  </a:lnTo>
                  <a:lnTo>
                    <a:pt x="4682585" y="161064"/>
                  </a:lnTo>
                  <a:cubicBezTo>
                    <a:pt x="4666869" y="159445"/>
                    <a:pt x="4650963" y="157350"/>
                    <a:pt x="4635151" y="155445"/>
                  </a:cubicBezTo>
                  <a:lnTo>
                    <a:pt x="4611434" y="152492"/>
                  </a:lnTo>
                  <a:cubicBezTo>
                    <a:pt x="4603623" y="151539"/>
                    <a:pt x="4595622" y="150587"/>
                    <a:pt x="4587145" y="149349"/>
                  </a:cubicBezTo>
                  <a:lnTo>
                    <a:pt x="4387977" y="122774"/>
                  </a:lnTo>
                  <a:lnTo>
                    <a:pt x="3989356" y="68577"/>
                  </a:lnTo>
                  <a:lnTo>
                    <a:pt x="3789140" y="42192"/>
                  </a:lnTo>
                  <a:lnTo>
                    <a:pt x="3689033" y="29143"/>
                  </a:lnTo>
                  <a:lnTo>
                    <a:pt x="3634835" y="22571"/>
                  </a:lnTo>
                  <a:cubicBezTo>
                    <a:pt x="3616452" y="20285"/>
                    <a:pt x="3598069" y="18380"/>
                    <a:pt x="3579876" y="16856"/>
                  </a:cubicBezTo>
                  <a:cubicBezTo>
                    <a:pt x="3433667" y="3140"/>
                    <a:pt x="3289840" y="-1622"/>
                    <a:pt x="3147441" y="473"/>
                  </a:cubicBezTo>
                  <a:cubicBezTo>
                    <a:pt x="3005138" y="2283"/>
                    <a:pt x="2864263" y="10188"/>
                    <a:pt x="2724722" y="22857"/>
                  </a:cubicBezTo>
                  <a:cubicBezTo>
                    <a:pt x="2445353" y="48098"/>
                    <a:pt x="2171129" y="90198"/>
                    <a:pt x="1898428" y="147730"/>
                  </a:cubicBezTo>
                  <a:cubicBezTo>
                    <a:pt x="1830134" y="162208"/>
                    <a:pt x="1762030" y="177448"/>
                    <a:pt x="1692878" y="195069"/>
                  </a:cubicBezTo>
                  <a:lnTo>
                    <a:pt x="1640205" y="208785"/>
                  </a:lnTo>
                  <a:lnTo>
                    <a:pt x="1592294" y="221643"/>
                  </a:lnTo>
                  <a:cubicBezTo>
                    <a:pt x="1561624" y="229740"/>
                    <a:pt x="1530858" y="238503"/>
                    <a:pt x="1500092" y="245551"/>
                  </a:cubicBezTo>
                  <a:cubicBezTo>
                    <a:pt x="1377125" y="276412"/>
                    <a:pt x="1253490" y="300987"/>
                    <a:pt x="1130046" y="318227"/>
                  </a:cubicBezTo>
                  <a:cubicBezTo>
                    <a:pt x="1068229" y="326895"/>
                    <a:pt x="1006602" y="333086"/>
                    <a:pt x="944880" y="337658"/>
                  </a:cubicBezTo>
                  <a:cubicBezTo>
                    <a:pt x="914114" y="339277"/>
                    <a:pt x="883253" y="341563"/>
                    <a:pt x="852583" y="341944"/>
                  </a:cubicBezTo>
                  <a:cubicBezTo>
                    <a:pt x="821817" y="343278"/>
                    <a:pt x="791147" y="342992"/>
                    <a:pt x="760476" y="343087"/>
                  </a:cubicBezTo>
                  <a:cubicBezTo>
                    <a:pt x="699230" y="342135"/>
                    <a:pt x="638175" y="338706"/>
                    <a:pt x="577215" y="332800"/>
                  </a:cubicBezTo>
                  <a:cubicBezTo>
                    <a:pt x="516255" y="326895"/>
                    <a:pt x="455771" y="317179"/>
                    <a:pt x="394907" y="305463"/>
                  </a:cubicBezTo>
                  <a:cubicBezTo>
                    <a:pt x="334137" y="293557"/>
                    <a:pt x="273368" y="278412"/>
                    <a:pt x="211265" y="261363"/>
                  </a:cubicBezTo>
                  <a:cubicBezTo>
                    <a:pt x="149066" y="244123"/>
                    <a:pt x="85820" y="224310"/>
                    <a:pt x="17526" y="204880"/>
                  </a:cubicBezTo>
                  <a:cubicBezTo>
                    <a:pt x="11716" y="203165"/>
                    <a:pt x="5906" y="201546"/>
                    <a:pt x="0" y="199927"/>
                  </a:cubicBezTo>
                  <a:lnTo>
                    <a:pt x="0" y="526920"/>
                  </a:lnTo>
                  <a:cubicBezTo>
                    <a:pt x="32576" y="541874"/>
                    <a:pt x="66104" y="557114"/>
                    <a:pt x="100298" y="571973"/>
                  </a:cubicBezTo>
                  <a:cubicBezTo>
                    <a:pt x="164973" y="600167"/>
                    <a:pt x="232410" y="626456"/>
                    <a:pt x="301562" y="649697"/>
                  </a:cubicBezTo>
                  <a:cubicBezTo>
                    <a:pt x="439865" y="696655"/>
                    <a:pt x="585216" y="728754"/>
                    <a:pt x="731044" y="746947"/>
                  </a:cubicBezTo>
                  <a:cubicBezTo>
                    <a:pt x="876967" y="764664"/>
                    <a:pt x="1023652" y="769426"/>
                    <a:pt x="1168241" y="762759"/>
                  </a:cubicBezTo>
                  <a:cubicBezTo>
                    <a:pt x="1313021" y="756663"/>
                    <a:pt x="1455896" y="740185"/>
                    <a:pt x="1596581" y="716944"/>
                  </a:cubicBezTo>
                  <a:cubicBezTo>
                    <a:pt x="1632014" y="711610"/>
                    <a:pt x="1666685" y="704371"/>
                    <a:pt x="1701641" y="697894"/>
                  </a:cubicBezTo>
                  <a:lnTo>
                    <a:pt x="1752124" y="688273"/>
                  </a:lnTo>
                  <a:lnTo>
                    <a:pt x="1797939" y="679891"/>
                  </a:lnTo>
                  <a:cubicBezTo>
                    <a:pt x="1860328" y="669128"/>
                    <a:pt x="1924431" y="658746"/>
                    <a:pt x="1988630" y="649316"/>
                  </a:cubicBezTo>
                  <a:cubicBezTo>
                    <a:pt x="2117217" y="630838"/>
                    <a:pt x="2246852" y="614645"/>
                    <a:pt x="2376297" y="601691"/>
                  </a:cubicBezTo>
                  <a:cubicBezTo>
                    <a:pt x="2441067" y="595214"/>
                    <a:pt x="2505742" y="589118"/>
                    <a:pt x="2570416" y="584165"/>
                  </a:cubicBezTo>
                  <a:cubicBezTo>
                    <a:pt x="2635091" y="579402"/>
                    <a:pt x="2699671" y="574831"/>
                    <a:pt x="2764155" y="571497"/>
                  </a:cubicBezTo>
                  <a:cubicBezTo>
                    <a:pt x="2828639" y="568068"/>
                    <a:pt x="2892933" y="565401"/>
                    <a:pt x="2956941" y="564163"/>
                  </a:cubicBezTo>
                  <a:cubicBezTo>
                    <a:pt x="3021045" y="562353"/>
                    <a:pt x="3084766" y="561972"/>
                    <a:pt x="3148298" y="562639"/>
                  </a:cubicBezTo>
                  <a:cubicBezTo>
                    <a:pt x="3211735" y="563305"/>
                    <a:pt x="3274695" y="565591"/>
                    <a:pt x="3337274" y="568544"/>
                  </a:cubicBezTo>
                  <a:cubicBezTo>
                    <a:pt x="3399568" y="572259"/>
                    <a:pt x="3461671" y="576259"/>
                    <a:pt x="3522345" y="583308"/>
                  </a:cubicBezTo>
                  <a:cubicBezTo>
                    <a:pt x="3537680" y="584737"/>
                    <a:pt x="3552730" y="586737"/>
                    <a:pt x="3567779" y="588642"/>
                  </a:cubicBezTo>
                  <a:lnTo>
                    <a:pt x="3613785" y="594357"/>
                  </a:lnTo>
                  <a:lnTo>
                    <a:pt x="3713798" y="607882"/>
                  </a:lnTo>
                  <a:lnTo>
                    <a:pt x="3913823" y="634838"/>
                  </a:lnTo>
                  <a:cubicBezTo>
                    <a:pt x="4047268" y="652078"/>
                    <a:pt x="4180904" y="670366"/>
                    <a:pt x="4315873" y="686273"/>
                  </a:cubicBezTo>
                  <a:lnTo>
                    <a:pt x="4517422" y="710086"/>
                  </a:lnTo>
                  <a:cubicBezTo>
                    <a:pt x="4586573" y="717896"/>
                    <a:pt x="4657916" y="725992"/>
                    <a:pt x="4728972" y="731422"/>
                  </a:cubicBezTo>
                  <a:cubicBezTo>
                    <a:pt x="4871371" y="743042"/>
                    <a:pt x="5016627" y="748376"/>
                    <a:pt x="5162931" y="744185"/>
                  </a:cubicBezTo>
                  <a:cubicBezTo>
                    <a:pt x="5308949" y="740566"/>
                    <a:pt x="5456111" y="725611"/>
                    <a:pt x="5594033" y="706466"/>
                  </a:cubicBezTo>
                  <a:cubicBezTo>
                    <a:pt x="5732621" y="687511"/>
                    <a:pt x="5859876" y="667033"/>
                    <a:pt x="5982939" y="655793"/>
                  </a:cubicBezTo>
                  <a:cubicBezTo>
                    <a:pt x="6013799" y="652936"/>
                    <a:pt x="6044375" y="650364"/>
                    <a:pt x="6075045" y="648459"/>
                  </a:cubicBezTo>
                  <a:cubicBezTo>
                    <a:pt x="6105906" y="646363"/>
                    <a:pt x="6135529" y="645125"/>
                    <a:pt x="6167819" y="643887"/>
                  </a:cubicBezTo>
                  <a:cubicBezTo>
                    <a:pt x="6230779" y="641125"/>
                    <a:pt x="6295930" y="640077"/>
                    <a:pt x="6361081" y="639124"/>
                  </a:cubicBezTo>
                  <a:cubicBezTo>
                    <a:pt x="6491955" y="637981"/>
                    <a:pt x="6624638" y="638553"/>
                    <a:pt x="6757321" y="640458"/>
                  </a:cubicBezTo>
                  <a:cubicBezTo>
                    <a:pt x="6890195" y="642553"/>
                    <a:pt x="7023449" y="645030"/>
                    <a:pt x="7156704" y="649030"/>
                  </a:cubicBezTo>
                  <a:cubicBezTo>
                    <a:pt x="7289959" y="652650"/>
                    <a:pt x="7423404" y="656841"/>
                    <a:pt x="7556373" y="662365"/>
                  </a:cubicBezTo>
                  <a:cubicBezTo>
                    <a:pt x="7689152" y="667509"/>
                    <a:pt x="7822502" y="673986"/>
                    <a:pt x="7952328" y="682177"/>
                  </a:cubicBezTo>
                  <a:lnTo>
                    <a:pt x="8000714" y="685511"/>
                  </a:lnTo>
                  <a:cubicBezTo>
                    <a:pt x="8016811" y="686654"/>
                    <a:pt x="8031670" y="688178"/>
                    <a:pt x="8047196" y="689416"/>
                  </a:cubicBezTo>
                  <a:lnTo>
                    <a:pt x="8097965" y="693893"/>
                  </a:lnTo>
                  <a:cubicBezTo>
                    <a:pt x="8116539" y="695417"/>
                    <a:pt x="8134731" y="696846"/>
                    <a:pt x="8152733" y="697894"/>
                  </a:cubicBezTo>
                  <a:cubicBezTo>
                    <a:pt x="8224647" y="701989"/>
                    <a:pt x="8294465" y="704085"/>
                    <a:pt x="8363903" y="705133"/>
                  </a:cubicBezTo>
                  <a:cubicBezTo>
                    <a:pt x="8502777" y="706657"/>
                    <a:pt x="8640223" y="704180"/>
                    <a:pt x="8777764" y="698084"/>
                  </a:cubicBezTo>
                  <a:cubicBezTo>
                    <a:pt x="8912352" y="692083"/>
                    <a:pt x="9046845" y="682749"/>
                    <a:pt x="9182005" y="668366"/>
                  </a:cubicBezTo>
                  <a:lnTo>
                    <a:pt x="9182005" y="351088"/>
                  </a:lnTo>
                  <a:close/>
                </a:path>
              </a:pathLst>
            </a:custGeom>
            <a:solidFill>
              <a:schemeClr val="bg1">
                <a:alpha val="30000"/>
              </a:schemeClr>
            </a:solidFill>
            <a:ln w="9525" cap="flat">
              <a:noFill/>
              <a:prstDash val="solid"/>
              <a:miter/>
            </a:ln>
          </p:spPr>
          <p:txBody>
            <a:bodyPr rtlCol="0" anchor="ctr"/>
            <a:lstStyle/>
            <a:p>
              <a:endParaRPr lang="en-US"/>
            </a:p>
          </p:txBody>
        </p:sp>
      </p:grpSp>
      <p:sp>
        <p:nvSpPr>
          <p:cNvPr id="3" name="Subtitle 2">
            <a:extLst>
              <a:ext uri="{FF2B5EF4-FFF2-40B4-BE49-F238E27FC236}">
                <a16:creationId xmlns:a16="http://schemas.microsoft.com/office/drawing/2014/main" id="{9498E0F9-819A-31EE-6B59-1C40C0F9B0AF}"/>
              </a:ext>
            </a:extLst>
          </p:cNvPr>
          <p:cNvSpPr>
            <a:spLocks noGrp="1"/>
          </p:cNvSpPr>
          <p:nvPr>
            <p:ph type="subTitle" idx="1"/>
          </p:nvPr>
        </p:nvSpPr>
        <p:spPr>
          <a:xfrm>
            <a:off x="804672" y="4580785"/>
            <a:ext cx="9416898" cy="484374"/>
          </a:xfrm>
        </p:spPr>
        <p:txBody>
          <a:bodyPr anchor="b">
            <a:normAutofit/>
          </a:bodyPr>
          <a:lstStyle/>
          <a:p>
            <a:pPr algn="l"/>
            <a:r>
              <a:rPr lang="en-US" sz="2000" dirty="0">
                <a:solidFill>
                  <a:schemeClr val="tx2"/>
                </a:solidFill>
              </a:rPr>
              <a:t>Chapter 2 Class: Just the Basics</a:t>
            </a:r>
          </a:p>
        </p:txBody>
      </p:sp>
    </p:spTree>
    <p:extLst>
      <p:ext uri="{BB962C8B-B14F-4D97-AF65-F5344CB8AC3E}">
        <p14:creationId xmlns:p14="http://schemas.microsoft.com/office/powerpoint/2010/main" val="457158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CF83A5-6330-B263-03E6-A87834672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39A0AD-A64C-7155-367F-38EBADF9EBCD}"/>
              </a:ext>
            </a:extLst>
          </p:cNvPr>
          <p:cNvSpPr>
            <a:spLocks noGrp="1"/>
          </p:cNvSpPr>
          <p:nvPr>
            <p:ph type="title"/>
          </p:nvPr>
        </p:nvSpPr>
        <p:spPr/>
        <p:txBody>
          <a:bodyPr/>
          <a:lstStyle/>
          <a:p>
            <a:r>
              <a:rPr lang="en-US" dirty="0"/>
              <a:t>2.5 Tailored Instance Methods</a:t>
            </a:r>
          </a:p>
        </p:txBody>
      </p:sp>
      <p:sp>
        <p:nvSpPr>
          <p:cNvPr id="3" name="Content Placeholder 2">
            <a:extLst>
              <a:ext uri="{FF2B5EF4-FFF2-40B4-BE49-F238E27FC236}">
                <a16:creationId xmlns:a16="http://schemas.microsoft.com/office/drawing/2014/main" id="{D775E03B-7742-F9AC-0B09-918A09424E8C}"/>
              </a:ext>
            </a:extLst>
          </p:cNvPr>
          <p:cNvSpPr>
            <a:spLocks noGrp="1"/>
          </p:cNvSpPr>
          <p:nvPr>
            <p:ph idx="1"/>
          </p:nvPr>
        </p:nvSpPr>
        <p:spPr>
          <a:xfrm>
            <a:off x="838199" y="1825626"/>
            <a:ext cx="10441577" cy="4006940"/>
          </a:xfrm>
        </p:spPr>
        <p:txBody>
          <a:bodyPr>
            <a:normAutofit/>
          </a:bodyPr>
          <a:lstStyle/>
          <a:p>
            <a:r>
              <a:rPr lang="en-US" dirty="0"/>
              <a:t>.equals(Object o)</a:t>
            </a:r>
          </a:p>
          <a:p>
            <a:pPr lvl="1">
              <a:buFont typeface="Courier New" panose="02070309020205020404" pitchFamily="49" charset="0"/>
              <a:buChar char="o"/>
            </a:pPr>
            <a:r>
              <a:rPr lang="en-US" dirty="0"/>
              <a:t>Object superclass implements .equals() by checking only for referential equality </a:t>
            </a:r>
          </a:p>
          <a:p>
            <a:pPr lvl="1">
              <a:buFont typeface="Courier New" panose="02070309020205020404" pitchFamily="49" charset="0"/>
              <a:buChar char="o"/>
            </a:pPr>
            <a:r>
              <a:rPr lang="en-US" dirty="0"/>
              <a:t>the equals() method tests for structural equality. Structural equality asks whether two entities have the same values </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22407AFA-78A8-6006-340E-95CA5791DD4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4028696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832EE-4451-9731-78C9-DD72D21E83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EB66B7-B23A-BEC9-47F1-816F192B2F72}"/>
              </a:ext>
            </a:extLst>
          </p:cNvPr>
          <p:cNvSpPr>
            <a:spLocks noGrp="1"/>
          </p:cNvSpPr>
          <p:nvPr>
            <p:ph type="title"/>
          </p:nvPr>
        </p:nvSpPr>
        <p:spPr/>
        <p:txBody>
          <a:bodyPr/>
          <a:lstStyle/>
          <a:p>
            <a:r>
              <a:rPr lang="en-US" dirty="0"/>
              <a:t>2.5 Tailored Instance Methods</a:t>
            </a:r>
          </a:p>
        </p:txBody>
      </p:sp>
      <p:sp>
        <p:nvSpPr>
          <p:cNvPr id="3" name="Content Placeholder 2">
            <a:extLst>
              <a:ext uri="{FF2B5EF4-FFF2-40B4-BE49-F238E27FC236}">
                <a16:creationId xmlns:a16="http://schemas.microsoft.com/office/drawing/2014/main" id="{64F3AB9F-CE54-6AF6-B4DA-BD2B7D497260}"/>
              </a:ext>
            </a:extLst>
          </p:cNvPr>
          <p:cNvSpPr>
            <a:spLocks noGrp="1"/>
          </p:cNvSpPr>
          <p:nvPr>
            <p:ph idx="1"/>
          </p:nvPr>
        </p:nvSpPr>
        <p:spPr>
          <a:xfrm>
            <a:off x="838199" y="1825626"/>
            <a:ext cx="10441577" cy="566977"/>
          </a:xfrm>
        </p:spPr>
        <p:txBody>
          <a:bodyPr>
            <a:normAutofit/>
          </a:bodyPr>
          <a:lstStyle/>
          <a:p>
            <a:r>
              <a:rPr lang="en-US" dirty="0"/>
              <a:t>.equals(Object o)</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1F1D8236-344C-CDCC-7644-234379B5B5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
        <p:nvSpPr>
          <p:cNvPr id="6" name="TextBox 5">
            <a:extLst>
              <a:ext uri="{FF2B5EF4-FFF2-40B4-BE49-F238E27FC236}">
                <a16:creationId xmlns:a16="http://schemas.microsoft.com/office/drawing/2014/main" id="{8D0C4E23-D70D-1573-41BE-AA3157E9073D}"/>
              </a:ext>
            </a:extLst>
          </p:cNvPr>
          <p:cNvSpPr txBox="1"/>
          <p:nvPr/>
        </p:nvSpPr>
        <p:spPr>
          <a:xfrm>
            <a:off x="4452801" y="1735891"/>
            <a:ext cx="6097088" cy="4247317"/>
          </a:xfrm>
          <a:prstGeom prst="rect">
            <a:avLst/>
          </a:prstGeom>
          <a:noFill/>
          <a:ln>
            <a:solidFill>
              <a:schemeClr val="accent1"/>
            </a:solidFill>
          </a:ln>
        </p:spPr>
        <p:txBody>
          <a:bodyPr wrap="square">
            <a:spAutoFit/>
          </a:bodyPr>
          <a:lstStyle/>
          <a:p>
            <a:r>
              <a:rPr lang="en-US" dirty="0"/>
              <a:t>@Override</a:t>
            </a:r>
          </a:p>
          <a:p>
            <a:r>
              <a:rPr lang="en-US" dirty="0"/>
              <a:t>public </a:t>
            </a:r>
            <a:r>
              <a:rPr lang="en-US" dirty="0" err="1"/>
              <a:t>boolean</a:t>
            </a:r>
            <a:r>
              <a:rPr lang="en-US" dirty="0"/>
              <a:t> equals(Object o) {</a:t>
            </a:r>
          </a:p>
          <a:p>
            <a:r>
              <a:rPr lang="en-US" dirty="0"/>
              <a:t>    if (o == null) {</a:t>
            </a:r>
          </a:p>
          <a:p>
            <a:r>
              <a:rPr lang="en-US" dirty="0"/>
              <a:t>        return false;</a:t>
            </a:r>
          </a:p>
          <a:p>
            <a:r>
              <a:rPr lang="en-US" dirty="0"/>
              <a:t>    }</a:t>
            </a:r>
          </a:p>
          <a:p>
            <a:r>
              <a:rPr lang="en-US" dirty="0"/>
              <a:t>    if (o </a:t>
            </a:r>
            <a:r>
              <a:rPr lang="en-US" dirty="0" err="1"/>
              <a:t>instanceof</a:t>
            </a:r>
            <a:r>
              <a:rPr lang="en-US" dirty="0"/>
              <a:t> Person) {</a:t>
            </a:r>
          </a:p>
          <a:p>
            <a:r>
              <a:rPr lang="en-US" dirty="0"/>
              <a:t>        Person other = (Person) o;</a:t>
            </a:r>
          </a:p>
          <a:p>
            <a:r>
              <a:rPr lang="en-US" dirty="0"/>
              <a:t>        return (</a:t>
            </a:r>
            <a:r>
              <a:rPr lang="en-US" dirty="0" err="1"/>
              <a:t>this.mName.equals</a:t>
            </a:r>
            <a:r>
              <a:rPr lang="en-US" dirty="0"/>
              <a:t>(</a:t>
            </a:r>
            <a:r>
              <a:rPr lang="en-US" dirty="0" err="1"/>
              <a:t>other.getName</a:t>
            </a:r>
            <a:r>
              <a:rPr lang="en-US" dirty="0"/>
              <a:t>()) &amp;&amp; </a:t>
            </a:r>
          </a:p>
          <a:p>
            <a:r>
              <a:rPr lang="en-US" dirty="0"/>
              <a:t>                </a:t>
            </a:r>
            <a:r>
              <a:rPr lang="en-US" dirty="0" err="1"/>
              <a:t>this.mAge</a:t>
            </a:r>
            <a:r>
              <a:rPr lang="en-US" dirty="0"/>
              <a:t> == </a:t>
            </a:r>
            <a:r>
              <a:rPr lang="en-US" dirty="0" err="1"/>
              <a:t>other.getAge</a:t>
            </a:r>
            <a:r>
              <a:rPr lang="en-US" dirty="0"/>
              <a:t>() &amp;&amp;</a:t>
            </a:r>
          </a:p>
          <a:p>
            <a:r>
              <a:rPr lang="en-US" dirty="0"/>
              <a:t>                </a:t>
            </a:r>
            <a:r>
              <a:rPr lang="en-US" dirty="0" err="1"/>
              <a:t>this.mWeight</a:t>
            </a:r>
            <a:r>
              <a:rPr lang="en-US" dirty="0"/>
              <a:t> == </a:t>
            </a:r>
            <a:r>
              <a:rPr lang="en-US" dirty="0" err="1"/>
              <a:t>other.getWeight</a:t>
            </a:r>
            <a:r>
              <a:rPr lang="en-US" dirty="0"/>
              <a:t>() &amp;&amp; </a:t>
            </a:r>
          </a:p>
          <a:p>
            <a:r>
              <a:rPr lang="en-US" dirty="0"/>
              <a:t>                </a:t>
            </a:r>
            <a:r>
              <a:rPr lang="en-US" dirty="0" err="1"/>
              <a:t>this.m_height</a:t>
            </a:r>
            <a:r>
              <a:rPr lang="en-US" dirty="0"/>
              <a:t> == </a:t>
            </a:r>
            <a:r>
              <a:rPr lang="en-US" dirty="0" err="1"/>
              <a:t>other.getHeight</a:t>
            </a:r>
            <a:r>
              <a:rPr lang="en-US" dirty="0"/>
              <a:t>());</a:t>
            </a:r>
          </a:p>
          <a:p>
            <a:r>
              <a:rPr lang="en-US" dirty="0"/>
              <a:t>}</a:t>
            </a:r>
          </a:p>
          <a:p>
            <a:r>
              <a:rPr lang="en-US" dirty="0"/>
              <a:t>return false;</a:t>
            </a:r>
          </a:p>
          <a:p>
            <a:r>
              <a:rPr lang="en-US" dirty="0"/>
              <a:t>}</a:t>
            </a:r>
          </a:p>
          <a:p>
            <a:endParaRPr lang="en-US" dirty="0"/>
          </a:p>
        </p:txBody>
      </p:sp>
    </p:spTree>
    <p:extLst>
      <p:ext uri="{BB962C8B-B14F-4D97-AF65-F5344CB8AC3E}">
        <p14:creationId xmlns:p14="http://schemas.microsoft.com/office/powerpoint/2010/main" val="1002422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9BF0A-0571-3AE4-329B-7FDD247C4A47}"/>
              </a:ext>
            </a:extLst>
          </p:cNvPr>
          <p:cNvSpPr>
            <a:spLocks noGrp="1"/>
          </p:cNvSpPr>
          <p:nvPr>
            <p:ph type="title"/>
          </p:nvPr>
        </p:nvSpPr>
        <p:spPr/>
        <p:txBody>
          <a:bodyPr/>
          <a:lstStyle/>
          <a:p>
            <a:r>
              <a:rPr lang="en-US" dirty="0"/>
              <a:t>Chapter Outlines</a:t>
            </a:r>
          </a:p>
        </p:txBody>
      </p:sp>
      <p:pic>
        <p:nvPicPr>
          <p:cNvPr id="5" name="Picture 4">
            <a:extLst>
              <a:ext uri="{FF2B5EF4-FFF2-40B4-BE49-F238E27FC236}">
                <a16:creationId xmlns:a16="http://schemas.microsoft.com/office/drawing/2014/main" id="{F6984F35-20A0-78B6-C0D7-3446E8B5E50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774357" y="5891173"/>
            <a:ext cx="10579443" cy="571580"/>
          </a:xfrm>
          <a:prstGeom prst="rect">
            <a:avLst/>
          </a:prstGeom>
        </p:spPr>
      </p:pic>
      <p:graphicFrame>
        <p:nvGraphicFramePr>
          <p:cNvPr id="9" name="Content Placeholder 8">
            <a:extLst>
              <a:ext uri="{FF2B5EF4-FFF2-40B4-BE49-F238E27FC236}">
                <a16:creationId xmlns:a16="http://schemas.microsoft.com/office/drawing/2014/main" id="{CA9A291D-AFBA-B921-9197-A2EF55DD2996}"/>
              </a:ext>
            </a:extLst>
          </p:cNvPr>
          <p:cNvGraphicFramePr>
            <a:graphicFrameLocks noGrp="1"/>
          </p:cNvGraphicFramePr>
          <p:nvPr>
            <p:ph idx="1"/>
            <p:extLst>
              <p:ext uri="{D42A27DB-BD31-4B8C-83A1-F6EECF244321}">
                <p14:modId xmlns:p14="http://schemas.microsoft.com/office/powerpoint/2010/main" val="1195454027"/>
              </p:ext>
            </p:extLst>
          </p:nvPr>
        </p:nvGraphicFramePr>
        <p:xfrm>
          <a:off x="838200" y="1825625"/>
          <a:ext cx="10515600" cy="360950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12" name="TextBox 11">
            <a:extLst>
              <a:ext uri="{FF2B5EF4-FFF2-40B4-BE49-F238E27FC236}">
                <a16:creationId xmlns:a16="http://schemas.microsoft.com/office/drawing/2014/main" id="{8558A932-A150-AAEB-AF28-D9156CC23D7C}"/>
              </a:ext>
            </a:extLst>
          </p:cNvPr>
          <p:cNvSpPr txBox="1"/>
          <p:nvPr/>
        </p:nvSpPr>
        <p:spPr>
          <a:xfrm>
            <a:off x="838200" y="1622855"/>
            <a:ext cx="10426908" cy="4247317"/>
          </a:xfrm>
          <a:prstGeom prst="rect">
            <a:avLst/>
          </a:prstGeom>
          <a:noFill/>
        </p:spPr>
        <p:txBody>
          <a:bodyPr wrap="square" rtlCol="0">
            <a:spAutoFit/>
          </a:bodyPr>
          <a:lstStyle/>
          <a:p>
            <a:pPr marL="285750" lvl="0" indent="-285750">
              <a:buFont typeface="Aptos" panose="020B0004020202020204" pitchFamily="34" charset="0"/>
              <a:buChar char="–"/>
            </a:pPr>
            <a:r>
              <a:rPr lang="en-US" dirty="0"/>
              <a:t>Defining a class</a:t>
            </a:r>
          </a:p>
          <a:p>
            <a:pPr marL="742950" lvl="1" indent="-285750">
              <a:buFont typeface="Aptos" panose="020B0004020202020204" pitchFamily="34" charset="0"/>
              <a:buChar char="–"/>
            </a:pPr>
            <a:r>
              <a:rPr lang="en-US" dirty="0"/>
              <a:t>Differentiating between public and private</a:t>
            </a:r>
          </a:p>
          <a:p>
            <a:pPr marL="742950" lvl="1" indent="-285750">
              <a:buFont typeface="Aptos" panose="020B0004020202020204" pitchFamily="34" charset="0"/>
              <a:buChar char="–"/>
            </a:pPr>
            <a:r>
              <a:rPr lang="en-US" dirty="0"/>
              <a:t>Drawing UML class diagrams for a single class</a:t>
            </a:r>
          </a:p>
          <a:p>
            <a:pPr marL="285750" lvl="0" indent="-285750">
              <a:buFont typeface="Aptos" panose="020B0004020202020204" pitchFamily="34" charset="0"/>
              <a:buChar char="–"/>
            </a:pPr>
            <a:r>
              <a:rPr lang="en-US" dirty="0"/>
              <a:t>Writing a class constructor</a:t>
            </a:r>
          </a:p>
          <a:p>
            <a:pPr marL="742950" lvl="1" indent="-285750">
              <a:buFont typeface="Aptos" panose="020B0004020202020204" pitchFamily="34" charset="0"/>
              <a:buChar char="–"/>
            </a:pPr>
            <a:r>
              <a:rPr lang="en-US" dirty="0"/>
              <a:t>Differentiating between objects and classes</a:t>
            </a:r>
          </a:p>
          <a:p>
            <a:pPr marL="285750" lvl="0" indent="-285750">
              <a:buFont typeface="Aptos" panose="020B0004020202020204" pitchFamily="34" charset="0"/>
              <a:buChar char="–"/>
            </a:pPr>
            <a:r>
              <a:rPr lang="en-US" dirty="0"/>
              <a:t>Providing accessor and mutator methods</a:t>
            </a:r>
          </a:p>
          <a:p>
            <a:pPr marL="742950" lvl="1" indent="-285750">
              <a:buFont typeface="Aptos" panose="020B0004020202020204" pitchFamily="34" charset="0"/>
              <a:buChar char="–"/>
            </a:pPr>
            <a:r>
              <a:rPr lang="en-US" dirty="0"/>
              <a:t>Preserving encapsulation</a:t>
            </a:r>
          </a:p>
          <a:p>
            <a:pPr marL="742950" lvl="1" indent="-285750">
              <a:buFont typeface="Aptos" panose="020B0004020202020204" pitchFamily="34" charset="0"/>
              <a:buChar char="–"/>
            </a:pPr>
            <a:r>
              <a:rPr lang="en-US" dirty="0"/>
              <a:t>Maintaining proper accessibility</a:t>
            </a:r>
          </a:p>
          <a:p>
            <a:pPr marL="285750" lvl="0" indent="-285750">
              <a:buFont typeface="Aptos" panose="020B0004020202020204" pitchFamily="34" charset="0"/>
              <a:buChar char="–"/>
            </a:pPr>
            <a:r>
              <a:rPr lang="en-US" dirty="0"/>
              <a:t>Utilizing this to refer to an object itself</a:t>
            </a:r>
          </a:p>
          <a:p>
            <a:pPr marL="742950" lvl="1" indent="-285750">
              <a:buFont typeface="Aptos" panose="020B0004020202020204" pitchFamily="34" charset="0"/>
              <a:buChar char="–"/>
            </a:pPr>
            <a:r>
              <a:rPr lang="en-US" dirty="0"/>
              <a:t>Differentiating between clones, aliases, and originals</a:t>
            </a:r>
          </a:p>
          <a:p>
            <a:pPr marL="285750" lvl="0" indent="-285750">
              <a:buFont typeface="Aptos" panose="020B0004020202020204" pitchFamily="34" charset="0"/>
              <a:buChar char="–"/>
            </a:pPr>
            <a:r>
              <a:rPr lang="en-US" dirty="0"/>
              <a:t>Tailoring additional instance methods</a:t>
            </a:r>
          </a:p>
          <a:p>
            <a:pPr marL="742950" lvl="1" indent="-285750">
              <a:buFont typeface="Aptos" panose="020B0004020202020204" pitchFamily="34" charset="0"/>
              <a:buChar char="–"/>
            </a:pPr>
            <a:r>
              <a:rPr lang="en-US" dirty="0"/>
              <a:t>Overriding an object’s </a:t>
            </a:r>
            <a:r>
              <a:rPr lang="en-US" dirty="0" err="1"/>
              <a:t>toString</a:t>
            </a:r>
            <a:r>
              <a:rPr lang="en-US" dirty="0"/>
              <a:t>() method</a:t>
            </a:r>
          </a:p>
          <a:p>
            <a:pPr marL="742950" lvl="1" indent="-285750">
              <a:buFont typeface="Aptos" panose="020B0004020202020204" pitchFamily="34" charset="0"/>
              <a:buChar char="–"/>
            </a:pPr>
            <a:r>
              <a:rPr lang="en-US" dirty="0"/>
              <a:t>Differentiating between referential and structural equality</a:t>
            </a:r>
          </a:p>
          <a:p>
            <a:pPr marL="742950" lvl="1" indent="-285750">
              <a:buFont typeface="Aptos" panose="020B0004020202020204" pitchFamily="34" charset="0"/>
              <a:buChar char="–"/>
            </a:pPr>
            <a:r>
              <a:rPr lang="en-US" dirty="0"/>
              <a:t>Overriding an object’s equals() method</a:t>
            </a:r>
          </a:p>
          <a:p>
            <a:pPr marL="285750" lvl="0" indent="-285750">
              <a:buFont typeface="Aptos" panose="020B0004020202020204" pitchFamily="34" charset="0"/>
              <a:buChar char="–"/>
            </a:pPr>
            <a:r>
              <a:rPr lang="en-US" dirty="0"/>
              <a:t>Case Study: Reverse Engineering Point2D</a:t>
            </a:r>
          </a:p>
        </p:txBody>
      </p:sp>
    </p:spTree>
    <p:extLst>
      <p:ext uri="{BB962C8B-B14F-4D97-AF65-F5344CB8AC3E}">
        <p14:creationId xmlns:p14="http://schemas.microsoft.com/office/powerpoint/2010/main" val="2717311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0A379-4975-80DB-8A99-0A8C6BBC9CFD}"/>
              </a:ext>
            </a:extLst>
          </p:cNvPr>
          <p:cNvSpPr>
            <a:spLocks noGrp="1"/>
          </p:cNvSpPr>
          <p:nvPr>
            <p:ph type="title"/>
          </p:nvPr>
        </p:nvSpPr>
        <p:spPr/>
        <p:txBody>
          <a:bodyPr/>
          <a:lstStyle/>
          <a:p>
            <a:r>
              <a:rPr lang="en-US" dirty="0"/>
              <a:t>2.1 What is a class?</a:t>
            </a:r>
          </a:p>
        </p:txBody>
      </p:sp>
      <p:sp>
        <p:nvSpPr>
          <p:cNvPr id="3" name="Content Placeholder 2">
            <a:extLst>
              <a:ext uri="{FF2B5EF4-FFF2-40B4-BE49-F238E27FC236}">
                <a16:creationId xmlns:a16="http://schemas.microsoft.com/office/drawing/2014/main" id="{45BADCC9-9A6A-D1F9-2528-5D4ED8E98C23}"/>
              </a:ext>
            </a:extLst>
          </p:cNvPr>
          <p:cNvSpPr>
            <a:spLocks noGrp="1"/>
          </p:cNvSpPr>
          <p:nvPr>
            <p:ph idx="1"/>
          </p:nvPr>
        </p:nvSpPr>
        <p:spPr>
          <a:xfrm>
            <a:off x="838200" y="1825625"/>
            <a:ext cx="9951720" cy="3321141"/>
          </a:xfrm>
        </p:spPr>
        <p:txBody>
          <a:bodyPr>
            <a:normAutofit/>
          </a:bodyPr>
          <a:lstStyle/>
          <a:p>
            <a:r>
              <a:rPr lang="en-US" dirty="0"/>
              <a:t>In Java, a class is such a user-defined data type</a:t>
            </a:r>
          </a:p>
          <a:p>
            <a:pPr lvl="1">
              <a:buFont typeface="Courier New" panose="02070309020205020404" pitchFamily="49" charset="0"/>
              <a:buChar char="o"/>
            </a:pPr>
            <a:r>
              <a:rPr lang="en-US" dirty="0"/>
              <a:t>like a blueprint for a category of objects which all share common attributes (or data members) and behaviors (or member methods)</a:t>
            </a:r>
          </a:p>
          <a:p>
            <a:pPr lvl="1">
              <a:buFont typeface="Courier New" panose="02070309020205020404" pitchFamily="49" charset="0"/>
              <a:buChar char="o"/>
            </a:pPr>
            <a:r>
              <a:rPr lang="en-US" dirty="0"/>
              <a:t>has two parts: </a:t>
            </a:r>
          </a:p>
          <a:p>
            <a:pPr lvl="2">
              <a:buFont typeface="Wingdings" panose="05000000000000000000" pitchFamily="2" charset="2"/>
              <a:buChar char="§"/>
            </a:pPr>
            <a:r>
              <a:rPr lang="en-US" dirty="0"/>
              <a:t>instance variables </a:t>
            </a:r>
          </a:p>
          <a:p>
            <a:pPr lvl="2">
              <a:buFont typeface="Wingdings" panose="05000000000000000000" pitchFamily="2" charset="2"/>
              <a:buChar char="§"/>
            </a:pPr>
            <a:r>
              <a:rPr lang="en-US" dirty="0"/>
              <a:t>instance methods</a:t>
            </a:r>
          </a:p>
          <a:p>
            <a:pPr lvl="1">
              <a:buFont typeface="Courier New" panose="02070309020205020404" pitchFamily="49" charset="0"/>
              <a:buChar char="o"/>
            </a:pPr>
            <a:endParaRPr lang="en-US" dirty="0"/>
          </a:p>
          <a:p>
            <a:endParaRPr lang="en-US" dirty="0"/>
          </a:p>
          <a:p>
            <a:endParaRPr lang="en-US" dirty="0"/>
          </a:p>
          <a:p>
            <a:endParaRPr lang="en-US" dirty="0"/>
          </a:p>
          <a:p>
            <a:pPr lvl="1"/>
            <a:endParaRPr lang="en-US" dirty="0"/>
          </a:p>
        </p:txBody>
      </p:sp>
      <p:pic>
        <p:nvPicPr>
          <p:cNvPr id="4" name="Picture 3">
            <a:extLst>
              <a:ext uri="{FF2B5EF4-FFF2-40B4-BE49-F238E27FC236}">
                <a16:creationId xmlns:a16="http://schemas.microsoft.com/office/drawing/2014/main" id="{A1D4AA88-5BCC-84A9-7F2A-E7FED028151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spTree>
    <p:extLst>
      <p:ext uri="{BB962C8B-B14F-4D97-AF65-F5344CB8AC3E}">
        <p14:creationId xmlns:p14="http://schemas.microsoft.com/office/powerpoint/2010/main" val="23161152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D1DEA-5E00-4395-36C9-4BEAE0767B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09638-EA48-B0DD-6D07-F4C755690865}"/>
              </a:ext>
            </a:extLst>
          </p:cNvPr>
          <p:cNvSpPr>
            <a:spLocks noGrp="1"/>
          </p:cNvSpPr>
          <p:nvPr>
            <p:ph type="title"/>
          </p:nvPr>
        </p:nvSpPr>
        <p:spPr/>
        <p:txBody>
          <a:bodyPr/>
          <a:lstStyle/>
          <a:p>
            <a:r>
              <a:rPr lang="en-US" dirty="0"/>
              <a:t>2.1 What is a class?</a:t>
            </a:r>
          </a:p>
        </p:txBody>
      </p:sp>
      <p:pic>
        <p:nvPicPr>
          <p:cNvPr id="4" name="Picture 3">
            <a:extLst>
              <a:ext uri="{FF2B5EF4-FFF2-40B4-BE49-F238E27FC236}">
                <a16:creationId xmlns:a16="http://schemas.microsoft.com/office/drawing/2014/main" id="{C5B2E29E-919C-D330-E91E-5B4326D862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5" name="Table 4">
            <a:extLst>
              <a:ext uri="{FF2B5EF4-FFF2-40B4-BE49-F238E27FC236}">
                <a16:creationId xmlns:a16="http://schemas.microsoft.com/office/drawing/2014/main" id="{807E925B-0D84-E4E7-E873-BB6DC906E0C3}"/>
              </a:ext>
            </a:extLst>
          </p:cNvPr>
          <p:cNvGraphicFramePr>
            <a:graphicFrameLocks noGrp="1"/>
          </p:cNvGraphicFramePr>
          <p:nvPr>
            <p:extLst>
              <p:ext uri="{D42A27DB-BD31-4B8C-83A1-F6EECF244321}">
                <p14:modId xmlns:p14="http://schemas.microsoft.com/office/powerpoint/2010/main" val="1901125309"/>
              </p:ext>
            </p:extLst>
          </p:nvPr>
        </p:nvGraphicFramePr>
        <p:xfrm>
          <a:off x="986245" y="1690688"/>
          <a:ext cx="7289075" cy="2743200"/>
        </p:xfrm>
        <a:graphic>
          <a:graphicData uri="http://schemas.openxmlformats.org/drawingml/2006/table">
            <a:tbl>
              <a:tblPr firstRow="1" firstCol="1" bandRow="1"/>
              <a:tblGrid>
                <a:gridCol w="7289075">
                  <a:extLst>
                    <a:ext uri="{9D8B030D-6E8A-4147-A177-3AD203B41FA5}">
                      <a16:colId xmlns:a16="http://schemas.microsoft.com/office/drawing/2014/main" val="221571778"/>
                    </a:ext>
                  </a:extLst>
                </a:gridCol>
              </a:tblGrid>
              <a:tr h="0">
                <a:tc>
                  <a:txBody>
                    <a:bodyPr/>
                    <a:lstStyle/>
                    <a:p>
                      <a:pPr marL="0" marR="0">
                        <a:buNone/>
                      </a:pPr>
                      <a:r>
                        <a:rPr lang="en-US" sz="18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Syntax: defining a class</a:t>
                      </a:r>
                      <a:endParaRPr lang="en-US" sz="18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3500717338"/>
                  </a:ext>
                </a:extLst>
              </a:tr>
              <a:tr h="0">
                <a:tc>
                  <a:txBody>
                    <a:bodyPr/>
                    <a:lstStyle/>
                    <a:p>
                      <a:pPr marL="0" marR="0">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[public] class </a:t>
                      </a:r>
                      <a:r>
                        <a:rPr lang="en-US" sz="18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nameOfClass</a:t>
                      </a: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[private] &lt;type&gt; </a:t>
                      </a:r>
                      <a:r>
                        <a:rPr lang="en-US" sz="18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instanceVariableName</a:t>
                      </a: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[public] </a:t>
                      </a:r>
                      <a:r>
                        <a:rPr lang="en-US" sz="18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nameOfClass</a:t>
                      </a: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(optional parameters) {</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 initialize instance variables</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[public] &lt;</a:t>
                      </a:r>
                      <a:r>
                        <a:rPr lang="en-US" sz="18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returnType</a:t>
                      </a: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&gt; </a:t>
                      </a:r>
                      <a:r>
                        <a:rPr lang="en-US" sz="18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instanceMethodName</a:t>
                      </a: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(parameters) {</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 do something</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indent="281305">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a:buNone/>
                      </a:pPr>
                      <a:r>
                        <a:rPr lang="en-US" sz="18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a:t>
                      </a:r>
                      <a:endParaRPr lang="en-US" sz="18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FFFFFF"/>
                    </a:solidFill>
                  </a:tcPr>
                </a:tc>
                <a:extLst>
                  <a:ext uri="{0D108BD9-81ED-4DB2-BD59-A6C34878D82A}">
                    <a16:rowId xmlns:a16="http://schemas.microsoft.com/office/drawing/2014/main" val="1235836653"/>
                  </a:ext>
                </a:extLst>
              </a:tr>
            </a:tbl>
          </a:graphicData>
        </a:graphic>
      </p:graphicFrame>
      <p:graphicFrame>
        <p:nvGraphicFramePr>
          <p:cNvPr id="9" name="Table 8">
            <a:extLst>
              <a:ext uri="{FF2B5EF4-FFF2-40B4-BE49-F238E27FC236}">
                <a16:creationId xmlns:a16="http://schemas.microsoft.com/office/drawing/2014/main" id="{2EC76C46-2083-F673-AEE5-22FE9EE83B6E}"/>
              </a:ext>
            </a:extLst>
          </p:cNvPr>
          <p:cNvGraphicFramePr>
            <a:graphicFrameLocks noGrp="1"/>
          </p:cNvGraphicFramePr>
          <p:nvPr>
            <p:extLst>
              <p:ext uri="{D42A27DB-BD31-4B8C-83A1-F6EECF244321}">
                <p14:modId xmlns:p14="http://schemas.microsoft.com/office/powerpoint/2010/main" val="733268203"/>
              </p:ext>
            </p:extLst>
          </p:nvPr>
        </p:nvGraphicFramePr>
        <p:xfrm>
          <a:off x="986245" y="4609443"/>
          <a:ext cx="7204166" cy="1325563"/>
        </p:xfrm>
        <a:graphic>
          <a:graphicData uri="http://schemas.openxmlformats.org/drawingml/2006/table">
            <a:tbl>
              <a:tblPr firstRow="1" firstCol="1" bandRow="1"/>
              <a:tblGrid>
                <a:gridCol w="7204166">
                  <a:extLst>
                    <a:ext uri="{9D8B030D-6E8A-4147-A177-3AD203B41FA5}">
                      <a16:colId xmlns:a16="http://schemas.microsoft.com/office/drawing/2014/main" val="447668332"/>
                    </a:ext>
                  </a:extLst>
                </a:gridCol>
              </a:tblGrid>
              <a:tr h="331391">
                <a:tc>
                  <a:txBody>
                    <a:bodyPr/>
                    <a:lstStyle/>
                    <a:p>
                      <a:pPr marL="0" marR="0">
                        <a:buNone/>
                      </a:pPr>
                      <a:r>
                        <a:rPr lang="en-US" sz="2000" b="1" dirty="0">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contents of a class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3549423392"/>
                  </a:ext>
                </a:extLst>
              </a:tr>
              <a:tr h="994172">
                <a:tc>
                  <a:txBody>
                    <a:bodyPr/>
                    <a:lstStyle/>
                    <a:p>
                      <a:pPr marL="342900" marR="0" lvl="0" indent="-342900">
                        <a:buSzPts val="1000"/>
                        <a:buFont typeface="Times New Roman" panose="02020603050405020304" pitchFamily="18" charset="0"/>
                        <a:buChar char="►"/>
                      </a:pP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Instance variable(s):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important characteristics of the class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SzPts val="1000"/>
                        <a:buFont typeface="Times New Roman" panose="02020603050405020304" pitchFamily="18" charset="0"/>
                        <a:buChar char="►"/>
                      </a:pP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Constructor(s):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initializes the class’s instance variables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SzPts val="1000"/>
                        <a:buFont typeface="Times New Roman" panose="02020603050405020304" pitchFamily="18" charset="0"/>
                        <a:buChar char="►"/>
                      </a:pP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Instance method(s):</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actions using the class’s instance variables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473902602"/>
                  </a:ext>
                </a:extLst>
              </a:tr>
            </a:tbl>
          </a:graphicData>
        </a:graphic>
      </p:graphicFrame>
    </p:spTree>
    <p:extLst>
      <p:ext uri="{BB962C8B-B14F-4D97-AF65-F5344CB8AC3E}">
        <p14:creationId xmlns:p14="http://schemas.microsoft.com/office/powerpoint/2010/main" val="846388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68FBE-BA34-A78D-DFC1-C48FB731D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4C550F-3004-4B6A-0550-C0EBD971BB86}"/>
              </a:ext>
            </a:extLst>
          </p:cNvPr>
          <p:cNvSpPr>
            <a:spLocks noGrp="1"/>
          </p:cNvSpPr>
          <p:nvPr>
            <p:ph type="title"/>
          </p:nvPr>
        </p:nvSpPr>
        <p:spPr/>
        <p:txBody>
          <a:bodyPr/>
          <a:lstStyle/>
          <a:p>
            <a:r>
              <a:rPr lang="en-US" dirty="0"/>
              <a:t>2.1 What is a class?</a:t>
            </a:r>
          </a:p>
        </p:txBody>
      </p:sp>
      <p:pic>
        <p:nvPicPr>
          <p:cNvPr id="4" name="Picture 3">
            <a:extLst>
              <a:ext uri="{FF2B5EF4-FFF2-40B4-BE49-F238E27FC236}">
                <a16:creationId xmlns:a16="http://schemas.microsoft.com/office/drawing/2014/main" id="{6EC87FCD-DAED-E8EE-7244-6EA284BFE92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3" name="Table 2">
            <a:extLst>
              <a:ext uri="{FF2B5EF4-FFF2-40B4-BE49-F238E27FC236}">
                <a16:creationId xmlns:a16="http://schemas.microsoft.com/office/drawing/2014/main" id="{BAAB0454-75BF-D57A-9CF9-28892E2D7CFD}"/>
              </a:ext>
            </a:extLst>
          </p:cNvPr>
          <p:cNvGraphicFramePr>
            <a:graphicFrameLocks noGrp="1"/>
          </p:cNvGraphicFramePr>
          <p:nvPr>
            <p:extLst>
              <p:ext uri="{D42A27DB-BD31-4B8C-83A1-F6EECF244321}">
                <p14:modId xmlns:p14="http://schemas.microsoft.com/office/powerpoint/2010/main" val="1403566739"/>
              </p:ext>
            </p:extLst>
          </p:nvPr>
        </p:nvGraphicFramePr>
        <p:xfrm>
          <a:off x="968829" y="1690688"/>
          <a:ext cx="9409611" cy="1274581"/>
        </p:xfrm>
        <a:graphic>
          <a:graphicData uri="http://schemas.openxmlformats.org/drawingml/2006/table">
            <a:tbl>
              <a:tblPr firstRow="1" firstCol="1" bandRow="1"/>
              <a:tblGrid>
                <a:gridCol w="9409611">
                  <a:extLst>
                    <a:ext uri="{9D8B030D-6E8A-4147-A177-3AD203B41FA5}">
                      <a16:colId xmlns:a16="http://schemas.microsoft.com/office/drawing/2014/main" val="2646198145"/>
                    </a:ext>
                  </a:extLst>
                </a:gridCol>
              </a:tblGrid>
              <a:tr h="364391">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accessibility</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274748367"/>
                  </a:ext>
                </a:extLst>
              </a:tr>
              <a:tr h="910190">
                <a:tc>
                  <a:txBody>
                    <a:bodyPr/>
                    <a:lstStyle/>
                    <a:p>
                      <a:pPr marL="342900" marR="0" lvl="0" indent="-342900">
                        <a:buSzPts val="1000"/>
                        <a:buFont typeface="Times New Roman" panose="02020603050405020304" pitchFamily="18" charset="0"/>
                        <a:buChar char="►"/>
                      </a:pPr>
                      <a:r>
                        <a:rPr lang="en-US" sz="2000" b="1"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public</a:t>
                      </a: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allows access to internal (within-class) and external (outside-of-class) users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SzPts val="1000"/>
                        <a:buFont typeface="Times New Roman" panose="02020603050405020304" pitchFamily="18" charset="0"/>
                        <a:buChar char="►"/>
                      </a:pPr>
                      <a:r>
                        <a:rPr lang="en-US" sz="2000" b="1"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private</a:t>
                      </a:r>
                      <a:r>
                        <a:rPr lang="en-US" sz="2000" b="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allows access </a:t>
                      </a:r>
                      <a:r>
                        <a:rPr lang="en-US" sz="2000" i="1"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ONLY</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 to internal users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2807921981"/>
                  </a:ext>
                </a:extLst>
              </a:tr>
            </a:tbl>
          </a:graphicData>
        </a:graphic>
      </p:graphicFrame>
      <p:graphicFrame>
        <p:nvGraphicFramePr>
          <p:cNvPr id="6" name="Table 5">
            <a:extLst>
              <a:ext uri="{FF2B5EF4-FFF2-40B4-BE49-F238E27FC236}">
                <a16:creationId xmlns:a16="http://schemas.microsoft.com/office/drawing/2014/main" id="{5F1CAC66-8328-F9DE-B0C4-8C0467EB6865}"/>
              </a:ext>
            </a:extLst>
          </p:cNvPr>
          <p:cNvGraphicFramePr>
            <a:graphicFrameLocks noGrp="1"/>
          </p:cNvGraphicFramePr>
          <p:nvPr>
            <p:extLst>
              <p:ext uri="{D42A27DB-BD31-4B8C-83A1-F6EECF244321}">
                <p14:modId xmlns:p14="http://schemas.microsoft.com/office/powerpoint/2010/main" val="3421998598"/>
              </p:ext>
            </p:extLst>
          </p:nvPr>
        </p:nvGraphicFramePr>
        <p:xfrm>
          <a:off x="968829" y="3429000"/>
          <a:ext cx="9409611" cy="1274580"/>
        </p:xfrm>
        <a:graphic>
          <a:graphicData uri="http://schemas.openxmlformats.org/drawingml/2006/table">
            <a:tbl>
              <a:tblPr firstRow="1" firstCol="1" bandRow="1"/>
              <a:tblGrid>
                <a:gridCol w="9409611">
                  <a:extLst>
                    <a:ext uri="{9D8B030D-6E8A-4147-A177-3AD203B41FA5}">
                      <a16:colId xmlns:a16="http://schemas.microsoft.com/office/drawing/2014/main" val="3629065655"/>
                    </a:ext>
                  </a:extLst>
                </a:gridCol>
              </a:tblGrid>
              <a:tr h="424860">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Core Concept: encapsulation</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4472C4"/>
                    </a:solidFill>
                  </a:tcPr>
                </a:tc>
                <a:extLst>
                  <a:ext uri="{0D108BD9-81ED-4DB2-BD59-A6C34878D82A}">
                    <a16:rowId xmlns:a16="http://schemas.microsoft.com/office/drawing/2014/main" val="1748773368"/>
                  </a:ext>
                </a:extLst>
              </a:tr>
              <a:tr h="849720">
                <a:tc>
                  <a:txBody>
                    <a:bodyPr/>
                    <a:lstStyle/>
                    <a:p>
                      <a:pPr marL="0" marR="0">
                        <a:buNone/>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Do not let external users directly access instance variables.</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p>
                      <a:pPr marL="342900" marR="0" lvl="0" indent="-342900">
                        <a:buFont typeface="Wingdings" panose="05000000000000000000" pitchFamily="2" charset="2"/>
                        <a:buChar char=""/>
                      </a:pP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Keep these instance variables </a:t>
                      </a:r>
                      <a:r>
                        <a:rPr lang="en-US" sz="2000" dirty="0">
                          <a:solidFill>
                            <a:srgbClr val="000000"/>
                          </a:solidFill>
                          <a:effectLst/>
                          <a:latin typeface="Consolas" panose="020B0609020204030204" pitchFamily="49" charset="0"/>
                          <a:ea typeface="DengXian" panose="02010600030101010101" pitchFamily="2" charset="-122"/>
                          <a:cs typeface="Times New Roman" panose="02020603050405020304" pitchFamily="18" charset="0"/>
                        </a:rPr>
                        <a:t>private</a:t>
                      </a:r>
                      <a:r>
                        <a:rPr lang="en-US" sz="2000" dirty="0">
                          <a:solidFill>
                            <a:srgbClr val="000000"/>
                          </a:solidFill>
                          <a:effectLst/>
                          <a:latin typeface="Times New Roman" panose="02020603050405020304" pitchFamily="18" charset="0"/>
                          <a:ea typeface="DengXian" panose="02010600030101010101" pitchFamily="2" charset="-122"/>
                          <a:cs typeface="Times New Roman" panose="02020603050405020304" pitchFamily="18" charset="0"/>
                        </a:rPr>
                        <a:t>.</a:t>
                      </a:r>
                      <a:endParaRPr lang="en-US" sz="2000" dirty="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4472C4"/>
                      </a:solidFill>
                      <a:prstDash val="solid"/>
                      <a:round/>
                      <a:headEnd type="none" w="med" len="med"/>
                      <a:tailEnd type="none" w="med" len="med"/>
                    </a:lnL>
                    <a:lnR w="12700" cap="flat" cmpd="sng" algn="ctr">
                      <a:solidFill>
                        <a:srgbClr val="4472C4"/>
                      </a:solidFill>
                      <a:prstDash val="solid"/>
                      <a:round/>
                      <a:headEnd type="none" w="med" len="med"/>
                      <a:tailEnd type="none" w="med" len="med"/>
                    </a:lnR>
                    <a:lnT w="12700" cap="flat" cmpd="sng" algn="ctr">
                      <a:solidFill>
                        <a:srgbClr val="4472C4"/>
                      </a:solidFill>
                      <a:prstDash val="solid"/>
                      <a:round/>
                      <a:headEnd type="none" w="med" len="med"/>
                      <a:tailEnd type="none" w="med" len="med"/>
                    </a:lnT>
                    <a:lnB w="12700" cap="flat" cmpd="sng" algn="ctr">
                      <a:solidFill>
                        <a:srgbClr val="4472C4"/>
                      </a:solidFill>
                      <a:prstDash val="solid"/>
                      <a:round/>
                      <a:headEnd type="none" w="med" len="med"/>
                      <a:tailEnd type="none" w="med" len="med"/>
                    </a:lnB>
                    <a:solidFill>
                      <a:srgbClr val="FFFFFF"/>
                    </a:solidFill>
                  </a:tcPr>
                </a:tc>
                <a:extLst>
                  <a:ext uri="{0D108BD9-81ED-4DB2-BD59-A6C34878D82A}">
                    <a16:rowId xmlns:a16="http://schemas.microsoft.com/office/drawing/2014/main" val="1278683373"/>
                  </a:ext>
                </a:extLst>
              </a:tr>
            </a:tbl>
          </a:graphicData>
        </a:graphic>
      </p:graphicFrame>
    </p:spTree>
    <p:extLst>
      <p:ext uri="{BB962C8B-B14F-4D97-AF65-F5344CB8AC3E}">
        <p14:creationId xmlns:p14="http://schemas.microsoft.com/office/powerpoint/2010/main" val="39032797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EE1D9-E73F-9A0C-318D-6C0C8D8B28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DBFEA-6B72-4704-AFCE-0AFBC077C2D2}"/>
              </a:ext>
            </a:extLst>
          </p:cNvPr>
          <p:cNvSpPr>
            <a:spLocks noGrp="1"/>
          </p:cNvSpPr>
          <p:nvPr>
            <p:ph type="title"/>
          </p:nvPr>
        </p:nvSpPr>
        <p:spPr/>
        <p:txBody>
          <a:bodyPr/>
          <a:lstStyle/>
          <a:p>
            <a:r>
              <a:rPr lang="en-US" dirty="0"/>
              <a:t>2.1 What is a class?</a:t>
            </a:r>
          </a:p>
        </p:txBody>
      </p:sp>
      <p:pic>
        <p:nvPicPr>
          <p:cNvPr id="4" name="Picture 3">
            <a:extLst>
              <a:ext uri="{FF2B5EF4-FFF2-40B4-BE49-F238E27FC236}">
                <a16:creationId xmlns:a16="http://schemas.microsoft.com/office/drawing/2014/main" id="{D8915440-BE98-4675-6E56-6D516B4C1C8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graphicFrame>
        <p:nvGraphicFramePr>
          <p:cNvPr id="5" name="Table 4">
            <a:extLst>
              <a:ext uri="{FF2B5EF4-FFF2-40B4-BE49-F238E27FC236}">
                <a16:creationId xmlns:a16="http://schemas.microsoft.com/office/drawing/2014/main" id="{2398E873-32BB-F387-0041-10ACE024C6CB}"/>
              </a:ext>
            </a:extLst>
          </p:cNvPr>
          <p:cNvGraphicFramePr>
            <a:graphicFrameLocks noGrp="1"/>
          </p:cNvGraphicFramePr>
          <p:nvPr>
            <p:extLst>
              <p:ext uri="{D42A27DB-BD31-4B8C-83A1-F6EECF244321}">
                <p14:modId xmlns:p14="http://schemas.microsoft.com/office/powerpoint/2010/main" val="3830588530"/>
              </p:ext>
            </p:extLst>
          </p:nvPr>
        </p:nvGraphicFramePr>
        <p:xfrm>
          <a:off x="955765" y="1690688"/>
          <a:ext cx="9657806" cy="2822530"/>
        </p:xfrm>
        <a:graphic>
          <a:graphicData uri="http://schemas.openxmlformats.org/drawingml/2006/table">
            <a:tbl>
              <a:tblPr firstRow="1" firstCol="1" bandRow="1"/>
              <a:tblGrid>
                <a:gridCol w="9657806">
                  <a:extLst>
                    <a:ext uri="{9D8B030D-6E8A-4147-A177-3AD203B41FA5}">
                      <a16:colId xmlns:a16="http://schemas.microsoft.com/office/drawing/2014/main" val="1079890579"/>
                    </a:ext>
                  </a:extLst>
                </a:gridCol>
              </a:tblGrid>
              <a:tr h="543483">
                <a:tc>
                  <a:txBody>
                    <a:bodyPr/>
                    <a:lstStyle/>
                    <a:p>
                      <a:pPr marL="0" marR="0">
                        <a:buNone/>
                      </a:pPr>
                      <a:r>
                        <a:rPr lang="en-US" sz="2000" b="1">
                          <a:solidFill>
                            <a:srgbClr val="FFFFFF"/>
                          </a:solidFill>
                          <a:effectLst/>
                          <a:latin typeface="Times New Roman" panose="02020603050405020304" pitchFamily="18" charset="0"/>
                          <a:ea typeface="DengXian" panose="02010600030101010101" pitchFamily="2" charset="-122"/>
                          <a:cs typeface="Times New Roman" panose="02020603050405020304" pitchFamily="18" charset="0"/>
                        </a:rPr>
                        <a:t>Syntax: sketching a UML class diagram</a:t>
                      </a:r>
                      <a:endParaRPr lang="en-US" sz="2000">
                        <a:effectLst/>
                        <a:latin typeface="Times New Roman" panose="02020603050405020304" pitchFamily="18"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70AD47"/>
                    </a:solidFill>
                  </a:tcPr>
                </a:tc>
                <a:extLst>
                  <a:ext uri="{0D108BD9-81ED-4DB2-BD59-A6C34878D82A}">
                    <a16:rowId xmlns:a16="http://schemas.microsoft.com/office/drawing/2014/main" val="2404351906"/>
                  </a:ext>
                </a:extLst>
              </a:tr>
              <a:tr h="452902">
                <a:tc>
                  <a:txBody>
                    <a:bodyPr/>
                    <a:lstStyle/>
                    <a:p>
                      <a:pPr marL="0" marR="0" algn="ctr">
                        <a:buNone/>
                      </a:pPr>
                      <a:r>
                        <a:rPr lang="en-US" sz="2000" b="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nameOfClass</a:t>
                      </a:r>
                      <a:endParaRPr lang="en-US" sz="200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FFFFFF"/>
                    </a:solidFill>
                  </a:tcPr>
                </a:tc>
                <a:extLst>
                  <a:ext uri="{0D108BD9-81ED-4DB2-BD59-A6C34878D82A}">
                    <a16:rowId xmlns:a16="http://schemas.microsoft.com/office/drawing/2014/main" val="2599625031"/>
                  </a:ext>
                </a:extLst>
              </a:tr>
              <a:tr h="905805">
                <a:tc>
                  <a:txBody>
                    <a:bodyPr/>
                    <a:lstStyle/>
                    <a:p>
                      <a:pPr marL="0" marR="0">
                        <a:buNone/>
                      </a:pPr>
                      <a:r>
                        <a:rPr lang="en-US" sz="2000" b="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instanceVariableName: type</a:t>
                      </a:r>
                      <a:endParaRPr lang="en-US" sz="200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a:buNone/>
                      </a:pPr>
                      <a:r>
                        <a:rPr lang="en-US" sz="2000" b="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(more instance variables)</a:t>
                      </a:r>
                      <a:endParaRPr lang="en-US" sz="200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FFFFFF"/>
                    </a:solidFill>
                  </a:tcPr>
                </a:tc>
                <a:extLst>
                  <a:ext uri="{0D108BD9-81ED-4DB2-BD59-A6C34878D82A}">
                    <a16:rowId xmlns:a16="http://schemas.microsoft.com/office/drawing/2014/main" val="3982105955"/>
                  </a:ext>
                </a:extLst>
              </a:tr>
              <a:tr h="920340">
                <a:tc>
                  <a:txBody>
                    <a:bodyPr/>
                    <a:lstStyle/>
                    <a:p>
                      <a:pPr marL="0" marR="0">
                        <a:buNone/>
                      </a:pPr>
                      <a:r>
                        <a:rPr lang="en-US" sz="20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a:t>
                      </a:r>
                      <a:r>
                        <a:rPr lang="en-US" sz="20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instanceMethodName</a:t>
                      </a:r>
                      <a:r>
                        <a:rPr lang="en-US" sz="20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(&lt;type&gt; parameter1, ...): </a:t>
                      </a:r>
                      <a:r>
                        <a:rPr lang="en-US" sz="2000" b="1" dirty="0" err="1">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returnType</a:t>
                      </a:r>
                      <a:endParaRPr lang="en-US" sz="20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p>
                      <a:pPr marL="0" marR="0">
                        <a:buNone/>
                      </a:pPr>
                      <a:r>
                        <a:rPr lang="en-US" sz="2000" b="1"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rPr>
                        <a:t>... (more instance methods)</a:t>
                      </a:r>
                      <a:endParaRPr lang="en-US" sz="2000" dirty="0">
                        <a:solidFill>
                          <a:srgbClr val="538135"/>
                        </a:solidFill>
                        <a:effectLst/>
                        <a:latin typeface="Consolas" panose="020B0609020204030204" pitchFamily="49" charset="0"/>
                        <a:ea typeface="DengXian" panose="02010600030101010101" pitchFamily="2" charset="-122"/>
                        <a:cs typeface="Times New Roman" panose="02020603050405020304" pitchFamily="18" charset="0"/>
                      </a:endParaRPr>
                    </a:p>
                  </a:txBody>
                  <a:tcPr marL="68580" marR="68580" marT="0" marB="0">
                    <a:lnL w="12700" cap="flat" cmpd="sng" algn="ctr">
                      <a:solidFill>
                        <a:srgbClr val="70AD47"/>
                      </a:solidFill>
                      <a:prstDash val="solid"/>
                      <a:round/>
                      <a:headEnd type="none" w="med" len="med"/>
                      <a:tailEnd type="none" w="med" len="med"/>
                    </a:lnL>
                    <a:lnR w="12700" cap="flat" cmpd="sng" algn="ctr">
                      <a:solidFill>
                        <a:srgbClr val="70AD47"/>
                      </a:solidFill>
                      <a:prstDash val="solid"/>
                      <a:round/>
                      <a:headEnd type="none" w="med" len="med"/>
                      <a:tailEnd type="none" w="med" len="med"/>
                    </a:lnR>
                    <a:lnT w="12700" cap="flat" cmpd="sng" algn="ctr">
                      <a:solidFill>
                        <a:srgbClr val="70AD47"/>
                      </a:solidFill>
                      <a:prstDash val="solid"/>
                      <a:round/>
                      <a:headEnd type="none" w="med" len="med"/>
                      <a:tailEnd type="none" w="med" len="med"/>
                    </a:lnT>
                    <a:lnB w="12700" cap="flat" cmpd="sng" algn="ctr">
                      <a:solidFill>
                        <a:srgbClr val="70AD47"/>
                      </a:solidFill>
                      <a:prstDash val="solid"/>
                      <a:round/>
                      <a:headEnd type="none" w="med" len="med"/>
                      <a:tailEnd type="none" w="med" len="med"/>
                    </a:lnB>
                    <a:solidFill>
                      <a:srgbClr val="FFFFFF"/>
                    </a:solidFill>
                  </a:tcPr>
                </a:tc>
                <a:extLst>
                  <a:ext uri="{0D108BD9-81ED-4DB2-BD59-A6C34878D82A}">
                    <a16:rowId xmlns:a16="http://schemas.microsoft.com/office/drawing/2014/main" val="2138185867"/>
                  </a:ext>
                </a:extLst>
              </a:tr>
            </a:tbl>
          </a:graphicData>
        </a:graphic>
      </p:graphicFrame>
    </p:spTree>
    <p:extLst>
      <p:ext uri="{BB962C8B-B14F-4D97-AF65-F5344CB8AC3E}">
        <p14:creationId xmlns:p14="http://schemas.microsoft.com/office/powerpoint/2010/main" val="344250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E9895-0687-9228-2A1C-8890D9FF8A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6FD16F-C3A4-2E6B-AC8F-18C614A8AB8D}"/>
              </a:ext>
            </a:extLst>
          </p:cNvPr>
          <p:cNvSpPr>
            <a:spLocks noGrp="1"/>
          </p:cNvSpPr>
          <p:nvPr>
            <p:ph type="title"/>
          </p:nvPr>
        </p:nvSpPr>
        <p:spPr/>
        <p:txBody>
          <a:bodyPr/>
          <a:lstStyle/>
          <a:p>
            <a:r>
              <a:rPr lang="en-US" dirty="0"/>
              <a:t>2.1 What is a class?</a:t>
            </a:r>
          </a:p>
        </p:txBody>
      </p:sp>
      <p:pic>
        <p:nvPicPr>
          <p:cNvPr id="4" name="Picture 3">
            <a:extLst>
              <a:ext uri="{FF2B5EF4-FFF2-40B4-BE49-F238E27FC236}">
                <a16:creationId xmlns:a16="http://schemas.microsoft.com/office/drawing/2014/main" id="{CF79C6FD-F950-FF12-9793-507FAF32407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473" y="6028411"/>
            <a:ext cx="10583054" cy="566977"/>
          </a:xfrm>
          <a:prstGeom prst="rect">
            <a:avLst/>
          </a:prstGeom>
        </p:spPr>
      </p:pic>
      <p:pic>
        <p:nvPicPr>
          <p:cNvPr id="3" name="Picture 2" descr="A screenshot of a cell phone&#10;&#10;Description automatically generated">
            <a:extLst>
              <a:ext uri="{FF2B5EF4-FFF2-40B4-BE49-F238E27FC236}">
                <a16:creationId xmlns:a16="http://schemas.microsoft.com/office/drawing/2014/main" id="{E0559C9D-692B-99D9-0E76-929882055975}"/>
              </a:ext>
            </a:extLst>
          </p:cNvPr>
          <p:cNvPicPr>
            <a:picLocks noChangeAspect="1"/>
          </p:cNvPicPr>
          <p:nvPr/>
        </p:nvPicPr>
        <p:blipFill rotWithShape="1">
          <a:blip r:embed="rId3">
            <a:extLst>
              <a:ext uri="{28A0092B-C50C-407E-A947-70E740481C1C}">
                <a14:useLocalDpi xmlns:a14="http://schemas.microsoft.com/office/drawing/2010/main" val="0"/>
              </a:ext>
            </a:extLst>
          </a:blip>
          <a:srcRect l="16115" t="9791" r="21210" b="31456"/>
          <a:stretch/>
        </p:blipFill>
        <p:spPr bwMode="auto">
          <a:xfrm>
            <a:off x="2621280" y="1443081"/>
            <a:ext cx="6783977" cy="3576244"/>
          </a:xfrm>
          <a:prstGeom prst="rect">
            <a:avLst/>
          </a:prstGeom>
          <a:ln>
            <a:noFill/>
          </a:ln>
          <a:extLst>
            <a:ext uri="{53640926-AAD7-44D8-BBD7-CCE9431645EC}">
              <a14:shadowObscured xmlns:a14="http://schemas.microsoft.com/office/drawing/2010/main"/>
            </a:ext>
          </a:extLst>
        </p:spPr>
      </p:pic>
      <p:sp>
        <p:nvSpPr>
          <p:cNvPr id="7" name="TextBox 6">
            <a:extLst>
              <a:ext uri="{FF2B5EF4-FFF2-40B4-BE49-F238E27FC236}">
                <a16:creationId xmlns:a16="http://schemas.microsoft.com/office/drawing/2014/main" id="{B0561DAF-46F9-6A50-2F3A-87A8B61033A3}"/>
              </a:ext>
            </a:extLst>
          </p:cNvPr>
          <p:cNvSpPr txBox="1"/>
          <p:nvPr/>
        </p:nvSpPr>
        <p:spPr>
          <a:xfrm>
            <a:off x="3525338" y="5230253"/>
            <a:ext cx="6097088" cy="369332"/>
          </a:xfrm>
          <a:prstGeom prst="rect">
            <a:avLst/>
          </a:prstGeom>
          <a:noFill/>
        </p:spPr>
        <p:txBody>
          <a:bodyPr wrap="square">
            <a:spAutoFit/>
          </a:bodyPr>
          <a:lstStyle/>
          <a:p>
            <a:r>
              <a:rPr lang="en-US" dirty="0"/>
              <a:t>Figure 2 1 UML diagram for Person class</a:t>
            </a:r>
          </a:p>
        </p:txBody>
      </p:sp>
    </p:spTree>
    <p:extLst>
      <p:ext uri="{BB962C8B-B14F-4D97-AF65-F5344CB8AC3E}">
        <p14:creationId xmlns:p14="http://schemas.microsoft.com/office/powerpoint/2010/main" val="30232317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2641</TotalTime>
  <Words>1710</Words>
  <Application>Microsoft Office PowerPoint</Application>
  <PresentationFormat>Widescreen</PresentationFormat>
  <Paragraphs>242</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Aptos</vt:lpstr>
      <vt:lpstr>Aptos Display</vt:lpstr>
      <vt:lpstr>Arial</vt:lpstr>
      <vt:lpstr>Cambria Math</vt:lpstr>
      <vt:lpstr>Consolas</vt:lpstr>
      <vt:lpstr>Courier New</vt:lpstr>
      <vt:lpstr>Times New Roman</vt:lpstr>
      <vt:lpstr>Wingdings</vt:lpstr>
      <vt:lpstr>Office Theme</vt:lpstr>
      <vt:lpstr>PowerPoint Presentation</vt:lpstr>
      <vt:lpstr>Java OOP and Data Structures with Introduction to Secure Coding Dr. Ziping Liu  </vt:lpstr>
      <vt:lpstr>https://he.kendallhunt.com/product/java-oop-and-data-structures-introduction-secure-coding  </vt:lpstr>
      <vt:lpstr>Chapter Outlines</vt:lpstr>
      <vt:lpstr>2.1 What is a class?</vt:lpstr>
      <vt:lpstr>2.1 What is a class?</vt:lpstr>
      <vt:lpstr>2.1 What is a class?</vt:lpstr>
      <vt:lpstr>2.1 What is a class?</vt:lpstr>
      <vt:lpstr>2.1 What is a class?</vt:lpstr>
      <vt:lpstr>2.2 Constructors</vt:lpstr>
      <vt:lpstr>2.2 Constructors</vt:lpstr>
      <vt:lpstr>2.2 Constructors</vt:lpstr>
      <vt:lpstr>2.2 Constructors</vt:lpstr>
      <vt:lpstr>2.3 Providing accessor and mutator methods</vt:lpstr>
      <vt:lpstr>2.3 Providing accessor and mutator methods</vt:lpstr>
      <vt:lpstr>2.3 Providing accessor and mutator methods</vt:lpstr>
      <vt:lpstr>2.3 Providing accessor and mutator methods</vt:lpstr>
      <vt:lpstr>2.3 Providing accessor and mutator methods</vt:lpstr>
      <vt:lpstr>2.3 Providing accessor and mutator methods</vt:lpstr>
      <vt:lpstr>2.3 Providing accessor and mutator methods</vt:lpstr>
      <vt:lpstr>2.3 Providing accessor and mutator methods</vt:lpstr>
      <vt:lpstr>2.3 Providing accessor and mutator methods</vt:lpstr>
      <vt:lpstr>2.4 this—an Object Itself</vt:lpstr>
      <vt:lpstr>2.4 this—an Object Itself</vt:lpstr>
      <vt:lpstr>2.4 this—an Object Itself</vt:lpstr>
      <vt:lpstr>2.4 this—an Object Itself</vt:lpstr>
      <vt:lpstr>2.5 Tailored Instance Methods</vt:lpstr>
      <vt:lpstr>2.5 Tailored Instance Methods</vt:lpstr>
      <vt:lpstr>2.5 Tailored Instance Methods</vt:lpstr>
      <vt:lpstr>2.5 Tailored Instance Methods</vt:lpstr>
      <vt:lpstr>2.5 Tailored Instance Methods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Liu, Ziping</dc:creator>
  <cp:lastModifiedBy>Liu, Ziping</cp:lastModifiedBy>
  <cp:revision>176</cp:revision>
  <dcterms:created xsi:type="dcterms:W3CDTF">2025-01-08T14:48:28Z</dcterms:created>
  <dcterms:modified xsi:type="dcterms:W3CDTF">2025-08-25T13:45:45Z</dcterms:modified>
</cp:coreProperties>
</file>