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92" r:id="rId2"/>
    <p:sldId id="293" r:id="rId3"/>
    <p:sldId id="258" r:id="rId4"/>
    <p:sldId id="260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3" autoAdjust="0"/>
    <p:restoredTop sz="83279" autoAdjust="0"/>
  </p:normalViewPr>
  <p:slideViewPr>
    <p:cSldViewPr snapToGrid="0">
      <p:cViewPr varScale="1">
        <p:scale>
          <a:sx n="64" d="100"/>
          <a:sy n="64" d="100"/>
        </p:scale>
        <p:origin x="6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BE90D-6443-45D5-AB73-6A7D0CBCCF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21F2D-1907-45F1-9B93-BB1762A94325}" type="pres">
      <dgm:prSet presAssocID="{2FDBE90D-6443-45D5-AB73-6A7D0CBCCF85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0ED6465E-DA6A-4410-A68E-A5C5BDC5C01F}" type="presOf" srcId="{2FDBE90D-6443-45D5-AB73-6A7D0CBCCF85}" destId="{E0D21F2D-1907-45F1-9B93-BB1762A94325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D8-506F-49AF-BE73-3D1A33480DE3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4981-F5B7-436B-9962-151FBDD8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94981-F5B7-436B-9962-151FBDD8AD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99E3-8D9F-3F5B-0308-7F5329DE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90651-91C2-BA19-35EC-A04BA9FD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DD5A-2112-6235-85DC-B1B299E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9076-7565-CDA6-EDBA-EC296154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C44E-B761-B97D-C746-ECAB6BB9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45-B749-84F1-7E0D-232A8B6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5F5B-9932-7B22-3C88-08AD57BC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961-E805-FB33-5A16-E0CFA371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018F-11E0-CA53-A68B-C731CC50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7CFC-CA41-1297-94D3-F89EC65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B2452-1456-A52C-F8D5-3234E07E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70949-F825-32B2-260B-674118F1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993F-73E9-E7AE-2ED3-3D288F2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6DBD-D9C7-84D2-27D0-26FD256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735-00EC-3CA0-1B73-68A025E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E6AC-BA0C-3CB0-A332-C14B281C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869-5FC6-53F4-7BC6-5136E550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6CE0-9019-D821-C2F3-C78CF2C5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6E9F-D2BE-3C4A-D26A-F7C5A5D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CC43-53EB-84ED-63B3-9A3403C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887-4D96-118D-73A2-1C895A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085A-425F-FD3C-BC71-9A29495F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329D-6798-F07C-D487-6101B49A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25C4-C66D-4341-42FF-9C7C602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8A81-8750-B962-F8C6-6DA1403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D042-266E-A796-1A36-96B70B2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6A0C-4A74-A126-7A99-F06853058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CC16C-9EAC-FE9F-396B-0241F796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D6F5-EFBE-6874-ED24-0A51C268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EDD0-9CCB-FAD1-C4F2-4E43F03F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13EA-8DBD-A257-A690-042711A7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CE6-F826-5B66-2371-F2D5025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492-1758-D69A-3E6F-15261B00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8565-447E-7044-9CE0-673F60DC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E43F8-3C42-54CA-4E92-F6A3940F2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97A32-71E6-549D-B127-59969799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95A3-01EC-6EF0-5031-5E525E62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4BE6-33F4-D96C-2405-87AEFEDC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891F-BE7B-C13D-681A-2C793B09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5743-E60C-78E3-4219-5712DC70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DF502-5BB8-D822-01D7-20936C34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5FAD0-C9E9-80E2-6DFA-0BC166A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CEC0-8357-5413-2403-9992319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867B-72CF-0811-E65E-1F1A0A9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8B39-123B-5C1E-0B64-6FC3E285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C226-40C4-ED8E-9C41-87B4E08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48C-0492-969D-5358-C6C95D65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FBA1-E0E8-57D0-829D-823FB90F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BB11-40DB-E7BF-59DE-E5088FC5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E303-25F7-D260-0C1E-1C5D9A96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058F-FFC4-BC2B-7574-A9DB1D7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D607-D6DB-9EBE-6590-0B6F3CFD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2A1-BC34-EA9A-859D-059A7A66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26546-3C25-49A1-3B36-715D1745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8061-0760-C9C3-320B-EAD574AF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27B0-28E5-1E67-61B0-C32CC09E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E62B-ABB9-605C-5E4E-9BF3E4FF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9CD-E644-8A47-6C41-35307D32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A9FD8-0BA2-A466-EEFA-529DB251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1EC5-F665-6631-6BF9-22FB9539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9369-7ED6-38A0-734A-DD110F92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8669A-962F-4ACD-AB1E-07597AA7AD56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940-D37A-E1F1-4E91-FF221089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6E2C-CD23-0AB2-1973-F43BEF1B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5D94A-2E11-1A07-F482-34C78E7E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9BEE-D294-2EA5-D0F5-60C09B09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Java OOP and Data Structures with Introduction to Secure Coding</a:t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Dr. Ziping Liu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 descr="A close-up of a computer&#10;&#10;AI-generated content may be incorrect.">
            <a:extLst>
              <a:ext uri="{FF2B5EF4-FFF2-40B4-BE49-F238E27FC236}">
                <a16:creationId xmlns:a16="http://schemas.microsoft.com/office/drawing/2014/main" id="{68016C7C-AFDA-B667-C485-59B533AE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7805"/>
          <a:stretch>
            <a:fillRect/>
          </a:stretch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50E9AA5-3AB6-7CA8-2E88-05185371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15 LinkedList</a:t>
            </a:r>
          </a:p>
        </p:txBody>
      </p:sp>
    </p:spTree>
    <p:extLst>
      <p:ext uri="{BB962C8B-B14F-4D97-AF65-F5344CB8AC3E}">
        <p14:creationId xmlns:p14="http://schemas.microsoft.com/office/powerpoint/2010/main" val="39760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A151-1F64-226C-614A-217B6D381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E8F07-8EFA-4104-7FE7-FC288070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15.2.3 Implementation of Singly LinkedList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2CAB94-3BF3-4038-E786-2703C7B1E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8870E2-66B2-0A7F-30EE-EE2D66EE32F4}"/>
              </a:ext>
            </a:extLst>
          </p:cNvPr>
          <p:cNvSpPr txBox="1"/>
          <p:nvPr/>
        </p:nvSpPr>
        <p:spPr>
          <a:xfrm>
            <a:off x="1647928" y="528375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15.9  Node deleted in the middle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A9484-3772-A374-ED92-F8CAC6815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62" y="1690688"/>
            <a:ext cx="6502814" cy="346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283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206A3-931A-4318-0B09-537A52AAA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E0F61-7675-D06F-DD1A-CD4413C0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 A Simple Singly Linked List Implementation Using Nodes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A7E05-C70A-7860-7E98-BF13737B3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DB0CBB2-9449-83B4-C224-6911E5C743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309923"/>
              </p:ext>
            </p:extLst>
          </p:nvPr>
        </p:nvGraphicFramePr>
        <p:xfrm>
          <a:off x="958121" y="1868692"/>
          <a:ext cx="5712502" cy="1325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12502">
                  <a:extLst>
                    <a:ext uri="{9D8B030D-6E8A-4147-A177-3AD203B41FA5}">
                      <a16:colId xmlns:a16="http://schemas.microsoft.com/office/drawing/2014/main" val="2052466130"/>
                    </a:ext>
                  </a:extLst>
                </a:gridCol>
              </a:tblGrid>
              <a:tr h="49708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dirty="0">
                          <a:effectLst/>
                        </a:rPr>
                        <a:t>Core Concept: Pair-advancing in LinkedList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5735877"/>
                  </a:ext>
                </a:extLst>
              </a:tr>
              <a:tr h="828477">
                <a:tc>
                  <a:txBody>
                    <a:bodyPr/>
                    <a:lstStyle/>
                    <a:p>
                      <a:pPr marL="457200" marR="0">
                        <a:buNone/>
                      </a:pPr>
                      <a:r>
                        <a:rPr lang="en-US" sz="2000" dirty="0" err="1">
                          <a:effectLst/>
                        </a:rPr>
                        <a:t>prev</a:t>
                      </a:r>
                      <a:r>
                        <a:rPr lang="en-US" sz="2000" dirty="0">
                          <a:effectLst/>
                        </a:rPr>
                        <a:t> = cur;</a:t>
                      </a:r>
                    </a:p>
                    <a:p>
                      <a:pPr marL="457200" marR="0">
                        <a:buNone/>
                      </a:pPr>
                      <a:r>
                        <a:rPr lang="en-US" sz="2000" dirty="0">
                          <a:effectLst/>
                        </a:rPr>
                        <a:t>cur = </a:t>
                      </a:r>
                      <a:r>
                        <a:rPr lang="en-US" sz="2000" dirty="0" err="1">
                          <a:effectLst/>
                        </a:rPr>
                        <a:t>cur.next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72291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460785F-989D-CFA0-505C-162645F16F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597567"/>
              </p:ext>
            </p:extLst>
          </p:nvPr>
        </p:nvGraphicFramePr>
        <p:xfrm>
          <a:off x="958121" y="3833654"/>
          <a:ext cx="9969708" cy="13255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69708">
                  <a:extLst>
                    <a:ext uri="{9D8B030D-6E8A-4147-A177-3AD203B41FA5}">
                      <a16:colId xmlns:a16="http://schemas.microsoft.com/office/drawing/2014/main" val="4052387930"/>
                    </a:ext>
                  </a:extLst>
                </a:gridCol>
              </a:tblGrid>
              <a:tr h="723035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dirty="0">
                          <a:effectLst/>
                        </a:rPr>
                        <a:t>Core Concept: loop for traversing the linked list node by node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3605287"/>
                  </a:ext>
                </a:extLst>
              </a:tr>
              <a:tr h="602528">
                <a:tc>
                  <a:txBody>
                    <a:bodyPr/>
                    <a:lstStyle/>
                    <a:p>
                      <a:pPr marL="457200" marR="0">
                        <a:buNone/>
                      </a:pPr>
                      <a:r>
                        <a:rPr lang="en-US" sz="2000" dirty="0">
                          <a:effectLst/>
                        </a:rPr>
                        <a:t>for(Node cursor = first; cursor != null; cursor = </a:t>
                      </a:r>
                      <a:r>
                        <a:rPr lang="en-US" sz="2000" dirty="0" err="1">
                          <a:effectLst/>
                        </a:rPr>
                        <a:t>cursor.next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  <a:latin typeface="Consolas" panose="020B0609020204030204" pitchFamily="49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79249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2293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43F6C-5BBC-FBF7-1E5B-BA19845C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18A3-44A3-4A2F-4B89-881BB80F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15.3 An </a:t>
            </a:r>
            <a:r>
              <a:rPr lang="en-US" dirty="0" err="1"/>
              <a:t>Iterable</a:t>
            </a:r>
            <a:r>
              <a:rPr lang="en-US" dirty="0"/>
              <a:t> Singly Linked List Implementation Using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335DD-45A3-7A48-47FE-0AB281263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</a:t>
            </a:r>
            <a:r>
              <a:rPr lang="en-US" dirty="0" err="1"/>
              <a:t>Iterable</a:t>
            </a:r>
            <a:r>
              <a:rPr lang="en-US" dirty="0"/>
              <a:t> Singly LinkedList: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LinkedList class implements the </a:t>
            </a:r>
            <a:r>
              <a:rPr lang="en-US" dirty="0" err="1"/>
              <a:t>Iterable</a:t>
            </a:r>
            <a:r>
              <a:rPr lang="en-US" dirty="0"/>
              <a:t> interface, enabling both the for-each loop and iterator-based iteration.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AEFC1-337D-1016-9324-6BD879203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20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E5C1-29FF-0465-90AD-99C643804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C47C-947F-F045-8E63-C17ABC62C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15.3 An </a:t>
            </a:r>
            <a:r>
              <a:rPr lang="en-US" dirty="0" err="1"/>
              <a:t>Iterable</a:t>
            </a:r>
            <a:r>
              <a:rPr lang="en-US" dirty="0"/>
              <a:t> Singly Linked List Implementation Using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9D227-E073-B86A-53FC-237BB5864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</a:t>
            </a:r>
            <a:r>
              <a:rPr lang="en-US" dirty="0" err="1"/>
              <a:t>LinkedListIterator</a:t>
            </a:r>
            <a:r>
              <a:rPr lang="en-US" dirty="0"/>
              <a:t>: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42CEFA-BE7D-9888-F293-E2553281F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FA1DB7-49FB-AF12-1DE5-582946CEA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22" y="2383132"/>
            <a:ext cx="9564515" cy="294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18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40C4D-4B89-9010-71B5-F7D6AA6E5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32C81-8538-F734-112B-6728C1C8D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A Doubly Linked List Implementation with List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B8159-D741-E7AF-A2E9-DAD8E1B97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E2AAE3-2DD9-1541-B101-3EA396608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Definition of Doubly Linked List: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 LinkedList is linked in both directions—forward and backward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each node contains not only a data part and a pointer to the next node (next) but also a pointer to the previous node (</a:t>
            </a:r>
            <a:r>
              <a:rPr lang="en-US" dirty="0" err="1"/>
              <a:t>prev</a:t>
            </a:r>
            <a:r>
              <a:rPr lang="en-US" dirty="0"/>
              <a:t>) 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E48CD7-4627-D65F-B560-3F3DC83DF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245" y="4001294"/>
            <a:ext cx="3192618" cy="13653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11FFEE-B77F-2EA9-BA42-225DDC204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368" y="3659122"/>
            <a:ext cx="6944864" cy="187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4103A-6D42-A0D8-A5CB-EF4844BB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D6C9-28CC-CF42-B33D-55B489AB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A Doubly Linked List Implementation with List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CC72E1-A67D-C725-A63B-1B2705F75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819504D-58A2-D734-FEF4-E171EF725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217077" cy="174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 of </a:t>
            </a:r>
            <a:r>
              <a:rPr lang="en-US" dirty="0" err="1"/>
              <a:t>BiLinkedListIterator</a:t>
            </a:r>
            <a:r>
              <a:rPr lang="en-US" dirty="0"/>
              <a:t>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5FBAC-F4DB-AFAC-DF0C-624FF2EB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1" y="1614617"/>
            <a:ext cx="6940576" cy="422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4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7D3BE-5B01-B6B8-1648-C1174A3C9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639D-0E77-F95F-E337-4AE911C3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A Doubly Linked List Implementation with List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BE3D9-E063-3D0C-147B-A171AF2930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4BBB7C-13C2-73DA-A8F6-BAFFE0FD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217077" cy="1741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Definition of Listable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42851-906A-E33B-EB68-6220E4D04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25" y="1776841"/>
            <a:ext cx="7675201" cy="4255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50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CAFC4-83C0-2652-2F4E-E99611692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CA16-0FFF-3431-5199-721579A36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A Doubly Linked List Implementation with List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92D528-6AE0-81F4-E416-3F7788D68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9595BC-77EA-A986-D89D-7813D6855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021768" cy="174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Implementation of Doubly Linked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B7A913-5A22-7DD3-D16A-9EE8F55C1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918" y="1596993"/>
            <a:ext cx="7418882" cy="436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69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CBB77-B374-D4CF-F4C4-8AFF560BF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0E046-1526-967A-C483-6F4311555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A Doubly Linked List Implementation with List Interface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96EE8-9F0E-96EA-9BFA-C7D6312C51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B4E2D0-5EA2-443D-7A7D-3A961986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021768" cy="1742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Figure 5.20  Doubly linked list class components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CB38A4-B6EC-818B-4389-F6490062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258" y="1825624"/>
            <a:ext cx="6379076" cy="3858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12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4579D-CEA9-799D-AA1C-785ACE9B6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DF68F-6CC8-F908-04B5-265F0DDAA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15.5 Java Collections: LinkedList Usage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D61EBE-192C-DBAA-174C-199BA8DF6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697522-8D70-26BC-02CD-80F10F8BD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defined as a generic class in the package </a:t>
            </a:r>
            <a:r>
              <a:rPr lang="en-US" dirty="0" err="1"/>
              <a:t>java.util.LinkedList</a:t>
            </a:r>
            <a:r>
              <a:rPr lang="en-US" dirty="0"/>
              <a:t>&lt;E&gt;</a:t>
            </a:r>
          </a:p>
          <a:p>
            <a:r>
              <a:rPr lang="en-US" dirty="0"/>
              <a:t>implements both the </a:t>
            </a:r>
            <a:r>
              <a:rPr lang="en-US" dirty="0" err="1"/>
              <a:t>java.util.List</a:t>
            </a:r>
            <a:r>
              <a:rPr lang="en-US" dirty="0"/>
              <a:t>&lt;E&gt; interface and the </a:t>
            </a:r>
            <a:r>
              <a:rPr lang="en-US" dirty="0" err="1"/>
              <a:t>java.util.Deque</a:t>
            </a:r>
            <a:r>
              <a:rPr lang="en-US" dirty="0"/>
              <a:t>&lt;E&gt; interface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List&lt;E&gt; interface provides methods to insert, remove, retrieve, and search items anywhere in a collection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Deque&lt;E&gt; interface provides methods to insert, remove, and retrieve items at both ends of a collection</a:t>
            </a:r>
          </a:p>
          <a:p>
            <a:r>
              <a:rPr lang="en-US" dirty="0"/>
              <a:t>the LinkedList class can be used to create objects as a linked list ADT, a queue ADT, or a deque ADT. </a:t>
            </a:r>
          </a:p>
        </p:txBody>
      </p:sp>
    </p:spTree>
    <p:extLst>
      <p:ext uri="{BB962C8B-B14F-4D97-AF65-F5344CB8AC3E}">
        <p14:creationId xmlns:p14="http://schemas.microsoft.com/office/powerpoint/2010/main" val="1113707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99596D-3238-32D6-D33B-5D014D5C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F13BB5AB-B2B0-1337-4FD3-62A2B08FD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8D41F8-1D5A-8E51-D920-86CF65C22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https://he.kendallhunt.com/product/java-oop-and-data-structures-introduction-secure-coding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 descr="A close-up of a computer&#10;&#10;AI-generated content may be incorrect.">
            <a:extLst>
              <a:ext uri="{FF2B5EF4-FFF2-40B4-BE49-F238E27FC236}">
                <a16:creationId xmlns:a16="http://schemas.microsoft.com/office/drawing/2014/main" id="{73016C2F-FBA5-80F7-1B8D-8BEFFC62AC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2" b="7805"/>
          <a:stretch>
            <a:fillRect/>
          </a:stretch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34BCFC3-84F6-670A-C165-602F9E4F83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AE3AAD3D-5A83-6A4D-431C-845D121F6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DC5466-9914-9EF1-D2A7-3BA71D96A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BABC2C1-F0B4-676D-2ADD-0A0C98F90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DA2F72C-B284-AB3C-ABC2-F77A8EF02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9498E0F9-819A-31EE-6B59-1C40C0F9B0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15 LinkedList</a:t>
            </a:r>
          </a:p>
        </p:txBody>
      </p:sp>
    </p:spTree>
    <p:extLst>
      <p:ext uri="{BB962C8B-B14F-4D97-AF65-F5344CB8AC3E}">
        <p14:creationId xmlns:p14="http://schemas.microsoft.com/office/powerpoint/2010/main" val="4571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F0A-0571-3AE4-329B-7FDD247C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4F35-20A0-78B6-C0D7-3446E8B5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57" y="5891173"/>
            <a:ext cx="10579443" cy="57158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9A291D-AFBA-B921-9197-A2EF55DD2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54027"/>
              </p:ext>
            </p:extLst>
          </p:nvPr>
        </p:nvGraphicFramePr>
        <p:xfrm>
          <a:off x="838200" y="1825625"/>
          <a:ext cx="10515600" cy="360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58A932-A150-AAEB-AF28-D9156CC23D7C}"/>
              </a:ext>
            </a:extLst>
          </p:cNvPr>
          <p:cNvSpPr txBox="1"/>
          <p:nvPr/>
        </p:nvSpPr>
        <p:spPr>
          <a:xfrm>
            <a:off x="838200" y="1622855"/>
            <a:ext cx="10426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Introduction to LinkedList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Simple implementation of a singly linked list using nodes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 err="1"/>
              <a:t>Iterable</a:t>
            </a:r>
            <a:r>
              <a:rPr lang="en-US" sz="3200" dirty="0"/>
              <a:t> singly linked list implementation using nodes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Doubly linked list implementation using the List interface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3200" dirty="0"/>
              <a:t>The built-in LinkedList collection in Java</a:t>
            </a:r>
          </a:p>
        </p:txBody>
      </p:sp>
    </p:spTree>
    <p:extLst>
      <p:ext uri="{BB962C8B-B14F-4D97-AF65-F5344CB8AC3E}">
        <p14:creationId xmlns:p14="http://schemas.microsoft.com/office/powerpoint/2010/main" val="2717311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A379-4975-80DB-8A99-0A8C6BB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15.1 Introduction to LinkedList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DCC9-9A6A-D1F9-2528-5D4ED8E9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LinkedList is an explicitly ordered collection of items, where each item is stored in a node.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first item is contained in the first node, which includes a pointer to the next node in the sequence.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Each node explicitly links to the next, creating a chain-like structure.</a:t>
            </a:r>
          </a:p>
          <a:p>
            <a:r>
              <a:rPr lang="en-US" dirty="0"/>
              <a:t>Key Operations of a LinkedList: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Insert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Remove </a:t>
            </a:r>
          </a:p>
          <a:p>
            <a:r>
              <a:rPr lang="en-US" dirty="0" err="1"/>
              <a:t>LinkedLists</a:t>
            </a:r>
            <a:r>
              <a:rPr lang="en-US" dirty="0"/>
              <a:t> allow efficient insertions and deletions at any point in the list. However, there is no direct access to elements—referencing an element like x[</a:t>
            </a:r>
            <a:r>
              <a:rPr lang="en-US" dirty="0" err="1"/>
              <a:t>i</a:t>
            </a:r>
            <a:r>
              <a:rPr lang="en-US" dirty="0"/>
              <a:t>] is not possible.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4AA88-5BCC-84A9-7F2A-E7FED028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9EC8D-2586-D4DB-8BC4-C5B85FABD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825D-40E5-834C-88C1-8E08B374E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 A Simple Singly Linked List Implementation Using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9F6EA-5A16-565B-C5B4-7A0317E8F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Node: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consists of two parts: a data field, which stores the information contained in the node, and a next field, which is a reference (or pointer) to another node. The next field allows nodes to be connected, forming a chain where one node links to another, and so on.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A4079-1164-3FDF-4F5F-AE240D2B2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C175473-BFE1-B5C2-9886-131595737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9024" y="3889363"/>
            <a:ext cx="2489317" cy="1615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41A7FD-634E-0BDB-E9B1-65E9F2291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4895" y="3837196"/>
            <a:ext cx="7200505" cy="169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2CD90-2B00-72D4-A9B1-9118FEFD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BA15E-9DD5-EFDA-7D5F-65E156F3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 A Simple Singly Linked List Implementation Using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67473-C34B-C079-822C-4B864DAEB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Definition of Singly LinkedList: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linked structure can only be traversed in one direction—from the first node to the last. 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C0BE9F-35A7-7997-D290-4C1A383DB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A1B2AF-2A83-CA36-A591-A9BE2A0F6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939" y="3040194"/>
            <a:ext cx="6915660" cy="294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672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8FDC0-5D54-12AB-0D3F-B985D03A5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788D-EF51-D8D5-2F7B-EACE3961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15.2.3 Implementation of Singly LinkedList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D6B633-A21D-0D21-8DA3-9BA943F66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558" y="1613023"/>
            <a:ext cx="1593169" cy="14238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1F754C2-D9A7-A5EE-4DE7-CDB6F05A8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48A44-3B85-12B3-4EEA-6DB4E66DBE97}"/>
              </a:ext>
            </a:extLst>
          </p:cNvPr>
          <p:cNvSpPr txBox="1"/>
          <p:nvPr/>
        </p:nvSpPr>
        <p:spPr>
          <a:xfrm>
            <a:off x="4928815" y="1871634"/>
            <a:ext cx="353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15.4  First Node is inserted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2A78D-E72A-BD13-327D-52BC94BD8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972" y="3408712"/>
            <a:ext cx="2952179" cy="17299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594172-5086-AD46-EDE8-038A4F9F9F18}"/>
              </a:ext>
            </a:extLst>
          </p:cNvPr>
          <p:cNvSpPr txBox="1"/>
          <p:nvPr/>
        </p:nvSpPr>
        <p:spPr>
          <a:xfrm>
            <a:off x="4928815" y="3580690"/>
            <a:ext cx="3989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15.5  Insert at the beginning </a:t>
            </a:r>
          </a:p>
        </p:txBody>
      </p:sp>
    </p:spTree>
    <p:extLst>
      <p:ext uri="{BB962C8B-B14F-4D97-AF65-F5344CB8AC3E}">
        <p14:creationId xmlns:p14="http://schemas.microsoft.com/office/powerpoint/2010/main" val="286384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ABC7-2A83-4D48-91A5-47AAAD83D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E331C-825B-5962-AA2B-38B59A63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15.2.3 Implementation of Singly LinkedList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5F941E-C9B1-3C35-AC89-B7D7C04C6D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3A401D-E2F4-15A6-0B58-89BF3C56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3" y="1690688"/>
            <a:ext cx="4365516" cy="138033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8B5189-23AD-F5F3-6951-934FE0DD4584}"/>
              </a:ext>
            </a:extLst>
          </p:cNvPr>
          <p:cNvSpPr txBox="1"/>
          <p:nvPr/>
        </p:nvSpPr>
        <p:spPr>
          <a:xfrm>
            <a:off x="6424256" y="2011523"/>
            <a:ext cx="382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15.6  Insert at the back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44426-23BD-53E5-99E4-801C91D4B2CF}"/>
              </a:ext>
            </a:extLst>
          </p:cNvPr>
          <p:cNvSpPr txBox="1"/>
          <p:nvPr/>
        </p:nvSpPr>
        <p:spPr>
          <a:xfrm>
            <a:off x="6424257" y="3777932"/>
            <a:ext cx="3829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15.7  Insert at the back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770D94-F919-6C3A-9F09-AD3002312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6933" y="3179786"/>
            <a:ext cx="5113965" cy="173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111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8679-A0B6-CF17-9A54-16348D6DA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E8D6-0AC7-7D86-3C38-CA38DD478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15.2.3 Implementation of Singly LinkedList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5AD96-DA61-6868-FB75-D7366075B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E5E442-E95F-25C0-9608-D470D59286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866" y="1690688"/>
            <a:ext cx="7310097" cy="35870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BDA6C-5CAF-9986-0483-4520DD701F07}"/>
              </a:ext>
            </a:extLst>
          </p:cNvPr>
          <p:cNvSpPr txBox="1"/>
          <p:nvPr/>
        </p:nvSpPr>
        <p:spPr>
          <a:xfrm>
            <a:off x="1647928" y="5283753"/>
            <a:ext cx="6097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15.8  Insert in the middle</a:t>
            </a:r>
          </a:p>
        </p:txBody>
      </p:sp>
    </p:spTree>
    <p:extLst>
      <p:ext uri="{BB962C8B-B14F-4D97-AF65-F5344CB8AC3E}">
        <p14:creationId xmlns:p14="http://schemas.microsoft.com/office/powerpoint/2010/main" val="133358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2413</TotalTime>
  <Words>656</Words>
  <Application>Microsoft Office PowerPoint</Application>
  <PresentationFormat>Widescreen</PresentationFormat>
  <Paragraphs>64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Times New Roman</vt:lpstr>
      <vt:lpstr>Wingdings</vt:lpstr>
      <vt:lpstr>Office Theme</vt:lpstr>
      <vt:lpstr>Java OOP and Data Structures with Introduction to Secure Coding Dr. Ziping Liu  </vt:lpstr>
      <vt:lpstr>https://he.kendallhunt.com/product/java-oop-and-data-structures-introduction-secure-coding  </vt:lpstr>
      <vt:lpstr>Chapter Outlines</vt:lpstr>
      <vt:lpstr>15.1 Introduction to LinkedList</vt:lpstr>
      <vt:lpstr>15.2 A Simple Singly Linked List Implementation Using Nodes</vt:lpstr>
      <vt:lpstr>15.2 A Simple Singly Linked List Implementation Using Nodes</vt:lpstr>
      <vt:lpstr>15.2.3 Implementation of Singly LinkedList</vt:lpstr>
      <vt:lpstr>15.2.3 Implementation of Singly LinkedList</vt:lpstr>
      <vt:lpstr>15.2.3 Implementation of Singly LinkedList</vt:lpstr>
      <vt:lpstr>15.2.3 Implementation of Singly LinkedList</vt:lpstr>
      <vt:lpstr>15.2 A Simple Singly Linked List Implementation Using Nodes</vt:lpstr>
      <vt:lpstr>15.3 An Iterable Singly Linked List Implementation Using Nodes</vt:lpstr>
      <vt:lpstr>15.3 An Iterable Singly Linked List Implementation Using Nodes</vt:lpstr>
      <vt:lpstr>15.4 A Doubly Linked List Implementation with List Interface</vt:lpstr>
      <vt:lpstr>15.4 A Doubly Linked List Implementation with List Interface</vt:lpstr>
      <vt:lpstr>15.4 A Doubly Linked List Implementation with List Interface</vt:lpstr>
      <vt:lpstr>15.4 A Doubly Linked List Implementation with List Interface</vt:lpstr>
      <vt:lpstr>15.4 A Doubly Linked List Implementation with List Interface</vt:lpstr>
      <vt:lpstr>15.5 Java Collections: LinkedList Usage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Ziping</dc:creator>
  <cp:lastModifiedBy>Liu, Ziping</cp:lastModifiedBy>
  <cp:revision>109</cp:revision>
  <dcterms:created xsi:type="dcterms:W3CDTF">2025-01-08T14:48:28Z</dcterms:created>
  <dcterms:modified xsi:type="dcterms:W3CDTF">2025-08-17T02:20:11Z</dcterms:modified>
</cp:coreProperties>
</file>