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292" r:id="rId3"/>
    <p:sldId id="293" r:id="rId4"/>
    <p:sldId id="258" r:id="rId5"/>
    <p:sldId id="260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552" autoAdjust="0"/>
  </p:normalViewPr>
  <p:slideViewPr>
    <p:cSldViewPr snapToGrid="0">
      <p:cViewPr varScale="1">
        <p:scale>
          <a:sx n="94" d="100"/>
          <a:sy n="94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BE90D-6443-45D5-AB73-6A7D0CBCCF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21F2D-1907-45F1-9B93-BB1762A94325}" type="pres">
      <dgm:prSet presAssocID="{2FDBE90D-6443-45D5-AB73-6A7D0CBCCF85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0ED6465E-DA6A-4410-A68E-A5C5BDC5C01F}" type="presOf" srcId="{2FDBE90D-6443-45D5-AB73-6A7D0CBCCF85}" destId="{E0D21F2D-1907-45F1-9B93-BB1762A94325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D8-506F-49AF-BE73-3D1A33480DE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4981-F5B7-436B-9962-151FBDD8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94981-F5B7-436B-9962-151FBDD8A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9E3-8D9F-3F5B-0308-7F5329DE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90651-91C2-BA19-35EC-A04BA9FD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DD5A-2112-6235-85DC-B1B299E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076-7565-CDA6-EDBA-EC29615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C44E-B761-B97D-C746-ECAB6BB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45-B749-84F1-7E0D-232A8B6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5F5B-9932-7B22-3C88-08AD57BC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961-E805-FB33-5A16-E0CFA37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18F-11E0-CA53-A68B-C731CC50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7CFC-CA41-1297-94D3-F89EC65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2452-1456-A52C-F8D5-3234E07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70949-F825-32B2-260B-674118F1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993F-73E9-E7AE-2ED3-3D288F2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6DBD-D9C7-84D2-27D0-26FD256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735-00EC-3CA0-1B73-68A025E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6AC-BA0C-3CB0-A332-C14B281C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869-5FC6-53F4-7BC6-5136E550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6CE0-9019-D821-C2F3-C78CF2C5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6E9F-D2BE-3C4A-D26A-F7C5A5D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CC43-53EB-84ED-63B3-9A3403C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887-4D96-118D-73A2-1C895A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085A-425F-FD3C-BC71-9A29495F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329D-6798-F07C-D487-6101B49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25C4-C66D-4341-42FF-9C7C602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8A81-8750-B962-F8C6-6DA1403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D042-266E-A796-1A36-96B70B2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6A0C-4A74-A126-7A99-F06853058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C16C-9EAC-FE9F-396B-0241F79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D6F5-EFBE-6874-ED24-0A51C268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EDD0-9CCB-FAD1-C4F2-4E43F03F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13EA-8DBD-A257-A690-042711A7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CE6-F826-5B66-2371-F2D5025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492-1758-D69A-3E6F-15261B0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8565-447E-7044-9CE0-673F60D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E43F8-3C42-54CA-4E92-F6A3940F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7A32-71E6-549D-B127-59969799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95A3-01EC-6EF0-5031-5E525E6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4BE6-33F4-D96C-2405-87AEFED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891F-BE7B-C13D-681A-2C793B09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5743-E60C-78E3-4219-5712DC70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F502-5BB8-D822-01D7-20936C3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5FAD0-C9E9-80E2-6DFA-0BC166A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CEC0-8357-5413-2403-9992319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867B-72CF-0811-E65E-1F1A0A9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8B39-123B-5C1E-0B64-6FC3E28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C226-40C4-ED8E-9C41-87B4E08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48C-0492-969D-5358-C6C95D65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FBA1-E0E8-57D0-829D-823FB90F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BB11-40DB-E7BF-59DE-E5088FC5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E303-25F7-D260-0C1E-1C5D9A9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058F-FFC4-BC2B-7574-A9DB1D7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D607-D6DB-9EBE-6590-0B6F3CFD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2A1-BC34-EA9A-859D-059A7A66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26546-3C25-49A1-3B36-715D1745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8061-0760-C9C3-320B-EAD574AF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27B0-28E5-1E67-61B0-C32CC09E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E62B-ABB9-605C-5E4E-9BF3E4FF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9CD-E644-8A47-6C41-35307D3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A9FD8-0BA2-A466-EEFA-529DB25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1EC5-F665-6631-6BF9-22FB9539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69-7ED6-38A0-734A-DD110F92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669A-962F-4ACD-AB1E-07597AA7AD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940-D37A-E1F1-4E91-FF221089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6E2C-CD23-0AB2-1973-F43BEF1B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ook cover with text&#10;&#10;AI-generated content may be incorrect.">
            <a:extLst>
              <a:ext uri="{FF2B5EF4-FFF2-40B4-BE49-F238E27FC236}">
                <a16:creationId xmlns:a16="http://schemas.microsoft.com/office/drawing/2014/main" id="{9B42642B-877C-E7C7-3675-E381E528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70" y="224790"/>
            <a:ext cx="4975860" cy="64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40C01-0B8F-6359-8205-15114150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617E-C508-6A72-9DBC-1CBDB31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Fine-tuning Class Definitions with Additional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E71D-DB87-C0CD-F514-19BF280E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755015"/>
          </a:xfrm>
        </p:spPr>
        <p:txBody>
          <a:bodyPr>
            <a:normAutofit/>
          </a:bodyPr>
          <a:lstStyle/>
          <a:p>
            <a:r>
              <a:rPr lang="en-US" dirty="0"/>
              <a:t>final Reference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15CA6-649A-7F68-DC8D-C864604F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AE86D-2738-9FF3-4467-802D9C7FC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18412"/>
              </p:ext>
            </p:extLst>
          </p:nvPr>
        </p:nvGraphicFramePr>
        <p:xfrm>
          <a:off x="1000760" y="2350151"/>
          <a:ext cx="8163560" cy="3018796"/>
        </p:xfrm>
        <a:graphic>
          <a:graphicData uri="http://schemas.openxmlformats.org/drawingml/2006/table">
            <a:tbl>
              <a:tblPr firstRow="1" firstCol="1" bandRow="1"/>
              <a:tblGrid>
                <a:gridCol w="8163560">
                  <a:extLst>
                    <a:ext uri="{9D8B030D-6E8A-4147-A177-3AD203B41FA5}">
                      <a16:colId xmlns:a16="http://schemas.microsoft.com/office/drawing/2014/main" val="2124189034"/>
                    </a:ext>
                  </a:extLst>
                </a:gridCol>
              </a:tblGrid>
              <a:tr h="2755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initializing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reference type variables within blocks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48866"/>
                  </a:ext>
                </a:extLst>
              </a:tr>
              <a:tr h="1148315">
                <a:tc>
                  <a:txBody>
                    <a:bodyPr/>
                    <a:lstStyle/>
                    <a:p>
                      <a:pPr marL="45720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 &lt;type&gt; instanceVariable;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// initializer block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// do something here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7808"/>
                  </a:ext>
                </a:extLst>
              </a:tr>
              <a:tr h="1148315">
                <a:tc>
                  <a:txBody>
                    <a:bodyPr/>
                    <a:lstStyle/>
                    <a:p>
                      <a:pPr marL="45720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final &lt;type&gt;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classVariable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{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// static initializer block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// do something here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4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89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CD225-EA01-4693-1ED7-06FD08C1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8B3F-01BC-DF9E-7557-B46A6134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Fine-tuning Class Definitions with Additional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434E-BDA2-ABA4-68B6-4CE945FF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755015"/>
          </a:xfrm>
        </p:spPr>
        <p:txBody>
          <a:bodyPr>
            <a:normAutofit/>
          </a:bodyPr>
          <a:lstStyle/>
          <a:p>
            <a:r>
              <a:rPr lang="en-US" dirty="0"/>
              <a:t>final Reference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06E-41C0-0A22-DD79-1C611A90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2F580-D283-85D8-2C2A-6D66D39DA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3840"/>
              </p:ext>
            </p:extLst>
          </p:nvPr>
        </p:nvGraphicFramePr>
        <p:xfrm>
          <a:off x="942340" y="2373192"/>
          <a:ext cx="10307320" cy="3326566"/>
        </p:xfrm>
        <a:graphic>
          <a:graphicData uri="http://schemas.openxmlformats.org/drawingml/2006/table">
            <a:tbl>
              <a:tblPr firstRow="1" firstCol="1" bandRow="1"/>
              <a:tblGrid>
                <a:gridCol w="10307320">
                  <a:extLst>
                    <a:ext uri="{9D8B030D-6E8A-4147-A177-3AD203B41FA5}">
                      <a16:colId xmlns:a16="http://schemas.microsoft.com/office/drawing/2014/main" val="613093492"/>
                    </a:ext>
                  </a:extLst>
                </a:gridCol>
              </a:tblGrid>
              <a:tr h="33265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05861"/>
                  </a:ext>
                </a:extLst>
              </a:tr>
              <a:tr h="133062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Within a class: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Once initialized, the </a:t>
                      </a:r>
                      <a:r>
                        <a:rPr lang="en-US" sz="18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can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be changed.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Primitives: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the actual value can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be changed.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Reference types: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the reference arrow can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be changed, but the attributes of the object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be changed.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09428"/>
                  </a:ext>
                </a:extLst>
              </a:tr>
              <a:tr h="99797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Initializing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Instance variables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upon declaration, initializer block, or within the constructor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Class variables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upon declaration, or within a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initializer block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38222"/>
                  </a:ext>
                </a:extLst>
              </a:tr>
              <a:tr h="66531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Within a method: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parameters cannot be reassigned within the method body.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8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5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EAF00-F468-C66A-9776-6569E837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8BD-9517-D795-60AC-6112D598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Aggregation (“Has a”)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FE00-2FB5-7229-574C-DA0F2AAF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6838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relationship between the Person and Outfit classes is the aggregation 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1A560-5D06-75B1-3B37-90AC825A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19609-21FB-268D-896E-51DC7261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84" y="2644457"/>
            <a:ext cx="4457271" cy="867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89152-1E92-81C0-52D3-73D5A1DC00B0}"/>
              </a:ext>
            </a:extLst>
          </p:cNvPr>
          <p:cNvSpPr txBox="1"/>
          <p:nvPr/>
        </p:nvSpPr>
        <p:spPr>
          <a:xfrm>
            <a:off x="2288539" y="3674883"/>
            <a:ext cx="705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Figure 3‑4 Aggregation (“has-a”) relationship: </a:t>
            </a:r>
            <a:r>
              <a:rPr lang="en-US" sz="1800" i="0" dirty="0">
                <a:solidFill>
                  <a:srgbClr val="44546A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</a:rPr>
              <a:t>Person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has an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i="0" dirty="0">
                <a:solidFill>
                  <a:srgbClr val="44546A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</a:rPr>
              <a:t>Outfit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0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E545-8DD2-1696-B19B-DE49DA201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69D-3227-3543-9E03-6885803B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Shallow Copy vs.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5A39-314C-6644-AC7F-9C22EE9F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683895"/>
          </a:xfrm>
        </p:spPr>
        <p:txBody>
          <a:bodyPr>
            <a:normAutofit/>
          </a:bodyPr>
          <a:lstStyle/>
          <a:p>
            <a:r>
              <a:rPr lang="en-US" dirty="0"/>
              <a:t>Concepts of Shallow Copy and Deep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D4338-D1AC-2AFC-DC89-D5E077FC7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EA6B72-B174-0E9E-0CD7-EA92A62B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76057"/>
              </p:ext>
            </p:extLst>
          </p:nvPr>
        </p:nvGraphicFramePr>
        <p:xfrm>
          <a:off x="871927" y="2509520"/>
          <a:ext cx="10515600" cy="2514124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2256368582"/>
                    </a:ext>
                  </a:extLst>
                </a:gridCol>
              </a:tblGrid>
              <a:tr h="31956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deep copy vs. shallow copy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80709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Deep copy: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the resulting object is a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clone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and all its members are clones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resulting object lives in a different heap location, and all its members live in different heap locations from the original.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6197"/>
                  </a:ext>
                </a:extLst>
              </a:tr>
              <a:tr h="127825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Shallow copy: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aliasing issues could exist in the resulting object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For “non-owner” objects (like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Outfit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), a shallow copy is a new variable name with a reference to the same heap location—that is, an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alias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For “owner” objects (like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), a shallow copy could be a simple alias, OR a clone of the container object 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), but with aliases of its members (like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Outfit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3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3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3B65-5C01-DE14-10FA-A45ACC81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E3F-9E72-48D6-9F74-437DCBF2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Shallow Copy vs.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33FA-EE54-A261-96CA-3B25C6FBB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8120" cy="3620135"/>
          </a:xfrm>
        </p:spPr>
        <p:txBody>
          <a:bodyPr>
            <a:normAutofit/>
          </a:bodyPr>
          <a:lstStyle/>
          <a:p>
            <a:r>
              <a:rPr lang="en-US" dirty="0"/>
              <a:t>Secure Coding Recommendation: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Accessors Return Deep Copies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Deep Copies of Method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2F31F-4DBB-34E8-14A7-13EB6209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5D94A-2E11-1A07-F482-34C78E7E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9BEE-D294-2EA5-D0F5-60C09B09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Java OOP and Data Structures with Introduction to Secure Coding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Dr. Ziping Liu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16C7C-AFDA-B667-C485-59B533AE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 b="586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50E9AA5-3AB6-7CA8-2E88-05185371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3 Advanced Class Topics</a:t>
            </a:r>
          </a:p>
        </p:txBody>
      </p:sp>
    </p:spTree>
    <p:extLst>
      <p:ext uri="{BB962C8B-B14F-4D97-AF65-F5344CB8AC3E}">
        <p14:creationId xmlns:p14="http://schemas.microsoft.com/office/powerpoint/2010/main" val="39760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9596D-3238-32D6-D33B-5D014D5C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BB5AB-B2B0-1337-4FD3-62A2B08FD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41F8-1D5A-8E51-D920-86CF65C2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https://he.kendallhunt.com/product/java-oop-and-data-structures-introduction-secure-coding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16C2F-FBA5-80F7-1B8D-8BEFFC62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 b="586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34BCFC3-84F6-670A-C165-602F9E4F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3AAD3D-5A83-6A4D-431C-845D121F6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DC5466-9914-9EF1-D2A7-3BA71D96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ABC2C1-F0B4-676D-2ADD-0A0C98F9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A2F72C-B284-AB3C-ABC2-F77A8EF02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498E0F9-819A-31EE-6B59-1C40C0F9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3 Advanced Class Topics</a:t>
            </a:r>
          </a:p>
        </p:txBody>
      </p:sp>
    </p:spTree>
    <p:extLst>
      <p:ext uri="{BB962C8B-B14F-4D97-AF65-F5344CB8AC3E}">
        <p14:creationId xmlns:p14="http://schemas.microsoft.com/office/powerpoint/2010/main" val="4571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F0A-0571-3AE4-329B-7FDD247C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4F35-20A0-78B6-C0D7-3446E8B5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7" y="5891173"/>
            <a:ext cx="10579443" cy="57158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9A291D-AFBA-B921-9197-A2EF55DD2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54027"/>
              </p:ext>
            </p:extLst>
          </p:nvPr>
        </p:nvGraphicFramePr>
        <p:xfrm>
          <a:off x="838200" y="1825625"/>
          <a:ext cx="10515600" cy="360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58A932-A150-AAEB-AF28-D9156CC23D7C}"/>
              </a:ext>
            </a:extLst>
          </p:cNvPr>
          <p:cNvSpPr txBox="1"/>
          <p:nvPr/>
        </p:nvSpPr>
        <p:spPr>
          <a:xfrm>
            <a:off x="838200" y="1622855"/>
            <a:ext cx="10426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Passing references as method parameters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Defining pass-by-value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Fine-tuning class definitions with the static and final keywords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Understanding the aggregation (“has a”) relation among classes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Differentiating between shallow copy and deep copy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dirty="0"/>
              <a:t>Processing an array of objects (available on the supplemental website)</a:t>
            </a:r>
          </a:p>
        </p:txBody>
      </p:sp>
    </p:spTree>
    <p:extLst>
      <p:ext uri="{BB962C8B-B14F-4D97-AF65-F5344CB8AC3E}">
        <p14:creationId xmlns:p14="http://schemas.microsoft.com/office/powerpoint/2010/main" val="27173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379-4975-80DB-8A99-0A8C6BB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Passing References as Method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DCC9-9A6A-D1F9-2528-5D4ED8E9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321141"/>
          </a:xfrm>
        </p:spPr>
        <p:txBody>
          <a:bodyPr>
            <a:normAutofit/>
          </a:bodyPr>
          <a:lstStyle/>
          <a:p>
            <a:r>
              <a:rPr lang="en-US" dirty="0" err="1"/>
              <a:t>swapPersonCopyVer</a:t>
            </a:r>
            <a:r>
              <a:rPr lang="en-US" dirty="0"/>
              <a:t>() method in our code example: JavaClassEx1_Person</a:t>
            </a:r>
          </a:p>
          <a:p>
            <a:r>
              <a:rPr lang="en-US" dirty="0"/>
              <a:t>Manipulating References of Object Arrays: </a:t>
            </a:r>
            <a:r>
              <a:rPr lang="en-US" dirty="0" err="1"/>
              <a:t>swapPerson</a:t>
            </a:r>
            <a:r>
              <a:rPr lang="en-US" dirty="0"/>
              <a:t>() method in our code example: JavaClassEx1_Person</a:t>
            </a:r>
          </a:p>
          <a:p>
            <a:endParaRPr lang="en-US" dirty="0"/>
          </a:p>
          <a:p>
            <a:r>
              <a:rPr lang="en-US" dirty="0"/>
              <a:t>Note: already discussed in great details in Chapter 2 Video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4AA88-5BCC-84A9-7F2A-E7FED028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1D3D-441A-2ABA-643F-B9E5CCD2B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B8B2-E622-CEC6-74CD-E930E818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Pass-by-value (already discussed in great details in Chapter 2 Video 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4902-116B-B160-F606-48CCAE79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8600" cy="185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 is strictly pass-by-value: whenever a variable is passed into a method parameter, the method receives and works with a copy of the variable’s “value.”</a:t>
            </a:r>
          </a:p>
          <a:p>
            <a:pPr lvl="1"/>
            <a:r>
              <a:rPr lang="en-US" dirty="0"/>
              <a:t>Primitive variables are bound directly onto the stack, along with their value—be it an int, float, Boolean, char, etc. </a:t>
            </a:r>
          </a:p>
          <a:p>
            <a:pPr lvl="1"/>
            <a:r>
              <a:rPr lang="en-US" dirty="0"/>
              <a:t>complex variables have a reference arrow pointing to a specific location within heap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FE871-14CE-A613-7A97-DB95CE01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FAB7A0-FCE7-A250-3EBB-DA8450857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03276"/>
              </p:ext>
            </p:extLst>
          </p:nvPr>
        </p:nvGraphicFramePr>
        <p:xfrm>
          <a:off x="965200" y="3755871"/>
          <a:ext cx="1026160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0261600">
                  <a:extLst>
                    <a:ext uri="{9D8B030D-6E8A-4147-A177-3AD203B41FA5}">
                      <a16:colId xmlns:a16="http://schemas.microsoft.com/office/drawing/2014/main" val="2550508752"/>
                    </a:ext>
                  </a:extLst>
                </a:gridCol>
              </a:tblGrid>
              <a:tr h="19990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pass-by-value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9585"/>
                  </a:ext>
                </a:extLst>
              </a:tr>
              <a:tr h="15991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Java,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pass-by-value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means that the methods receive a copy of the “value” of any variables passed in as parameters. Java “values” are the entities directly next to variable names on the stack.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“value” of a </a:t>
                      </a:r>
                      <a:r>
                        <a:rPr lang="en-US" sz="180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primitive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 is its int/float/Boolean/String/etc.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“value” of </a:t>
                      </a:r>
                      <a:r>
                        <a:rPr lang="en-US" sz="180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is its reference arrow into the heap.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original “value” does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change after the method finishes executing, but objects (except Strings) may experience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mutations.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50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26339-34E0-1C19-CD48-0B79D207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AED6-6D47-6BC0-AC75-BDBC7510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Fine-tuning Class Definitions with Additional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F2F3-5397-5F58-DD4E-5FCE5638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61880" cy="1720215"/>
          </a:xfrm>
        </p:spPr>
        <p:txBody>
          <a:bodyPr>
            <a:normAutofit fontScale="92500"/>
          </a:bodyPr>
          <a:lstStyle/>
          <a:p>
            <a:r>
              <a:rPr lang="en-US" dirty="0"/>
              <a:t>static Variables and Methods</a:t>
            </a:r>
          </a:p>
          <a:p>
            <a:pPr lvl="1"/>
            <a:r>
              <a:rPr lang="en-US" dirty="0"/>
              <a:t>“belong” to the entire class and are shared across all objects of that class</a:t>
            </a:r>
          </a:p>
          <a:p>
            <a:pPr lvl="1"/>
            <a:r>
              <a:rPr lang="en-US" dirty="0"/>
              <a:t>private static int </a:t>
            </a:r>
            <a:r>
              <a:rPr lang="en-US" dirty="0" err="1"/>
              <a:t>totalCount</a:t>
            </a:r>
            <a:r>
              <a:rPr lang="en-US" dirty="0"/>
              <a:t> = 0; </a:t>
            </a:r>
          </a:p>
          <a:p>
            <a:pPr lvl="1"/>
            <a:r>
              <a:rPr lang="en-US" dirty="0"/>
              <a:t>Code example: JavaClassEx2_Person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3C0BF-C5BE-679D-57F2-DA8CE133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7D103-DF58-DF13-D9E4-542E46260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97782"/>
              </p:ext>
            </p:extLst>
          </p:nvPr>
        </p:nvGraphicFramePr>
        <p:xfrm>
          <a:off x="1010920" y="3650971"/>
          <a:ext cx="6700520" cy="1007428"/>
        </p:xfrm>
        <a:graphic>
          <a:graphicData uri="http://schemas.openxmlformats.org/drawingml/2006/table">
            <a:tbl>
              <a:tblPr firstRow="1" firstCol="1" bandRow="1"/>
              <a:tblGrid>
                <a:gridCol w="6700520">
                  <a:extLst>
                    <a:ext uri="{9D8B030D-6E8A-4147-A177-3AD203B41FA5}">
                      <a16:colId xmlns:a16="http://schemas.microsoft.com/office/drawing/2014/main" val="4072371196"/>
                    </a:ext>
                  </a:extLst>
                </a:gridCol>
              </a:tblGrid>
              <a:tr h="26737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static vs. instance variables and methods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03739"/>
                  </a:ext>
                </a:extLst>
              </a:tr>
              <a:tr h="733108"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Instance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and methods “belong” to a specific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and methods “belong” to the entire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15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838C14-ACC6-00B5-2647-18A95162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8975"/>
              </p:ext>
            </p:extLst>
          </p:nvPr>
        </p:nvGraphicFramePr>
        <p:xfrm>
          <a:off x="1010920" y="4863564"/>
          <a:ext cx="6700520" cy="805716"/>
        </p:xfrm>
        <a:graphic>
          <a:graphicData uri="http://schemas.openxmlformats.org/drawingml/2006/table">
            <a:tbl>
              <a:tblPr firstRow="1" firstCol="1" bandRow="1"/>
              <a:tblGrid>
                <a:gridCol w="6700520">
                  <a:extLst>
                    <a:ext uri="{9D8B030D-6E8A-4147-A177-3AD203B41FA5}">
                      <a16:colId xmlns:a16="http://schemas.microsoft.com/office/drawing/2014/main" val="3305478601"/>
                    </a:ext>
                  </a:extLst>
                </a:gridCol>
              </a:tblGrid>
              <a:tr h="43948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accessing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or methods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24577"/>
                  </a:ext>
                </a:extLst>
              </a:tr>
              <a:tr h="366235">
                <a:tc>
                  <a:txBody>
                    <a:bodyPr/>
                    <a:lstStyle/>
                    <a:p>
                      <a:pPr marL="457200" marR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nameOfClass.staticElementName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2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7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E719D-ED7C-137B-C1F7-F9747B90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7E7-C904-FE48-95BE-3C9A5AFD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Fine-tuning Class Definitions with Additional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D477-4AEC-4554-A9C6-31869033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274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Primitive Variables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private final String </a:t>
            </a:r>
            <a:r>
              <a:rPr lang="en-US" dirty="0" err="1"/>
              <a:t>mParents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When final variables belong to instances, they cannot be changed for any one instance, but they can vary among instances.</a:t>
            </a:r>
          </a:p>
          <a:p>
            <a:pPr marL="914400" lvl="2" indent="0">
              <a:buNone/>
            </a:pPr>
            <a:r>
              <a:rPr lang="en-US" dirty="0"/>
              <a:t>public Person(String </a:t>
            </a:r>
            <a:r>
              <a:rPr lang="en-US" dirty="0" err="1"/>
              <a:t>pName</a:t>
            </a:r>
            <a:r>
              <a:rPr lang="en-US" dirty="0"/>
              <a:t>, int </a:t>
            </a:r>
            <a:r>
              <a:rPr lang="en-US" dirty="0" err="1"/>
              <a:t>pAge</a:t>
            </a:r>
            <a:r>
              <a:rPr lang="en-US" dirty="0"/>
              <a:t>, </a:t>
            </a:r>
          </a:p>
          <a:p>
            <a:pPr marL="914400" lvl="2" indent="0">
              <a:buNone/>
            </a:pPr>
            <a:r>
              <a:rPr lang="en-US" dirty="0"/>
              <a:t>              double </a:t>
            </a:r>
            <a:r>
              <a:rPr lang="en-US" dirty="0" err="1"/>
              <a:t>pWeight</a:t>
            </a:r>
            <a:r>
              <a:rPr lang="en-US" dirty="0"/>
              <a:t>, double </a:t>
            </a:r>
            <a:r>
              <a:rPr lang="en-US" dirty="0" err="1"/>
              <a:t>pHeight</a:t>
            </a:r>
            <a:r>
              <a:rPr lang="en-US" dirty="0"/>
              <a:t>, String </a:t>
            </a:r>
            <a:r>
              <a:rPr lang="en-US" dirty="0" err="1"/>
              <a:t>pParents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    …        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mParents</a:t>
            </a:r>
            <a:r>
              <a:rPr lang="en-US" dirty="0"/>
              <a:t> = "Mr. and Mrs. " + </a:t>
            </a:r>
            <a:r>
              <a:rPr lang="en-US" dirty="0" err="1"/>
              <a:t>pParents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241D1-6F73-CA72-5141-FE08AD91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D2C5C4-2EC4-43BF-06A3-4F83259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15718"/>
              </p:ext>
            </p:extLst>
          </p:nvPr>
        </p:nvGraphicFramePr>
        <p:xfrm>
          <a:off x="1183640" y="4910690"/>
          <a:ext cx="7442200" cy="850582"/>
        </p:xfrm>
        <a:graphic>
          <a:graphicData uri="http://schemas.openxmlformats.org/drawingml/2006/table">
            <a:tbl>
              <a:tblPr firstRow="1" firstCol="1" bandRow="1"/>
              <a:tblGrid>
                <a:gridCol w="7442200">
                  <a:extLst>
                    <a:ext uri="{9D8B030D-6E8A-4147-A177-3AD203B41FA5}">
                      <a16:colId xmlns:a16="http://schemas.microsoft.com/office/drawing/2014/main" val="719010540"/>
                    </a:ext>
                  </a:extLst>
                </a:gridCol>
              </a:tblGrid>
              <a:tr h="42529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96507"/>
                  </a:ext>
                </a:extLst>
              </a:tr>
              <a:tr h="42529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Once initialized, the value of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variables can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be changed.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1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6817-43E3-B2D4-9955-BFA2911F0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24B-80A2-8C3F-8E88-DA613456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Fine-tuning Class Definitions with Additional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0ED6-AEA4-2854-DD42-D0BD757A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274695"/>
          </a:xfrm>
        </p:spPr>
        <p:txBody>
          <a:bodyPr>
            <a:normAutofit/>
          </a:bodyPr>
          <a:lstStyle/>
          <a:p>
            <a:r>
              <a:rPr lang="en-US" dirty="0"/>
              <a:t>final Reference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when a final reference type variable is declared, such as a final array or other mutable class, the variable’s reference arrow cannot be changed—the reference arrow cannot be reassigned to a different heap location. </a:t>
            </a:r>
            <a:r>
              <a:rPr lang="en-US" b="1" dirty="0"/>
              <a:t>Yet, the object in the heap location at the destination end of the reference arrow CAN be modified</a:t>
            </a:r>
          </a:p>
          <a:p>
            <a:r>
              <a:rPr lang="en-US" dirty="0"/>
              <a:t>Code example: JavaClassEx8_final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1EC41-7B16-D007-0D1B-074B14E78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929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Courier New</vt:lpstr>
      <vt:lpstr>Times New Roman</vt:lpstr>
      <vt:lpstr>Office Theme</vt:lpstr>
      <vt:lpstr>PowerPoint Presentation</vt:lpstr>
      <vt:lpstr>Java OOP and Data Structures with Introduction to Secure Coding Dr. Ziping Liu  </vt:lpstr>
      <vt:lpstr>https://he.kendallhunt.com/product/java-oop-and-data-structures-introduction-secure-coding  </vt:lpstr>
      <vt:lpstr>Chapter Outlines</vt:lpstr>
      <vt:lpstr>3.1 Passing References as Method Parameters </vt:lpstr>
      <vt:lpstr>3.2 Pass-by-value (already discussed in great details in Chapter 2 Video 3) </vt:lpstr>
      <vt:lpstr>3.3 Fine-tuning Class Definitions with Additional Keywords</vt:lpstr>
      <vt:lpstr>3.3 Fine-tuning Class Definitions with Additional Keywords</vt:lpstr>
      <vt:lpstr>3.3 Fine-tuning Class Definitions with Additional Keywords</vt:lpstr>
      <vt:lpstr>3.3 Fine-tuning Class Definitions with Additional Keywords</vt:lpstr>
      <vt:lpstr>3.3 Fine-tuning Class Definitions with Additional Keywords</vt:lpstr>
      <vt:lpstr>3.4 Aggregation (“Has a”) Relationship</vt:lpstr>
      <vt:lpstr>3.5 Shallow Copy vs. Deep Copy</vt:lpstr>
      <vt:lpstr>3.5 Shallow Copy vs. Deep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Ziping</dc:creator>
  <cp:lastModifiedBy>Liu, Ziping</cp:lastModifiedBy>
  <cp:revision>198</cp:revision>
  <dcterms:created xsi:type="dcterms:W3CDTF">2025-01-08T14:48:28Z</dcterms:created>
  <dcterms:modified xsi:type="dcterms:W3CDTF">2025-08-26T13:55:32Z</dcterms:modified>
</cp:coreProperties>
</file>