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79" r:id="rId12"/>
    <p:sldId id="275" r:id="rId13"/>
    <p:sldId id="276" r:id="rId14"/>
    <p:sldId id="281" r:id="rId15"/>
    <p:sldId id="278" r:id="rId16"/>
    <p:sldId id="266" r:id="rId17"/>
    <p:sldId id="267" r:id="rId18"/>
    <p:sldId id="268" r:id="rId19"/>
    <p:sldId id="269" r:id="rId20"/>
    <p:sldId id="270" r:id="rId21"/>
    <p:sldId id="280" r:id="rId22"/>
    <p:sldId id="271" r:id="rId23"/>
    <p:sldId id="272"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67" autoAdjust="0"/>
    <p:restoredTop sz="94660"/>
  </p:normalViewPr>
  <p:slideViewPr>
    <p:cSldViewPr snapToGrid="0">
      <p:cViewPr varScale="1">
        <p:scale>
          <a:sx n="104" d="100"/>
          <a:sy n="104" d="100"/>
        </p:scale>
        <p:origin x="84"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2F04-38F1-4FA5-8F40-BCEDA3C35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F7877F-79E3-438E-97BA-FAC086182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EF608-DAE3-48EE-B96C-E96C95AE0FFD}"/>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a:extLst>
              <a:ext uri="{FF2B5EF4-FFF2-40B4-BE49-F238E27FC236}">
                <a16:creationId xmlns:a16="http://schemas.microsoft.com/office/drawing/2014/main" id="{86CF38F1-EC57-45BF-868C-9F71D6250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6348A-D2FB-46B2-B612-5992C9E290B5}"/>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39513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6313-C17D-4513-B94C-C0266DF916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44446-E859-4CCA-B3D6-597F5C1641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7C41B-6DF4-4133-ACD5-FF8B49AEE2C1}"/>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a:extLst>
              <a:ext uri="{FF2B5EF4-FFF2-40B4-BE49-F238E27FC236}">
                <a16:creationId xmlns:a16="http://schemas.microsoft.com/office/drawing/2014/main" id="{91C71324-49CB-4389-9CCA-36E5037EA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09C44-179D-4F4C-B420-4E2E1203DC80}"/>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19186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FD0F0-AB04-4D82-8821-DFBEAF26DA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2DD909-FEFA-4E07-A7A6-4312C5BBF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7B958-FE35-4698-8EB9-8846223584BC}"/>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a:extLst>
              <a:ext uri="{FF2B5EF4-FFF2-40B4-BE49-F238E27FC236}">
                <a16:creationId xmlns:a16="http://schemas.microsoft.com/office/drawing/2014/main" id="{36F0034F-C089-4F98-9194-9CC51D685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C70BF-EC8A-49E4-8006-92CEBA9E6EDB}"/>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54969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B10E-58EB-42A0-8E09-71FD26898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A1F36-9425-4D00-AEAB-6396B316EB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D4D8A-3C7C-4E4E-8B22-1C212628CA5C}"/>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a:extLst>
              <a:ext uri="{FF2B5EF4-FFF2-40B4-BE49-F238E27FC236}">
                <a16:creationId xmlns:a16="http://schemas.microsoft.com/office/drawing/2014/main" id="{53D7AEFE-4297-4B27-9FC2-8F0FE680E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13CAA-4146-462D-8706-4144CD96B28F}"/>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90732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0ADD-D088-4A71-8B7B-B23C08002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9AE821-B9AF-4E7A-943F-563C040E3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2D57D-1FE9-4F3F-BC23-5FFDFFF3D229}"/>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a:extLst>
              <a:ext uri="{FF2B5EF4-FFF2-40B4-BE49-F238E27FC236}">
                <a16:creationId xmlns:a16="http://schemas.microsoft.com/office/drawing/2014/main" id="{98FDD06B-121B-49CD-AEC1-17AA075CF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1D8CB-482E-4780-BDD7-7F9FD8AB2F28}"/>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27921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83D1-FBD0-4412-8C67-80C2E94E8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8A85B6-1CB4-4CC3-A0C3-47CE57016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46F482-F3DD-4114-A92B-AF1E07575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13829B-9F30-400F-8C9F-E5C74E94A19C}"/>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a:extLst>
              <a:ext uri="{FF2B5EF4-FFF2-40B4-BE49-F238E27FC236}">
                <a16:creationId xmlns:a16="http://schemas.microsoft.com/office/drawing/2014/main" id="{38EEBF65-6429-41AE-A164-8E8D84645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9F3A8-3AA7-4A3A-BE7E-A65509FA6243}"/>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64597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0E6C-096D-40EC-9942-D05ABB4E1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7285E9-E96D-4896-A0D0-67FAE0E96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C917F-24A3-4C4D-9FF4-3DD3699125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E77B0-F049-48E3-BDFF-9693B4EB6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B8F043-06AD-4020-B677-5D70D233B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876387-B138-4CB3-B1D0-D85DB8CEBDF9}"/>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8" name="Footer Placeholder 7">
            <a:extLst>
              <a:ext uri="{FF2B5EF4-FFF2-40B4-BE49-F238E27FC236}">
                <a16:creationId xmlns:a16="http://schemas.microsoft.com/office/drawing/2014/main" id="{8A3FB01D-89BE-428C-85EB-5DE6246843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C6C9EA-B29D-4BAD-95BB-913CDED1B371}"/>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08056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236F-934B-4CE3-8A83-BFBED68220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3EAA6-D050-4056-A4D1-E7ECA3C6ED90}"/>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4" name="Footer Placeholder 3">
            <a:extLst>
              <a:ext uri="{FF2B5EF4-FFF2-40B4-BE49-F238E27FC236}">
                <a16:creationId xmlns:a16="http://schemas.microsoft.com/office/drawing/2014/main" id="{6A921A26-A5A2-4111-9F65-3A1DCFE921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36A93E-BB30-4099-9F73-8C3FDADEFA29}"/>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09043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B8E8C-670D-453F-97C4-AA398183CB39}"/>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3" name="Footer Placeholder 2">
            <a:extLst>
              <a:ext uri="{FF2B5EF4-FFF2-40B4-BE49-F238E27FC236}">
                <a16:creationId xmlns:a16="http://schemas.microsoft.com/office/drawing/2014/main" id="{2344A744-B499-4C1C-876F-BCB6304195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93A88-1549-4A11-991E-A1C08FF8CE77}"/>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629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D451-6BBC-4261-A402-BDC918825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9D72C-3283-4F67-8CF7-C9152E2A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85CF3-0222-4043-8935-ED3BD60C1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347E0-34E7-4B10-8F3F-A3133F183C0F}"/>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a:extLst>
              <a:ext uri="{FF2B5EF4-FFF2-40B4-BE49-F238E27FC236}">
                <a16:creationId xmlns:a16="http://schemas.microsoft.com/office/drawing/2014/main" id="{976600C8-BB72-49D4-9283-C0E8D02F9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F8A6C-9E6F-4869-889F-A9C0F25D1B24}"/>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35301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78E6-F80F-4FC0-AEEF-C61D5E6AE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E42BC-8EB1-4E56-88E3-6074AF707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E07EE-B1B0-4CF1-B8B7-E141A4976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161F6-23E3-49A0-9BA1-1FDDCA0551C9}"/>
              </a:ext>
            </a:extLst>
          </p:cNvPr>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a:extLst>
              <a:ext uri="{FF2B5EF4-FFF2-40B4-BE49-F238E27FC236}">
                <a16:creationId xmlns:a16="http://schemas.microsoft.com/office/drawing/2014/main" id="{E89EC6F0-E28D-49E0-AD61-6E7761892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C7EA3-0BBD-438B-B2F2-44F892297D63}"/>
              </a:ext>
            </a:extLst>
          </p:cNvPr>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3658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922BB-E311-4E6B-9358-131CB5C1A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349DF7-203A-4F27-B870-8DEBC89FD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82D68-6F2A-444B-A38F-3DFB33928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AFC6-2AE4-4953-B90A-68509C2CC2F7}" type="datetimeFigureOut">
              <a:rPr lang="en-US" smtClean="0"/>
              <a:t>7/28/2019</a:t>
            </a:fld>
            <a:endParaRPr lang="en-US"/>
          </a:p>
        </p:txBody>
      </p:sp>
      <p:sp>
        <p:nvSpPr>
          <p:cNvPr id="5" name="Footer Placeholder 4">
            <a:extLst>
              <a:ext uri="{FF2B5EF4-FFF2-40B4-BE49-F238E27FC236}">
                <a16:creationId xmlns:a16="http://schemas.microsoft.com/office/drawing/2014/main" id="{6E2BE0C5-7B4A-4774-BE8B-D546EB76D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A7430A-1D33-43C5-BCA4-EB797C24E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19175-EE07-40E9-849D-F16EFE8B80FE}" type="slidenum">
              <a:rPr lang="en-US" smtClean="0"/>
              <a:t>‹#›</a:t>
            </a:fld>
            <a:endParaRPr lang="en-US"/>
          </a:p>
        </p:txBody>
      </p:sp>
    </p:spTree>
    <p:extLst>
      <p:ext uri="{BB962C8B-B14F-4D97-AF65-F5344CB8AC3E}">
        <p14:creationId xmlns:p14="http://schemas.microsoft.com/office/powerpoint/2010/main" val="323140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414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11286308" cy="5063796"/>
          </a:xfrm>
        </p:spPr>
        <p:txBody>
          <a:bodyPr>
            <a:normAutofit fontScale="62500" lnSpcReduction="20000"/>
          </a:bodyPr>
          <a:lstStyle/>
          <a:p>
            <a:r>
              <a:rPr lang="en-US" dirty="0"/>
              <a:t>History and architecture</a:t>
            </a:r>
          </a:p>
          <a:p>
            <a:r>
              <a:rPr lang="en-US" dirty="0"/>
              <a:t>Used for classification, classification + localization, multiple objects (detection)</a:t>
            </a:r>
          </a:p>
          <a:p>
            <a:r>
              <a:rPr lang="en-US" dirty="0"/>
              <a:t>Runs fast and therefore can be used for </a:t>
            </a:r>
            <a:r>
              <a:rPr lang="en-US" dirty="0" err="1"/>
              <a:t>realtime</a:t>
            </a:r>
            <a:r>
              <a:rPr lang="en-US" dirty="0"/>
              <a:t> object detection.  </a:t>
            </a:r>
          </a:p>
          <a:p>
            <a:r>
              <a:rPr lang="en-US" dirty="0"/>
              <a:t>Prior detection systems repurpose classifiers or localizers to perform detection. They apply the model to an image at multiple locations and scales. High scoring regions of the image are considered detections.</a:t>
            </a:r>
          </a:p>
          <a:p>
            <a:endParaRPr lang="en-US" dirty="0"/>
          </a:p>
          <a:p>
            <a:r>
              <a:rPr lang="en-US" dirty="0"/>
              <a:t>We use a totally different approach. We apply a single neural network to the full image. This network divides the image into regions and predicts bounding boxes and probabilities for each region. These bounding boxes are weighted by the predicted probabilities.</a:t>
            </a:r>
          </a:p>
          <a:p>
            <a:endParaRPr lang="en-US" dirty="0"/>
          </a:p>
          <a:p>
            <a:r>
              <a:rPr lang="en-US" dirty="0"/>
              <a:t>Our model has several advantages over classifier-based systems. It looks at the whole image at test time so its predictions are informed by global context in the image. It also makes predictions with a single network evaluation unlike systems like R-CNN which require thousands for a single image. This makes it extremely fast, more than 1000x faster than R-CNN and 100x faster than Fast R-CNN.</a:t>
            </a:r>
          </a:p>
          <a:p>
            <a:r>
              <a:rPr lang="en-US" dirty="0"/>
              <a:t>What's New in Version 3?</a:t>
            </a:r>
          </a:p>
          <a:p>
            <a:r>
              <a:rPr lang="en-US" dirty="0"/>
              <a:t>YOLOv3 uses a few tricks to improve training and increase performance, including: multi-scale predictions, a better backbone classifier. YOLOv3 uses multi-label classification. For example, the output labels may be “pedestrian” and “child” which are not non-exclusive. (the sum of output can be greater than 1 now.) YOLOv3 replaces the </a:t>
            </a:r>
            <a:r>
              <a:rPr lang="en-US" dirty="0" err="1"/>
              <a:t>softmax</a:t>
            </a:r>
            <a:r>
              <a:rPr lang="en-US" dirty="0"/>
              <a:t> function with independent logistic classifiers to calculate the likeliness of the input belongs to a specific label. Instead of using mean square error in calculating the classification loss, YOLOv3 uses binary cross-entropy loss for each label. </a:t>
            </a:r>
          </a:p>
          <a:p>
            <a:endParaRPr lang="en-US" dirty="0"/>
          </a:p>
          <a:p>
            <a:r>
              <a:rPr lang="en-US" dirty="0"/>
              <a:t>Darknet</a:t>
            </a:r>
          </a:p>
          <a:p>
            <a:r>
              <a:rPr lang="en-US" dirty="0"/>
              <a:t>Darknet is an open source neural network framework written in C and CUDA </a:t>
            </a:r>
          </a:p>
        </p:txBody>
      </p:sp>
    </p:spTree>
    <p:extLst>
      <p:ext uri="{BB962C8B-B14F-4D97-AF65-F5344CB8AC3E}">
        <p14:creationId xmlns:p14="http://schemas.microsoft.com/office/powerpoint/2010/main" val="373458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8046719" cy="5063796"/>
          </a:xfrm>
        </p:spPr>
        <p:txBody>
          <a:bodyPr>
            <a:normAutofit/>
          </a:bodyPr>
          <a:lstStyle/>
          <a:p>
            <a:r>
              <a:rPr lang="en-US" dirty="0"/>
              <a:t>Architecture</a:t>
            </a:r>
          </a:p>
          <a:p>
            <a:r>
              <a:rPr lang="en-US" dirty="0"/>
              <a:t>Draw Grid and explain output grid</a:t>
            </a:r>
          </a:p>
          <a:p>
            <a:r>
              <a:rPr lang="en-US" dirty="0"/>
              <a:t>Evaluate object localization using </a:t>
            </a:r>
            <a:r>
              <a:rPr lang="en-US" dirty="0" err="1"/>
              <a:t>iOu</a:t>
            </a:r>
            <a:endParaRPr lang="en-US" dirty="0"/>
          </a:p>
          <a:p>
            <a:r>
              <a:rPr lang="en-US" dirty="0"/>
              <a:t>Use non max suppression </a:t>
            </a:r>
          </a:p>
        </p:txBody>
      </p:sp>
      <p:pic>
        <p:nvPicPr>
          <p:cNvPr id="4" name="Picture 3">
            <a:extLst>
              <a:ext uri="{FF2B5EF4-FFF2-40B4-BE49-F238E27FC236}">
                <a16:creationId xmlns:a16="http://schemas.microsoft.com/office/drawing/2014/main" id="{DC150873-3D7D-4EE4-B17D-9A195C6512C4}"/>
              </a:ext>
            </a:extLst>
          </p:cNvPr>
          <p:cNvPicPr>
            <a:picLocks noChangeAspect="1"/>
          </p:cNvPicPr>
          <p:nvPr/>
        </p:nvPicPr>
        <p:blipFill>
          <a:blip r:embed="rId2"/>
          <a:stretch>
            <a:fillRect/>
          </a:stretch>
        </p:blipFill>
        <p:spPr>
          <a:xfrm>
            <a:off x="8125257" y="1471748"/>
            <a:ext cx="3744458" cy="4898571"/>
          </a:xfrm>
          <a:prstGeom prst="rect">
            <a:avLst/>
          </a:prstGeom>
        </p:spPr>
      </p:pic>
    </p:spTree>
    <p:extLst>
      <p:ext uri="{BB962C8B-B14F-4D97-AF65-F5344CB8AC3E}">
        <p14:creationId xmlns:p14="http://schemas.microsoft.com/office/powerpoint/2010/main" val="58121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647315"/>
            <a:ext cx="10363200" cy="4736067"/>
          </a:xfrm>
        </p:spPr>
        <p:txBody>
          <a:bodyPr>
            <a:normAutofit/>
          </a:bodyPr>
          <a:lstStyle/>
          <a:p>
            <a:r>
              <a:rPr lang="en-US" dirty="0"/>
              <a:t>Approach taken</a:t>
            </a:r>
          </a:p>
          <a:p>
            <a:r>
              <a:rPr lang="en-US" dirty="0"/>
              <a:t>Python</a:t>
            </a:r>
          </a:p>
          <a:p>
            <a:r>
              <a:rPr lang="en-US" dirty="0"/>
              <a:t>Pre-trained model – Momo image and video (include images and videos)</a:t>
            </a:r>
          </a:p>
          <a:p>
            <a:r>
              <a:rPr lang="en-US" dirty="0"/>
              <a:t>Limits on local machine, used ARGO</a:t>
            </a:r>
          </a:p>
          <a:p>
            <a:r>
              <a:rPr lang="en-US" dirty="0"/>
              <a:t>Used Darknet preexisting weights to train</a:t>
            </a:r>
          </a:p>
          <a:p>
            <a:r>
              <a:rPr lang="en-US" dirty="0"/>
              <a:t>Frozen layers to reduce spikes in loss , followed by unfrozen layer</a:t>
            </a:r>
          </a:p>
          <a:p>
            <a:r>
              <a:rPr lang="en-US" dirty="0"/>
              <a:t>Call back functions to change learning rate and stop training if gains are leveled out.</a:t>
            </a:r>
          </a:p>
          <a:p>
            <a:r>
              <a:rPr lang="en-US" dirty="0"/>
              <a:t>Multiple trainings – different hyperparameters (due to cluster limitations, improving results)</a:t>
            </a:r>
          </a:p>
          <a:p>
            <a:r>
              <a:rPr lang="en-US" dirty="0"/>
              <a:t> </a:t>
            </a:r>
          </a:p>
        </p:txBody>
      </p:sp>
    </p:spTree>
    <p:extLst>
      <p:ext uri="{BB962C8B-B14F-4D97-AF65-F5344CB8AC3E}">
        <p14:creationId xmlns:p14="http://schemas.microsoft.com/office/powerpoint/2010/main" val="95094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Tensor Board output</a:t>
            </a:r>
          </a:p>
          <a:p>
            <a:pPr marL="342900" indent="-342900" algn="l">
              <a:buFont typeface="Arial" panose="020B0604020202020204" pitchFamily="34" charset="0"/>
              <a:buChar char="•"/>
            </a:pPr>
            <a:r>
              <a:rPr lang="en-US" dirty="0"/>
              <a:t>Comparison between models created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A03B0F1C-0537-4205-B62C-712FFEB49400}"/>
              </a:ext>
            </a:extLst>
          </p:cNvPr>
          <p:cNvGraphicFramePr>
            <a:graphicFrameLocks noGrp="1"/>
          </p:cNvGraphicFramePr>
          <p:nvPr>
            <p:extLst>
              <p:ext uri="{D42A27DB-BD31-4B8C-83A1-F6EECF244321}">
                <p14:modId xmlns:p14="http://schemas.microsoft.com/office/powerpoint/2010/main" val="1307150114"/>
              </p:ext>
            </p:extLst>
          </p:nvPr>
        </p:nvGraphicFramePr>
        <p:xfrm>
          <a:off x="377932" y="4052013"/>
          <a:ext cx="10515601" cy="1911468"/>
        </p:xfrm>
        <a:graphic>
          <a:graphicData uri="http://schemas.openxmlformats.org/drawingml/2006/table">
            <a:tbl>
              <a:tblPr/>
              <a:tblGrid>
                <a:gridCol w="2535101">
                  <a:extLst>
                    <a:ext uri="{9D8B030D-6E8A-4147-A177-3AD203B41FA5}">
                      <a16:colId xmlns:a16="http://schemas.microsoft.com/office/drawing/2014/main" val="75724153"/>
                    </a:ext>
                  </a:extLst>
                </a:gridCol>
                <a:gridCol w="1652886">
                  <a:extLst>
                    <a:ext uri="{9D8B030D-6E8A-4147-A177-3AD203B41FA5}">
                      <a16:colId xmlns:a16="http://schemas.microsoft.com/office/drawing/2014/main" val="3835123859"/>
                    </a:ext>
                  </a:extLst>
                </a:gridCol>
                <a:gridCol w="953198">
                  <a:extLst>
                    <a:ext uri="{9D8B030D-6E8A-4147-A177-3AD203B41FA5}">
                      <a16:colId xmlns:a16="http://schemas.microsoft.com/office/drawing/2014/main" val="1210824132"/>
                    </a:ext>
                  </a:extLst>
                </a:gridCol>
                <a:gridCol w="750390">
                  <a:extLst>
                    <a:ext uri="{9D8B030D-6E8A-4147-A177-3AD203B41FA5}">
                      <a16:colId xmlns:a16="http://schemas.microsoft.com/office/drawing/2014/main" val="848057684"/>
                    </a:ext>
                  </a:extLst>
                </a:gridCol>
                <a:gridCol w="1439938">
                  <a:extLst>
                    <a:ext uri="{9D8B030D-6E8A-4147-A177-3AD203B41FA5}">
                      <a16:colId xmlns:a16="http://schemas.microsoft.com/office/drawing/2014/main" val="3579625901"/>
                    </a:ext>
                  </a:extLst>
                </a:gridCol>
                <a:gridCol w="1125585">
                  <a:extLst>
                    <a:ext uri="{9D8B030D-6E8A-4147-A177-3AD203B41FA5}">
                      <a16:colId xmlns:a16="http://schemas.microsoft.com/office/drawing/2014/main" val="3454576290"/>
                    </a:ext>
                  </a:extLst>
                </a:gridCol>
                <a:gridCol w="993760">
                  <a:extLst>
                    <a:ext uri="{9D8B030D-6E8A-4147-A177-3AD203B41FA5}">
                      <a16:colId xmlns:a16="http://schemas.microsoft.com/office/drawing/2014/main" val="1219537116"/>
                    </a:ext>
                  </a:extLst>
                </a:gridCol>
                <a:gridCol w="1064743">
                  <a:extLst>
                    <a:ext uri="{9D8B030D-6E8A-4147-A177-3AD203B41FA5}">
                      <a16:colId xmlns:a16="http://schemas.microsoft.com/office/drawing/2014/main" val="2019535978"/>
                    </a:ext>
                  </a:extLst>
                </a:gridCol>
              </a:tblGrid>
              <a:tr h="147036">
                <a:tc>
                  <a:txBody>
                    <a:bodyPr/>
                    <a:lstStyle/>
                    <a:p>
                      <a:pPr algn="l" fontAlgn="b"/>
                      <a:r>
                        <a:rPr lang="en-US" sz="900" b="1" i="0" u="none" strike="noStrike">
                          <a:solidFill>
                            <a:srgbClr val="FFFFFF"/>
                          </a:solidFill>
                          <a:effectLst/>
                          <a:latin typeface="Calibri" panose="020F0502020204030204" pitchFamily="34" charset="0"/>
                        </a:rPr>
                        <a:t>Model</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Characteristics/ Hyperparameters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Time taken to train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Validation Loss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Detections on set of 8 images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Multi-Object detection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Incorrect detections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 on 2 videos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349584170"/>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08743853"/>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10+10nonfreeze_32_10batch_fullset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938786"/>
                  </a:ext>
                </a:extLst>
              </a:tr>
              <a:tr h="147036">
                <a:tc>
                  <a:txBody>
                    <a:bodyPr/>
                    <a:lstStyle/>
                    <a:p>
                      <a:pPr algn="l" fontAlgn="b"/>
                      <a:r>
                        <a:rPr lang="en-US" sz="900" b="0" i="0" u="none" strike="noStrike">
                          <a:solidFill>
                            <a:srgbClr val="000000"/>
                          </a:solidFill>
                          <a:effectLst/>
                          <a:latin typeface="Calibri" panose="020F0502020204030204" pitchFamily="34" charset="0"/>
                        </a:rPr>
                        <a:t>25Epochs,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35299107"/>
                  </a:ext>
                </a:extLst>
              </a:tr>
              <a:tr h="147036">
                <a:tc>
                  <a:txBody>
                    <a:bodyPr/>
                    <a:lstStyle/>
                    <a:p>
                      <a:pPr algn="l" fontAlgn="b"/>
                      <a:r>
                        <a:rPr lang="en-US" sz="900" b="0" i="0" u="none" strike="noStrike">
                          <a:solidFill>
                            <a:srgbClr val="000000"/>
                          </a:solidFill>
                          <a:effectLst/>
                          <a:latin typeface="Calibri" panose="020F0502020204030204" pitchFamily="34" charset="0"/>
                        </a:rPr>
                        <a:t>50Epochs,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970493"/>
                  </a:ext>
                </a:extLst>
              </a:tr>
              <a:tr h="147036">
                <a:tc>
                  <a:txBody>
                    <a:bodyPr/>
                    <a:lstStyle/>
                    <a:p>
                      <a:pPr algn="l" fontAlgn="b"/>
                      <a:r>
                        <a:rPr lang="en-US" sz="900" b="0" i="0" u="none" strike="noStrike">
                          <a:solidFill>
                            <a:srgbClr val="000000"/>
                          </a:solidFill>
                          <a:effectLst/>
                          <a:latin typeface="Calibri" panose="020F0502020204030204" pitchFamily="34" charset="0"/>
                        </a:rPr>
                        <a:t>20190711-175339_929718_20E32B_50E_10B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6297074"/>
                  </a:ext>
                </a:extLst>
              </a:tr>
              <a:tr h="147036">
                <a:tc>
                  <a:txBody>
                    <a:bodyPr/>
                    <a:lstStyle/>
                    <a:p>
                      <a:pPr algn="l" fontAlgn="b"/>
                      <a:r>
                        <a:rPr lang="en-US" sz="900" b="0" i="0" u="none" strike="noStrike">
                          <a:solidFill>
                            <a:srgbClr val="000000"/>
                          </a:solidFill>
                          <a:effectLst/>
                          <a:latin typeface="Calibri" panose="020F0502020204030204" pitchFamily="34" charset="0"/>
                        </a:rPr>
                        <a:t>20190711-194444_929750_20E32B_50E32B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155828"/>
                  </a:ext>
                </a:extLst>
              </a:tr>
              <a:tr h="147036">
                <a:tc>
                  <a:txBody>
                    <a:bodyPr/>
                    <a:lstStyle/>
                    <a:p>
                      <a:pPr algn="l" fontAlgn="b"/>
                      <a:r>
                        <a:rPr lang="nn-NO" sz="900" b="0" i="0" u="none" strike="noStrike">
                          <a:solidFill>
                            <a:srgbClr val="000000"/>
                          </a:solidFill>
                          <a:effectLst/>
                          <a:latin typeface="Calibri" panose="020F0502020204030204" pitchFamily="34" charset="0"/>
                        </a:rPr>
                        <a:t>20190714-15095750E_32B_ValSplit.2_Darknet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58184256"/>
                  </a:ext>
                </a:extLst>
              </a:tr>
              <a:tr h="147036">
                <a:tc>
                  <a:txBody>
                    <a:bodyPr/>
                    <a:lstStyle/>
                    <a:p>
                      <a:pPr algn="l" fontAlgn="b"/>
                      <a:r>
                        <a:rPr lang="nn-NO" sz="900" b="0" i="0" u="none" strike="noStrike">
                          <a:solidFill>
                            <a:srgbClr val="000000"/>
                          </a:solidFill>
                          <a:effectLst/>
                          <a:latin typeface="Calibri" panose="020F0502020204030204" pitchFamily="34" charset="0"/>
                        </a:rPr>
                        <a:t>20190714-220626100E_32B_ValSplit.1_Darknet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33992"/>
                  </a:ext>
                </a:extLst>
              </a:tr>
              <a:tr h="147036">
                <a:tc>
                  <a:txBody>
                    <a:bodyPr/>
                    <a:lstStyle/>
                    <a:p>
                      <a:pPr algn="l" fontAlgn="b"/>
                      <a:r>
                        <a:rPr lang="en-US" sz="900" b="0" i="0" u="none" strike="noStrike">
                          <a:solidFill>
                            <a:srgbClr val="000000"/>
                          </a:solidFill>
                          <a:effectLst/>
                          <a:latin typeface="Calibri" panose="020F0502020204030204" pitchFamily="34" charset="0"/>
                        </a:rPr>
                        <a:t>20190717-22182815FE_100E_32B_ValSplit.1_Darknet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52476733"/>
                  </a:ext>
                </a:extLst>
              </a:tr>
              <a:tr h="147036">
                <a:tc>
                  <a:txBody>
                    <a:bodyPr/>
                    <a:lstStyle/>
                    <a:p>
                      <a:pPr algn="l" fontAlgn="b"/>
                      <a:r>
                        <a:rPr lang="en-US" sz="900" b="0" i="0" u="none" strike="noStrike">
                          <a:solidFill>
                            <a:srgbClr val="000000"/>
                          </a:solidFill>
                          <a:effectLst/>
                          <a:latin typeface="Calibri" panose="020F0502020204030204" pitchFamily="34" charset="0"/>
                        </a:rPr>
                        <a:t>20190723-19191315FE_50E_10B_ValSplit.1_Darknet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761458"/>
                  </a:ext>
                </a:extLst>
              </a:tr>
              <a:tr h="147036">
                <a:tc>
                  <a:txBody>
                    <a:bodyPr/>
                    <a:lstStyle/>
                    <a:p>
                      <a:pPr algn="l" fontAlgn="b"/>
                      <a:r>
                        <a:rPr lang="en-US" sz="900" b="0" i="0" u="none" strike="noStrike">
                          <a:solidFill>
                            <a:srgbClr val="000000"/>
                          </a:solidFill>
                          <a:effectLst/>
                          <a:latin typeface="Calibri" panose="020F0502020204030204" pitchFamily="34" charset="0"/>
                        </a:rPr>
                        <a:t>20190724-23420315FE_50E_32B_ValSplit.2_Darknet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96841940"/>
                  </a:ext>
                </a:extLst>
              </a:tr>
              <a:tr h="147036">
                <a:tc>
                  <a:txBody>
                    <a:bodyPr/>
                    <a:lstStyle/>
                    <a:p>
                      <a:pPr algn="l" fontAlgn="b"/>
                      <a:r>
                        <a:rPr lang="en-US" sz="900" b="0" i="0" u="none" strike="noStrike">
                          <a:solidFill>
                            <a:srgbClr val="000000"/>
                          </a:solidFill>
                          <a:effectLst/>
                          <a:latin typeface="Calibri" panose="020F0502020204030204" pitchFamily="34" charset="0"/>
                        </a:rPr>
                        <a:t>events.out.tfevents.1564118979.NODE081.orc.gmu</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506605"/>
                  </a:ext>
                </a:extLst>
              </a:tr>
            </a:tbl>
          </a:graphicData>
        </a:graphic>
      </p:graphicFrame>
    </p:spTree>
    <p:extLst>
      <p:ext uri="{BB962C8B-B14F-4D97-AF65-F5344CB8AC3E}">
        <p14:creationId xmlns:p14="http://schemas.microsoft.com/office/powerpoint/2010/main" val="62705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Sample images</a:t>
            </a:r>
          </a:p>
          <a:p>
            <a:pPr marL="342900" indent="-342900" algn="l">
              <a:buFont typeface="Arial" panose="020B0604020202020204" pitchFamily="34" charset="0"/>
              <a:buChar char="•"/>
            </a:pPr>
            <a:r>
              <a:rPr lang="en-US" dirty="0"/>
              <a:t>Sample videos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2541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10789" y="865539"/>
            <a:ext cx="9144000" cy="5587512"/>
          </a:xfrm>
        </p:spPr>
        <p:txBody>
          <a:bodyPr>
            <a:normAutofit/>
          </a:bodyPr>
          <a:lstStyle/>
          <a:p>
            <a:r>
              <a:rPr lang="en-US" dirty="0"/>
              <a:t>Results:</a:t>
            </a:r>
          </a:p>
          <a:p>
            <a:pPr marL="342900" indent="-342900" algn="l">
              <a:buFont typeface="Arial" panose="020B0604020202020204" pitchFamily="34" charset="0"/>
              <a:buChar char="•"/>
            </a:pPr>
            <a:r>
              <a:rPr lang="en-US" dirty="0"/>
              <a:t>Why the difference?</a:t>
            </a:r>
          </a:p>
          <a:p>
            <a:pPr marL="800100" lvl="1" indent="-342900" algn="l">
              <a:buFont typeface="Arial" panose="020B0604020202020204" pitchFamily="34" charset="0"/>
              <a:buChar char="•"/>
            </a:pPr>
            <a:r>
              <a:rPr lang="en-US" dirty="0"/>
              <a:t>Insufficient images? w/ bounding boxes?</a:t>
            </a:r>
          </a:p>
          <a:p>
            <a:pPr marL="800100" lvl="1" indent="-342900" algn="l">
              <a:buFont typeface="Arial" panose="020B0604020202020204" pitchFamily="34" charset="0"/>
              <a:buChar char="•"/>
            </a:pPr>
            <a:r>
              <a:rPr lang="en-US" dirty="0"/>
              <a:t>Quality of variance in character position in images?</a:t>
            </a:r>
          </a:p>
          <a:p>
            <a:pPr marL="800100" lvl="1" indent="-342900" algn="l">
              <a:buFont typeface="Arial" panose="020B0604020202020204" pitchFamily="34" charset="0"/>
              <a:buChar char="•"/>
            </a:pPr>
            <a:r>
              <a:rPr lang="en-US" dirty="0"/>
              <a:t>Lisa vs Maggie </a:t>
            </a:r>
          </a:p>
          <a:p>
            <a:pPr marL="800100" lvl="1" indent="-342900" algn="l">
              <a:buFont typeface="Arial" panose="020B0604020202020204" pitchFamily="34" charset="0"/>
              <a:buChar char="•"/>
            </a:pPr>
            <a:r>
              <a:rPr lang="en-US" dirty="0"/>
              <a:t>Additional Data augmentation methods – jitter, flip (one direction) included</a:t>
            </a:r>
          </a:p>
          <a:p>
            <a:pPr marL="800100" lvl="1" indent="-342900" algn="l">
              <a:buFont typeface="Arial" panose="020B0604020202020204" pitchFamily="34" charset="0"/>
              <a:buChar char="•"/>
            </a:pPr>
            <a:r>
              <a:rPr lang="en-US" dirty="0"/>
              <a:t>Anchor box K means</a:t>
            </a:r>
          </a:p>
          <a:p>
            <a:pPr marL="800100" lvl="1" indent="-342900" algn="l">
              <a:buFont typeface="Arial" panose="020B0604020202020204" pitchFamily="34" charset="0"/>
              <a:buChar char="•"/>
            </a:pPr>
            <a:r>
              <a:rPr lang="en-US" dirty="0"/>
              <a:t>Frames per second</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Challenges faced?</a:t>
            </a:r>
          </a:p>
          <a:p>
            <a:pPr marL="342900" indent="-342900" algn="l">
              <a:buFont typeface="Arial" panose="020B0604020202020204" pitchFamily="34" charset="0"/>
              <a:buChar char="•"/>
            </a:pPr>
            <a:r>
              <a:rPr lang="en-US" dirty="0"/>
              <a:t>Overall experience</a:t>
            </a:r>
          </a:p>
          <a:p>
            <a:pPr marL="800100" lvl="1" indent="-342900" algn="l">
              <a:buFont typeface="Arial" panose="020B0604020202020204" pitchFamily="34" charset="0"/>
              <a:buChar char="•"/>
            </a:pPr>
            <a:r>
              <a:rPr lang="en-US" dirty="0"/>
              <a:t>Time taken averages</a:t>
            </a:r>
          </a:p>
          <a:p>
            <a:pPr marL="800100" lvl="1" indent="-342900" algn="l">
              <a:buFont typeface="Arial" panose="020B0604020202020204" pitchFamily="34" charset="0"/>
              <a:buChar char="•"/>
            </a:pPr>
            <a:r>
              <a:rPr lang="en-US" dirty="0"/>
              <a:t>Experience with ARGO</a:t>
            </a:r>
          </a:p>
          <a:p>
            <a:pPr marL="1257300" lvl="2" indent="-342900" algn="l">
              <a:buFont typeface="Arial" panose="020B0604020202020204" pitchFamily="34" charset="0"/>
              <a:buChar char="•"/>
            </a:pPr>
            <a:r>
              <a:rPr lang="en-US" dirty="0"/>
              <a:t>OOO, H5 file issues, </a:t>
            </a:r>
          </a:p>
          <a:p>
            <a:pPr marL="800100" lvl="1" indent="-342900" algn="l">
              <a:buFont typeface="Arial" panose="020B0604020202020204" pitchFamily="34" charset="0"/>
              <a:buChar char="•"/>
            </a:pPr>
            <a:r>
              <a:rPr lang="en-US" dirty="0"/>
              <a:t>Multi-GPU issues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7188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 4 - SSD</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0275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#1</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342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normAutofit fontScale="90000"/>
          </a:bodyPr>
          <a:lstStyle/>
          <a:p>
            <a:r>
              <a:rPr lang="en-US" dirty="0"/>
              <a:t>Stretch Goals #2 – Apply Image detection algorithm on videos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YOLO Video</a:t>
            </a:r>
          </a:p>
        </p:txBody>
      </p:sp>
    </p:spTree>
    <p:extLst>
      <p:ext uri="{BB962C8B-B14F-4D97-AF65-F5344CB8AC3E}">
        <p14:creationId xmlns:p14="http://schemas.microsoft.com/office/powerpoint/2010/main" val="302207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#3</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196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Description of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0273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217714" y="888274"/>
            <a:ext cx="11756571" cy="1184774"/>
          </a:xfrm>
        </p:spPr>
        <p:txBody>
          <a:bodyPr/>
          <a:lstStyle/>
          <a:p>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err="1"/>
              <a:t>Zegang</a:t>
            </a:r>
            <a:r>
              <a:rPr lang="en-US" dirty="0"/>
              <a:t> &amp; </a:t>
            </a:r>
            <a:r>
              <a:rPr lang="en-US" dirty="0" err="1"/>
              <a:t>Yinchen</a:t>
            </a:r>
            <a:endParaRPr lang="en-US" dirty="0"/>
          </a:p>
          <a:p>
            <a:r>
              <a:rPr lang="en-US" dirty="0"/>
              <a:t>Focused on AWS compute services</a:t>
            </a:r>
          </a:p>
        </p:txBody>
      </p:sp>
    </p:spTree>
    <p:extLst>
      <p:ext uri="{BB962C8B-B14F-4D97-AF65-F5344CB8AC3E}">
        <p14:creationId xmlns:p14="http://schemas.microsoft.com/office/powerpoint/2010/main" val="366975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217714" y="328067"/>
            <a:ext cx="11756571" cy="879442"/>
          </a:xfrm>
        </p:spPr>
        <p:txBody>
          <a:bodyPr>
            <a:normAutofit fontScale="90000"/>
          </a:bodyPr>
          <a:lstStyle/>
          <a:p>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28263" y="1430931"/>
            <a:ext cx="10391120" cy="4528011"/>
          </a:xfrm>
        </p:spPr>
        <p:txBody>
          <a:bodyPr>
            <a:normAutofit fontScale="92500" lnSpcReduction="20000"/>
          </a:bodyPr>
          <a:lstStyle/>
          <a:p>
            <a:r>
              <a:rPr lang="en-US" dirty="0"/>
              <a:t>Focused on exploring AWS Managed Service – </a:t>
            </a:r>
            <a:r>
              <a:rPr lang="en-US" dirty="0" err="1"/>
              <a:t>Sagemaker</a:t>
            </a:r>
            <a:endParaRPr lang="en-US" dirty="0"/>
          </a:p>
          <a:p>
            <a:endParaRPr lang="en-US" dirty="0"/>
          </a:p>
          <a:p>
            <a:r>
              <a:rPr lang="en-US" dirty="0"/>
              <a:t>Used Out of Box AWS prebuilt object detection algorithm to train model</a:t>
            </a:r>
          </a:p>
          <a:p>
            <a:r>
              <a:rPr lang="en-US" dirty="0"/>
              <a:t>On Homer Simpson </a:t>
            </a:r>
          </a:p>
          <a:p>
            <a:r>
              <a:rPr lang="en-US" dirty="0"/>
              <a:t>Uses </a:t>
            </a:r>
            <a:r>
              <a:rPr lang="en-US" dirty="0" err="1"/>
              <a:t>Sagemaker</a:t>
            </a:r>
            <a:r>
              <a:rPr lang="en-US" dirty="0"/>
              <a:t> Notebook, </a:t>
            </a:r>
            <a:r>
              <a:rPr lang="en-US" dirty="0" err="1"/>
              <a:t>Sagemaker</a:t>
            </a:r>
            <a:r>
              <a:rPr lang="en-US" dirty="0"/>
              <a:t> Training, </a:t>
            </a:r>
            <a:r>
              <a:rPr lang="en-US" dirty="0" err="1"/>
              <a:t>Sagemaker</a:t>
            </a:r>
            <a:r>
              <a:rPr lang="en-US" dirty="0"/>
              <a:t> Inference/Hosting</a:t>
            </a:r>
          </a:p>
          <a:p>
            <a:endParaRPr lang="en-US" dirty="0"/>
          </a:p>
          <a:p>
            <a:r>
              <a:rPr lang="en-US" dirty="0"/>
              <a:t>Next steps: </a:t>
            </a:r>
          </a:p>
          <a:p>
            <a:r>
              <a:rPr lang="en-US" dirty="0"/>
              <a:t>Train on all characters</a:t>
            </a:r>
          </a:p>
          <a:p>
            <a:r>
              <a:rPr lang="en-US" dirty="0"/>
              <a:t>Improve detection by modifying hyperparameters</a:t>
            </a:r>
          </a:p>
          <a:p>
            <a:r>
              <a:rPr lang="en-US" dirty="0"/>
              <a:t>Challenges:</a:t>
            </a:r>
          </a:p>
          <a:p>
            <a:r>
              <a:rPr lang="en-US" dirty="0"/>
              <a:t>Data prep</a:t>
            </a:r>
          </a:p>
          <a:p>
            <a:r>
              <a:rPr lang="en-US" dirty="0"/>
              <a:t>Service Quota increase for ML instances </a:t>
            </a:r>
          </a:p>
        </p:txBody>
      </p:sp>
    </p:spTree>
    <p:extLst>
      <p:ext uri="{BB962C8B-B14F-4D97-AF65-F5344CB8AC3E}">
        <p14:creationId xmlns:p14="http://schemas.microsoft.com/office/powerpoint/2010/main" val="268503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With more time…</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115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Challenges / Learnings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7197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Applications for this concept/research/work</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Tad</a:t>
            </a:r>
          </a:p>
        </p:txBody>
      </p:sp>
    </p:spTree>
    <p:extLst>
      <p:ext uri="{BB962C8B-B14F-4D97-AF65-F5344CB8AC3E}">
        <p14:creationId xmlns:p14="http://schemas.microsoft.com/office/powerpoint/2010/main" val="347517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References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Tad</a:t>
            </a:r>
          </a:p>
        </p:txBody>
      </p:sp>
    </p:spTree>
    <p:extLst>
      <p:ext uri="{BB962C8B-B14F-4D97-AF65-F5344CB8AC3E}">
        <p14:creationId xmlns:p14="http://schemas.microsoft.com/office/powerpoint/2010/main" val="6222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Why we chose this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705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What roles team members played?</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01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About our data</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394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Goals &amp; Stretch Goals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739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28067" y="347571"/>
            <a:ext cx="11224084" cy="769253"/>
          </a:xfrm>
        </p:spPr>
        <p:txBody>
          <a:bodyPr>
            <a:normAutofit/>
          </a:bodyPr>
          <a:lstStyle/>
          <a:p>
            <a:r>
              <a:rPr lang="en-US" sz="4800" dirty="0"/>
              <a:t>Agile – Project plan &amp; Sprint breakdown</a:t>
            </a:r>
          </a:p>
        </p:txBody>
      </p:sp>
      <p:pic>
        <p:nvPicPr>
          <p:cNvPr id="4" name="Picture 3">
            <a:extLst>
              <a:ext uri="{FF2B5EF4-FFF2-40B4-BE49-F238E27FC236}">
                <a16:creationId xmlns:a16="http://schemas.microsoft.com/office/drawing/2014/main" id="{4ABA4140-8050-4E81-81CD-2C864C64EDC9}"/>
              </a:ext>
            </a:extLst>
          </p:cNvPr>
          <p:cNvPicPr>
            <a:picLocks noChangeAspect="1"/>
          </p:cNvPicPr>
          <p:nvPr/>
        </p:nvPicPr>
        <p:blipFill>
          <a:blip r:embed="rId2"/>
          <a:stretch>
            <a:fillRect/>
          </a:stretch>
        </p:blipFill>
        <p:spPr>
          <a:xfrm>
            <a:off x="420546" y="1116824"/>
            <a:ext cx="11443387" cy="2312176"/>
          </a:xfrm>
          <a:prstGeom prst="rect">
            <a:avLst/>
          </a:prstGeom>
        </p:spPr>
      </p:pic>
      <p:sp>
        <p:nvSpPr>
          <p:cNvPr id="5" name="TextBox 4">
            <a:extLst>
              <a:ext uri="{FF2B5EF4-FFF2-40B4-BE49-F238E27FC236}">
                <a16:creationId xmlns:a16="http://schemas.microsoft.com/office/drawing/2014/main" id="{72DC6E05-E404-4D35-A850-330F16A26C44}"/>
              </a:ext>
            </a:extLst>
          </p:cNvPr>
          <p:cNvSpPr txBox="1"/>
          <p:nvPr/>
        </p:nvSpPr>
        <p:spPr>
          <a:xfrm>
            <a:off x="600891" y="3701143"/>
            <a:ext cx="4937760" cy="369332"/>
          </a:xfrm>
          <a:prstGeom prst="rect">
            <a:avLst/>
          </a:prstGeom>
          <a:noFill/>
        </p:spPr>
        <p:txBody>
          <a:bodyPr wrap="square" rtlCol="0">
            <a:spAutoFit/>
          </a:bodyPr>
          <a:lstStyle/>
          <a:p>
            <a:r>
              <a:rPr lang="en-US" dirty="0">
                <a:solidFill>
                  <a:srgbClr val="FF0000"/>
                </a:solidFill>
              </a:rPr>
              <a:t>Add </a:t>
            </a:r>
            <a:r>
              <a:rPr lang="en-US" dirty="0" err="1">
                <a:solidFill>
                  <a:srgbClr val="FF0000"/>
                </a:solidFill>
              </a:rPr>
              <a:t>YouTrack</a:t>
            </a:r>
            <a:r>
              <a:rPr lang="en-US" dirty="0">
                <a:solidFill>
                  <a:srgbClr val="FF0000"/>
                </a:solidFill>
              </a:rPr>
              <a:t> Report - Manju</a:t>
            </a:r>
          </a:p>
        </p:txBody>
      </p:sp>
    </p:spTree>
    <p:extLst>
      <p:ext uri="{BB962C8B-B14F-4D97-AF65-F5344CB8AC3E}">
        <p14:creationId xmlns:p14="http://schemas.microsoft.com/office/powerpoint/2010/main" val="39402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 1 - CNN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848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Core Goal 2 - </a:t>
            </a:r>
            <a:r>
              <a:rPr lang="en-US" dirty="0" err="1"/>
              <a:t>FasterRCNN</a:t>
            </a:r>
            <a:endParaRPr lang="en-US"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5917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777</Words>
  <Application>Microsoft Office PowerPoint</Application>
  <PresentationFormat>Widescreen</PresentationFormat>
  <Paragraphs>195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Introduction</vt:lpstr>
      <vt:lpstr>Description of project</vt:lpstr>
      <vt:lpstr>Why we chose this project?</vt:lpstr>
      <vt:lpstr>What roles team members played?</vt:lpstr>
      <vt:lpstr>About our data</vt:lpstr>
      <vt:lpstr>Core Goals &amp; Stretch Goals</vt:lpstr>
      <vt:lpstr>Agile – Project plan &amp; Sprint breakdown</vt:lpstr>
      <vt:lpstr>Core Goal 1 - CNN</vt:lpstr>
      <vt:lpstr>Core Goal 2 - FasterRCNN</vt:lpstr>
      <vt:lpstr>Core Goal 3 - YOLO</vt:lpstr>
      <vt:lpstr>Core Goal 3 - YOLO</vt:lpstr>
      <vt:lpstr>Core Goal 3 - YOLO</vt:lpstr>
      <vt:lpstr>Core Goal 3 - YOLO</vt:lpstr>
      <vt:lpstr>Core Goal 3 - YOLO</vt:lpstr>
      <vt:lpstr>Core Goal 3 - YOLO</vt:lpstr>
      <vt:lpstr>Core Goal 4 - SSD</vt:lpstr>
      <vt:lpstr>Stretch Goals #1</vt:lpstr>
      <vt:lpstr>Stretch Goals #2 – Apply Image detection algorithm on videos</vt:lpstr>
      <vt:lpstr>Stretch Goals #3</vt:lpstr>
      <vt:lpstr>Stretch Goals #4 – Cloud Computing</vt:lpstr>
      <vt:lpstr>Stretch Goals #4 – Cloud Computing</vt:lpstr>
      <vt:lpstr>With more time…</vt:lpstr>
      <vt:lpstr>Challenges / Learnings</vt:lpstr>
      <vt:lpstr>Applications for this concept/research/work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mprasad4</dc:creator>
  <cp:lastModifiedBy>mprasad4</cp:lastModifiedBy>
  <cp:revision>27</cp:revision>
  <dcterms:created xsi:type="dcterms:W3CDTF">2019-07-23T23:07:06Z</dcterms:created>
  <dcterms:modified xsi:type="dcterms:W3CDTF">2019-07-28T21:58:26Z</dcterms:modified>
</cp:coreProperties>
</file>