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79" r:id="rId2"/>
    <p:sldId id="258" r:id="rId3"/>
    <p:sldId id="256" r:id="rId4"/>
    <p:sldId id="259" r:id="rId5"/>
    <p:sldId id="280" r:id="rId6"/>
    <p:sldId id="257" r:id="rId7"/>
    <p:sldId id="285" r:id="rId8"/>
    <p:sldId id="260" r:id="rId9"/>
    <p:sldId id="282" r:id="rId10"/>
    <p:sldId id="283" r:id="rId11"/>
    <p:sldId id="284" r:id="rId12"/>
    <p:sldId id="261" r:id="rId13"/>
    <p:sldId id="262" r:id="rId14"/>
    <p:sldId id="299" r:id="rId15"/>
    <p:sldId id="263" r:id="rId16"/>
    <p:sldId id="287" r:id="rId17"/>
    <p:sldId id="288" r:id="rId18"/>
    <p:sldId id="289" r:id="rId19"/>
    <p:sldId id="291" r:id="rId20"/>
    <p:sldId id="292" r:id="rId21"/>
    <p:sldId id="264" r:id="rId22"/>
    <p:sldId id="290" r:id="rId23"/>
    <p:sldId id="265" r:id="rId24"/>
    <p:sldId id="300" r:id="rId25"/>
    <p:sldId id="301" r:id="rId26"/>
    <p:sldId id="302" r:id="rId27"/>
    <p:sldId id="303" r:id="rId28"/>
    <p:sldId id="304" r:id="rId29"/>
    <p:sldId id="305" r:id="rId30"/>
    <p:sldId id="266" r:id="rId31"/>
    <p:sldId id="267" r:id="rId32"/>
    <p:sldId id="268" r:id="rId33"/>
    <p:sldId id="269" r:id="rId34"/>
    <p:sldId id="306" r:id="rId35"/>
    <p:sldId id="271" r:id="rId36"/>
    <p:sldId id="272" r:id="rId37"/>
    <p:sldId id="293" r:id="rId38"/>
    <p:sldId id="294" r:id="rId39"/>
    <p:sldId id="295" r:id="rId40"/>
    <p:sldId id="296" r:id="rId41"/>
    <p:sldId id="297" r:id="rId42"/>
    <p:sldId id="298" r:id="rId43"/>
    <p:sldId id="286" r:id="rId44"/>
    <p:sldId id="28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F33994-2463-4BB7-86BB-6AEFC2EC3DDE}">
          <p14:sldIdLst>
            <p14:sldId id="279"/>
            <p14:sldId id="258"/>
          </p14:sldIdLst>
        </p14:section>
        <p14:section name="Untitled Section" id="{B9D99ED0-710D-4EB1-8845-76A036517CC2}">
          <p14:sldIdLst>
            <p14:sldId id="256"/>
            <p14:sldId id="259"/>
            <p14:sldId id="280"/>
            <p14:sldId id="257"/>
            <p14:sldId id="285"/>
            <p14:sldId id="260"/>
            <p14:sldId id="282"/>
            <p14:sldId id="283"/>
            <p14:sldId id="284"/>
            <p14:sldId id="261"/>
            <p14:sldId id="262"/>
            <p14:sldId id="299"/>
            <p14:sldId id="263"/>
            <p14:sldId id="287"/>
            <p14:sldId id="288"/>
            <p14:sldId id="289"/>
            <p14:sldId id="291"/>
            <p14:sldId id="292"/>
            <p14:sldId id="264"/>
            <p14:sldId id="290"/>
            <p14:sldId id="265"/>
            <p14:sldId id="300"/>
            <p14:sldId id="301"/>
            <p14:sldId id="302"/>
            <p14:sldId id="303"/>
            <p14:sldId id="304"/>
            <p14:sldId id="305"/>
            <p14:sldId id="266"/>
            <p14:sldId id="267"/>
            <p14:sldId id="268"/>
            <p14:sldId id="269"/>
            <p14:sldId id="306"/>
            <p14:sldId id="271"/>
            <p14:sldId id="272"/>
            <p14:sldId id="293"/>
            <p14:sldId id="294"/>
            <p14:sldId id="295"/>
            <p14:sldId id="296"/>
            <p14:sldId id="297"/>
            <p14:sldId id="298"/>
            <p14:sldId id="286"/>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4" d="100"/>
          <a:sy n="64" d="100"/>
        </p:scale>
        <p:origin x="4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49622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4042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89421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141080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6642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04591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9AFC6-2AE4-4953-B90A-68509C2CC2F7}" type="datetimeFigureOut">
              <a:rPr lang="en-US" smtClean="0"/>
              <a:t>7/28/2019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417835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C9AFC6-2AE4-4953-B90A-68509C2CC2F7}" type="datetimeFigureOut">
              <a:rPr lang="en-US" smtClean="0"/>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47905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9AFC6-2AE4-4953-B90A-68509C2CC2F7}" type="datetimeFigureOut">
              <a:rPr lang="en-US" smtClean="0"/>
              <a:t>7/28/2019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99474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04708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50102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9AFC6-2AE4-4953-B90A-68509C2CC2F7}" type="datetimeFigureOut">
              <a:rPr lang="en-US" smtClean="0"/>
              <a:t>7/28/2019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19175-EE07-40E9-849D-F16EFE8B80FE}" type="slidenum">
              <a:rPr lang="en-US" smtClean="0"/>
              <a:t>‹#›</a:t>
            </a:fld>
            <a:endParaRPr lang="en-US"/>
          </a:p>
        </p:txBody>
      </p:sp>
    </p:spTree>
    <p:extLst>
      <p:ext uri="{BB962C8B-B14F-4D97-AF65-F5344CB8AC3E}">
        <p14:creationId xmlns:p14="http://schemas.microsoft.com/office/powerpoint/2010/main" val="384220612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752BEB-DFE7-4FC6-9555-8B1EB1B85105}"/>
              </a:ext>
            </a:extLst>
          </p:cNvPr>
          <p:cNvPicPr>
            <a:picLocks noChangeAspect="1"/>
          </p:cNvPicPr>
          <p:nvPr/>
        </p:nvPicPr>
        <p:blipFill>
          <a:blip r:embed="rId2"/>
          <a:stretch>
            <a:fillRect/>
          </a:stretch>
        </p:blipFill>
        <p:spPr>
          <a:xfrm>
            <a:off x="7049311" y="360218"/>
            <a:ext cx="4780593" cy="616850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Rectangle 2">
            <a:extLst>
              <a:ext uri="{FF2B5EF4-FFF2-40B4-BE49-F238E27FC236}">
                <a16:creationId xmlns:a16="http://schemas.microsoft.com/office/drawing/2014/main" id="{5ADEF5B9-1BAE-401A-87C0-21E12138CD90}"/>
              </a:ext>
            </a:extLst>
          </p:cNvPr>
          <p:cNvSpPr/>
          <p:nvPr/>
        </p:nvSpPr>
        <p:spPr>
          <a:xfrm>
            <a:off x="565567" y="1034473"/>
            <a:ext cx="7359381" cy="1754326"/>
          </a:xfrm>
          <a:prstGeom prst="rect">
            <a:avLst/>
          </a:prstGeom>
        </p:spPr>
        <p:txBody>
          <a:bodyPr wrap="square">
            <a:spAutoFit/>
          </a:bodyPr>
          <a:lstStyle/>
          <a:p>
            <a:r>
              <a:rPr lang="en-US" altLang="zh-CN" sz="5400" b="1" dirty="0">
                <a:effectLst>
                  <a:outerShdw blurRad="38100" dist="38100" dir="2700000" algn="tl">
                    <a:srgbClr val="000000">
                      <a:alpha val="43137"/>
                    </a:srgbClr>
                  </a:outerShdw>
                </a:effectLst>
                <a:ea typeface="Times New Roman" panose="02020603050405020304" pitchFamily="18" charset="0"/>
              </a:rPr>
              <a:t>Image Detection of Simpson’s Characters</a:t>
            </a:r>
            <a:endParaRPr lang="zh-CN" altLang="en-US" sz="5400" dirty="0">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DDDB3593-9A89-4C37-A1C4-479DCCC11AE0}"/>
              </a:ext>
            </a:extLst>
          </p:cNvPr>
          <p:cNvSpPr/>
          <p:nvPr/>
        </p:nvSpPr>
        <p:spPr>
          <a:xfrm>
            <a:off x="692727" y="4641607"/>
            <a:ext cx="6096000" cy="1643527"/>
          </a:xfrm>
          <a:prstGeom prst="rect">
            <a:avLst/>
          </a:prstGeom>
        </p:spPr>
        <p:txBody>
          <a:bodyPr>
            <a:spAutoFit/>
          </a:bodyPr>
          <a:lstStyle/>
          <a:p>
            <a:pPr algn="ctr">
              <a:lnSpc>
                <a:spcPct val="120000"/>
              </a:lnSpc>
              <a:spcAft>
                <a:spcPts val="0"/>
              </a:spcAft>
            </a:pPr>
            <a:r>
              <a:rPr lang="en-US" altLang="zh-CN" dirty="0">
                <a:ea typeface="Times New Roman" panose="02020603050405020304" pitchFamily="18" charset="0"/>
                <a:cs typeface="Times New Roman" panose="02020603050405020304" pitchFamily="18" charset="0"/>
              </a:rPr>
              <a:t>Manju Prasad</a:t>
            </a:r>
            <a:endParaRPr lang="zh-CN" altLang="zh-CN" sz="1100" dirty="0">
              <a:ea typeface="Yu Mincho" panose="02020400000000000000" pitchFamily="18" charset="-128"/>
              <a:cs typeface="Times New Roman" panose="02020603050405020304" pitchFamily="18" charset="0"/>
            </a:endParaRPr>
          </a:p>
          <a:p>
            <a:pPr algn="ctr">
              <a:lnSpc>
                <a:spcPct val="120000"/>
              </a:lnSpc>
              <a:spcAft>
                <a:spcPts val="0"/>
              </a:spcAft>
            </a:pPr>
            <a:r>
              <a:rPr lang="en-US" altLang="zh-CN" dirty="0">
                <a:ea typeface="Times New Roman" panose="02020603050405020304" pitchFamily="18" charset="0"/>
                <a:cs typeface="Times New Roman" panose="02020603050405020304" pitchFamily="18" charset="0"/>
              </a:rPr>
              <a:t>Ravi Rane</a:t>
            </a:r>
            <a:endParaRPr lang="zh-CN" altLang="zh-CN" sz="1100" dirty="0">
              <a:ea typeface="Yu Mincho" panose="02020400000000000000" pitchFamily="18" charset="-128"/>
              <a:cs typeface="Times New Roman" panose="02020603050405020304" pitchFamily="18" charset="0"/>
            </a:endParaRPr>
          </a:p>
          <a:p>
            <a:pPr algn="ctr">
              <a:lnSpc>
                <a:spcPct val="120000"/>
              </a:lnSpc>
              <a:spcAft>
                <a:spcPts val="0"/>
              </a:spcAft>
            </a:pPr>
            <a:r>
              <a:rPr lang="en-US" altLang="zh-CN" dirty="0">
                <a:ea typeface="Times New Roman" panose="02020603050405020304" pitchFamily="18" charset="0"/>
                <a:cs typeface="Times New Roman" panose="02020603050405020304" pitchFamily="18" charset="0"/>
              </a:rPr>
              <a:t>Yinchen Niu</a:t>
            </a:r>
            <a:endParaRPr lang="zh-CN" altLang="zh-CN" sz="1100" dirty="0">
              <a:ea typeface="Yu Mincho" panose="02020400000000000000" pitchFamily="18" charset="-128"/>
              <a:cs typeface="Times New Roman" panose="02020603050405020304" pitchFamily="18" charset="0"/>
            </a:endParaRPr>
          </a:p>
          <a:p>
            <a:pPr algn="ctr"/>
            <a:r>
              <a:rPr lang="en-US" altLang="zh-CN" dirty="0" err="1">
                <a:ea typeface="Times New Roman" panose="02020603050405020304" pitchFamily="18" charset="0"/>
              </a:rPr>
              <a:t>Zegang</a:t>
            </a:r>
            <a:r>
              <a:rPr lang="en-US" altLang="zh-CN" dirty="0">
                <a:ea typeface="Times New Roman" panose="02020603050405020304" pitchFamily="18" charset="0"/>
              </a:rPr>
              <a:t> Liu</a:t>
            </a:r>
          </a:p>
          <a:p>
            <a:pPr algn="ctr"/>
            <a:r>
              <a:rPr lang="en-US" altLang="zh-CN" dirty="0">
                <a:cs typeface="Times New Roman" panose="02020603050405020304" pitchFamily="18" charset="0"/>
              </a:rPr>
              <a:t>Tad </a:t>
            </a:r>
            <a:r>
              <a:rPr lang="en-US" altLang="zh-CN" dirty="0" err="1">
                <a:cs typeface="Times New Roman" panose="02020603050405020304" pitchFamily="18" charset="0"/>
              </a:rPr>
              <a:t>Berkery</a:t>
            </a:r>
            <a:endParaRPr lang="zh-CN" altLang="en-US" dirty="0">
              <a:cs typeface="Times New Roman" panose="02020603050405020304" pitchFamily="18" charset="0"/>
            </a:endParaRPr>
          </a:p>
        </p:txBody>
      </p:sp>
      <p:sp>
        <p:nvSpPr>
          <p:cNvPr id="5" name="Rectangle 4">
            <a:extLst>
              <a:ext uri="{FF2B5EF4-FFF2-40B4-BE49-F238E27FC236}">
                <a16:creationId xmlns:a16="http://schemas.microsoft.com/office/drawing/2014/main" id="{F5F41986-88EC-43AB-B6DC-B53FC0438EC6}"/>
              </a:ext>
            </a:extLst>
          </p:cNvPr>
          <p:cNvSpPr/>
          <p:nvPr/>
        </p:nvSpPr>
        <p:spPr>
          <a:xfrm>
            <a:off x="692727" y="2884206"/>
            <a:ext cx="6096000" cy="1661993"/>
          </a:xfrm>
          <a:prstGeom prst="rect">
            <a:avLst/>
          </a:prstGeom>
        </p:spPr>
        <p:txBody>
          <a:bodyPr>
            <a:spAutoFit/>
          </a:bodyPr>
          <a:lstStyle/>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George Mason University</a:t>
            </a:r>
            <a:endParaRPr lang="en-US" altLang="zh-CN" b="1" dirty="0">
              <a:ea typeface="Yu Mincho" panose="02020400000000000000" pitchFamily="18" charset="-128"/>
              <a:cs typeface="Times New Roman" panose="02020603050405020304" pitchFamily="18" charset="0"/>
            </a:endParaRPr>
          </a:p>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DAEN 690</a:t>
            </a:r>
            <a:endParaRPr lang="zh-CN" altLang="zh-CN" b="1" dirty="0">
              <a:ea typeface="Yu Mincho" panose="02020400000000000000" pitchFamily="18" charset="-128"/>
              <a:cs typeface="Times New Roman" panose="02020603050405020304" pitchFamily="18" charset="0"/>
            </a:endParaRPr>
          </a:p>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Summer 2019</a:t>
            </a:r>
            <a:endParaRPr lang="zh-CN" altLang="zh-CN" b="1" dirty="0">
              <a:effectLst/>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15192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3;p19">
            <a:extLst>
              <a:ext uri="{FF2B5EF4-FFF2-40B4-BE49-F238E27FC236}">
                <a16:creationId xmlns:a16="http://schemas.microsoft.com/office/drawing/2014/main" id="{1345B582-B0D2-4EB6-8756-068DB36F9F1E}"/>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33" y="929323"/>
            <a:ext cx="9228137" cy="573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8C525AB-FBAB-4EC3-9EA5-DAEEF93C6E77}"/>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5" name="Picture 4">
            <a:extLst>
              <a:ext uri="{FF2B5EF4-FFF2-40B4-BE49-F238E27FC236}">
                <a16:creationId xmlns:a16="http://schemas.microsoft.com/office/drawing/2014/main" id="{73C0B98A-05A4-4239-AFD9-E3D42C2D2D4F}"/>
              </a:ext>
            </a:extLst>
          </p:cNvPr>
          <p:cNvPicPr>
            <a:picLocks noChangeAspect="1"/>
          </p:cNvPicPr>
          <p:nvPr/>
        </p:nvPicPr>
        <p:blipFill>
          <a:blip r:embed="rId3"/>
          <a:stretch>
            <a:fillRect/>
          </a:stretch>
        </p:blipFill>
        <p:spPr>
          <a:xfrm>
            <a:off x="10218198" y="-79899"/>
            <a:ext cx="1973802" cy="1571348"/>
          </a:xfrm>
          <a:prstGeom prst="ellipse">
            <a:avLst/>
          </a:prstGeom>
          <a:ln>
            <a:noFill/>
          </a:ln>
          <a:effectLst>
            <a:softEdge rad="112500"/>
          </a:effectLst>
        </p:spPr>
      </p:pic>
    </p:spTree>
    <p:extLst>
      <p:ext uri="{BB962C8B-B14F-4D97-AF65-F5344CB8AC3E}">
        <p14:creationId xmlns:p14="http://schemas.microsoft.com/office/powerpoint/2010/main" val="64313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15A0E-1B0E-428A-9F47-3D6FDB3FBE73}"/>
              </a:ext>
            </a:extLst>
          </p:cNvPr>
          <p:cNvSpPr/>
          <p:nvPr/>
        </p:nvSpPr>
        <p:spPr>
          <a:xfrm>
            <a:off x="1077685" y="943275"/>
            <a:ext cx="5305479" cy="341632"/>
          </a:xfrm>
          <a:prstGeom prst="rect">
            <a:avLst/>
          </a:prstGeom>
        </p:spPr>
        <p:txBody>
          <a:bodyPr wrap="square">
            <a:spAutoFit/>
          </a:bodyPr>
          <a:lstStyle/>
          <a:p>
            <a:pPr>
              <a:lnSpc>
                <a:spcPct val="90000"/>
              </a:lnSpc>
              <a:buSzPts val="2800"/>
            </a:pPr>
            <a:r>
              <a:rPr lang="en-US" altLang="en-US" dirty="0">
                <a:latin typeface="Helvetica Neue" charset="0"/>
                <a:cs typeface="Helvetica Neue" charset="0"/>
                <a:sym typeface="Helvetica Neue" charset="0"/>
              </a:rPr>
              <a:t>Data Quality Assessment</a:t>
            </a:r>
            <a:endParaRPr lang="en-US" altLang="en-US" dirty="0">
              <a:cs typeface="Helvetica Neue" charset="0"/>
            </a:endParaRPr>
          </a:p>
        </p:txBody>
      </p:sp>
      <p:sp>
        <p:nvSpPr>
          <p:cNvPr id="3" name="Title 1">
            <a:extLst>
              <a:ext uri="{FF2B5EF4-FFF2-40B4-BE49-F238E27FC236}">
                <a16:creationId xmlns:a16="http://schemas.microsoft.com/office/drawing/2014/main" id="{A2ACBDF0-64D1-4523-8495-D4D919AE3E6A}"/>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About Data</a:t>
            </a:r>
          </a:p>
        </p:txBody>
      </p:sp>
      <p:pic>
        <p:nvPicPr>
          <p:cNvPr id="4" name="Picture 3">
            <a:extLst>
              <a:ext uri="{FF2B5EF4-FFF2-40B4-BE49-F238E27FC236}">
                <a16:creationId xmlns:a16="http://schemas.microsoft.com/office/drawing/2014/main" id="{E4DBBBF8-4A07-4D25-B73C-B4EAB9362C7B}"/>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7" name="Rectangle 6">
            <a:extLst>
              <a:ext uri="{FF2B5EF4-FFF2-40B4-BE49-F238E27FC236}">
                <a16:creationId xmlns:a16="http://schemas.microsoft.com/office/drawing/2014/main" id="{D073EC59-6E89-4C0F-8408-F316C520EFC1}"/>
              </a:ext>
            </a:extLst>
          </p:cNvPr>
          <p:cNvSpPr/>
          <p:nvPr/>
        </p:nvSpPr>
        <p:spPr>
          <a:xfrm>
            <a:off x="320964" y="1491449"/>
            <a:ext cx="11269662" cy="4901085"/>
          </a:xfrm>
          <a:prstGeom prst="rect">
            <a:avLst/>
          </a:prstGeom>
        </p:spPr>
        <p:txBody>
          <a:bodyPr wrap="square">
            <a:spAutoFit/>
          </a:bodyPr>
          <a:lstStyle/>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Completeness: (All available data is present)</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Characters being classified are when subject image count is greater than 100.  </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Uniqueness: (No data duplication)</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Image set consists of mixed images (as depicted in previous slides).  Total count of images make it impossible to visually identify uniqueness.  </a:t>
            </a:r>
          </a:p>
          <a:p>
            <a:pPr marL="342900" indent="-342900">
              <a:lnSpc>
                <a:spcPct val="120000"/>
              </a:lnSpc>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Accuracy: (Data values stored for an object are the correct values)</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Not determinable at this time.  This can be determined after algorithms have been executed.</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Atomicity: (Lowest level of detail)</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Training set contains images that are classified and grouped by character.  </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Image level annotation to box characters is also provided.</a:t>
            </a:r>
          </a:p>
          <a:p>
            <a:pPr marL="342900" indent="-342900">
              <a:lnSpc>
                <a:spcPct val="120000"/>
              </a:lnSpc>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Conformity: (conformity to the defined business requirements and syntax)</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The dataset provided conforms to one required to run image classification models.</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Overall Quality: Good</a:t>
            </a:r>
          </a:p>
        </p:txBody>
      </p:sp>
    </p:spTree>
    <p:extLst>
      <p:ext uri="{BB962C8B-B14F-4D97-AF65-F5344CB8AC3E}">
        <p14:creationId xmlns:p14="http://schemas.microsoft.com/office/powerpoint/2010/main" val="96881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0"/>
            <a:ext cx="7332956" cy="882173"/>
          </a:xfrm>
        </p:spPr>
        <p:txBody>
          <a:bodyPr>
            <a:normAutofit/>
          </a:bodyPr>
          <a:lstStyle/>
          <a:p>
            <a:r>
              <a:rPr lang="en-US" sz="4800" dirty="0"/>
              <a:t>Core Goals &amp; Stretch Goals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858966FB-1D3D-40ED-A283-59FB378E69E7}"/>
              </a:ext>
            </a:extLst>
          </p:cNvPr>
          <p:cNvPicPr>
            <a:picLocks noChangeAspect="1"/>
          </p:cNvPicPr>
          <p:nvPr/>
        </p:nvPicPr>
        <p:blipFill>
          <a:blip r:embed="rId2"/>
          <a:stretch>
            <a:fillRect/>
          </a:stretch>
        </p:blipFill>
        <p:spPr>
          <a:xfrm>
            <a:off x="9951868" y="0"/>
            <a:ext cx="2302276" cy="1837678"/>
          </a:xfrm>
          <a:prstGeom prst="ellipse">
            <a:avLst/>
          </a:prstGeom>
          <a:ln>
            <a:noFill/>
          </a:ln>
          <a:effectLst>
            <a:softEdge rad="112500"/>
          </a:effectLst>
        </p:spPr>
      </p:pic>
    </p:spTree>
    <p:extLst>
      <p:ext uri="{BB962C8B-B14F-4D97-AF65-F5344CB8AC3E}">
        <p14:creationId xmlns:p14="http://schemas.microsoft.com/office/powerpoint/2010/main" val="229739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89932"/>
            <a:ext cx="7918881" cy="828907"/>
          </a:xfrm>
        </p:spPr>
        <p:txBody>
          <a:bodyPr>
            <a:normAutofit/>
          </a:bodyPr>
          <a:lstStyle/>
          <a:p>
            <a:r>
              <a:rPr lang="en-US" sz="4800" dirty="0" err="1"/>
              <a:t>SafE</a:t>
            </a:r>
            <a:r>
              <a:rPr lang="en-US" sz="4800" dirty="0"/>
              <a:t> Agile – Sprint breakdown</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670F0963-E18A-45E1-9D6C-1E681DE714AF}"/>
              </a:ext>
            </a:extLst>
          </p:cNvPr>
          <p:cNvPicPr>
            <a:picLocks noChangeAspect="1"/>
          </p:cNvPicPr>
          <p:nvPr/>
        </p:nvPicPr>
        <p:blipFill>
          <a:blip r:embed="rId2"/>
          <a:stretch>
            <a:fillRect/>
          </a:stretch>
        </p:blipFill>
        <p:spPr>
          <a:xfrm>
            <a:off x="9951868" y="0"/>
            <a:ext cx="2302276" cy="1837678"/>
          </a:xfrm>
          <a:prstGeom prst="ellipse">
            <a:avLst/>
          </a:prstGeom>
          <a:ln>
            <a:noFill/>
          </a:ln>
          <a:effectLst>
            <a:softEdge rad="112500"/>
          </a:effectLst>
        </p:spPr>
      </p:pic>
    </p:spTree>
    <p:extLst>
      <p:ext uri="{BB962C8B-B14F-4D97-AF65-F5344CB8AC3E}">
        <p14:creationId xmlns:p14="http://schemas.microsoft.com/office/powerpoint/2010/main" val="39402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28067" y="347571"/>
            <a:ext cx="11224084" cy="769253"/>
          </a:xfrm>
        </p:spPr>
        <p:txBody>
          <a:bodyPr>
            <a:normAutofit/>
          </a:bodyPr>
          <a:lstStyle/>
          <a:p>
            <a:pPr algn="l"/>
            <a:r>
              <a:rPr lang="en-US" sz="4800" dirty="0"/>
              <a:t>Agile – Project plan &amp; Sprint breakdown</a:t>
            </a:r>
          </a:p>
        </p:txBody>
      </p:sp>
      <p:pic>
        <p:nvPicPr>
          <p:cNvPr id="4" name="Picture 3">
            <a:extLst>
              <a:ext uri="{FF2B5EF4-FFF2-40B4-BE49-F238E27FC236}">
                <a16:creationId xmlns:a16="http://schemas.microsoft.com/office/drawing/2014/main" id="{4ABA4140-8050-4E81-81CD-2C864C64EDC9}"/>
              </a:ext>
            </a:extLst>
          </p:cNvPr>
          <p:cNvPicPr>
            <a:picLocks noChangeAspect="1"/>
          </p:cNvPicPr>
          <p:nvPr/>
        </p:nvPicPr>
        <p:blipFill>
          <a:blip r:embed="rId2"/>
          <a:stretch>
            <a:fillRect/>
          </a:stretch>
        </p:blipFill>
        <p:spPr>
          <a:xfrm>
            <a:off x="420546" y="1116824"/>
            <a:ext cx="11443387" cy="2312176"/>
          </a:xfrm>
          <a:prstGeom prst="rect">
            <a:avLst/>
          </a:prstGeom>
        </p:spPr>
      </p:pic>
      <p:sp>
        <p:nvSpPr>
          <p:cNvPr id="5" name="TextBox 4">
            <a:extLst>
              <a:ext uri="{FF2B5EF4-FFF2-40B4-BE49-F238E27FC236}">
                <a16:creationId xmlns:a16="http://schemas.microsoft.com/office/drawing/2014/main" id="{72DC6E05-E404-4D35-A850-330F16A26C44}"/>
              </a:ext>
            </a:extLst>
          </p:cNvPr>
          <p:cNvSpPr txBox="1"/>
          <p:nvPr/>
        </p:nvSpPr>
        <p:spPr>
          <a:xfrm>
            <a:off x="600891" y="3701143"/>
            <a:ext cx="4937760" cy="369332"/>
          </a:xfrm>
          <a:prstGeom prst="rect">
            <a:avLst/>
          </a:prstGeom>
          <a:noFill/>
        </p:spPr>
        <p:txBody>
          <a:bodyPr wrap="square" rtlCol="0">
            <a:spAutoFit/>
          </a:bodyPr>
          <a:lstStyle/>
          <a:p>
            <a:r>
              <a:rPr lang="en-US" dirty="0">
                <a:solidFill>
                  <a:srgbClr val="FF0000"/>
                </a:solidFill>
              </a:rPr>
              <a:t>Add </a:t>
            </a:r>
            <a:r>
              <a:rPr lang="en-US" dirty="0" err="1">
                <a:solidFill>
                  <a:srgbClr val="FF0000"/>
                </a:solidFill>
              </a:rPr>
              <a:t>YouTrack</a:t>
            </a:r>
            <a:r>
              <a:rPr lang="en-US" dirty="0">
                <a:solidFill>
                  <a:srgbClr val="FF0000"/>
                </a:solidFill>
              </a:rPr>
              <a:t> Report - Manju</a:t>
            </a:r>
          </a:p>
        </p:txBody>
      </p:sp>
      <p:pic>
        <p:nvPicPr>
          <p:cNvPr id="6" name="Picture 2" descr="æ¥çæºå¾å">
            <a:extLst>
              <a:ext uri="{FF2B5EF4-FFF2-40B4-BE49-F238E27FC236}">
                <a16:creationId xmlns:a16="http://schemas.microsoft.com/office/drawing/2014/main" id="{214271AE-0734-43BF-8496-419F179D8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770" y="0"/>
            <a:ext cx="1968230"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35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1 - CNN</a:t>
            </a:r>
          </a:p>
        </p:txBody>
      </p:sp>
    </p:spTree>
    <p:extLst>
      <p:ext uri="{BB962C8B-B14F-4D97-AF65-F5344CB8AC3E}">
        <p14:creationId xmlns:p14="http://schemas.microsoft.com/office/powerpoint/2010/main" val="11848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89932"/>
            <a:ext cx="7985760" cy="885428"/>
          </a:xfrm>
        </p:spPr>
        <p:txBody>
          <a:bodyPr>
            <a:normAutofit/>
          </a:bodyPr>
          <a:lstStyle/>
          <a:p>
            <a:r>
              <a:rPr lang="en-US" sz="4800" dirty="0"/>
              <a:t>Convolutional Neural Network</a:t>
            </a:r>
            <a:endParaRPr lang="en-US" sz="4000" dirty="0"/>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49934" y="975360"/>
            <a:ext cx="9398000" cy="3017520"/>
          </a:xfrm>
        </p:spPr>
        <p:txBody>
          <a:bodyPr>
            <a:normAutofit/>
          </a:bodyPr>
          <a:lstStyle/>
          <a:p>
            <a:pPr marL="342900" indent="-342900" algn="l">
              <a:lnSpc>
                <a:spcPct val="150000"/>
              </a:lnSpc>
              <a:buFont typeface="Arial" panose="020B0604020202020204" pitchFamily="34" charset="0"/>
              <a:buChar char="•"/>
            </a:pPr>
            <a:r>
              <a:rPr lang="en-US" sz="1800" dirty="0"/>
              <a:t>A Convolutional Neural Network (CNN) is a multilayer perceptron specially designed for recognizing image contents. </a:t>
            </a:r>
          </a:p>
          <a:p>
            <a:pPr marL="342900" indent="-342900" algn="l">
              <a:lnSpc>
                <a:spcPct val="150000"/>
              </a:lnSpc>
              <a:buFont typeface="Arial" panose="020B0604020202020204" pitchFamily="34" charset="0"/>
              <a:buChar char="•"/>
            </a:pPr>
            <a:r>
              <a:rPr lang="en-US" altLang="zh-CN" sz="1800" dirty="0"/>
              <a:t>It has three basic  layers:</a:t>
            </a:r>
            <a:r>
              <a:rPr lang="zh-CN" altLang="en-US" sz="1800" dirty="0"/>
              <a:t> </a:t>
            </a:r>
            <a:r>
              <a:rPr lang="en-US" altLang="zh-CN" sz="1800" dirty="0"/>
              <a:t>Convolutional Layer,</a:t>
            </a:r>
            <a:r>
              <a:rPr lang="zh-CN" altLang="en-US" sz="1800" dirty="0"/>
              <a:t> </a:t>
            </a:r>
            <a:r>
              <a:rPr lang="en-US" altLang="zh-CN" sz="1800" dirty="0"/>
              <a:t>Pooling Layer,</a:t>
            </a:r>
            <a:r>
              <a:rPr lang="zh-CN" altLang="en-US" sz="1800" dirty="0"/>
              <a:t> </a:t>
            </a:r>
            <a:r>
              <a:rPr lang="en-US" altLang="zh-CN" sz="1800" dirty="0"/>
              <a:t>Flatten</a:t>
            </a:r>
            <a:r>
              <a:rPr lang="zh-CN" altLang="en-US" sz="1800" dirty="0"/>
              <a:t> </a:t>
            </a:r>
            <a:r>
              <a:rPr lang="en-US" altLang="zh-CN" sz="1800" dirty="0"/>
              <a:t>Layer</a:t>
            </a:r>
            <a:r>
              <a:rPr lang="zh-CN" altLang="en-US" sz="1800" dirty="0"/>
              <a:t> </a:t>
            </a:r>
            <a:r>
              <a:rPr lang="en-US" altLang="zh-CN" sz="1800" dirty="0"/>
              <a:t>&amp; Fully Connected</a:t>
            </a:r>
          </a:p>
          <a:p>
            <a:pPr marL="342900" indent="-342900" algn="l">
              <a:lnSpc>
                <a:spcPct val="150000"/>
              </a:lnSpc>
              <a:buFont typeface="Arial" panose="020B0604020202020204" pitchFamily="34" charset="0"/>
              <a:buChar char="•"/>
            </a:pPr>
            <a:r>
              <a:rPr lang="en-US" sz="1800" dirty="0"/>
              <a:t>The CNN sifts through the dataset and classifies each input image into a category. The computer then treats each input image as an array of pixels. According to the image resolution, we can see </a:t>
            </a:r>
            <a:r>
              <a:rPr lang="en-US" sz="1800" b="1" dirty="0"/>
              <a:t>h</a:t>
            </a:r>
            <a:r>
              <a:rPr lang="en-US" sz="1800" dirty="0"/>
              <a:t> * </a:t>
            </a:r>
            <a:r>
              <a:rPr lang="en-US" sz="1800" b="1" dirty="0"/>
              <a:t>w</a:t>
            </a:r>
            <a:r>
              <a:rPr lang="en-US" sz="1800" dirty="0"/>
              <a:t> * </a:t>
            </a:r>
            <a:r>
              <a:rPr lang="en-US" sz="1800" b="1" dirty="0"/>
              <a:t>d</a:t>
            </a:r>
            <a:r>
              <a:rPr lang="en-US" sz="1800" dirty="0"/>
              <a:t> (h = height, w = width, d = size) (Prabhu, 2018).</a:t>
            </a:r>
          </a:p>
        </p:txBody>
      </p:sp>
      <p:pic>
        <p:nvPicPr>
          <p:cNvPr id="5" name="Picture 4">
            <a:extLst>
              <a:ext uri="{FF2B5EF4-FFF2-40B4-BE49-F238E27FC236}">
                <a16:creationId xmlns:a16="http://schemas.microsoft.com/office/drawing/2014/main" id="{3868A935-1293-4656-B7E2-CD9E692D57CC}"/>
              </a:ext>
            </a:extLst>
          </p:cNvPr>
          <p:cNvPicPr>
            <a:picLocks noChangeAspect="1"/>
          </p:cNvPicPr>
          <p:nvPr/>
        </p:nvPicPr>
        <p:blipFill>
          <a:blip r:embed="rId2"/>
          <a:stretch>
            <a:fillRect/>
          </a:stretch>
        </p:blipFill>
        <p:spPr>
          <a:xfrm>
            <a:off x="1928452" y="3992880"/>
            <a:ext cx="5840964" cy="2727973"/>
          </a:xfrm>
          <a:prstGeom prst="rect">
            <a:avLst/>
          </a:prstGeom>
        </p:spPr>
      </p:pic>
      <p:pic>
        <p:nvPicPr>
          <p:cNvPr id="6" name="Picture 2" descr="æ¥çæºå¾å">
            <a:extLst>
              <a:ext uri="{FF2B5EF4-FFF2-40B4-BE49-F238E27FC236}">
                <a16:creationId xmlns:a16="http://schemas.microsoft.com/office/drawing/2014/main" id="{185704FF-108E-4F42-8D71-2FE84E847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770" y="0"/>
            <a:ext cx="1968230"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83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D8A54DB-99C9-4493-B4AE-4F54CD9C1D02}"/>
              </a:ext>
            </a:extLst>
          </p:cNvPr>
          <p:cNvSpPr txBox="1">
            <a:spLocks/>
          </p:cNvSpPr>
          <p:nvPr/>
        </p:nvSpPr>
        <p:spPr>
          <a:xfrm>
            <a:off x="0" y="33411"/>
            <a:ext cx="526288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CNN </a:t>
            </a:r>
            <a:r>
              <a:rPr lang="en-US" sz="4100" dirty="0"/>
              <a:t>(In Our Project</a:t>
            </a:r>
            <a:r>
              <a:rPr lang="zh-CN" altLang="en-US" sz="4900" dirty="0"/>
              <a:t>）</a:t>
            </a:r>
            <a:endParaRPr lang="en-US" sz="4900" dirty="0"/>
          </a:p>
        </p:txBody>
      </p:sp>
      <p:sp>
        <p:nvSpPr>
          <p:cNvPr id="6" name="Subtitle 2">
            <a:extLst>
              <a:ext uri="{FF2B5EF4-FFF2-40B4-BE49-F238E27FC236}">
                <a16:creationId xmlns:a16="http://schemas.microsoft.com/office/drawing/2014/main" id="{6E39C5BB-8DFB-4A86-ABBE-38A9EB03F31F}"/>
              </a:ext>
            </a:extLst>
          </p:cNvPr>
          <p:cNvSpPr txBox="1">
            <a:spLocks/>
          </p:cNvSpPr>
          <p:nvPr/>
        </p:nvSpPr>
        <p:spPr>
          <a:xfrm>
            <a:off x="129614" y="1561439"/>
            <a:ext cx="939800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pPr>
            <a:r>
              <a:rPr lang="en-US" sz="1800" dirty="0"/>
              <a:t>CNN is the basic algorithm for our other algorithms and hence assumes a foundational role in this project. In this project, the CNN is the mastermind behind image classification.</a:t>
            </a:r>
          </a:p>
          <a:p>
            <a:pPr marL="342900" indent="-342900">
              <a:lnSpc>
                <a:spcPct val="150000"/>
              </a:lnSpc>
            </a:pPr>
            <a:r>
              <a:rPr lang="en-US" sz="1800" dirty="0"/>
              <a:t>For the deep learning CNN model, each image will go through a series of convolution layers, as well as kernel, pooling and full-connected layers (FC). We can add many convolutional layers and flatten the output into the FC Layer. At last, through an activation function, the results can be output to a class, and the images are classified.</a:t>
            </a:r>
          </a:p>
          <a:p>
            <a:pPr marL="342900" indent="-342900">
              <a:lnSpc>
                <a:spcPct val="150000"/>
              </a:lnSpc>
            </a:pPr>
            <a:r>
              <a:rPr lang="en-US" sz="1800" dirty="0"/>
              <a:t>This section had set up 4 convolution layers and we have tried 6 convolution layers.</a:t>
            </a:r>
          </a:p>
          <a:p>
            <a:pPr marL="342900" indent="-342900">
              <a:lnSpc>
                <a:spcPct val="150000"/>
              </a:lnSpc>
            </a:pPr>
            <a:endParaRPr lang="en-US" sz="1200" dirty="0"/>
          </a:p>
        </p:txBody>
      </p:sp>
      <p:pic>
        <p:nvPicPr>
          <p:cNvPr id="3074" name="Picture 2" descr="æ¥çæºå¾å">
            <a:extLst>
              <a:ext uri="{FF2B5EF4-FFF2-40B4-BE49-F238E27FC236}">
                <a16:creationId xmlns:a16="http://schemas.microsoft.com/office/drawing/2014/main" id="{212E8CD4-B8DD-44D0-A4A4-674784A15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0774" y="0"/>
            <a:ext cx="1861225"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868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æ¥çæºå¾å">
            <a:extLst>
              <a:ext uri="{FF2B5EF4-FFF2-40B4-BE49-F238E27FC236}">
                <a16:creationId xmlns:a16="http://schemas.microsoft.com/office/drawing/2014/main" id="{179A8158-A63F-4866-A911-89FF93D87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4586" y="0"/>
            <a:ext cx="1997413"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EFC5624-AF03-4DCB-9881-29A161D38787}"/>
              </a:ext>
            </a:extLst>
          </p:cNvPr>
          <p:cNvSpPr txBox="1">
            <a:spLocks/>
          </p:cNvSpPr>
          <p:nvPr/>
        </p:nvSpPr>
        <p:spPr>
          <a:xfrm>
            <a:off x="0" y="33411"/>
            <a:ext cx="335280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First Result</a:t>
            </a:r>
          </a:p>
        </p:txBody>
      </p:sp>
      <p:pic>
        <p:nvPicPr>
          <p:cNvPr id="8" name="Picture 2" descr="Screen Shot 2019-06-09 at 3.47.39 PM.png">
            <a:extLst>
              <a:ext uri="{FF2B5EF4-FFF2-40B4-BE49-F238E27FC236}">
                <a16:creationId xmlns:a16="http://schemas.microsoft.com/office/drawing/2014/main" id="{7A43891A-FC3B-447A-8A03-138060447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225675"/>
            <a:ext cx="117348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1">
            <a:extLst>
              <a:ext uri="{FF2B5EF4-FFF2-40B4-BE49-F238E27FC236}">
                <a16:creationId xmlns:a16="http://schemas.microsoft.com/office/drawing/2014/main" id="{0F1C3B5B-E3E8-49C7-9006-37A148F16F8E}"/>
              </a:ext>
            </a:extLst>
          </p:cNvPr>
          <p:cNvSpPr txBox="1">
            <a:spLocks noChangeArrowheads="1"/>
          </p:cNvSpPr>
          <p:nvPr/>
        </p:nvSpPr>
        <p:spPr bwMode="auto">
          <a:xfrm>
            <a:off x="190500" y="1784907"/>
            <a:ext cx="5397500" cy="369887"/>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From ARGO(sample data):</a:t>
            </a:r>
          </a:p>
        </p:txBody>
      </p:sp>
    </p:spTree>
    <p:extLst>
      <p:ext uri="{BB962C8B-B14F-4D97-AF65-F5344CB8AC3E}">
        <p14:creationId xmlns:p14="http://schemas.microsoft.com/office/powerpoint/2010/main" val="141602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reen Shot 2019-06-09 at 3.46.55 PM.png">
            <a:extLst>
              <a:ext uri="{FF2B5EF4-FFF2-40B4-BE49-F238E27FC236}">
                <a16:creationId xmlns:a16="http://schemas.microsoft.com/office/drawing/2014/main" id="{095B895E-3F5E-4F54-9216-D0E302D54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958" y="1376680"/>
            <a:ext cx="6589712" cy="5075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0B2FACBB-9B6F-4027-9983-B9DFFE00F91F}"/>
              </a:ext>
            </a:extLst>
          </p:cNvPr>
          <p:cNvSpPr txBox="1">
            <a:spLocks/>
          </p:cNvSpPr>
          <p:nvPr/>
        </p:nvSpPr>
        <p:spPr>
          <a:xfrm>
            <a:off x="101600" y="124851"/>
            <a:ext cx="335280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First Result</a:t>
            </a:r>
          </a:p>
        </p:txBody>
      </p:sp>
      <p:pic>
        <p:nvPicPr>
          <p:cNvPr id="6" name="Picture 2" descr="æ¥çæºå¾å">
            <a:extLst>
              <a:ext uri="{FF2B5EF4-FFF2-40B4-BE49-F238E27FC236}">
                <a16:creationId xmlns:a16="http://schemas.microsoft.com/office/drawing/2014/main" id="{320D3A2E-5088-4C31-8660-33C525C46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586" y="0"/>
            <a:ext cx="1997413"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35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6094105" y="802955"/>
            <a:ext cx="4977976" cy="1454051"/>
          </a:xfrm>
        </p:spPr>
        <p:txBody>
          <a:bodyPr vert="horz" lIns="91440" tIns="45720" rIns="91440" bIns="45720" rtlCol="0" anchor="ctr">
            <a:normAutofit/>
          </a:bodyPr>
          <a:lstStyle/>
          <a:p>
            <a:r>
              <a:rPr lang="en-US" sz="4400" dirty="0">
                <a:solidFill>
                  <a:srgbClr val="000000"/>
                </a:solidFill>
              </a:rPr>
              <a:t>Roles of </a:t>
            </a:r>
            <a:r>
              <a:rPr lang="en-US" sz="4400" dirty="0" err="1">
                <a:solidFill>
                  <a:srgbClr val="000000"/>
                </a:solidFill>
              </a:rPr>
              <a:t>Teammembers</a:t>
            </a:r>
            <a:endParaRPr lang="en-US" sz="4400" dirty="0">
              <a:solidFill>
                <a:srgbClr val="000000"/>
              </a:solidFill>
            </a:endParaRPr>
          </a:p>
        </p:txBody>
      </p:sp>
      <p:sp>
        <p:nvSpPr>
          <p:cNvPr id="31"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ED32F2F-9F00-4920-BF5C-DEB6DFFF5292}"/>
              </a:ext>
            </a:extLst>
          </p:cNvPr>
          <p:cNvPicPr>
            <a:picLocks noChangeAspect="1"/>
          </p:cNvPicPr>
          <p:nvPr/>
        </p:nvPicPr>
        <p:blipFill rotWithShape="1">
          <a:blip r:embed="rId3">
            <a:alphaModFix/>
          </a:blip>
          <a:srcRect r="2582" b="-3"/>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6090574" y="2421682"/>
            <a:ext cx="4977578" cy="3639289"/>
          </a:xfrm>
        </p:spPr>
        <p:txBody>
          <a:bodyPr vert="horz" lIns="91440" tIns="45720" rIns="91440" bIns="45720" rtlCol="0" anchor="ctr">
            <a:normAutofit/>
          </a:bodyPr>
          <a:lstStyle/>
          <a:p>
            <a:pPr lvl="0" indent="-228600" algn="l">
              <a:buFont typeface="Arial" panose="020B0604020202020204" pitchFamily="34" charset="0"/>
              <a:buChar char="•"/>
            </a:pPr>
            <a:r>
              <a:rPr lang="en-US" altLang="zh-CN" sz="2000" b="1" dirty="0">
                <a:solidFill>
                  <a:srgbClr val="000000"/>
                </a:solidFill>
              </a:rPr>
              <a:t>Team Roles:</a:t>
            </a:r>
          </a:p>
          <a:p>
            <a:pPr lvl="0" indent="-228600" algn="l">
              <a:buFont typeface="Arial" panose="020B0604020202020204" pitchFamily="34" charset="0"/>
              <a:buChar char="•"/>
            </a:pPr>
            <a:endParaRPr lang="en-US" altLang="zh-CN" sz="2000" b="1" dirty="0">
              <a:solidFill>
                <a:srgbClr val="000000"/>
              </a:solidFill>
            </a:endParaRPr>
          </a:p>
          <a:p>
            <a:pPr lvl="1" indent="-228600" algn="l">
              <a:buFont typeface="Arial" panose="020B0604020202020204" pitchFamily="34" charset="0"/>
              <a:buChar char="•"/>
            </a:pPr>
            <a:r>
              <a:rPr lang="en-US" altLang="zh-CN" dirty="0">
                <a:solidFill>
                  <a:srgbClr val="000000"/>
                </a:solidFill>
              </a:rPr>
              <a:t>Product Owner   –   Ravi Rane</a:t>
            </a:r>
          </a:p>
          <a:p>
            <a:pPr lvl="1" indent="-228600" algn="l">
              <a:buFont typeface="Arial" panose="020B0604020202020204" pitchFamily="34" charset="0"/>
              <a:buChar char="•"/>
            </a:pPr>
            <a:r>
              <a:rPr lang="en-US" altLang="zh-CN" dirty="0">
                <a:solidFill>
                  <a:srgbClr val="000000"/>
                </a:solidFill>
              </a:rPr>
              <a:t>Scrum Master     –    Manju Prasad</a:t>
            </a:r>
          </a:p>
          <a:p>
            <a:pPr lvl="1" indent="-228600" algn="l">
              <a:buFont typeface="Arial" panose="020B0604020202020204" pitchFamily="34" charset="0"/>
              <a:buChar char="•"/>
            </a:pPr>
            <a:r>
              <a:rPr lang="en-US" altLang="zh-CN" dirty="0">
                <a:solidFill>
                  <a:srgbClr val="000000"/>
                </a:solidFill>
              </a:rPr>
              <a:t>   Developer         –    </a:t>
            </a:r>
            <a:r>
              <a:rPr lang="en-US" altLang="zh-CN" dirty="0" err="1">
                <a:solidFill>
                  <a:srgbClr val="000000"/>
                </a:solidFill>
              </a:rPr>
              <a:t>Yinchen</a:t>
            </a:r>
            <a:r>
              <a:rPr lang="en-US" altLang="zh-CN" dirty="0">
                <a:solidFill>
                  <a:srgbClr val="000000"/>
                </a:solidFill>
              </a:rPr>
              <a:t> </a:t>
            </a:r>
            <a:r>
              <a:rPr lang="en-US" altLang="zh-CN" dirty="0" err="1">
                <a:solidFill>
                  <a:srgbClr val="000000"/>
                </a:solidFill>
              </a:rPr>
              <a:t>Niu</a:t>
            </a:r>
            <a:endParaRPr lang="en-US" altLang="zh-CN" dirty="0">
              <a:solidFill>
                <a:srgbClr val="000000"/>
              </a:solidFill>
            </a:endParaRPr>
          </a:p>
          <a:p>
            <a:pPr lvl="1" indent="-228600" algn="l">
              <a:buFont typeface="Arial" panose="020B0604020202020204" pitchFamily="34" charset="0"/>
              <a:buChar char="•"/>
            </a:pPr>
            <a:r>
              <a:rPr lang="en-US" altLang="zh-CN" dirty="0">
                <a:solidFill>
                  <a:srgbClr val="000000"/>
                </a:solidFill>
              </a:rPr>
              <a:t>   Developer         –    Zegang Liu</a:t>
            </a:r>
          </a:p>
          <a:p>
            <a:pPr lvl="1" indent="-228600" algn="l">
              <a:buFont typeface="Arial" panose="020B0604020202020204" pitchFamily="34" charset="0"/>
              <a:buChar char="•"/>
            </a:pPr>
            <a:r>
              <a:rPr lang="en-US" altLang="zh-CN" dirty="0">
                <a:solidFill>
                  <a:srgbClr val="000000"/>
                </a:solidFill>
              </a:rPr>
              <a:t>   Developer         –    Tad </a:t>
            </a:r>
            <a:r>
              <a:rPr lang="en-US" altLang="zh-CN" dirty="0" err="1">
                <a:solidFill>
                  <a:srgbClr val="000000"/>
                </a:solidFill>
              </a:rPr>
              <a:t>Berkery</a:t>
            </a:r>
            <a:endParaRPr lang="en-US" altLang="zh-CN" dirty="0">
              <a:solidFill>
                <a:srgbClr val="000000"/>
              </a:solidFill>
            </a:endParaRPr>
          </a:p>
          <a:p>
            <a:pPr lvl="1" indent="-228600" algn="l">
              <a:buFont typeface="Arial" panose="020B0604020202020204" pitchFamily="34" charset="0"/>
              <a:buChar char="•"/>
            </a:pPr>
            <a:endParaRPr lang="en-US" altLang="zh-CN" dirty="0">
              <a:solidFill>
                <a:srgbClr val="000000"/>
              </a:solidFill>
            </a:endParaRPr>
          </a:p>
          <a:p>
            <a:pPr indent="-228600" algn="l">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423401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A32A6E-B9A3-485B-9869-90AB234253F9}"/>
              </a:ext>
            </a:extLst>
          </p:cNvPr>
          <p:cNvSpPr txBox="1">
            <a:spLocks/>
          </p:cNvSpPr>
          <p:nvPr/>
        </p:nvSpPr>
        <p:spPr>
          <a:xfrm>
            <a:off x="101600" y="124851"/>
            <a:ext cx="4023360" cy="76438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dirty="0">
                <a:cs typeface="Helvetica Neue" charset="0"/>
              </a:rPr>
              <a:t>Result on </a:t>
            </a:r>
            <a:r>
              <a:rPr lang="en-US" altLang="en-US" sz="5400" dirty="0">
                <a:cs typeface="Helvetica Neue" charset="0"/>
              </a:rPr>
              <a:t>AWS(EC2) </a:t>
            </a:r>
            <a:endParaRPr lang="en-US" sz="4900" dirty="0"/>
          </a:p>
        </p:txBody>
      </p:sp>
      <p:pic>
        <p:nvPicPr>
          <p:cNvPr id="5" name="Picture 4" descr="A screenshot of a cell phone&#10;&#10;Description automatically generated">
            <a:extLst>
              <a:ext uri="{FF2B5EF4-FFF2-40B4-BE49-F238E27FC236}">
                <a16:creationId xmlns:a16="http://schemas.microsoft.com/office/drawing/2014/main" id="{9C045296-F07A-48EF-9913-8AD0982F1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010279"/>
            <a:ext cx="5294144" cy="5406501"/>
          </a:xfrm>
          <a:prstGeom prst="rect">
            <a:avLst/>
          </a:prstGeom>
        </p:spPr>
      </p:pic>
      <p:pic>
        <p:nvPicPr>
          <p:cNvPr id="6" name="Picture 5">
            <a:extLst>
              <a:ext uri="{FF2B5EF4-FFF2-40B4-BE49-F238E27FC236}">
                <a16:creationId xmlns:a16="http://schemas.microsoft.com/office/drawing/2014/main" id="{3C0641EC-581E-4751-8CB1-EDF17E9746B3}"/>
              </a:ext>
            </a:extLst>
          </p:cNvPr>
          <p:cNvPicPr>
            <a:picLocks noChangeAspect="1"/>
          </p:cNvPicPr>
          <p:nvPr/>
        </p:nvPicPr>
        <p:blipFill>
          <a:blip r:embed="rId3"/>
          <a:stretch>
            <a:fillRect/>
          </a:stretch>
        </p:blipFill>
        <p:spPr>
          <a:xfrm>
            <a:off x="6096000" y="1010277"/>
            <a:ext cx="5518079" cy="5406503"/>
          </a:xfrm>
          <a:prstGeom prst="rect">
            <a:avLst/>
          </a:prstGeom>
        </p:spPr>
      </p:pic>
    </p:spTree>
    <p:extLst>
      <p:ext uri="{BB962C8B-B14F-4D97-AF65-F5344CB8AC3E}">
        <p14:creationId xmlns:p14="http://schemas.microsoft.com/office/powerpoint/2010/main" val="1557850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2 - FasterRCNN</a:t>
            </a:r>
          </a:p>
        </p:txBody>
      </p:sp>
    </p:spTree>
    <p:extLst>
      <p:ext uri="{BB962C8B-B14F-4D97-AF65-F5344CB8AC3E}">
        <p14:creationId xmlns:p14="http://schemas.microsoft.com/office/powerpoint/2010/main" val="3459178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C6FC0-3FD4-4A62-BE18-E67AE9397186}"/>
              </a:ext>
            </a:extLst>
          </p:cNvPr>
          <p:cNvSpPr>
            <a:spLocks noGrp="1"/>
          </p:cNvSpPr>
          <p:nvPr>
            <p:ph idx="1"/>
          </p:nvPr>
        </p:nvSpPr>
        <p:spPr/>
        <p:txBody>
          <a:bodyPr/>
          <a:lstStyle/>
          <a:p>
            <a:endParaRPr lang="en-US"/>
          </a:p>
        </p:txBody>
      </p:sp>
      <p:pic>
        <p:nvPicPr>
          <p:cNvPr id="6146" name="Picture 2" descr="æ¥çæºå¾å">
            <a:extLst>
              <a:ext uri="{FF2B5EF4-FFF2-40B4-BE49-F238E27FC236}">
                <a16:creationId xmlns:a16="http://schemas.microsoft.com/office/drawing/2014/main" id="{0CC0FA67-68AE-461A-848E-B3AE76246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0502" y="-19354"/>
            <a:ext cx="1851498" cy="138122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9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3 - YOLO</a:t>
            </a:r>
          </a:p>
        </p:txBody>
      </p:sp>
    </p:spTree>
    <p:extLst>
      <p:ext uri="{BB962C8B-B14F-4D97-AF65-F5344CB8AC3E}">
        <p14:creationId xmlns:p14="http://schemas.microsoft.com/office/powerpoint/2010/main" val="3734586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400595" y="979953"/>
            <a:ext cx="11286308" cy="5063796"/>
          </a:xfrm>
        </p:spPr>
        <p:txBody>
          <a:bodyPr>
            <a:normAutofit fontScale="62500" lnSpcReduction="20000"/>
          </a:bodyPr>
          <a:lstStyle/>
          <a:p>
            <a:r>
              <a:rPr lang="en-US" dirty="0"/>
              <a:t>History and architecture</a:t>
            </a:r>
          </a:p>
          <a:p>
            <a:r>
              <a:rPr lang="en-US" dirty="0"/>
              <a:t>Used for classification, classification + localization, multiple objects (detection)</a:t>
            </a:r>
          </a:p>
          <a:p>
            <a:r>
              <a:rPr lang="en-US" dirty="0"/>
              <a:t>Runs fast and therefore can be used for </a:t>
            </a:r>
            <a:r>
              <a:rPr lang="en-US" dirty="0" err="1"/>
              <a:t>realtime</a:t>
            </a:r>
            <a:r>
              <a:rPr lang="en-US" dirty="0"/>
              <a:t> object detection.  </a:t>
            </a:r>
          </a:p>
          <a:p>
            <a:r>
              <a:rPr lang="en-US" dirty="0"/>
              <a:t>Prior detection systems repurpose classifiers or localizers to perform detection. They apply the model to an image at multiple locations and scales. High scoring regions of the image are considered detections.</a:t>
            </a:r>
          </a:p>
          <a:p>
            <a:endParaRPr lang="en-US" dirty="0"/>
          </a:p>
          <a:p>
            <a:r>
              <a:rPr lang="en-US" dirty="0"/>
              <a:t>We use a totally different approach. We apply a single neural network to the full image. This network divides the image into regions and predicts bounding boxes and probabilities for each region. These bounding boxes are weighted by the predicted probabilities.</a:t>
            </a:r>
          </a:p>
          <a:p>
            <a:endParaRPr lang="en-US" dirty="0"/>
          </a:p>
          <a:p>
            <a:r>
              <a:rPr lang="en-US" dirty="0"/>
              <a:t>Our model has several advantages over classifier-based systems. It looks at the whole image at test time so its predictions are informed by global context in the image. It also makes predictions with a single network evaluation unlike systems like R-CNN which require thousands for a single image. This makes it extremely fast, more than 1000x faster than R-CNN and 100x faster than Fast R-CNN.</a:t>
            </a:r>
          </a:p>
          <a:p>
            <a:r>
              <a:rPr lang="en-US" dirty="0"/>
              <a:t>What's New in Version 3?</a:t>
            </a:r>
          </a:p>
          <a:p>
            <a:r>
              <a:rPr lang="en-US" dirty="0"/>
              <a:t>YOLOv3 uses a few tricks to improve training and increase performance, including: multi-scale predictions, a better backbone classifier. YOLOv3 uses multi-label classification. For example, the output labels may be “pedestrian” and “child” which are not non-exclusive. (the sum of output can be greater than 1 now.) YOLOv3 replaces the </a:t>
            </a:r>
            <a:r>
              <a:rPr lang="en-US" dirty="0" err="1"/>
              <a:t>softmax</a:t>
            </a:r>
            <a:r>
              <a:rPr lang="en-US" dirty="0"/>
              <a:t> function with independent logistic classifiers to calculate the likeliness of the input belongs to a specific label. Instead of using mean square error in calculating the classification loss, YOLOv3 uses binary cross-entropy loss for each label. </a:t>
            </a:r>
          </a:p>
          <a:p>
            <a:endParaRPr lang="en-US" dirty="0"/>
          </a:p>
          <a:p>
            <a:r>
              <a:rPr lang="en-US" dirty="0"/>
              <a:t>Darknet</a:t>
            </a:r>
          </a:p>
          <a:p>
            <a:r>
              <a:rPr lang="en-US" dirty="0"/>
              <a:t>Darknet is an open source neural network framework written in C and CUDA </a:t>
            </a:r>
          </a:p>
        </p:txBody>
      </p:sp>
      <p:pic>
        <p:nvPicPr>
          <p:cNvPr id="4" name="Picture 2" descr="æ¥çæºå¾å">
            <a:extLst>
              <a:ext uri="{FF2B5EF4-FFF2-40B4-BE49-F238E27FC236}">
                <a16:creationId xmlns:a16="http://schemas.microsoft.com/office/drawing/2014/main" id="{22689167-169C-46FA-BAD1-7CA8BAB7D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771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400595" y="979953"/>
            <a:ext cx="8046719" cy="5063796"/>
          </a:xfrm>
        </p:spPr>
        <p:txBody>
          <a:bodyPr>
            <a:normAutofit/>
          </a:bodyPr>
          <a:lstStyle/>
          <a:p>
            <a:r>
              <a:rPr lang="en-US" dirty="0"/>
              <a:t>Architecture</a:t>
            </a:r>
          </a:p>
          <a:p>
            <a:r>
              <a:rPr lang="en-US" dirty="0"/>
              <a:t>Draw Grid and explain output grid</a:t>
            </a:r>
          </a:p>
          <a:p>
            <a:r>
              <a:rPr lang="en-US" dirty="0"/>
              <a:t>Evaluate object localization using </a:t>
            </a:r>
            <a:r>
              <a:rPr lang="en-US" dirty="0" err="1"/>
              <a:t>iOu</a:t>
            </a:r>
            <a:endParaRPr lang="en-US" dirty="0"/>
          </a:p>
          <a:p>
            <a:r>
              <a:rPr lang="en-US" dirty="0"/>
              <a:t>Use non max suppression </a:t>
            </a:r>
          </a:p>
        </p:txBody>
      </p:sp>
      <p:pic>
        <p:nvPicPr>
          <p:cNvPr id="4" name="Picture 3">
            <a:extLst>
              <a:ext uri="{FF2B5EF4-FFF2-40B4-BE49-F238E27FC236}">
                <a16:creationId xmlns:a16="http://schemas.microsoft.com/office/drawing/2014/main" id="{DC150873-3D7D-4EE4-B17D-9A195C6512C4}"/>
              </a:ext>
            </a:extLst>
          </p:cNvPr>
          <p:cNvPicPr>
            <a:picLocks noChangeAspect="1"/>
          </p:cNvPicPr>
          <p:nvPr/>
        </p:nvPicPr>
        <p:blipFill>
          <a:blip r:embed="rId2"/>
          <a:stretch>
            <a:fillRect/>
          </a:stretch>
        </p:blipFill>
        <p:spPr>
          <a:xfrm>
            <a:off x="8125257" y="1471748"/>
            <a:ext cx="3744458" cy="4898571"/>
          </a:xfrm>
          <a:prstGeom prst="rect">
            <a:avLst/>
          </a:prstGeom>
        </p:spPr>
      </p:pic>
      <p:pic>
        <p:nvPicPr>
          <p:cNvPr id="5" name="Picture 2" descr="æ¥çæºå¾å">
            <a:extLst>
              <a:ext uri="{FF2B5EF4-FFF2-40B4-BE49-F238E27FC236}">
                <a16:creationId xmlns:a16="http://schemas.microsoft.com/office/drawing/2014/main" id="{36A0FC18-13ED-4BDB-89A4-5E6859F0E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219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647315"/>
            <a:ext cx="10363200" cy="4736067"/>
          </a:xfrm>
        </p:spPr>
        <p:txBody>
          <a:bodyPr>
            <a:normAutofit/>
          </a:bodyPr>
          <a:lstStyle/>
          <a:p>
            <a:r>
              <a:rPr lang="en-US" dirty="0"/>
              <a:t>Approach taken</a:t>
            </a:r>
          </a:p>
          <a:p>
            <a:r>
              <a:rPr lang="en-US" dirty="0"/>
              <a:t>Python</a:t>
            </a:r>
          </a:p>
          <a:p>
            <a:r>
              <a:rPr lang="en-US" dirty="0"/>
              <a:t>Pre-trained model – Momo image and video (include images and videos)</a:t>
            </a:r>
          </a:p>
          <a:p>
            <a:r>
              <a:rPr lang="en-US" dirty="0"/>
              <a:t>Limits on local machine, used ARGO</a:t>
            </a:r>
          </a:p>
          <a:p>
            <a:r>
              <a:rPr lang="en-US" dirty="0"/>
              <a:t>Used Darknet preexisting weights to train</a:t>
            </a:r>
          </a:p>
          <a:p>
            <a:r>
              <a:rPr lang="en-US" dirty="0"/>
              <a:t>Frozen layers to reduce spikes in loss , followed by unfrozen layer</a:t>
            </a:r>
          </a:p>
          <a:p>
            <a:r>
              <a:rPr lang="en-US" dirty="0"/>
              <a:t>Call back functions to change learning rate and stop training if gains are leveled out.</a:t>
            </a:r>
          </a:p>
          <a:p>
            <a:r>
              <a:rPr lang="en-US" dirty="0"/>
              <a:t>Multiple trainings – different hyperparameters (due to cluster limitations, improving results)</a:t>
            </a:r>
          </a:p>
          <a:p>
            <a:r>
              <a:rPr lang="en-US" dirty="0"/>
              <a:t> </a:t>
            </a:r>
          </a:p>
        </p:txBody>
      </p:sp>
      <p:pic>
        <p:nvPicPr>
          <p:cNvPr id="4" name="Picture 2" descr="æ¥çæºå¾å">
            <a:extLst>
              <a:ext uri="{FF2B5EF4-FFF2-40B4-BE49-F238E27FC236}">
                <a16:creationId xmlns:a16="http://schemas.microsoft.com/office/drawing/2014/main" id="{885DD2A9-09A2-4C1D-AEA0-573100A2E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002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Tensor Board output</a:t>
            </a:r>
          </a:p>
          <a:p>
            <a:pPr marL="342900" indent="-342900" algn="l">
              <a:buFont typeface="Arial" panose="020B0604020202020204" pitchFamily="34" charset="0"/>
              <a:buChar char="•"/>
            </a:pPr>
            <a:r>
              <a:rPr lang="en-US" dirty="0"/>
              <a:t>Comparison between models created</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A03B0F1C-0537-4205-B62C-712FFEB49400}"/>
              </a:ext>
            </a:extLst>
          </p:cNvPr>
          <p:cNvGraphicFramePr>
            <a:graphicFrameLocks noGrp="1"/>
          </p:cNvGraphicFramePr>
          <p:nvPr/>
        </p:nvGraphicFramePr>
        <p:xfrm>
          <a:off x="377932" y="4052013"/>
          <a:ext cx="10515601" cy="1911468"/>
        </p:xfrm>
        <a:graphic>
          <a:graphicData uri="http://schemas.openxmlformats.org/drawingml/2006/table">
            <a:tbl>
              <a:tblPr/>
              <a:tblGrid>
                <a:gridCol w="2535101">
                  <a:extLst>
                    <a:ext uri="{9D8B030D-6E8A-4147-A177-3AD203B41FA5}">
                      <a16:colId xmlns:a16="http://schemas.microsoft.com/office/drawing/2014/main" val="75724153"/>
                    </a:ext>
                  </a:extLst>
                </a:gridCol>
                <a:gridCol w="1652886">
                  <a:extLst>
                    <a:ext uri="{9D8B030D-6E8A-4147-A177-3AD203B41FA5}">
                      <a16:colId xmlns:a16="http://schemas.microsoft.com/office/drawing/2014/main" val="3835123859"/>
                    </a:ext>
                  </a:extLst>
                </a:gridCol>
                <a:gridCol w="953198">
                  <a:extLst>
                    <a:ext uri="{9D8B030D-6E8A-4147-A177-3AD203B41FA5}">
                      <a16:colId xmlns:a16="http://schemas.microsoft.com/office/drawing/2014/main" val="1210824132"/>
                    </a:ext>
                  </a:extLst>
                </a:gridCol>
                <a:gridCol w="750390">
                  <a:extLst>
                    <a:ext uri="{9D8B030D-6E8A-4147-A177-3AD203B41FA5}">
                      <a16:colId xmlns:a16="http://schemas.microsoft.com/office/drawing/2014/main" val="848057684"/>
                    </a:ext>
                  </a:extLst>
                </a:gridCol>
                <a:gridCol w="1439938">
                  <a:extLst>
                    <a:ext uri="{9D8B030D-6E8A-4147-A177-3AD203B41FA5}">
                      <a16:colId xmlns:a16="http://schemas.microsoft.com/office/drawing/2014/main" val="3579625901"/>
                    </a:ext>
                  </a:extLst>
                </a:gridCol>
                <a:gridCol w="1125585">
                  <a:extLst>
                    <a:ext uri="{9D8B030D-6E8A-4147-A177-3AD203B41FA5}">
                      <a16:colId xmlns:a16="http://schemas.microsoft.com/office/drawing/2014/main" val="3454576290"/>
                    </a:ext>
                  </a:extLst>
                </a:gridCol>
                <a:gridCol w="993760">
                  <a:extLst>
                    <a:ext uri="{9D8B030D-6E8A-4147-A177-3AD203B41FA5}">
                      <a16:colId xmlns:a16="http://schemas.microsoft.com/office/drawing/2014/main" val="1219537116"/>
                    </a:ext>
                  </a:extLst>
                </a:gridCol>
                <a:gridCol w="1064743">
                  <a:extLst>
                    <a:ext uri="{9D8B030D-6E8A-4147-A177-3AD203B41FA5}">
                      <a16:colId xmlns:a16="http://schemas.microsoft.com/office/drawing/2014/main" val="2019535978"/>
                    </a:ext>
                  </a:extLst>
                </a:gridCol>
              </a:tblGrid>
              <a:tr h="147036">
                <a:tc>
                  <a:txBody>
                    <a:bodyPr/>
                    <a:lstStyle/>
                    <a:p>
                      <a:pPr algn="l" fontAlgn="b"/>
                      <a:r>
                        <a:rPr lang="en-US" sz="900" b="1" i="0" u="none" strike="noStrike">
                          <a:solidFill>
                            <a:srgbClr val="FFFFFF"/>
                          </a:solidFill>
                          <a:effectLst/>
                          <a:latin typeface="Calibri" panose="020F0502020204030204" pitchFamily="34" charset="0"/>
                        </a:rPr>
                        <a:t>Model</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Characteristics/ Hyperparameters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Time taken to train</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Validation Loss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Detections on set of 8 images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Multi-Object detection</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Incorrect detections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Detection on 2 videos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349584170"/>
                  </a:ext>
                </a:extLst>
              </a:tr>
              <a:tr h="147036">
                <a:tc>
                  <a:txBody>
                    <a:bodyPr/>
                    <a:lstStyle/>
                    <a:p>
                      <a:pPr algn="l" fontAlgn="b"/>
                      <a:r>
                        <a:rPr lang="en-US" sz="900" b="0" i="0" u="none" strike="noStrike">
                          <a:solidFill>
                            <a:srgbClr val="000000"/>
                          </a:solidFill>
                          <a:effectLst/>
                          <a:latin typeface="Calibri" panose="020F0502020204030204" pitchFamily="34" charset="0"/>
                        </a:rPr>
                        <a:t>10+10nonfreeze_32_10batch</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508743853"/>
                  </a:ext>
                </a:extLst>
              </a:tr>
              <a:tr h="147036">
                <a:tc>
                  <a:txBody>
                    <a:bodyPr/>
                    <a:lstStyle/>
                    <a:p>
                      <a:pPr algn="l" fontAlgn="b"/>
                      <a:r>
                        <a:rPr lang="en-US" sz="900" b="0" i="0" u="none" strike="noStrike">
                          <a:solidFill>
                            <a:srgbClr val="000000"/>
                          </a:solidFill>
                          <a:effectLst/>
                          <a:latin typeface="Calibri" panose="020F0502020204030204" pitchFamily="34" charset="0"/>
                        </a:rPr>
                        <a:t>10+10nonfreeze_32_10batch_fullset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938786"/>
                  </a:ext>
                </a:extLst>
              </a:tr>
              <a:tr h="147036">
                <a:tc>
                  <a:txBody>
                    <a:bodyPr/>
                    <a:lstStyle/>
                    <a:p>
                      <a:pPr algn="l" fontAlgn="b"/>
                      <a:r>
                        <a:rPr lang="en-US" sz="900" b="0" i="0" u="none" strike="noStrike">
                          <a:solidFill>
                            <a:srgbClr val="000000"/>
                          </a:solidFill>
                          <a:effectLst/>
                          <a:latin typeface="Calibri" panose="020F0502020204030204" pitchFamily="34" charset="0"/>
                        </a:rPr>
                        <a:t>25Epochs, 64 Batch size, 3 Classes starting with 0</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735299107"/>
                  </a:ext>
                </a:extLst>
              </a:tr>
              <a:tr h="147036">
                <a:tc>
                  <a:txBody>
                    <a:bodyPr/>
                    <a:lstStyle/>
                    <a:p>
                      <a:pPr algn="l" fontAlgn="b"/>
                      <a:r>
                        <a:rPr lang="en-US" sz="900" b="0" i="0" u="none" strike="noStrike">
                          <a:solidFill>
                            <a:srgbClr val="000000"/>
                          </a:solidFill>
                          <a:effectLst/>
                          <a:latin typeface="Calibri" panose="020F0502020204030204" pitchFamily="34" charset="0"/>
                        </a:rPr>
                        <a:t>50Epochs, 64 Batch size, 3 Classes starting with 0</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970493"/>
                  </a:ext>
                </a:extLst>
              </a:tr>
              <a:tr h="147036">
                <a:tc>
                  <a:txBody>
                    <a:bodyPr/>
                    <a:lstStyle/>
                    <a:p>
                      <a:pPr algn="l" fontAlgn="b"/>
                      <a:r>
                        <a:rPr lang="en-US" sz="900" b="0" i="0" u="none" strike="noStrike">
                          <a:solidFill>
                            <a:srgbClr val="000000"/>
                          </a:solidFill>
                          <a:effectLst/>
                          <a:latin typeface="Calibri" panose="020F0502020204030204" pitchFamily="34" charset="0"/>
                        </a:rPr>
                        <a:t>20190711-175339_929718_20E32B_50E_10B</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16297074"/>
                  </a:ext>
                </a:extLst>
              </a:tr>
              <a:tr h="147036">
                <a:tc>
                  <a:txBody>
                    <a:bodyPr/>
                    <a:lstStyle/>
                    <a:p>
                      <a:pPr algn="l" fontAlgn="b"/>
                      <a:r>
                        <a:rPr lang="en-US" sz="900" b="0" i="0" u="none" strike="noStrike">
                          <a:solidFill>
                            <a:srgbClr val="000000"/>
                          </a:solidFill>
                          <a:effectLst/>
                          <a:latin typeface="Calibri" panose="020F0502020204030204" pitchFamily="34" charset="0"/>
                        </a:rPr>
                        <a:t>20190711-194444_929750_20E32B_50E32B</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155828"/>
                  </a:ext>
                </a:extLst>
              </a:tr>
              <a:tr h="147036">
                <a:tc>
                  <a:txBody>
                    <a:bodyPr/>
                    <a:lstStyle/>
                    <a:p>
                      <a:pPr algn="l" fontAlgn="b"/>
                      <a:r>
                        <a:rPr lang="nn-NO" sz="900" b="0" i="0" u="none" strike="noStrike">
                          <a:solidFill>
                            <a:srgbClr val="000000"/>
                          </a:solidFill>
                          <a:effectLst/>
                          <a:latin typeface="Calibri" panose="020F0502020204030204" pitchFamily="34" charset="0"/>
                        </a:rPr>
                        <a:t>20190714-15095750E_32B_ValSplit.2_Darknet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58184256"/>
                  </a:ext>
                </a:extLst>
              </a:tr>
              <a:tr h="147036">
                <a:tc>
                  <a:txBody>
                    <a:bodyPr/>
                    <a:lstStyle/>
                    <a:p>
                      <a:pPr algn="l" fontAlgn="b"/>
                      <a:r>
                        <a:rPr lang="nn-NO" sz="900" b="0" i="0" u="none" strike="noStrike">
                          <a:solidFill>
                            <a:srgbClr val="000000"/>
                          </a:solidFill>
                          <a:effectLst/>
                          <a:latin typeface="Calibri" panose="020F0502020204030204" pitchFamily="34" charset="0"/>
                        </a:rPr>
                        <a:t>20190714-220626100E_32B_ValSplit.1_Darknet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33992"/>
                  </a:ext>
                </a:extLst>
              </a:tr>
              <a:tr h="147036">
                <a:tc>
                  <a:txBody>
                    <a:bodyPr/>
                    <a:lstStyle/>
                    <a:p>
                      <a:pPr algn="l" fontAlgn="b"/>
                      <a:r>
                        <a:rPr lang="en-US" sz="900" b="0" i="0" u="none" strike="noStrike">
                          <a:solidFill>
                            <a:srgbClr val="000000"/>
                          </a:solidFill>
                          <a:effectLst/>
                          <a:latin typeface="Calibri" panose="020F0502020204030204" pitchFamily="34" charset="0"/>
                        </a:rPr>
                        <a:t>20190717-22182815FE_100E_32B_ValSplit.1_Darknet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52476733"/>
                  </a:ext>
                </a:extLst>
              </a:tr>
              <a:tr h="147036">
                <a:tc>
                  <a:txBody>
                    <a:bodyPr/>
                    <a:lstStyle/>
                    <a:p>
                      <a:pPr algn="l" fontAlgn="b"/>
                      <a:r>
                        <a:rPr lang="en-US" sz="900" b="0" i="0" u="none" strike="noStrike">
                          <a:solidFill>
                            <a:srgbClr val="000000"/>
                          </a:solidFill>
                          <a:effectLst/>
                          <a:latin typeface="Calibri" panose="020F0502020204030204" pitchFamily="34" charset="0"/>
                        </a:rPr>
                        <a:t>20190723-19191315FE_50E_10B_ValSplit.1_Darknet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761458"/>
                  </a:ext>
                </a:extLst>
              </a:tr>
              <a:tr h="147036">
                <a:tc>
                  <a:txBody>
                    <a:bodyPr/>
                    <a:lstStyle/>
                    <a:p>
                      <a:pPr algn="l" fontAlgn="b"/>
                      <a:r>
                        <a:rPr lang="en-US" sz="900" b="0" i="0" u="none" strike="noStrike">
                          <a:solidFill>
                            <a:srgbClr val="000000"/>
                          </a:solidFill>
                          <a:effectLst/>
                          <a:latin typeface="Calibri" panose="020F0502020204030204" pitchFamily="34" charset="0"/>
                        </a:rPr>
                        <a:t>20190724-23420315FE_50E_32B_ValSplit.2_Darknet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96841940"/>
                  </a:ext>
                </a:extLst>
              </a:tr>
              <a:tr h="147036">
                <a:tc>
                  <a:txBody>
                    <a:bodyPr/>
                    <a:lstStyle/>
                    <a:p>
                      <a:pPr algn="l" fontAlgn="b"/>
                      <a:r>
                        <a:rPr lang="en-US" sz="900" b="0" i="0" u="none" strike="noStrike">
                          <a:solidFill>
                            <a:srgbClr val="000000"/>
                          </a:solidFill>
                          <a:effectLst/>
                          <a:latin typeface="Calibri" panose="020F0502020204030204" pitchFamily="34" charset="0"/>
                        </a:rPr>
                        <a:t>events.out.tfevents.1564118979.NODE081.orc.gmu</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506605"/>
                  </a:ext>
                </a:extLst>
              </a:tr>
            </a:tbl>
          </a:graphicData>
        </a:graphic>
      </p:graphicFrame>
      <p:pic>
        <p:nvPicPr>
          <p:cNvPr id="5" name="Picture 2" descr="æ¥çæºå¾å">
            <a:extLst>
              <a:ext uri="{FF2B5EF4-FFF2-40B4-BE49-F238E27FC236}">
                <a16:creationId xmlns:a16="http://schemas.microsoft.com/office/drawing/2014/main" id="{0B7D6BEC-C316-4E3D-A0FD-B7034A188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320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Sample images</a:t>
            </a:r>
          </a:p>
          <a:p>
            <a:pPr marL="342900" indent="-342900" algn="l">
              <a:buFont typeface="Arial" panose="020B0604020202020204" pitchFamily="34" charset="0"/>
              <a:buChar char="•"/>
            </a:pPr>
            <a:r>
              <a:rPr lang="en-US" dirty="0"/>
              <a:t>Sample videos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4" name="Picture 2" descr="æ¥çæºå¾å">
            <a:extLst>
              <a:ext uri="{FF2B5EF4-FFF2-40B4-BE49-F238E27FC236}">
                <a16:creationId xmlns:a16="http://schemas.microsoft.com/office/drawing/2014/main" id="{BCCB914D-1221-4D5A-8DD8-5F3E39DD8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410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410789" y="865539"/>
            <a:ext cx="9144000" cy="5587512"/>
          </a:xfrm>
        </p:spPr>
        <p:txBody>
          <a:bodyPr>
            <a:normAutofit/>
          </a:bodyPr>
          <a:lstStyle/>
          <a:p>
            <a:r>
              <a:rPr lang="en-US" dirty="0"/>
              <a:t>Results:</a:t>
            </a:r>
          </a:p>
          <a:p>
            <a:pPr marL="342900" indent="-342900" algn="l">
              <a:buFont typeface="Arial" panose="020B0604020202020204" pitchFamily="34" charset="0"/>
              <a:buChar char="•"/>
            </a:pPr>
            <a:r>
              <a:rPr lang="en-US" dirty="0"/>
              <a:t>Why the difference?</a:t>
            </a:r>
          </a:p>
          <a:p>
            <a:pPr marL="800100" lvl="1" indent="-342900" algn="l">
              <a:buFont typeface="Arial" panose="020B0604020202020204" pitchFamily="34" charset="0"/>
              <a:buChar char="•"/>
            </a:pPr>
            <a:r>
              <a:rPr lang="en-US" dirty="0"/>
              <a:t>Insufficient images? w/ bounding boxes?</a:t>
            </a:r>
          </a:p>
          <a:p>
            <a:pPr marL="800100" lvl="1" indent="-342900" algn="l">
              <a:buFont typeface="Arial" panose="020B0604020202020204" pitchFamily="34" charset="0"/>
              <a:buChar char="•"/>
            </a:pPr>
            <a:r>
              <a:rPr lang="en-US" dirty="0"/>
              <a:t>Quality of variance in character position in images?</a:t>
            </a:r>
          </a:p>
          <a:p>
            <a:pPr marL="800100" lvl="1" indent="-342900" algn="l">
              <a:buFont typeface="Arial" panose="020B0604020202020204" pitchFamily="34" charset="0"/>
              <a:buChar char="•"/>
            </a:pPr>
            <a:r>
              <a:rPr lang="en-US" dirty="0"/>
              <a:t>Lisa vs Maggie </a:t>
            </a:r>
          </a:p>
          <a:p>
            <a:pPr marL="800100" lvl="1" indent="-342900" algn="l">
              <a:buFont typeface="Arial" panose="020B0604020202020204" pitchFamily="34" charset="0"/>
              <a:buChar char="•"/>
            </a:pPr>
            <a:r>
              <a:rPr lang="en-US" dirty="0"/>
              <a:t>Additional Data augmentation methods – jitter, flip (one direction) included</a:t>
            </a:r>
          </a:p>
          <a:p>
            <a:pPr marL="800100" lvl="1" indent="-342900" algn="l">
              <a:buFont typeface="Arial" panose="020B0604020202020204" pitchFamily="34" charset="0"/>
              <a:buChar char="•"/>
            </a:pPr>
            <a:r>
              <a:rPr lang="en-US" dirty="0"/>
              <a:t>Anchor box K means</a:t>
            </a:r>
          </a:p>
          <a:p>
            <a:pPr marL="800100" lvl="1" indent="-342900" algn="l">
              <a:buFont typeface="Arial" panose="020B0604020202020204" pitchFamily="34" charset="0"/>
              <a:buChar char="•"/>
            </a:pPr>
            <a:r>
              <a:rPr lang="en-US" dirty="0"/>
              <a:t>Frames per second</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Challenges faced?</a:t>
            </a:r>
          </a:p>
          <a:p>
            <a:pPr marL="342900" indent="-342900" algn="l">
              <a:buFont typeface="Arial" panose="020B0604020202020204" pitchFamily="34" charset="0"/>
              <a:buChar char="•"/>
            </a:pPr>
            <a:r>
              <a:rPr lang="en-US" dirty="0"/>
              <a:t>Overall experience</a:t>
            </a:r>
          </a:p>
          <a:p>
            <a:pPr marL="800100" lvl="1" indent="-342900" algn="l">
              <a:buFont typeface="Arial" panose="020B0604020202020204" pitchFamily="34" charset="0"/>
              <a:buChar char="•"/>
            </a:pPr>
            <a:r>
              <a:rPr lang="en-US" dirty="0"/>
              <a:t>Time taken averages</a:t>
            </a:r>
          </a:p>
          <a:p>
            <a:pPr marL="800100" lvl="1" indent="-342900" algn="l">
              <a:buFont typeface="Arial" panose="020B0604020202020204" pitchFamily="34" charset="0"/>
              <a:buChar char="•"/>
            </a:pPr>
            <a:r>
              <a:rPr lang="en-US" dirty="0"/>
              <a:t>Experience with ARGO</a:t>
            </a:r>
          </a:p>
          <a:p>
            <a:pPr marL="1257300" lvl="2" indent="-342900" algn="l">
              <a:buFont typeface="Arial" panose="020B0604020202020204" pitchFamily="34" charset="0"/>
              <a:buChar char="•"/>
            </a:pPr>
            <a:r>
              <a:rPr lang="en-US" dirty="0"/>
              <a:t>OOO, H5 file issues, </a:t>
            </a:r>
          </a:p>
          <a:p>
            <a:pPr marL="800100" lvl="1" indent="-342900" algn="l">
              <a:buFont typeface="Arial" panose="020B0604020202020204" pitchFamily="34" charset="0"/>
              <a:buChar char="•"/>
            </a:pPr>
            <a:r>
              <a:rPr lang="en-US" dirty="0"/>
              <a:t>Multi-GPU issues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4" name="Picture 2" descr="æ¥çæºå¾å">
            <a:extLst>
              <a:ext uri="{FF2B5EF4-FFF2-40B4-BE49-F238E27FC236}">
                <a16:creationId xmlns:a16="http://schemas.microsoft.com/office/drawing/2014/main" id="{6D4CA6A2-78D2-42FC-AF0D-9AFC23096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14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177800"/>
            <a:ext cx="4064000" cy="838345"/>
          </a:xfrm>
        </p:spPr>
        <p:txBody>
          <a:bodyPr>
            <a:normAutofit/>
          </a:bodyPr>
          <a:lstStyle/>
          <a:p>
            <a:r>
              <a:rPr lang="en-US" sz="4800" dirty="0"/>
              <a:t>Introduction</a:t>
            </a:r>
          </a:p>
        </p:txBody>
      </p:sp>
      <p:sp>
        <p:nvSpPr>
          <p:cNvPr id="4" name="Rectangle 3">
            <a:extLst>
              <a:ext uri="{FF2B5EF4-FFF2-40B4-BE49-F238E27FC236}">
                <a16:creationId xmlns:a16="http://schemas.microsoft.com/office/drawing/2014/main" id="{E047EE89-079E-4738-A25D-4F331F85E4DD}"/>
              </a:ext>
            </a:extLst>
          </p:cNvPr>
          <p:cNvSpPr/>
          <p:nvPr/>
        </p:nvSpPr>
        <p:spPr>
          <a:xfrm>
            <a:off x="914398" y="1390978"/>
            <a:ext cx="8886549" cy="2723823"/>
          </a:xfrm>
          <a:prstGeom prst="rect">
            <a:avLst/>
          </a:prstGeom>
        </p:spPr>
        <p:txBody>
          <a:bodyPr wrap="square" anchor="b">
            <a:spAutoFit/>
          </a:bodyPr>
          <a:lstStyle/>
          <a:p>
            <a:pPr marL="285750" indent="-285750" algn="just">
              <a:lnSpc>
                <a:spcPct val="150000"/>
              </a:lnSpc>
              <a:buFont typeface="Arial" panose="020B0604020202020204" pitchFamily="34" charset="0"/>
              <a:buChar char="•"/>
            </a:pPr>
            <a:r>
              <a:rPr lang="en-US" altLang="zh-CN" dirty="0">
                <a:solidFill>
                  <a:srgbClr val="000000"/>
                </a:solidFill>
                <a:ea typeface="Yu Mincho" panose="02020400000000000000" pitchFamily="18" charset="-128"/>
                <a:cs typeface="Times New Roman" panose="02020603050405020304" pitchFamily="18" charset="0"/>
              </a:rPr>
              <a:t>Object detection and image classification are at the forefront of computer vision technologies found throughout society today. Recent advancements in facial-detection-based surveillance in the security industry, pedestrian and sign detection in self-driving cars, and automated valuation of properties are all applications of this cutting-edge technology.</a:t>
            </a:r>
          </a:p>
          <a:p>
            <a:pPr marL="285750" indent="-285750" algn="just">
              <a:buFont typeface="Arial" panose="020B0604020202020204" pitchFamily="34" charset="0"/>
              <a:buChar char="•"/>
            </a:pPr>
            <a:endParaRPr lang="en-US" altLang="zh-CN" dirty="0">
              <a:solidFill>
                <a:srgbClr val="000000"/>
              </a:solidFill>
              <a:ea typeface="Yu Mincho"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zh-CN" dirty="0"/>
              <a:t>We want to:</a:t>
            </a:r>
          </a:p>
        </p:txBody>
      </p:sp>
      <p:pic>
        <p:nvPicPr>
          <p:cNvPr id="5" name="Picture 4">
            <a:extLst>
              <a:ext uri="{FF2B5EF4-FFF2-40B4-BE49-F238E27FC236}">
                <a16:creationId xmlns:a16="http://schemas.microsoft.com/office/drawing/2014/main" id="{2137997F-7705-4089-9B3D-02E6D43B4F7A}"/>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
        <p:nvSpPr>
          <p:cNvPr id="8" name="Rectangle 7">
            <a:extLst>
              <a:ext uri="{FF2B5EF4-FFF2-40B4-BE49-F238E27FC236}">
                <a16:creationId xmlns:a16="http://schemas.microsoft.com/office/drawing/2014/main" id="{C357B3FE-5657-4CF2-AF8A-C0C43FD6EA00}"/>
              </a:ext>
            </a:extLst>
          </p:cNvPr>
          <p:cNvSpPr/>
          <p:nvPr/>
        </p:nvSpPr>
        <p:spPr>
          <a:xfrm>
            <a:off x="2432481" y="4323121"/>
            <a:ext cx="10289220" cy="184665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sz="1600" dirty="0"/>
              <a:t>Classify Simpson characters from images and from videos</a:t>
            </a:r>
          </a:p>
          <a:p>
            <a:pPr marL="285750" indent="-285750" algn="just">
              <a:lnSpc>
                <a:spcPct val="150000"/>
              </a:lnSpc>
              <a:buFont typeface="Arial" panose="020B0604020202020204" pitchFamily="34" charset="0"/>
              <a:buChar char="•"/>
            </a:pPr>
            <a:r>
              <a:rPr lang="en-US" altLang="zh-CN" sz="1600" dirty="0"/>
              <a:t>Extend this functionality when we have multiple characters in an image. </a:t>
            </a:r>
          </a:p>
          <a:p>
            <a:pPr marL="285750" indent="-285750" algn="just">
              <a:lnSpc>
                <a:spcPct val="150000"/>
              </a:lnSpc>
              <a:buFont typeface="Arial" panose="020B0604020202020204" pitchFamily="34" charset="0"/>
              <a:buChar char="•"/>
            </a:pPr>
            <a:r>
              <a:rPr lang="en-US" altLang="zh-CN" sz="1600" dirty="0"/>
              <a:t>Be able to recognize each individual character and draw bounding box around each</a:t>
            </a:r>
          </a:p>
          <a:p>
            <a:pPr marL="285750" indent="-285750" algn="just">
              <a:lnSpc>
                <a:spcPct val="150000"/>
              </a:lnSpc>
              <a:buFont typeface="Arial" panose="020B0604020202020204" pitchFamily="34" charset="0"/>
              <a:buChar char="•"/>
            </a:pPr>
            <a:r>
              <a:rPr lang="en-US" altLang="zh-CN" sz="1600" dirty="0"/>
              <a:t>Have good interface to perform the classification</a:t>
            </a:r>
          </a:p>
          <a:p>
            <a:pPr algn="just"/>
            <a:endParaRPr lang="en-US" altLang="zh-CN" dirty="0">
              <a:solidFill>
                <a:srgbClr val="000000"/>
              </a:solidFill>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824143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4 - SSD</a:t>
            </a:r>
          </a:p>
        </p:txBody>
      </p:sp>
    </p:spTree>
    <p:extLst>
      <p:ext uri="{BB962C8B-B14F-4D97-AF65-F5344CB8AC3E}">
        <p14:creationId xmlns:p14="http://schemas.microsoft.com/office/powerpoint/2010/main" val="3202752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#1</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4098" name="Picture 2" descr="æ¥çæºå¾å">
            <a:extLst>
              <a:ext uri="{FF2B5EF4-FFF2-40B4-BE49-F238E27FC236}">
                <a16:creationId xmlns:a16="http://schemas.microsoft.com/office/drawing/2014/main" id="{92DE964A-55B5-44D3-A8FC-4549B5BDC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6768" y="0"/>
            <a:ext cx="2715232" cy="178066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425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#2</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2076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#3</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8194" name="Picture 2" descr="æ¥çæºå¾å">
            <a:extLst>
              <a:ext uri="{FF2B5EF4-FFF2-40B4-BE49-F238E27FC236}">
                <a16:creationId xmlns:a16="http://schemas.microsoft.com/office/drawing/2014/main" id="{CFE6A3A3-5787-41EB-97E5-24F4AF91E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5677" y="0"/>
            <a:ext cx="2036323" cy="150778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67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328067"/>
            <a:ext cx="11974285" cy="879442"/>
          </a:xfrm>
        </p:spPr>
        <p:txBody>
          <a:bodyPr>
            <a:normAutofit fontScale="90000"/>
          </a:bodyPr>
          <a:lstStyle/>
          <a:p>
            <a:pPr algn="l"/>
            <a:r>
              <a:rPr lang="en-US" dirty="0"/>
              <a:t>Stretch Goals #4 – Cloud Computing</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28263" y="1430931"/>
            <a:ext cx="10391120" cy="4528011"/>
          </a:xfrm>
        </p:spPr>
        <p:txBody>
          <a:bodyPr>
            <a:normAutofit fontScale="92500" lnSpcReduction="20000"/>
          </a:bodyPr>
          <a:lstStyle/>
          <a:p>
            <a:r>
              <a:rPr lang="en-US" dirty="0"/>
              <a:t>Focused on exploring AWS Managed Service – </a:t>
            </a:r>
            <a:r>
              <a:rPr lang="en-US" dirty="0" err="1"/>
              <a:t>Sagemaker</a:t>
            </a:r>
            <a:endParaRPr lang="en-US" dirty="0"/>
          </a:p>
          <a:p>
            <a:endParaRPr lang="en-US" dirty="0"/>
          </a:p>
          <a:p>
            <a:r>
              <a:rPr lang="en-US" dirty="0"/>
              <a:t>Used Out of Box AWS prebuilt object detection algorithm to train model</a:t>
            </a:r>
          </a:p>
          <a:p>
            <a:r>
              <a:rPr lang="en-US" dirty="0"/>
              <a:t>On Homer Simpson </a:t>
            </a:r>
          </a:p>
          <a:p>
            <a:r>
              <a:rPr lang="en-US" dirty="0"/>
              <a:t>Uses </a:t>
            </a:r>
            <a:r>
              <a:rPr lang="en-US" dirty="0" err="1"/>
              <a:t>Sagemaker</a:t>
            </a:r>
            <a:r>
              <a:rPr lang="en-US" dirty="0"/>
              <a:t> Notebook, </a:t>
            </a:r>
            <a:r>
              <a:rPr lang="en-US" dirty="0" err="1"/>
              <a:t>Sagemaker</a:t>
            </a:r>
            <a:r>
              <a:rPr lang="en-US" dirty="0"/>
              <a:t> Training, </a:t>
            </a:r>
            <a:r>
              <a:rPr lang="en-US" dirty="0" err="1"/>
              <a:t>Sagemaker</a:t>
            </a:r>
            <a:r>
              <a:rPr lang="en-US" dirty="0"/>
              <a:t> Inference/Hosting</a:t>
            </a:r>
          </a:p>
          <a:p>
            <a:endParaRPr lang="en-US" dirty="0"/>
          </a:p>
          <a:p>
            <a:r>
              <a:rPr lang="en-US" dirty="0"/>
              <a:t>Next steps: </a:t>
            </a:r>
          </a:p>
          <a:p>
            <a:r>
              <a:rPr lang="en-US" dirty="0"/>
              <a:t>Train on all characters</a:t>
            </a:r>
          </a:p>
          <a:p>
            <a:r>
              <a:rPr lang="en-US" dirty="0"/>
              <a:t>Improve detection by modifying hyperparameters</a:t>
            </a:r>
          </a:p>
          <a:p>
            <a:r>
              <a:rPr lang="en-US" dirty="0"/>
              <a:t>Challenges:</a:t>
            </a:r>
          </a:p>
          <a:p>
            <a:r>
              <a:rPr lang="en-US" dirty="0"/>
              <a:t>Data prep</a:t>
            </a:r>
          </a:p>
          <a:p>
            <a:r>
              <a:rPr lang="en-US" dirty="0"/>
              <a:t>Service Quota increase for ML instances </a:t>
            </a:r>
          </a:p>
        </p:txBody>
      </p:sp>
    </p:spTree>
    <p:extLst>
      <p:ext uri="{BB962C8B-B14F-4D97-AF65-F5344CB8AC3E}">
        <p14:creationId xmlns:p14="http://schemas.microsoft.com/office/powerpoint/2010/main" val="2685033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With more time…</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7170" name="Picture 2" descr="æ¥çæºå¾å">
            <a:extLst>
              <a:ext uri="{FF2B5EF4-FFF2-40B4-BE49-F238E27FC236}">
                <a16:creationId xmlns:a16="http://schemas.microsoft.com/office/drawing/2014/main" id="{322A6C71-8ACA-44C7-8E79-86E2ABE69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4700" y="0"/>
            <a:ext cx="2527300" cy="20574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152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Challenges / Learnings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7197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Concept Applications</a:t>
            </a:r>
          </a:p>
        </p:txBody>
      </p:sp>
      <p:sp>
        <p:nvSpPr>
          <p:cNvPr id="8" name="Content Placeholder 7">
            <a:extLst>
              <a:ext uri="{FF2B5EF4-FFF2-40B4-BE49-F238E27FC236}">
                <a16:creationId xmlns:a16="http://schemas.microsoft.com/office/drawing/2014/main" id="{94FD9A23-0207-4B06-8D0A-349C3306F011}"/>
              </a:ext>
            </a:extLst>
          </p:cNvPr>
          <p:cNvSpPr>
            <a:spLocks noGrp="1"/>
          </p:cNvSpPr>
          <p:nvPr>
            <p:ph idx="1"/>
          </p:nvPr>
        </p:nvSpPr>
        <p:spPr>
          <a:xfrm>
            <a:off x="838200" y="1825625"/>
            <a:ext cx="5363817" cy="4351338"/>
          </a:xfrm>
        </p:spPr>
        <p:txBody>
          <a:bodyPr/>
          <a:lstStyle/>
          <a:p>
            <a:r>
              <a:rPr lang="en-US" dirty="0"/>
              <a:t>Cars</a:t>
            </a:r>
          </a:p>
          <a:p>
            <a:pPr lvl="1"/>
            <a:r>
              <a:rPr lang="en-US" dirty="0"/>
              <a:t>Self-driving</a:t>
            </a:r>
          </a:p>
          <a:p>
            <a:pPr lvl="1"/>
            <a:r>
              <a:rPr lang="en-US" dirty="0"/>
              <a:t>Pedestrian detection</a:t>
            </a:r>
          </a:p>
          <a:p>
            <a:r>
              <a:rPr lang="en-US" dirty="0"/>
              <a:t>Digital Mapping</a:t>
            </a:r>
          </a:p>
          <a:p>
            <a:pPr lvl="1"/>
            <a:r>
              <a:rPr lang="en-US" dirty="0"/>
              <a:t>Google Maps/Waze recognizing street signs, speed limits…</a:t>
            </a:r>
          </a:p>
          <a:p>
            <a:pPr lvl="1"/>
            <a:r>
              <a:rPr lang="en-US" dirty="0"/>
              <a:t>Extension of Google Earth &amp; Google Street View</a:t>
            </a:r>
          </a:p>
          <a:p>
            <a:r>
              <a:rPr lang="en-US" dirty="0"/>
              <a:t>Security</a:t>
            </a:r>
          </a:p>
          <a:p>
            <a:pPr lvl="1"/>
            <a:r>
              <a:rPr lang="en-US" dirty="0"/>
              <a:t>Facial Recognition Systems</a:t>
            </a:r>
          </a:p>
        </p:txBody>
      </p:sp>
      <p:pic>
        <p:nvPicPr>
          <p:cNvPr id="1026" name="Picture 2" descr="Related image">
            <a:extLst>
              <a:ext uri="{FF2B5EF4-FFF2-40B4-BE49-F238E27FC236}">
                <a16:creationId xmlns:a16="http://schemas.microsoft.com/office/drawing/2014/main" id="{3DF6D5EE-9261-4632-A4EA-4EC84142F5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212" t="25280" r="29120" b="47450"/>
          <a:stretch/>
        </p:blipFill>
        <p:spPr bwMode="auto">
          <a:xfrm>
            <a:off x="8031131" y="764747"/>
            <a:ext cx="3907481" cy="27735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oplight detection">
            <a:extLst>
              <a:ext uri="{FF2B5EF4-FFF2-40B4-BE49-F238E27FC236}">
                <a16:creationId xmlns:a16="http://schemas.microsoft.com/office/drawing/2014/main" id="{CF5D3B71-E654-435F-9DF8-2E5A4671CB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671" t="7252" b="21548"/>
          <a:stretch/>
        </p:blipFill>
        <p:spPr bwMode="auto">
          <a:xfrm>
            <a:off x="8042144" y="3791584"/>
            <a:ext cx="3907482" cy="282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650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a:xfrm>
            <a:off x="838200" y="1825625"/>
            <a:ext cx="10515600" cy="4351338"/>
          </a:xfrm>
        </p:spPr>
        <p:txBody>
          <a:bodyPr>
            <a:normAutofit fontScale="62500" lnSpcReduction="20000"/>
          </a:bodyPr>
          <a:lstStyle/>
          <a:p>
            <a:pPr marL="0" indent="0">
              <a:buNone/>
            </a:pPr>
            <a:r>
              <a:rPr lang="en-US" dirty="0" err="1"/>
              <a:t>alexattia</a:t>
            </a:r>
            <a:r>
              <a:rPr lang="en-US" dirty="0"/>
              <a:t>. (2018). </a:t>
            </a:r>
            <a:r>
              <a:rPr lang="en-US" i="1" dirty="0"/>
              <a:t>The Simpsons Character Dataset</a:t>
            </a:r>
            <a:r>
              <a:rPr lang="en-US" dirty="0"/>
              <a:t>. Retrieved from Kaggle: </a:t>
            </a:r>
          </a:p>
          <a:p>
            <a:pPr marL="0" indent="0">
              <a:buNone/>
            </a:pPr>
            <a:r>
              <a:rPr lang="en-US" dirty="0"/>
              <a:t>	https://www.kaggle.com/alexattia/the-simpsons-characters-dataset</a:t>
            </a:r>
          </a:p>
          <a:p>
            <a:pPr marL="0" indent="0">
              <a:buNone/>
            </a:pPr>
            <a:endParaRPr lang="en-US" dirty="0"/>
          </a:p>
          <a:p>
            <a:pPr marL="0" indent="0">
              <a:buNone/>
            </a:pPr>
            <a:r>
              <a:rPr lang="en-US" dirty="0"/>
              <a:t>Brownlee, J. (2017, August 21). </a:t>
            </a:r>
            <a:r>
              <a:rPr lang="en-US" i="1" dirty="0"/>
              <a:t>CNN Long Short-Term Memory Networks</a:t>
            </a:r>
            <a:r>
              <a:rPr lang="en-US" dirty="0"/>
              <a:t>. Retrieved </a:t>
            </a:r>
          </a:p>
          <a:p>
            <a:pPr marL="0" indent="0">
              <a:buNone/>
            </a:pPr>
            <a:r>
              <a:rPr lang="en-US" dirty="0"/>
              <a:t>	from Machine Learning Mastery: https://machinelearningmastery.com/cnn-</a:t>
            </a:r>
          </a:p>
          <a:p>
            <a:pPr marL="0" indent="0">
              <a:buNone/>
            </a:pPr>
            <a:r>
              <a:rPr lang="en-US" dirty="0"/>
              <a:t>	long-short-term-memory-networks/</a:t>
            </a:r>
          </a:p>
          <a:p>
            <a:pPr marL="0" indent="0">
              <a:buNone/>
            </a:pPr>
            <a:endParaRPr lang="en-US" dirty="0"/>
          </a:p>
          <a:p>
            <a:pPr marL="0" indent="0">
              <a:buNone/>
            </a:pPr>
            <a:r>
              <a:rPr lang="en-US" dirty="0" err="1"/>
              <a:t>Chollet</a:t>
            </a:r>
            <a:r>
              <a:rPr lang="en-US" dirty="0"/>
              <a:t>, F. (2016, June 5). </a:t>
            </a:r>
            <a:r>
              <a:rPr lang="en-US" i="1" dirty="0"/>
              <a:t>Building powerful image classification models using very little data</a:t>
            </a:r>
            <a:r>
              <a:rPr lang="en-US" dirty="0"/>
              <a:t>. </a:t>
            </a:r>
          </a:p>
          <a:p>
            <a:pPr marL="0" indent="0">
              <a:buNone/>
            </a:pPr>
            <a:r>
              <a:rPr lang="en-US" dirty="0"/>
              <a:t>	Retrieved from The </a:t>
            </a:r>
            <a:r>
              <a:rPr lang="en-US" dirty="0" err="1"/>
              <a:t>Keras</a:t>
            </a:r>
            <a:r>
              <a:rPr lang="en-US" dirty="0"/>
              <a:t> Blog: https://blog.keras.io/building-powerful-image-</a:t>
            </a:r>
          </a:p>
          <a:p>
            <a:pPr marL="0" indent="0">
              <a:buNone/>
            </a:pPr>
            <a:r>
              <a:rPr lang="en-US" dirty="0"/>
              <a:t>	classification-models-using-very-little-data.html</a:t>
            </a:r>
          </a:p>
          <a:p>
            <a:pPr marL="0" indent="0">
              <a:buNone/>
            </a:pPr>
            <a:endParaRPr lang="en-US" dirty="0"/>
          </a:p>
          <a:p>
            <a:pPr marL="0" indent="0">
              <a:buNone/>
            </a:pPr>
            <a:r>
              <a:rPr lang="en-US" dirty="0"/>
              <a:t>Crawford, C. (2016, November 4). </a:t>
            </a:r>
            <a:r>
              <a:rPr lang="en-US" i="1" dirty="0"/>
              <a:t>An Introduction to Deep Learning</a:t>
            </a:r>
            <a:r>
              <a:rPr lang="en-US" dirty="0"/>
              <a:t>. Retrieved from </a:t>
            </a:r>
            <a:r>
              <a:rPr lang="en-US" dirty="0" err="1"/>
              <a:t>Algorithmia</a:t>
            </a:r>
            <a:r>
              <a:rPr lang="en-US" dirty="0"/>
              <a:t>: </a:t>
            </a:r>
          </a:p>
          <a:p>
            <a:pPr marL="0" indent="0">
              <a:buNone/>
            </a:pPr>
            <a:r>
              <a:rPr lang="en-US" dirty="0"/>
              <a:t>	https://blog.algorithmia.com/introduction-to-deep-learning/</a:t>
            </a:r>
          </a:p>
        </p:txBody>
      </p:sp>
    </p:spTree>
    <p:extLst>
      <p:ext uri="{BB962C8B-B14F-4D97-AF65-F5344CB8AC3E}">
        <p14:creationId xmlns:p14="http://schemas.microsoft.com/office/powerpoint/2010/main" val="4045349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Duc, N. V. (2011, May 20). </a:t>
            </a:r>
            <a:r>
              <a:rPr lang="en-US" i="1" dirty="0"/>
              <a:t>Object detection and distance calculation </a:t>
            </a:r>
          </a:p>
          <a:p>
            <a:pPr marL="0" indent="0">
              <a:buNone/>
            </a:pPr>
            <a:r>
              <a:rPr lang="en-US" i="1" dirty="0"/>
              <a:t>	based on stereo vision technique</a:t>
            </a:r>
            <a:r>
              <a:rPr lang="en-US" dirty="0"/>
              <a:t>. Retrieved from YouTube: </a:t>
            </a:r>
          </a:p>
          <a:p>
            <a:pPr marL="0" indent="0">
              <a:buNone/>
            </a:pPr>
            <a:r>
              <a:rPr lang="en-US" dirty="0"/>
              <a:t>	https://www.youtube.com/watch?v=PR9tlFay0U8</a:t>
            </a:r>
          </a:p>
          <a:p>
            <a:pPr marL="0" indent="0">
              <a:buNone/>
            </a:pPr>
            <a:endParaRPr lang="en-US" dirty="0"/>
          </a:p>
          <a:p>
            <a:pPr marL="0" indent="0">
              <a:buNone/>
            </a:pPr>
            <a:r>
              <a:rPr lang="en-US" dirty="0"/>
              <a:t>Gandhi, R. (2018, May 18). </a:t>
            </a:r>
            <a:r>
              <a:rPr lang="en-US" i="1" dirty="0"/>
              <a:t>Build Your Own Convolutional Neural Network in </a:t>
            </a:r>
          </a:p>
          <a:p>
            <a:pPr marL="0" indent="0">
              <a:buNone/>
            </a:pPr>
            <a:r>
              <a:rPr lang="en-US" i="1" dirty="0"/>
              <a:t>	5 mins</a:t>
            </a:r>
            <a:r>
              <a:rPr lang="en-US" dirty="0"/>
              <a:t>. Retrieved from Towards Data Science: </a:t>
            </a:r>
          </a:p>
          <a:p>
            <a:pPr marL="0" indent="0">
              <a:buNone/>
            </a:pPr>
            <a:r>
              <a:rPr lang="en-US" dirty="0"/>
              <a:t>	https://towardsdatascience.com/build-your-own-convolution-neural-</a:t>
            </a:r>
          </a:p>
          <a:p>
            <a:pPr marL="0" indent="0">
              <a:buNone/>
            </a:pPr>
            <a:r>
              <a:rPr lang="en-US" dirty="0"/>
              <a:t>	network-in-5-mins-4217c2cf964f</a:t>
            </a:r>
          </a:p>
          <a:p>
            <a:pPr marL="0" indent="0">
              <a:buNone/>
            </a:pPr>
            <a:endParaRPr lang="en-US" dirty="0"/>
          </a:p>
          <a:p>
            <a:pPr marL="0" indent="0">
              <a:buNone/>
            </a:pPr>
            <a:r>
              <a:rPr lang="en-US" dirty="0" err="1"/>
              <a:t>Girshick</a:t>
            </a:r>
            <a:r>
              <a:rPr lang="en-US" dirty="0"/>
              <a:t>, R. (2014, September 27). </a:t>
            </a:r>
            <a:r>
              <a:rPr lang="en-US" i="1" dirty="0"/>
              <a:t>Fast R-CNN</a:t>
            </a:r>
            <a:r>
              <a:rPr lang="en-US" dirty="0"/>
              <a:t>. (Cornell University) Retrieved from </a:t>
            </a:r>
          </a:p>
          <a:p>
            <a:pPr marL="0" indent="0">
              <a:buNone/>
            </a:pPr>
            <a:r>
              <a:rPr lang="en-US" dirty="0"/>
              <a:t>	arXiv.org: https://arxiv.org/abs/1504.08083</a:t>
            </a:r>
          </a:p>
          <a:p>
            <a:pPr marL="0" indent="0">
              <a:buNone/>
            </a:pPr>
            <a:endParaRPr lang="en-US" dirty="0"/>
          </a:p>
          <a:p>
            <a:pPr marL="0" indent="0">
              <a:buNone/>
            </a:pPr>
            <a:r>
              <a:rPr lang="en-US" dirty="0" err="1"/>
              <a:t>Kaiming</a:t>
            </a:r>
            <a:r>
              <a:rPr lang="en-US" dirty="0"/>
              <a:t> He, G. G. (2018, January 24). </a:t>
            </a:r>
            <a:r>
              <a:rPr lang="en-US" i="1" dirty="0"/>
              <a:t>Mask R-CNN</a:t>
            </a:r>
            <a:r>
              <a:rPr lang="en-US" dirty="0"/>
              <a:t>. (Cornell University) Retrieved from arXiv.org: </a:t>
            </a:r>
          </a:p>
          <a:p>
            <a:pPr marL="0" indent="0">
              <a:buNone/>
            </a:pPr>
            <a:r>
              <a:rPr lang="en-US" dirty="0"/>
              <a:t>	https://arxiv.org/abs/1703.06870</a:t>
            </a:r>
          </a:p>
        </p:txBody>
      </p:sp>
    </p:spTree>
    <p:extLst>
      <p:ext uri="{BB962C8B-B14F-4D97-AF65-F5344CB8AC3E}">
        <p14:creationId xmlns:p14="http://schemas.microsoft.com/office/powerpoint/2010/main" val="346782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698411" y="155051"/>
            <a:ext cx="6601311" cy="702199"/>
          </a:xfrm>
        </p:spPr>
        <p:txBody>
          <a:bodyPr>
            <a:noAutofit/>
          </a:bodyPr>
          <a:lstStyle/>
          <a:p>
            <a:r>
              <a:rPr lang="en-US" altLang="zh-CN" sz="4800" dirty="0"/>
              <a:t>Project </a:t>
            </a:r>
            <a:r>
              <a:rPr lang="en-US" sz="4800" dirty="0"/>
              <a:t>Description </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82490" y="1339273"/>
            <a:ext cx="8795619" cy="4608945"/>
          </a:xfrm>
        </p:spPr>
        <p:txBody>
          <a:bodyPr>
            <a:normAutofit/>
          </a:bodyPr>
          <a:lstStyle/>
          <a:p>
            <a:pPr marL="342900" indent="-342900" algn="just">
              <a:lnSpc>
                <a:spcPct val="160000"/>
              </a:lnSpc>
              <a:buFont typeface="Arial" panose="020B0604020202020204" pitchFamily="34" charset="0"/>
              <a:buChar char="•"/>
            </a:pPr>
            <a:r>
              <a:rPr lang="en-US" altLang="zh-CN" sz="1800" dirty="0"/>
              <a:t>Utilizing the popular 30-season show The Simpsons, this project implements object detection and image classification for primary characters from the Simpsons series. </a:t>
            </a:r>
          </a:p>
          <a:p>
            <a:pPr algn="just">
              <a:lnSpc>
                <a:spcPct val="160000"/>
              </a:lnSpc>
            </a:pPr>
            <a:endParaRPr lang="en-US" altLang="zh-CN" sz="1800" dirty="0"/>
          </a:p>
          <a:p>
            <a:pPr marL="342900" indent="-342900" algn="just">
              <a:lnSpc>
                <a:spcPct val="160000"/>
              </a:lnSpc>
              <a:buFont typeface="Arial" panose="020B0604020202020204" pitchFamily="34" charset="0"/>
              <a:buChar char="•"/>
            </a:pPr>
            <a:r>
              <a:rPr lang="en-US" altLang="zh-CN" sz="1800" dirty="0"/>
              <a:t>Various deep learning architectures:</a:t>
            </a:r>
          </a:p>
          <a:p>
            <a:pPr>
              <a:lnSpc>
                <a:spcPct val="160000"/>
              </a:lnSpc>
            </a:pPr>
            <a:r>
              <a:rPr lang="en-US" altLang="zh-CN" sz="1800" dirty="0"/>
              <a:t>Convolutional Neural Network (CNN)</a:t>
            </a:r>
          </a:p>
          <a:p>
            <a:pPr>
              <a:lnSpc>
                <a:spcPct val="160000"/>
              </a:lnSpc>
            </a:pPr>
            <a:r>
              <a:rPr lang="en-US" altLang="zh-CN" sz="1800" dirty="0"/>
              <a:t>Faster Region-based Convolutional Neural Network (R-CNN)</a:t>
            </a:r>
          </a:p>
          <a:p>
            <a:pPr>
              <a:lnSpc>
                <a:spcPct val="160000"/>
              </a:lnSpc>
            </a:pPr>
            <a:r>
              <a:rPr lang="en-US" altLang="zh-CN" sz="1800" dirty="0"/>
              <a:t>You Only Look Once (YOLO)</a:t>
            </a:r>
          </a:p>
          <a:p>
            <a:pPr>
              <a:lnSpc>
                <a:spcPct val="160000"/>
              </a:lnSpc>
            </a:pPr>
            <a:r>
              <a:rPr lang="en-US" altLang="zh-CN" sz="1800" dirty="0"/>
              <a:t>Single Shot Multi-box Detection (SSD) </a:t>
            </a:r>
          </a:p>
          <a:p>
            <a:endParaRPr lang="en-US" sz="1600" dirty="0"/>
          </a:p>
        </p:txBody>
      </p:sp>
      <p:pic>
        <p:nvPicPr>
          <p:cNvPr id="4" name="Picture 3">
            <a:extLst>
              <a:ext uri="{FF2B5EF4-FFF2-40B4-BE49-F238E27FC236}">
                <a16:creationId xmlns:a16="http://schemas.microsoft.com/office/drawing/2014/main" id="{B2F650D3-C0B0-4126-824E-F5AF6694D2A7}"/>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Tree>
    <p:extLst>
      <p:ext uri="{BB962C8B-B14F-4D97-AF65-F5344CB8AC3E}">
        <p14:creationId xmlns:p14="http://schemas.microsoft.com/office/powerpoint/2010/main" val="1970273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Duc, N. V. (2011, May 20). </a:t>
            </a:r>
            <a:r>
              <a:rPr lang="en-US" i="1" dirty="0"/>
              <a:t>Object detection and distance calculation </a:t>
            </a:r>
          </a:p>
          <a:p>
            <a:pPr marL="0" indent="0">
              <a:buNone/>
            </a:pPr>
            <a:r>
              <a:rPr lang="en-US" i="1" dirty="0"/>
              <a:t>	based on stereo vision technique</a:t>
            </a:r>
            <a:r>
              <a:rPr lang="en-US" dirty="0"/>
              <a:t>. Retrieved from YouTube: </a:t>
            </a:r>
          </a:p>
          <a:p>
            <a:pPr marL="0" indent="0">
              <a:buNone/>
            </a:pPr>
            <a:r>
              <a:rPr lang="en-US" dirty="0"/>
              <a:t>	https://www.youtube.com/watch?v=PR9tlFay0U8</a:t>
            </a:r>
          </a:p>
          <a:p>
            <a:pPr marL="0" indent="0">
              <a:buNone/>
            </a:pPr>
            <a:endParaRPr lang="en-US" dirty="0"/>
          </a:p>
          <a:p>
            <a:pPr marL="0" indent="0">
              <a:buNone/>
            </a:pPr>
            <a:r>
              <a:rPr lang="en-US" dirty="0"/>
              <a:t>Gandhi, R. (2018, May 18). </a:t>
            </a:r>
            <a:r>
              <a:rPr lang="en-US" i="1" dirty="0"/>
              <a:t>Build Your Own Convolutional Neural Network in </a:t>
            </a:r>
          </a:p>
          <a:p>
            <a:pPr marL="0" indent="0">
              <a:buNone/>
            </a:pPr>
            <a:r>
              <a:rPr lang="en-US" i="1" dirty="0"/>
              <a:t>	5 mins</a:t>
            </a:r>
            <a:r>
              <a:rPr lang="en-US" dirty="0"/>
              <a:t>. Retrieved from Towards Data Science: </a:t>
            </a:r>
          </a:p>
          <a:p>
            <a:pPr marL="0" indent="0">
              <a:buNone/>
            </a:pPr>
            <a:r>
              <a:rPr lang="en-US" dirty="0"/>
              <a:t>	https://towardsdatascience.com/build-your-own-convolution-neural-</a:t>
            </a:r>
          </a:p>
          <a:p>
            <a:pPr marL="0" indent="0">
              <a:buNone/>
            </a:pPr>
            <a:r>
              <a:rPr lang="en-US" dirty="0"/>
              <a:t>	network-in-5-mins-4217c2cf964f</a:t>
            </a:r>
          </a:p>
          <a:p>
            <a:pPr marL="0" indent="0">
              <a:buNone/>
            </a:pPr>
            <a:endParaRPr lang="en-US" dirty="0"/>
          </a:p>
          <a:p>
            <a:pPr marL="0" indent="0">
              <a:buNone/>
            </a:pPr>
            <a:r>
              <a:rPr lang="en-US" dirty="0" err="1"/>
              <a:t>Girshick</a:t>
            </a:r>
            <a:r>
              <a:rPr lang="en-US" dirty="0"/>
              <a:t>, R. (2014, September 27). </a:t>
            </a:r>
            <a:r>
              <a:rPr lang="en-US" i="1" dirty="0"/>
              <a:t>Fast R-CNN</a:t>
            </a:r>
            <a:r>
              <a:rPr lang="en-US" dirty="0"/>
              <a:t>. (Cornell University) Retrieved from </a:t>
            </a:r>
          </a:p>
          <a:p>
            <a:pPr marL="0" indent="0">
              <a:buNone/>
            </a:pPr>
            <a:r>
              <a:rPr lang="en-US" dirty="0"/>
              <a:t>	arXiv.org: https://arxiv.org/abs/1504.08083</a:t>
            </a:r>
          </a:p>
          <a:p>
            <a:pPr marL="0" indent="0">
              <a:buNone/>
            </a:pPr>
            <a:endParaRPr lang="en-US" dirty="0"/>
          </a:p>
          <a:p>
            <a:pPr marL="0" indent="0">
              <a:buNone/>
            </a:pPr>
            <a:r>
              <a:rPr lang="en-US" dirty="0" err="1"/>
              <a:t>Kaiming</a:t>
            </a:r>
            <a:r>
              <a:rPr lang="en-US" dirty="0"/>
              <a:t> He, G. G. (2018, January 24). </a:t>
            </a:r>
            <a:r>
              <a:rPr lang="en-US" i="1" dirty="0"/>
              <a:t>Mask R-CNN</a:t>
            </a:r>
            <a:r>
              <a:rPr lang="en-US" dirty="0"/>
              <a:t>. (Cornell University) Retrieved from arXiv.org: </a:t>
            </a:r>
          </a:p>
          <a:p>
            <a:pPr marL="0" indent="0">
              <a:buNone/>
            </a:pPr>
            <a:r>
              <a:rPr lang="en-US" dirty="0"/>
              <a:t>	https://arxiv.org/abs/1703.06870</a:t>
            </a:r>
          </a:p>
        </p:txBody>
      </p:sp>
    </p:spTree>
    <p:extLst>
      <p:ext uri="{BB962C8B-B14F-4D97-AF65-F5344CB8AC3E}">
        <p14:creationId xmlns:p14="http://schemas.microsoft.com/office/powerpoint/2010/main" val="3993446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7500" lnSpcReduction="20000"/>
          </a:bodyPr>
          <a:lstStyle/>
          <a:p>
            <a:pPr marL="0" indent="0">
              <a:buNone/>
            </a:pPr>
            <a:r>
              <a:rPr lang="en-US" dirty="0" err="1"/>
              <a:t>Kaiming</a:t>
            </a:r>
            <a:r>
              <a:rPr lang="en-US" dirty="0"/>
              <a:t> He, X. Z. (2015, December 10). </a:t>
            </a:r>
            <a:r>
              <a:rPr lang="en-US" i="1" dirty="0"/>
              <a:t>Deep Residual Learning for </a:t>
            </a:r>
          </a:p>
          <a:p>
            <a:pPr marL="0" indent="0">
              <a:buNone/>
            </a:pPr>
            <a:r>
              <a:rPr lang="en-US" i="1" dirty="0"/>
              <a:t>	Image Recognition</a:t>
            </a:r>
            <a:r>
              <a:rPr lang="en-US" dirty="0"/>
              <a:t>. Retrieved from arXiv.org: </a:t>
            </a:r>
          </a:p>
          <a:p>
            <a:pPr marL="0" indent="0">
              <a:buNone/>
            </a:pPr>
            <a:r>
              <a:rPr lang="en-US" dirty="0"/>
              <a:t>	https://arxiv.org/abs/1512.03385</a:t>
            </a:r>
          </a:p>
          <a:p>
            <a:pPr marL="0" indent="0">
              <a:buNone/>
            </a:pPr>
            <a:endParaRPr lang="en-US" dirty="0"/>
          </a:p>
          <a:p>
            <a:pPr marL="0" indent="0">
              <a:buNone/>
            </a:pPr>
            <a:r>
              <a:rPr lang="en-US" dirty="0"/>
              <a:t>Madrigal, A. C. (2012, September 6). </a:t>
            </a:r>
            <a:r>
              <a:rPr lang="en-US" i="1" dirty="0"/>
              <a:t>How Google Builds Its Maps—and </a:t>
            </a:r>
          </a:p>
          <a:p>
            <a:pPr marL="0" indent="0">
              <a:buNone/>
            </a:pPr>
            <a:r>
              <a:rPr lang="en-US" i="1" dirty="0"/>
              <a:t>	What It Means for the Future of Everything</a:t>
            </a:r>
            <a:r>
              <a:rPr lang="en-US" dirty="0"/>
              <a:t>. Retrieved from The </a:t>
            </a:r>
          </a:p>
          <a:p>
            <a:pPr marL="0" indent="0">
              <a:buNone/>
            </a:pPr>
            <a:r>
              <a:rPr lang="en-US" dirty="0"/>
              <a:t>	Atlantic: https://www.theatlantic.com/technology/archive/2012</a:t>
            </a:r>
          </a:p>
          <a:p>
            <a:pPr marL="0" indent="0">
              <a:buNone/>
            </a:pPr>
            <a:r>
              <a:rPr lang="en-US" dirty="0"/>
              <a:t>	/09/how-google-builds-its-maps-and-what-it-means-for-the-</a:t>
            </a:r>
          </a:p>
          <a:p>
            <a:pPr marL="0" indent="0">
              <a:buNone/>
            </a:pPr>
            <a:r>
              <a:rPr lang="en-US" dirty="0"/>
              <a:t>	future-of-everything/261913/</a:t>
            </a:r>
          </a:p>
          <a:p>
            <a:pPr marL="0" indent="0">
              <a:buNone/>
            </a:pPr>
            <a:endParaRPr lang="en-US" dirty="0"/>
          </a:p>
          <a:p>
            <a:pPr marL="0" indent="0">
              <a:buNone/>
            </a:pPr>
            <a:r>
              <a:rPr lang="en-US" dirty="0" err="1"/>
              <a:t>qqwweee</a:t>
            </a:r>
            <a:r>
              <a:rPr lang="en-US" dirty="0"/>
              <a:t>. (2018, April 2). </a:t>
            </a:r>
            <a:r>
              <a:rPr lang="en-US" i="1" dirty="0"/>
              <a:t>keras-yolo3</a:t>
            </a:r>
            <a:r>
              <a:rPr lang="en-US" dirty="0"/>
              <a:t>. Retrieved from GitHub: </a:t>
            </a:r>
          </a:p>
          <a:p>
            <a:pPr marL="0" indent="0">
              <a:buNone/>
            </a:pPr>
            <a:r>
              <a:rPr lang="en-US" dirty="0"/>
              <a:t>	https://github.com/qqwweee/keras-yolo3</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7373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0000" lnSpcReduction="20000"/>
          </a:bodyPr>
          <a:lstStyle/>
          <a:p>
            <a:pPr marL="0" indent="0">
              <a:buNone/>
            </a:pPr>
            <a:r>
              <a:rPr lang="en-US" dirty="0"/>
              <a:t>Ross </a:t>
            </a:r>
            <a:r>
              <a:rPr lang="en-US" dirty="0" err="1"/>
              <a:t>Girshick</a:t>
            </a:r>
            <a:r>
              <a:rPr lang="en-US" dirty="0"/>
              <a:t>, J. D. (2014, October 22). </a:t>
            </a:r>
            <a:r>
              <a:rPr lang="en-US" i="1" dirty="0"/>
              <a:t>Rich feature hierarchies for accurate </a:t>
            </a:r>
          </a:p>
          <a:p>
            <a:pPr marL="0" indent="0">
              <a:buNone/>
            </a:pPr>
            <a:r>
              <a:rPr lang="en-US" i="1" dirty="0"/>
              <a:t>	object detection and semantic segmentation</a:t>
            </a:r>
            <a:r>
              <a:rPr lang="en-US" dirty="0"/>
              <a:t>. (Cornell University) </a:t>
            </a:r>
          </a:p>
          <a:p>
            <a:pPr marL="0" indent="0">
              <a:buNone/>
            </a:pPr>
            <a:r>
              <a:rPr lang="en-US" dirty="0"/>
              <a:t>	Retrieved from arXiv.org: https://arxiv.org/abs/1311.2524</a:t>
            </a:r>
          </a:p>
          <a:p>
            <a:pPr marL="0" indent="0">
              <a:buNone/>
            </a:pPr>
            <a:endParaRPr lang="en-US" dirty="0"/>
          </a:p>
          <a:p>
            <a:pPr marL="0" indent="0">
              <a:buNone/>
            </a:pPr>
            <a:r>
              <a:rPr lang="en-US" dirty="0"/>
              <a:t>Sarkis, A. (2017, September 19). </a:t>
            </a:r>
            <a:r>
              <a:rPr lang="en-US" i="1" dirty="0"/>
              <a:t>Self-Driving Cars: Implementing Real-Time Traffic </a:t>
            </a:r>
          </a:p>
          <a:p>
            <a:pPr marL="0" indent="0">
              <a:buNone/>
            </a:pPr>
            <a:r>
              <a:rPr lang="en-US" i="1" dirty="0"/>
              <a:t>	Light Detection and Classification in 2017</a:t>
            </a:r>
            <a:r>
              <a:rPr lang="en-US" dirty="0"/>
              <a:t>. Retrieved July 27, 2019, from </a:t>
            </a:r>
          </a:p>
          <a:p>
            <a:pPr marL="0" indent="0">
              <a:buNone/>
            </a:pPr>
            <a:r>
              <a:rPr lang="en-US" dirty="0"/>
              <a:t>	Medium: https://medium.com/@anthony_sarkis/self-driving-cars-implementing-</a:t>
            </a:r>
          </a:p>
          <a:p>
            <a:pPr marL="0" indent="0">
              <a:buNone/>
            </a:pPr>
            <a:r>
              <a:rPr lang="en-US" dirty="0"/>
              <a:t>	real-time-traffic-light-detection-and-classification-in-2017-7d9ae8df1c58</a:t>
            </a:r>
          </a:p>
          <a:p>
            <a:pPr marL="0" indent="0">
              <a:buNone/>
            </a:pPr>
            <a:endParaRPr lang="en-US" dirty="0"/>
          </a:p>
          <a:p>
            <a:pPr marL="0" indent="0">
              <a:buNone/>
            </a:pPr>
            <a:r>
              <a:rPr lang="en-US" dirty="0" err="1"/>
              <a:t>Shaoqing</a:t>
            </a:r>
            <a:r>
              <a:rPr lang="en-US" dirty="0"/>
              <a:t> Ren, K. H. (2016, January 6). </a:t>
            </a:r>
            <a:r>
              <a:rPr lang="en-US" i="1" dirty="0"/>
              <a:t>Faster R-CNN: Towards Real-Time Object Detection with </a:t>
            </a:r>
          </a:p>
          <a:p>
            <a:pPr marL="0" indent="0">
              <a:buNone/>
            </a:pPr>
            <a:r>
              <a:rPr lang="en-US" i="1" dirty="0"/>
              <a:t>	Region Proposal Networks</a:t>
            </a:r>
            <a:r>
              <a:rPr lang="en-US" dirty="0"/>
              <a:t>. (Cornell University) Retrieved from arXiv.org: </a:t>
            </a:r>
          </a:p>
          <a:p>
            <a:pPr marL="0" indent="0">
              <a:buNone/>
            </a:pPr>
            <a:r>
              <a:rPr lang="en-US" dirty="0"/>
              <a:t>	https://arxiv.org/abs/1506.01497</a:t>
            </a:r>
          </a:p>
        </p:txBody>
      </p:sp>
    </p:spTree>
    <p:extLst>
      <p:ext uri="{BB962C8B-B14F-4D97-AF65-F5344CB8AC3E}">
        <p14:creationId xmlns:p14="http://schemas.microsoft.com/office/powerpoint/2010/main" val="8113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7500" lnSpcReduction="20000"/>
          </a:bodyPr>
          <a:lstStyle/>
          <a:p>
            <a:pPr marL="0" indent="0">
              <a:buNone/>
            </a:pPr>
            <a:r>
              <a:rPr lang="en-US" dirty="0"/>
              <a:t>Sharma, J. G. (2018, September 27). </a:t>
            </a:r>
            <a:r>
              <a:rPr lang="en-US" i="1" dirty="0"/>
              <a:t>Deep CNN-ELM Hybrid Models for </a:t>
            </a:r>
          </a:p>
          <a:p>
            <a:pPr marL="0" indent="0">
              <a:buNone/>
            </a:pPr>
            <a:r>
              <a:rPr lang="en-US" i="1" dirty="0"/>
              <a:t>	Fire Detection in Images</a:t>
            </a:r>
            <a:r>
              <a:rPr lang="en-US" dirty="0"/>
              <a:t>. </a:t>
            </a:r>
            <a:r>
              <a:rPr lang="en-US" dirty="0" err="1"/>
              <a:t>doi:https</a:t>
            </a:r>
            <a:r>
              <a:rPr lang="en-US" dirty="0"/>
              <a:t>://doi.org/10.1007/978-3-030-</a:t>
            </a:r>
          </a:p>
          <a:p>
            <a:pPr marL="0" indent="0">
              <a:buNone/>
            </a:pPr>
            <a:r>
              <a:rPr lang="en-US" dirty="0"/>
              <a:t>	01424-7_25</a:t>
            </a:r>
          </a:p>
          <a:p>
            <a:pPr marL="0" indent="0">
              <a:buNone/>
            </a:pPr>
            <a:endParaRPr lang="en-US" dirty="0"/>
          </a:p>
          <a:p>
            <a:pPr marL="0" indent="0">
              <a:buNone/>
            </a:pPr>
            <a:r>
              <a:rPr lang="en-US" dirty="0"/>
              <a:t>Shoji Kido, Y. H. (2019, May 31). </a:t>
            </a:r>
            <a:r>
              <a:rPr lang="en-US" i="1" dirty="0"/>
              <a:t>Detection and classification of lung </a:t>
            </a:r>
          </a:p>
          <a:p>
            <a:pPr marL="0" indent="0">
              <a:buNone/>
            </a:pPr>
            <a:r>
              <a:rPr lang="en-US" i="1" dirty="0"/>
              <a:t>	abnormalities by use of convolutional neural network (CNN) and </a:t>
            </a:r>
          </a:p>
          <a:p>
            <a:pPr marL="0" indent="0">
              <a:buNone/>
            </a:pPr>
            <a:r>
              <a:rPr lang="en-US" i="1" dirty="0"/>
              <a:t>	regions with CNN features (R-CNN)</a:t>
            </a:r>
            <a:r>
              <a:rPr lang="en-US" dirty="0"/>
              <a:t>. (IEEE) Retrieved from IEEE Xplore </a:t>
            </a:r>
          </a:p>
          <a:p>
            <a:pPr marL="0" indent="0">
              <a:buNone/>
            </a:pPr>
            <a:r>
              <a:rPr lang="en-US" dirty="0"/>
              <a:t>	Digital Library: https://ieeexplore.ieee.org/document/8369798</a:t>
            </a:r>
          </a:p>
          <a:p>
            <a:pPr marL="0" indent="0">
              <a:buNone/>
            </a:pPr>
            <a:endParaRPr lang="en-US" dirty="0"/>
          </a:p>
          <a:p>
            <a:pPr marL="0" indent="0">
              <a:buNone/>
            </a:pPr>
            <a:r>
              <a:rPr lang="en-US" dirty="0" err="1"/>
              <a:t>Simplilearn</a:t>
            </a:r>
            <a:r>
              <a:rPr lang="en-US" dirty="0"/>
              <a:t>. (2018, June 19). </a:t>
            </a:r>
            <a:r>
              <a:rPr lang="en-US" i="1" dirty="0"/>
              <a:t>Convolutional Neural Network Tutorial (CNN) | </a:t>
            </a:r>
          </a:p>
          <a:p>
            <a:pPr marL="0" indent="0">
              <a:buNone/>
            </a:pPr>
            <a:r>
              <a:rPr lang="en-US" i="1" dirty="0"/>
              <a:t>	How CNN Works | Deep Learning Tutorial | </a:t>
            </a:r>
            <a:r>
              <a:rPr lang="en-US" i="1" dirty="0" err="1"/>
              <a:t>Simplilearn</a:t>
            </a:r>
            <a:r>
              <a:rPr lang="en-US" dirty="0"/>
              <a:t>. Retrieved </a:t>
            </a:r>
          </a:p>
          <a:p>
            <a:pPr marL="0" indent="0">
              <a:buNone/>
            </a:pPr>
            <a:r>
              <a:rPr lang="en-US" dirty="0"/>
              <a:t>	from YouTube: https://www.youtube.com/watch?v=Jy9-aGMB_TE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14486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7500" lnSpcReduction="20000"/>
          </a:bodyPr>
          <a:lstStyle/>
          <a:p>
            <a:pPr marL="0" indent="0">
              <a:buNone/>
            </a:pPr>
            <a:r>
              <a:rPr lang="en-US" dirty="0" err="1"/>
              <a:t>Skymind</a:t>
            </a:r>
            <a:r>
              <a:rPr lang="en-US" dirty="0"/>
              <a:t>. (n.d.). </a:t>
            </a:r>
            <a:r>
              <a:rPr lang="en-US" i="1" dirty="0"/>
              <a:t>A Beginner's Guide to Neural Networks and Deep </a:t>
            </a:r>
          </a:p>
          <a:p>
            <a:pPr marL="0" indent="0">
              <a:buNone/>
            </a:pPr>
            <a:r>
              <a:rPr lang="en-US" i="1" dirty="0"/>
              <a:t>	Learning</a:t>
            </a:r>
            <a:r>
              <a:rPr lang="en-US" dirty="0"/>
              <a:t>. Retrieved from </a:t>
            </a:r>
            <a:r>
              <a:rPr lang="en-US" dirty="0" err="1"/>
              <a:t>Skymind</a:t>
            </a:r>
            <a:r>
              <a:rPr lang="en-US" dirty="0"/>
              <a:t> AI: </a:t>
            </a:r>
          </a:p>
          <a:p>
            <a:pPr marL="0" indent="0">
              <a:buNone/>
            </a:pPr>
            <a:r>
              <a:rPr lang="en-US" dirty="0"/>
              <a:t>	https://skymind.ai/wiki/neural-network#define</a:t>
            </a:r>
          </a:p>
          <a:p>
            <a:pPr marL="0" indent="0">
              <a:buNone/>
            </a:pPr>
            <a:endParaRPr lang="en-US" dirty="0"/>
          </a:p>
          <a:p>
            <a:pPr marL="0" indent="0">
              <a:buNone/>
            </a:pPr>
            <a:r>
              <a:rPr lang="en-US" dirty="0"/>
              <a:t>Stark, H. (2017, April 26). </a:t>
            </a:r>
            <a:r>
              <a:rPr lang="en-US" i="1" dirty="0"/>
              <a:t>Since You Asked, Here's How Google Maps Really </a:t>
            </a:r>
          </a:p>
          <a:p>
            <a:pPr marL="0" indent="0">
              <a:buNone/>
            </a:pPr>
            <a:r>
              <a:rPr lang="en-US" i="1" dirty="0"/>
              <a:t>	Works</a:t>
            </a:r>
            <a:r>
              <a:rPr lang="en-US" dirty="0"/>
              <a:t>. Retrieved from Forbes: </a:t>
            </a:r>
          </a:p>
          <a:p>
            <a:pPr marL="0" indent="0">
              <a:buNone/>
            </a:pPr>
            <a:r>
              <a:rPr lang="en-US" dirty="0"/>
              <a:t>	https://www.forbes.com/sites/haroldstark/2017/04/26/since-you-</a:t>
            </a:r>
          </a:p>
          <a:p>
            <a:pPr marL="0" indent="0">
              <a:buNone/>
            </a:pPr>
            <a:r>
              <a:rPr lang="en-US" dirty="0"/>
              <a:t>	asked-</a:t>
            </a:r>
            <a:r>
              <a:rPr lang="en-US" dirty="0" err="1"/>
              <a:t>heres</a:t>
            </a:r>
            <a:r>
              <a:rPr lang="en-US" dirty="0"/>
              <a:t>-how-google-maps-really-works/#56822cb34dbe</a:t>
            </a:r>
          </a:p>
          <a:p>
            <a:pPr marL="0" indent="0">
              <a:buNone/>
            </a:pPr>
            <a:endParaRPr lang="en-US" dirty="0"/>
          </a:p>
          <a:p>
            <a:pPr marL="0" indent="0">
              <a:buNone/>
            </a:pPr>
            <a:r>
              <a:rPr lang="en-US" dirty="0"/>
              <a:t>Suresh Prasad </a:t>
            </a:r>
            <a:r>
              <a:rPr lang="en-US" dirty="0" err="1"/>
              <a:t>Kannojia</a:t>
            </a:r>
            <a:r>
              <a:rPr lang="en-US" dirty="0"/>
              <a:t>, G. J. (2018, September 27). </a:t>
            </a:r>
            <a:r>
              <a:rPr lang="en-US" i="1" dirty="0"/>
              <a:t>Ensemble of Hybrid CNN-</a:t>
            </a:r>
          </a:p>
          <a:p>
            <a:pPr marL="0" indent="0">
              <a:buNone/>
            </a:pPr>
            <a:r>
              <a:rPr lang="en-US" i="1" dirty="0"/>
              <a:t>	ELM Model for Image Classification</a:t>
            </a:r>
            <a:r>
              <a:rPr lang="en-US" dirty="0"/>
              <a:t>. Retrieved from IEEE Xplore Digital </a:t>
            </a:r>
          </a:p>
          <a:p>
            <a:pPr marL="0" indent="0">
              <a:buNone/>
            </a:pPr>
            <a:r>
              <a:rPr lang="en-US" dirty="0"/>
              <a:t>	Library: https://ieeexplore.ieee.org/document/8474196/authors#authors</a:t>
            </a:r>
          </a:p>
        </p:txBody>
      </p:sp>
    </p:spTree>
    <p:extLst>
      <p:ext uri="{BB962C8B-B14F-4D97-AF65-F5344CB8AC3E}">
        <p14:creationId xmlns:p14="http://schemas.microsoft.com/office/powerpoint/2010/main" val="193442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70D62A-0477-4EF5-93EE-210DA470199C}"/>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
        <p:nvSpPr>
          <p:cNvPr id="4" name="Rectangle 3">
            <a:extLst>
              <a:ext uri="{FF2B5EF4-FFF2-40B4-BE49-F238E27FC236}">
                <a16:creationId xmlns:a16="http://schemas.microsoft.com/office/drawing/2014/main" id="{948663E3-B18C-4B5C-B17A-0407B8463680}"/>
              </a:ext>
            </a:extLst>
          </p:cNvPr>
          <p:cNvSpPr/>
          <p:nvPr/>
        </p:nvSpPr>
        <p:spPr>
          <a:xfrm>
            <a:off x="104035" y="131680"/>
            <a:ext cx="5194051" cy="830997"/>
          </a:xfrm>
          <a:prstGeom prst="rect">
            <a:avLst/>
          </a:prstGeom>
        </p:spPr>
        <p:txBody>
          <a:bodyPr wrap="none">
            <a:spAutoFit/>
          </a:bodyPr>
          <a:lstStyle/>
          <a:p>
            <a:r>
              <a:rPr lang="en-US" altLang="zh-CN" sz="4800" dirty="0">
                <a:latin typeface="+mj-ea"/>
                <a:ea typeface="+mj-ea"/>
              </a:rPr>
              <a:t>Project Description </a:t>
            </a:r>
            <a:endParaRPr lang="zh-CN" altLang="en-US" sz="4800" dirty="0">
              <a:latin typeface="+mj-ea"/>
              <a:ea typeface="+mj-ea"/>
            </a:endParaRPr>
          </a:p>
        </p:txBody>
      </p:sp>
      <p:sp>
        <p:nvSpPr>
          <p:cNvPr id="5" name="Rectangle 4">
            <a:extLst>
              <a:ext uri="{FF2B5EF4-FFF2-40B4-BE49-F238E27FC236}">
                <a16:creationId xmlns:a16="http://schemas.microsoft.com/office/drawing/2014/main" id="{752B6627-6F49-4DFB-A8EA-DE03DC11DBF4}"/>
              </a:ext>
            </a:extLst>
          </p:cNvPr>
          <p:cNvSpPr/>
          <p:nvPr/>
        </p:nvSpPr>
        <p:spPr>
          <a:xfrm>
            <a:off x="775855" y="1634451"/>
            <a:ext cx="8432800" cy="1816010"/>
          </a:xfrm>
          <a:prstGeom prst="rect">
            <a:avLst/>
          </a:prstGeom>
        </p:spPr>
        <p:txBody>
          <a:bodyPr wrap="square">
            <a:spAutoFit/>
          </a:bodyPr>
          <a:lstStyle/>
          <a:p>
            <a:pPr marL="342900" indent="-342900" algn="just">
              <a:lnSpc>
                <a:spcPct val="160000"/>
              </a:lnSpc>
              <a:buFont typeface="Arial" panose="020B0604020202020204" pitchFamily="34" charset="0"/>
              <a:buChar char="•"/>
            </a:pPr>
            <a:r>
              <a:rPr lang="en-US" altLang="zh-CN" dirty="0"/>
              <a:t>As a secondary focus, this project implements YOLO to videos and explores the use of cloud computing to train and execute models. Visualizations and a User Interface (UI) that enable a real-time data feed to model execution are also implemented to encourage further use of our findings.</a:t>
            </a:r>
            <a:endParaRPr lang="zh-CN" altLang="zh-CN" dirty="0"/>
          </a:p>
        </p:txBody>
      </p:sp>
    </p:spTree>
    <p:extLst>
      <p:ext uri="{BB962C8B-B14F-4D97-AF65-F5344CB8AC3E}">
        <p14:creationId xmlns:p14="http://schemas.microsoft.com/office/powerpoint/2010/main" val="167344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12700"/>
            <a:ext cx="7505700" cy="864417"/>
          </a:xfrm>
        </p:spPr>
        <p:txBody>
          <a:bodyPr>
            <a:normAutofit/>
          </a:bodyPr>
          <a:lstStyle/>
          <a:p>
            <a:r>
              <a:rPr lang="en-US" sz="4800" dirty="0"/>
              <a:t>Why We Chose This Project?</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0327"/>
            <a:ext cx="9144000" cy="4722920"/>
          </a:xfrm>
        </p:spPr>
        <p:txBody>
          <a:bodyPr>
            <a:normAutofit/>
          </a:bodyPr>
          <a:lstStyle/>
          <a:p>
            <a:pPr marL="285750" indent="-285750" algn="just">
              <a:lnSpc>
                <a:spcPct val="150000"/>
              </a:lnSpc>
              <a:buFont typeface="Arial" panose="020B0604020202020204" pitchFamily="34" charset="0"/>
              <a:buChar char="•"/>
            </a:pPr>
            <a:r>
              <a:rPr lang="en-US" altLang="zh-CN" sz="1800" dirty="0"/>
              <a:t>We want to classify Simpson characters from images and from videos. We also want to extend this functionality when we have multiple characters in an image. We should be able to recognize each individual character and draw bounding box around each. We need to have good interface to perform the classification.</a:t>
            </a:r>
          </a:p>
          <a:p>
            <a:pPr marL="285750" indent="-285750" algn="just">
              <a:lnSpc>
                <a:spcPct val="150000"/>
              </a:lnSpc>
              <a:buFont typeface="Arial" panose="020B0604020202020204" pitchFamily="34" charset="0"/>
              <a:buChar char="•"/>
            </a:pPr>
            <a:r>
              <a:rPr lang="en-US" altLang="zh-CN" sz="1800" dirty="0"/>
              <a:t>Simpson is a very popular cartoon and our team was interested in working on an image analytics related project.  On seeing the Kaggle dataset related to image detection of Simpson’s characters (as proposed in the Suggested Projects by our Professor), our team decided to work on this.</a:t>
            </a:r>
            <a:endParaRPr lang="en-US" sz="1800" dirty="0"/>
          </a:p>
        </p:txBody>
      </p:sp>
      <p:pic>
        <p:nvPicPr>
          <p:cNvPr id="4" name="Picture 3">
            <a:extLst>
              <a:ext uri="{FF2B5EF4-FFF2-40B4-BE49-F238E27FC236}">
                <a16:creationId xmlns:a16="http://schemas.microsoft.com/office/drawing/2014/main" id="{607C721F-5CE8-4939-86A6-5A272BDC6EF7}"/>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Tree>
    <p:extLst>
      <p:ext uri="{BB962C8B-B14F-4D97-AF65-F5344CB8AC3E}">
        <p14:creationId xmlns:p14="http://schemas.microsoft.com/office/powerpoint/2010/main" val="47705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6;p21">
            <a:extLst>
              <a:ext uri="{FF2B5EF4-FFF2-40B4-BE49-F238E27FC236}">
                <a16:creationId xmlns:a16="http://schemas.microsoft.com/office/drawing/2014/main" id="{486FE3C2-844C-4D48-A5A7-96E8A31A03A4}"/>
              </a:ext>
            </a:extLst>
          </p:cNvPr>
          <p:cNvSpPr>
            <a:spLocks noChangeArrowheads="1"/>
          </p:cNvSpPr>
          <p:nvPr/>
        </p:nvSpPr>
        <p:spPr bwMode="auto">
          <a:xfrm>
            <a:off x="1380292" y="3072784"/>
            <a:ext cx="1462088" cy="952500"/>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Data set was downloaded from Kaggle.com</a:t>
            </a:r>
            <a:endParaRPr lang="en-US" altLang="en-US" dirty="0"/>
          </a:p>
          <a:p>
            <a:pPr algn="ctr" eaLnBrk="1" hangingPunct="1"/>
            <a:r>
              <a:rPr lang="en-US" altLang="en-US" sz="1200" dirty="0">
                <a:solidFill>
                  <a:srgbClr val="FFFFFF"/>
                </a:solidFill>
              </a:rPr>
              <a:t>(How)</a:t>
            </a:r>
            <a:endParaRPr lang="en-US" altLang="en-US" dirty="0"/>
          </a:p>
        </p:txBody>
      </p:sp>
      <p:sp>
        <p:nvSpPr>
          <p:cNvPr id="3" name="Google Shape;197;p21">
            <a:extLst>
              <a:ext uri="{FF2B5EF4-FFF2-40B4-BE49-F238E27FC236}">
                <a16:creationId xmlns:a16="http://schemas.microsoft.com/office/drawing/2014/main" id="{BB424D9F-D5EB-4651-AD19-8049F6BBB961}"/>
              </a:ext>
            </a:extLst>
          </p:cNvPr>
          <p:cNvSpPr>
            <a:spLocks noChangeArrowheads="1"/>
          </p:cNvSpPr>
          <p:nvPr/>
        </p:nvSpPr>
        <p:spPr bwMode="auto">
          <a:xfrm>
            <a:off x="3318630" y="3256934"/>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dirty="0"/>
              <a:t>Cause</a:t>
            </a:r>
          </a:p>
        </p:txBody>
      </p:sp>
      <p:cxnSp>
        <p:nvCxnSpPr>
          <p:cNvPr id="4" name="Google Shape;198;p21">
            <a:extLst>
              <a:ext uri="{FF2B5EF4-FFF2-40B4-BE49-F238E27FC236}">
                <a16:creationId xmlns:a16="http://schemas.microsoft.com/office/drawing/2014/main" id="{F3BE10D1-799A-4F40-AD0C-513715536C45}"/>
              </a:ext>
            </a:extLst>
          </p:cNvPr>
          <p:cNvCxnSpPr>
            <a:cxnSpLocks noChangeShapeType="1"/>
            <a:stCxn id="2" idx="3"/>
            <a:endCxn id="3" idx="1"/>
          </p:cNvCxnSpPr>
          <p:nvPr/>
        </p:nvCxnSpPr>
        <p:spPr bwMode="auto">
          <a:xfrm flipV="1">
            <a:off x="2842380" y="3542684"/>
            <a:ext cx="476250" cy="635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5" name="Google Shape;199;p21">
            <a:extLst>
              <a:ext uri="{FF2B5EF4-FFF2-40B4-BE49-F238E27FC236}">
                <a16:creationId xmlns:a16="http://schemas.microsoft.com/office/drawing/2014/main" id="{EA3071FD-41C5-4D63-833B-BF393676FEA2}"/>
              </a:ext>
            </a:extLst>
          </p:cNvPr>
          <p:cNvSpPr>
            <a:spLocks noChangeArrowheads="1"/>
          </p:cNvSpPr>
          <p:nvPr/>
        </p:nvSpPr>
        <p:spPr bwMode="auto">
          <a:xfrm>
            <a:off x="5329992" y="2937847"/>
            <a:ext cx="1841499" cy="1197770"/>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Dataset has grown since it was initiated because author has added new images over a period of time.</a:t>
            </a:r>
            <a:endParaRPr lang="en-US" altLang="en-US" dirty="0"/>
          </a:p>
          <a:p>
            <a:pPr algn="ctr" eaLnBrk="1" hangingPunct="1"/>
            <a:r>
              <a:rPr lang="en-US" altLang="en-US" sz="1200" dirty="0">
                <a:solidFill>
                  <a:srgbClr val="FFFFFF"/>
                </a:solidFill>
              </a:rPr>
              <a:t>(What)</a:t>
            </a:r>
            <a:endParaRPr lang="en-US" altLang="en-US" dirty="0"/>
          </a:p>
        </p:txBody>
      </p:sp>
      <p:sp>
        <p:nvSpPr>
          <p:cNvPr id="6" name="Google Shape;200;p21">
            <a:extLst>
              <a:ext uri="{FF2B5EF4-FFF2-40B4-BE49-F238E27FC236}">
                <a16:creationId xmlns:a16="http://schemas.microsoft.com/office/drawing/2014/main" id="{529F9F28-3771-4ACE-842B-D0FBE1E5DEDB}"/>
              </a:ext>
            </a:extLst>
          </p:cNvPr>
          <p:cNvSpPr>
            <a:spLocks noChangeArrowheads="1"/>
          </p:cNvSpPr>
          <p:nvPr/>
        </p:nvSpPr>
        <p:spPr bwMode="auto">
          <a:xfrm>
            <a:off x="7601705" y="3248996"/>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800" dirty="0">
                <a:solidFill>
                  <a:schemeClr val="tx1"/>
                </a:solidFill>
              </a:rPr>
              <a:t>Reason</a:t>
            </a:r>
            <a:endParaRPr lang="en-US" altLang="en-US" dirty="0">
              <a:solidFill>
                <a:schemeClr val="tx1"/>
              </a:solidFill>
            </a:endParaRPr>
          </a:p>
        </p:txBody>
      </p:sp>
      <p:sp>
        <p:nvSpPr>
          <p:cNvPr id="7" name="Google Shape;201;p21">
            <a:extLst>
              <a:ext uri="{FF2B5EF4-FFF2-40B4-BE49-F238E27FC236}">
                <a16:creationId xmlns:a16="http://schemas.microsoft.com/office/drawing/2014/main" id="{C152F5B8-AC21-4769-A6B0-7B83943ED4DA}"/>
              </a:ext>
            </a:extLst>
          </p:cNvPr>
          <p:cNvSpPr>
            <a:spLocks noChangeArrowheads="1"/>
          </p:cNvSpPr>
          <p:nvPr/>
        </p:nvSpPr>
        <p:spPr bwMode="auto">
          <a:xfrm>
            <a:off x="9443204" y="3051352"/>
            <a:ext cx="1460500" cy="966788"/>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Interest in image analytics, deep learning.</a:t>
            </a:r>
            <a:endParaRPr lang="en-US" altLang="en-US" dirty="0"/>
          </a:p>
          <a:p>
            <a:pPr algn="ctr" eaLnBrk="1" hangingPunct="1"/>
            <a:r>
              <a:rPr lang="en-US" altLang="en-US" sz="1200" dirty="0">
                <a:solidFill>
                  <a:srgbClr val="FFFFFF"/>
                </a:solidFill>
              </a:rPr>
              <a:t>(Why)</a:t>
            </a:r>
            <a:endParaRPr lang="en-US" altLang="en-US" dirty="0"/>
          </a:p>
        </p:txBody>
      </p:sp>
      <p:cxnSp>
        <p:nvCxnSpPr>
          <p:cNvPr id="8" name="Google Shape;202;p21">
            <a:extLst>
              <a:ext uri="{FF2B5EF4-FFF2-40B4-BE49-F238E27FC236}">
                <a16:creationId xmlns:a16="http://schemas.microsoft.com/office/drawing/2014/main" id="{548602C9-03D5-41CA-8D20-2E3D349FED89}"/>
              </a:ext>
            </a:extLst>
          </p:cNvPr>
          <p:cNvCxnSpPr>
            <a:cxnSpLocks noChangeShapeType="1"/>
            <a:stCxn id="3" idx="3"/>
            <a:endCxn id="5" idx="1"/>
          </p:cNvCxnSpPr>
          <p:nvPr/>
        </p:nvCxnSpPr>
        <p:spPr bwMode="auto">
          <a:xfrm flipV="1">
            <a:off x="4601330" y="3536732"/>
            <a:ext cx="728662" cy="5952"/>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9" name="Google Shape;203;p21">
            <a:extLst>
              <a:ext uri="{FF2B5EF4-FFF2-40B4-BE49-F238E27FC236}">
                <a16:creationId xmlns:a16="http://schemas.microsoft.com/office/drawing/2014/main" id="{B609D8F9-B76F-49BB-B243-609D4026E6CE}"/>
              </a:ext>
            </a:extLst>
          </p:cNvPr>
          <p:cNvCxnSpPr>
            <a:cxnSpLocks noChangeShapeType="1"/>
            <a:stCxn id="6" idx="3"/>
            <a:endCxn id="7" idx="1"/>
          </p:cNvCxnSpPr>
          <p:nvPr/>
        </p:nvCxnSpPr>
        <p:spPr bwMode="auto">
          <a:xfrm>
            <a:off x="8884405" y="3534746"/>
            <a:ext cx="558799" cy="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0" name="Google Shape;204;p21">
            <a:extLst>
              <a:ext uri="{FF2B5EF4-FFF2-40B4-BE49-F238E27FC236}">
                <a16:creationId xmlns:a16="http://schemas.microsoft.com/office/drawing/2014/main" id="{6390E62F-4D43-4FD4-901F-180C40F48271}"/>
              </a:ext>
            </a:extLst>
          </p:cNvPr>
          <p:cNvCxnSpPr>
            <a:cxnSpLocks noChangeShapeType="1"/>
            <a:stCxn id="5" idx="3"/>
            <a:endCxn id="6" idx="1"/>
          </p:cNvCxnSpPr>
          <p:nvPr/>
        </p:nvCxnSpPr>
        <p:spPr bwMode="auto">
          <a:xfrm flipV="1">
            <a:off x="7171491" y="3534746"/>
            <a:ext cx="430214" cy="1986"/>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11" name="Google Shape;205;p21">
            <a:extLst>
              <a:ext uri="{FF2B5EF4-FFF2-40B4-BE49-F238E27FC236}">
                <a16:creationId xmlns:a16="http://schemas.microsoft.com/office/drawing/2014/main" id="{BE607FF2-4D42-424A-9D6F-A010028226BA}"/>
              </a:ext>
            </a:extLst>
          </p:cNvPr>
          <p:cNvSpPr>
            <a:spLocks noChangeArrowheads="1"/>
          </p:cNvSpPr>
          <p:nvPr/>
        </p:nvSpPr>
        <p:spPr bwMode="auto">
          <a:xfrm>
            <a:off x="5596692" y="2017097"/>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t>Agent</a:t>
            </a:r>
          </a:p>
        </p:txBody>
      </p:sp>
      <p:sp>
        <p:nvSpPr>
          <p:cNvPr id="12" name="Google Shape;206;p21">
            <a:extLst>
              <a:ext uri="{FF2B5EF4-FFF2-40B4-BE49-F238E27FC236}">
                <a16:creationId xmlns:a16="http://schemas.microsoft.com/office/drawing/2014/main" id="{725CBE7C-0574-403E-A9FB-00A044B02AFA}"/>
              </a:ext>
            </a:extLst>
          </p:cNvPr>
          <p:cNvSpPr>
            <a:spLocks noChangeArrowheads="1"/>
          </p:cNvSpPr>
          <p:nvPr/>
        </p:nvSpPr>
        <p:spPr bwMode="auto">
          <a:xfrm>
            <a:off x="5329992" y="951885"/>
            <a:ext cx="1816100" cy="809625"/>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a:solidFill>
                  <a:srgbClr val="FFFFFF"/>
                </a:solidFill>
              </a:rPr>
              <a:t> License CC BY-NC-SA 4.0  (Creative Commons License)</a:t>
            </a:r>
            <a:endParaRPr lang="en-US" altLang="en-US"/>
          </a:p>
          <a:p>
            <a:pPr algn="ctr" eaLnBrk="1" hangingPunct="1"/>
            <a:r>
              <a:rPr lang="en-US" altLang="en-US" sz="1200">
                <a:solidFill>
                  <a:srgbClr val="FFFFFF"/>
                </a:solidFill>
              </a:rPr>
              <a:t>(Who)</a:t>
            </a:r>
            <a:endParaRPr lang="en-US" altLang="en-US"/>
          </a:p>
        </p:txBody>
      </p:sp>
      <p:sp>
        <p:nvSpPr>
          <p:cNvPr id="13" name="Google Shape;207;p21">
            <a:extLst>
              <a:ext uri="{FF2B5EF4-FFF2-40B4-BE49-F238E27FC236}">
                <a16:creationId xmlns:a16="http://schemas.microsoft.com/office/drawing/2014/main" id="{0D9DEBDA-45B9-4DCD-8A88-F18C1A77F8A6}"/>
              </a:ext>
            </a:extLst>
          </p:cNvPr>
          <p:cNvSpPr>
            <a:spLocks noChangeArrowheads="1"/>
          </p:cNvSpPr>
          <p:nvPr/>
        </p:nvSpPr>
        <p:spPr bwMode="auto">
          <a:xfrm>
            <a:off x="5507792" y="5515947"/>
            <a:ext cx="1460500" cy="619124"/>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Simson’s seasons 4-24</a:t>
            </a:r>
            <a:endParaRPr lang="en-US" altLang="en-US" dirty="0"/>
          </a:p>
          <a:p>
            <a:pPr algn="ctr" eaLnBrk="1" hangingPunct="1"/>
            <a:r>
              <a:rPr lang="en-US" altLang="en-US" sz="1200" dirty="0">
                <a:solidFill>
                  <a:srgbClr val="FFFFFF"/>
                </a:solidFill>
              </a:rPr>
              <a:t>(When)</a:t>
            </a:r>
            <a:endParaRPr lang="en-US" altLang="en-US" dirty="0"/>
          </a:p>
        </p:txBody>
      </p:sp>
      <p:sp>
        <p:nvSpPr>
          <p:cNvPr id="14" name="Google Shape;208;p21">
            <a:extLst>
              <a:ext uri="{FF2B5EF4-FFF2-40B4-BE49-F238E27FC236}">
                <a16:creationId xmlns:a16="http://schemas.microsoft.com/office/drawing/2014/main" id="{2672902D-E8C8-4010-8058-26AAB1F1F897}"/>
              </a:ext>
            </a:extLst>
          </p:cNvPr>
          <p:cNvSpPr>
            <a:spLocks noChangeArrowheads="1"/>
          </p:cNvSpPr>
          <p:nvPr/>
        </p:nvSpPr>
        <p:spPr bwMode="auto">
          <a:xfrm>
            <a:off x="2958267" y="5446097"/>
            <a:ext cx="1460500" cy="458786"/>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a:solidFill>
                  <a:srgbClr val="FFFFFF"/>
                </a:solidFill>
              </a:rPr>
              <a:t>In Kaggle.com</a:t>
            </a:r>
            <a:endParaRPr lang="en-US" altLang="en-US"/>
          </a:p>
          <a:p>
            <a:pPr algn="ctr" eaLnBrk="1" hangingPunct="1"/>
            <a:r>
              <a:rPr lang="en-US" altLang="en-US" sz="1200">
                <a:solidFill>
                  <a:srgbClr val="FFFFFF"/>
                </a:solidFill>
              </a:rPr>
              <a:t>(Where)</a:t>
            </a:r>
            <a:endParaRPr lang="en-US" altLang="en-US"/>
          </a:p>
        </p:txBody>
      </p:sp>
      <p:sp>
        <p:nvSpPr>
          <p:cNvPr id="15" name="Google Shape;209;p21">
            <a:extLst>
              <a:ext uri="{FF2B5EF4-FFF2-40B4-BE49-F238E27FC236}">
                <a16:creationId xmlns:a16="http://schemas.microsoft.com/office/drawing/2014/main" id="{DA78AD70-0897-4CE3-BF9E-18327C7D667B}"/>
              </a:ext>
            </a:extLst>
          </p:cNvPr>
          <p:cNvSpPr>
            <a:spLocks noChangeArrowheads="1"/>
          </p:cNvSpPr>
          <p:nvPr/>
        </p:nvSpPr>
        <p:spPr bwMode="auto">
          <a:xfrm>
            <a:off x="3345618" y="4135616"/>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dirty="0"/>
              <a:t>Location</a:t>
            </a:r>
          </a:p>
        </p:txBody>
      </p:sp>
      <p:sp>
        <p:nvSpPr>
          <p:cNvPr id="16" name="Google Shape;210;p21">
            <a:extLst>
              <a:ext uri="{FF2B5EF4-FFF2-40B4-BE49-F238E27FC236}">
                <a16:creationId xmlns:a16="http://schemas.microsoft.com/office/drawing/2014/main" id="{AB22049E-A442-41FA-A08B-3F2374CC24D0}"/>
              </a:ext>
            </a:extLst>
          </p:cNvPr>
          <p:cNvSpPr>
            <a:spLocks noChangeArrowheads="1"/>
          </p:cNvSpPr>
          <p:nvPr/>
        </p:nvSpPr>
        <p:spPr bwMode="auto">
          <a:xfrm>
            <a:off x="5596692" y="4595197"/>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t>Time</a:t>
            </a:r>
          </a:p>
        </p:txBody>
      </p:sp>
      <p:cxnSp>
        <p:nvCxnSpPr>
          <p:cNvPr id="17" name="Google Shape;211;p21">
            <a:extLst>
              <a:ext uri="{FF2B5EF4-FFF2-40B4-BE49-F238E27FC236}">
                <a16:creationId xmlns:a16="http://schemas.microsoft.com/office/drawing/2014/main" id="{3F38FF0F-B608-40C0-99EA-271597F27C63}"/>
              </a:ext>
            </a:extLst>
          </p:cNvPr>
          <p:cNvCxnSpPr>
            <a:cxnSpLocks noChangeShapeType="1"/>
            <a:endCxn id="11" idx="2"/>
          </p:cNvCxnSpPr>
          <p:nvPr/>
        </p:nvCxnSpPr>
        <p:spPr bwMode="auto">
          <a:xfrm flipV="1">
            <a:off x="6238042" y="2588597"/>
            <a:ext cx="0" cy="280988"/>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8" name="Google Shape;212;p21">
            <a:extLst>
              <a:ext uri="{FF2B5EF4-FFF2-40B4-BE49-F238E27FC236}">
                <a16:creationId xmlns:a16="http://schemas.microsoft.com/office/drawing/2014/main" id="{877875B7-B8BB-42D0-9F9E-676E37B4B00B}"/>
              </a:ext>
            </a:extLst>
          </p:cNvPr>
          <p:cNvCxnSpPr>
            <a:cxnSpLocks noChangeShapeType="1"/>
            <a:stCxn id="11" idx="0"/>
            <a:endCxn id="12" idx="2"/>
          </p:cNvCxnSpPr>
          <p:nvPr/>
        </p:nvCxnSpPr>
        <p:spPr bwMode="auto">
          <a:xfrm flipV="1">
            <a:off x="6238042" y="1761510"/>
            <a:ext cx="0" cy="255587"/>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9" name="Google Shape;213;p21">
            <a:extLst>
              <a:ext uri="{FF2B5EF4-FFF2-40B4-BE49-F238E27FC236}">
                <a16:creationId xmlns:a16="http://schemas.microsoft.com/office/drawing/2014/main" id="{5C356EA7-BCB0-483B-8D9C-1C6F51826A04}"/>
              </a:ext>
            </a:extLst>
          </p:cNvPr>
          <p:cNvCxnSpPr>
            <a:cxnSpLocks noChangeShapeType="1"/>
            <a:stCxn id="5" idx="2"/>
            <a:endCxn id="16" idx="0"/>
          </p:cNvCxnSpPr>
          <p:nvPr/>
        </p:nvCxnSpPr>
        <p:spPr bwMode="auto">
          <a:xfrm flipH="1">
            <a:off x="6238042" y="4135617"/>
            <a:ext cx="12700" cy="45958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0" name="Google Shape;214;p21">
            <a:extLst>
              <a:ext uri="{FF2B5EF4-FFF2-40B4-BE49-F238E27FC236}">
                <a16:creationId xmlns:a16="http://schemas.microsoft.com/office/drawing/2014/main" id="{89FAE971-8781-4816-B64A-D704E56615EF}"/>
              </a:ext>
            </a:extLst>
          </p:cNvPr>
          <p:cNvCxnSpPr>
            <a:cxnSpLocks noChangeShapeType="1"/>
            <a:stCxn id="16" idx="2"/>
            <a:endCxn id="13" idx="0"/>
          </p:cNvCxnSpPr>
          <p:nvPr/>
        </p:nvCxnSpPr>
        <p:spPr bwMode="auto">
          <a:xfrm>
            <a:off x="6238042" y="5166697"/>
            <a:ext cx="0" cy="34925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1" name="Google Shape;215;p21">
            <a:extLst>
              <a:ext uri="{FF2B5EF4-FFF2-40B4-BE49-F238E27FC236}">
                <a16:creationId xmlns:a16="http://schemas.microsoft.com/office/drawing/2014/main" id="{48AD32E8-16A8-4762-B703-846694E7F001}"/>
              </a:ext>
            </a:extLst>
          </p:cNvPr>
          <p:cNvCxnSpPr>
            <a:cxnSpLocks noChangeShapeType="1"/>
            <a:endCxn id="15" idx="3"/>
          </p:cNvCxnSpPr>
          <p:nvPr/>
        </p:nvCxnSpPr>
        <p:spPr bwMode="auto">
          <a:xfrm rot="10800000" flipV="1">
            <a:off x="4628318" y="3807796"/>
            <a:ext cx="879474" cy="613569"/>
          </a:xfrm>
          <a:prstGeom prst="bentConnector3">
            <a:avLst>
              <a:gd name="adj1" fmla="val 50000"/>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2" name="Google Shape;216;p21">
            <a:extLst>
              <a:ext uri="{FF2B5EF4-FFF2-40B4-BE49-F238E27FC236}">
                <a16:creationId xmlns:a16="http://schemas.microsoft.com/office/drawing/2014/main" id="{D3168F78-343B-4BB2-B0E0-D7258B9E3FEE}"/>
              </a:ext>
            </a:extLst>
          </p:cNvPr>
          <p:cNvCxnSpPr>
            <a:cxnSpLocks noChangeShapeType="1"/>
            <a:stCxn id="16" idx="1"/>
            <a:endCxn id="14" idx="3"/>
          </p:cNvCxnSpPr>
          <p:nvPr/>
        </p:nvCxnSpPr>
        <p:spPr bwMode="auto">
          <a:xfrm rot="10800000" flipV="1">
            <a:off x="4418768" y="4880946"/>
            <a:ext cx="1177925" cy="794543"/>
          </a:xfrm>
          <a:prstGeom prst="bentConnector3">
            <a:avLst>
              <a:gd name="adj1" fmla="val 50000"/>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23" name="Title 1">
            <a:extLst>
              <a:ext uri="{FF2B5EF4-FFF2-40B4-BE49-F238E27FC236}">
                <a16:creationId xmlns:a16="http://schemas.microsoft.com/office/drawing/2014/main" id="{2D322A9F-E813-4276-941B-BDB3AECB03B8}"/>
              </a:ext>
            </a:extLst>
          </p:cNvPr>
          <p:cNvSpPr txBox="1">
            <a:spLocks/>
          </p:cNvSpPr>
          <p:nvPr/>
        </p:nvSpPr>
        <p:spPr>
          <a:xfrm>
            <a:off x="0" y="-14472"/>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About Data</a:t>
            </a:r>
          </a:p>
        </p:txBody>
      </p:sp>
      <p:pic>
        <p:nvPicPr>
          <p:cNvPr id="24" name="Picture 23">
            <a:extLst>
              <a:ext uri="{FF2B5EF4-FFF2-40B4-BE49-F238E27FC236}">
                <a16:creationId xmlns:a16="http://schemas.microsoft.com/office/drawing/2014/main" id="{A59A922F-29F9-4ED8-94DC-AD927072432D}"/>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Tree>
    <p:extLst>
      <p:ext uri="{BB962C8B-B14F-4D97-AF65-F5344CB8AC3E}">
        <p14:creationId xmlns:p14="http://schemas.microsoft.com/office/powerpoint/2010/main" val="127479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0"/>
            <a:ext cx="3379433" cy="855540"/>
          </a:xfrm>
        </p:spPr>
        <p:txBody>
          <a:bodyPr>
            <a:normAutofit/>
          </a:bodyPr>
          <a:lstStyle/>
          <a:p>
            <a:r>
              <a:rPr lang="en-US" sz="4800" dirty="0"/>
              <a:t>About Data</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81236" y="1225357"/>
            <a:ext cx="9038895" cy="3666953"/>
          </a:xfrm>
        </p:spPr>
        <p:txBody>
          <a:bodyPr>
            <a:normAutofit/>
          </a:bodyPr>
          <a:lstStyle/>
          <a:p>
            <a:pPr marL="285750" indent="-285750" algn="just">
              <a:lnSpc>
                <a:spcPct val="150000"/>
              </a:lnSpc>
              <a:buFont typeface="Arial" panose="020B0604020202020204" pitchFamily="34" charset="0"/>
              <a:buChar char="•"/>
            </a:pPr>
            <a:r>
              <a:rPr lang="en-US" altLang="zh-CN" sz="1800" dirty="0"/>
              <a:t>The image dataset available on Kaggle.com has 20 folders (one for each Simpson character) with 400-2000 pictures in each folder.  </a:t>
            </a:r>
          </a:p>
          <a:p>
            <a:pPr marL="285750" indent="-285750" algn="just">
              <a:lnSpc>
                <a:spcPct val="150000"/>
              </a:lnSpc>
              <a:buFont typeface="Arial" panose="020B0604020202020204" pitchFamily="34" charset="0"/>
              <a:buChar char="•"/>
            </a:pPr>
            <a:r>
              <a:rPr lang="en-US" altLang="zh-CN" sz="1800" dirty="0"/>
              <a:t>This image dataset is a collection of video frame captures from Simpson’s episodes. Dataset includes images that feature multiple characters in a single frame.</a:t>
            </a:r>
          </a:p>
          <a:p>
            <a:pPr marL="285750" indent="-285750" algn="just">
              <a:lnSpc>
                <a:spcPct val="150000"/>
              </a:lnSpc>
              <a:buFont typeface="Arial" panose="020B0604020202020204" pitchFamily="34" charset="0"/>
              <a:buChar char="•"/>
            </a:pPr>
            <a:r>
              <a:rPr lang="en-US" altLang="zh-CN" sz="1800" dirty="0">
                <a:solidFill>
                  <a:schemeClr val="tx1"/>
                </a:solidFill>
              </a:rPr>
              <a:t>There may be insufficient images with multiple characters for tagging.  This may require the team to generate additional frames with multiple characters</a:t>
            </a:r>
            <a:r>
              <a:rPr lang="en-US" altLang="zh-CN" sz="1800" dirty="0"/>
              <a:t>. </a:t>
            </a:r>
          </a:p>
          <a:p>
            <a:pPr algn="just">
              <a:lnSpc>
                <a:spcPct val="150000"/>
              </a:lnSpc>
            </a:pPr>
            <a:endParaRPr lang="en-US" altLang="zh-CN" sz="1800" dirty="0">
              <a:solidFill>
                <a:schemeClr val="tx1"/>
              </a:solidFill>
            </a:endParaRPr>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solidFill>
                <a:srgbClr val="000000"/>
              </a:solidFill>
            </a:endParaRPr>
          </a:p>
          <a:p>
            <a:endParaRPr lang="en-US" sz="1800" dirty="0"/>
          </a:p>
        </p:txBody>
      </p:sp>
      <p:pic>
        <p:nvPicPr>
          <p:cNvPr id="5" name="Picture 4">
            <a:extLst>
              <a:ext uri="{FF2B5EF4-FFF2-40B4-BE49-F238E27FC236}">
                <a16:creationId xmlns:a16="http://schemas.microsoft.com/office/drawing/2014/main" id="{538C19D4-6995-4EEC-A06C-712C77AAE39C}"/>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7" name="Rectangle 6">
            <a:extLst>
              <a:ext uri="{FF2B5EF4-FFF2-40B4-BE49-F238E27FC236}">
                <a16:creationId xmlns:a16="http://schemas.microsoft.com/office/drawing/2014/main" id="{5B0501B6-27B4-4D5E-AD22-C196D3BB3524}"/>
              </a:ext>
            </a:extLst>
          </p:cNvPr>
          <p:cNvSpPr/>
          <p:nvPr/>
        </p:nvSpPr>
        <p:spPr>
          <a:xfrm>
            <a:off x="781236" y="4198310"/>
            <a:ext cx="9038895" cy="212763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dirty="0"/>
              <a:t>File descriptions and explanations:</a:t>
            </a:r>
          </a:p>
          <a:p>
            <a:pPr algn="just">
              <a:lnSpc>
                <a:spcPct val="150000"/>
              </a:lnSpc>
            </a:pPr>
            <a:r>
              <a:rPr lang="en-US" altLang="zh-CN" b="1" dirty="0"/>
              <a:t>                             File simpson-set.tar.gz </a:t>
            </a:r>
            <a:r>
              <a:rPr lang="en-US" altLang="zh-CN" dirty="0"/>
              <a:t>: This is an image dataset: 20 folders (one for each character) with 400-2000 pictures in each folder.</a:t>
            </a:r>
          </a:p>
          <a:p>
            <a:pPr algn="just">
              <a:lnSpc>
                <a:spcPct val="150000"/>
              </a:lnSpc>
            </a:pPr>
            <a:r>
              <a:rPr lang="en-US" altLang="zh-CN" b="1" dirty="0"/>
              <a:t>                             File annotation.txt </a:t>
            </a:r>
            <a:r>
              <a:rPr lang="en-US" altLang="zh-CN" dirty="0"/>
              <a:t>: Annotation file for bounding boxes for each  character</a:t>
            </a:r>
          </a:p>
        </p:txBody>
      </p:sp>
    </p:spTree>
    <p:extLst>
      <p:ext uri="{BB962C8B-B14F-4D97-AF65-F5344CB8AC3E}">
        <p14:creationId xmlns:p14="http://schemas.microsoft.com/office/powerpoint/2010/main" val="221394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5AF7-10FF-4E19-A206-3E8E7C1A3591}"/>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3" name="Picture 2">
            <a:extLst>
              <a:ext uri="{FF2B5EF4-FFF2-40B4-BE49-F238E27FC236}">
                <a16:creationId xmlns:a16="http://schemas.microsoft.com/office/drawing/2014/main" id="{574382F5-D1F5-41BD-B038-B82973325860}"/>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4" name="Rectangle 3">
            <a:extLst>
              <a:ext uri="{FF2B5EF4-FFF2-40B4-BE49-F238E27FC236}">
                <a16:creationId xmlns:a16="http://schemas.microsoft.com/office/drawing/2014/main" id="{A9E75F69-B6A3-42E8-9B41-5D8C6557793E}"/>
              </a:ext>
            </a:extLst>
          </p:cNvPr>
          <p:cNvSpPr/>
          <p:nvPr/>
        </p:nvSpPr>
        <p:spPr>
          <a:xfrm>
            <a:off x="331432" y="845118"/>
            <a:ext cx="7032753" cy="369332"/>
          </a:xfrm>
          <a:prstGeom prst="rect">
            <a:avLst/>
          </a:prstGeom>
        </p:spPr>
        <p:txBody>
          <a:bodyPr wrap="square">
            <a:spAutoFit/>
          </a:bodyPr>
          <a:lstStyle/>
          <a:p>
            <a:r>
              <a:rPr lang="en-US" altLang="en-US" dirty="0"/>
              <a:t>Table showing all characters with over 100 images in the dataset</a:t>
            </a:r>
            <a:endParaRPr lang="zh-CN" altLang="en-US" dirty="0"/>
          </a:p>
        </p:txBody>
      </p:sp>
      <p:pic>
        <p:nvPicPr>
          <p:cNvPr id="5" name="Google Shape;157;p18">
            <a:extLst>
              <a:ext uri="{FF2B5EF4-FFF2-40B4-BE49-F238E27FC236}">
                <a16:creationId xmlns:a16="http://schemas.microsoft.com/office/drawing/2014/main" id="{8D059781-72DE-4860-8F0C-928364524C7B}"/>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r="38589"/>
          <a:stretch>
            <a:fillRect/>
          </a:stretch>
        </p:blipFill>
        <p:spPr bwMode="auto">
          <a:xfrm>
            <a:off x="6915149" y="1417135"/>
            <a:ext cx="4302579" cy="525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oogle Shape;162;p18">
            <a:extLst>
              <a:ext uri="{FF2B5EF4-FFF2-40B4-BE49-F238E27FC236}">
                <a16:creationId xmlns:a16="http://schemas.microsoft.com/office/drawing/2014/main" id="{A960C609-9651-43A1-8CE6-89FF688F6DC4}"/>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1338943"/>
            <a:ext cx="6505421" cy="530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06575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78</TotalTime>
  <Words>1859</Words>
  <Application>Microsoft Office PowerPoint</Application>
  <PresentationFormat>Widescreen</PresentationFormat>
  <Paragraphs>388</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等线 Light</vt:lpstr>
      <vt:lpstr>Arial</vt:lpstr>
      <vt:lpstr>Calibri</vt:lpstr>
      <vt:lpstr>Calibri Light</vt:lpstr>
      <vt:lpstr>Helvetica Neue</vt:lpstr>
      <vt:lpstr>Wingdings</vt:lpstr>
      <vt:lpstr>Office Theme</vt:lpstr>
      <vt:lpstr>PowerPoint Presentation</vt:lpstr>
      <vt:lpstr>Roles of Teammembers</vt:lpstr>
      <vt:lpstr>Introduction</vt:lpstr>
      <vt:lpstr>Project Description </vt:lpstr>
      <vt:lpstr>PowerPoint Presentation</vt:lpstr>
      <vt:lpstr>Why We Chose This Project?</vt:lpstr>
      <vt:lpstr>PowerPoint Presentation</vt:lpstr>
      <vt:lpstr>About Data</vt:lpstr>
      <vt:lpstr>PowerPoint Presentation</vt:lpstr>
      <vt:lpstr>PowerPoint Presentation</vt:lpstr>
      <vt:lpstr>PowerPoint Presentation</vt:lpstr>
      <vt:lpstr>Core Goals &amp; Stretch Goals</vt:lpstr>
      <vt:lpstr>SafE Agile – Sprint breakdown</vt:lpstr>
      <vt:lpstr>Agile – Project plan &amp; Sprint breakdown</vt:lpstr>
      <vt:lpstr>Core Goal 1 - CNN</vt:lpstr>
      <vt:lpstr>Convolutional Neural Network</vt:lpstr>
      <vt:lpstr>PowerPoint Presentation</vt:lpstr>
      <vt:lpstr>PowerPoint Presentation</vt:lpstr>
      <vt:lpstr>PowerPoint Presentation</vt:lpstr>
      <vt:lpstr>PowerPoint Presentation</vt:lpstr>
      <vt:lpstr>Core Goal 2 - FasterRCNN</vt:lpstr>
      <vt:lpstr>PowerPoint Presentation</vt:lpstr>
      <vt:lpstr>Core Goal 3 - YOLO</vt:lpstr>
      <vt:lpstr>Core Goal 3 - YOLO</vt:lpstr>
      <vt:lpstr>Core Goal 3 - YOLO</vt:lpstr>
      <vt:lpstr>Core Goal 3 - YOLO</vt:lpstr>
      <vt:lpstr>Core Goal 3 - YOLO</vt:lpstr>
      <vt:lpstr>Core Goal 3 - YOLO</vt:lpstr>
      <vt:lpstr>Core Goal 3 - YOLO</vt:lpstr>
      <vt:lpstr>Core Goal 4 - SSD</vt:lpstr>
      <vt:lpstr>Stretch Goals #1</vt:lpstr>
      <vt:lpstr>Stretch Goals #2</vt:lpstr>
      <vt:lpstr>Stretch Goals #3</vt:lpstr>
      <vt:lpstr>Stretch Goals #4 – Cloud Computing</vt:lpstr>
      <vt:lpstr>With more time…</vt:lpstr>
      <vt:lpstr>Challenges / Learnings</vt:lpstr>
      <vt:lpstr>Concept Applications</vt:lpstr>
      <vt:lpstr>References</vt:lpstr>
      <vt:lpstr>References</vt:lpstr>
      <vt:lpstr>References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zliu21</dc:creator>
  <cp:lastModifiedBy>Tad Berkery</cp:lastModifiedBy>
  <cp:revision>9</cp:revision>
  <dcterms:created xsi:type="dcterms:W3CDTF">2019-07-28T17:25:46Z</dcterms:created>
  <dcterms:modified xsi:type="dcterms:W3CDTF">2019-07-28T22:35:32Z</dcterms:modified>
</cp:coreProperties>
</file>