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79" r:id="rId2"/>
    <p:sldId id="258" r:id="rId3"/>
    <p:sldId id="256" r:id="rId4"/>
    <p:sldId id="259" r:id="rId5"/>
    <p:sldId id="280" r:id="rId6"/>
    <p:sldId id="257" r:id="rId7"/>
    <p:sldId id="285" r:id="rId8"/>
    <p:sldId id="260" r:id="rId9"/>
    <p:sldId id="282" r:id="rId10"/>
    <p:sldId id="283" r:id="rId11"/>
    <p:sldId id="284" r:id="rId12"/>
    <p:sldId id="261" r:id="rId13"/>
    <p:sldId id="262" r:id="rId14"/>
    <p:sldId id="263" r:id="rId15"/>
    <p:sldId id="287" r:id="rId16"/>
    <p:sldId id="288" r:id="rId17"/>
    <p:sldId id="289" r:id="rId18"/>
    <p:sldId id="291" r:id="rId19"/>
    <p:sldId id="292" r:id="rId20"/>
    <p:sldId id="264" r:id="rId21"/>
    <p:sldId id="290" r:id="rId22"/>
    <p:sldId id="265" r:id="rId23"/>
    <p:sldId id="275" r:id="rId24"/>
    <p:sldId id="276" r:id="rId25"/>
    <p:sldId id="278" r:id="rId26"/>
    <p:sldId id="266" r:id="rId27"/>
    <p:sldId id="267" r:id="rId28"/>
    <p:sldId id="268" r:id="rId29"/>
    <p:sldId id="269" r:id="rId30"/>
    <p:sldId id="270" r:id="rId31"/>
    <p:sldId id="271" r:id="rId32"/>
    <p:sldId id="272" r:id="rId33"/>
    <p:sldId id="273" r:id="rId34"/>
    <p:sldId id="27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F33994-2463-4BB7-86BB-6AEFC2EC3DDE}">
          <p14:sldIdLst>
            <p14:sldId id="279"/>
            <p14:sldId id="258"/>
          </p14:sldIdLst>
        </p14:section>
        <p14:section name="Untitled Section" id="{B9D99ED0-710D-4EB1-8845-76A036517CC2}">
          <p14:sldIdLst>
            <p14:sldId id="256"/>
            <p14:sldId id="259"/>
            <p14:sldId id="280"/>
            <p14:sldId id="257"/>
            <p14:sldId id="285"/>
            <p14:sldId id="260"/>
            <p14:sldId id="282"/>
            <p14:sldId id="283"/>
            <p14:sldId id="284"/>
            <p14:sldId id="261"/>
            <p14:sldId id="262"/>
            <p14:sldId id="263"/>
            <p14:sldId id="287"/>
            <p14:sldId id="288"/>
            <p14:sldId id="289"/>
            <p14:sldId id="291"/>
            <p14:sldId id="292"/>
            <p14:sldId id="264"/>
            <p14:sldId id="290"/>
            <p14:sldId id="265"/>
            <p14:sldId id="275"/>
            <p14:sldId id="276"/>
            <p14:sldId id="278"/>
            <p14:sldId id="266"/>
            <p14:sldId id="267"/>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2496225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34042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3894212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1410801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C9AFC6-2AE4-4953-B90A-68509C2CC2F7}" type="datetimeFigureOut">
              <a:rPr lang="en-US" smtClean="0"/>
              <a:t>7/28/2019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36642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C9AFC6-2AE4-4953-B90A-68509C2CC2F7}" type="datetimeFigureOut">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204591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C9AFC6-2AE4-4953-B90A-68509C2CC2F7}" type="datetimeFigureOut">
              <a:rPr lang="en-US" smtClean="0"/>
              <a:t>7/28/2019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4178357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C9AFC6-2AE4-4953-B90A-68509C2CC2F7}" type="datetimeFigureOut">
              <a:rPr lang="en-US" smtClean="0"/>
              <a:t>7/28/2019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479059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9AFC6-2AE4-4953-B90A-68509C2CC2F7}" type="datetimeFigureOut">
              <a:rPr lang="en-US" smtClean="0"/>
              <a:t>7/28/2019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299474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C9AFC6-2AE4-4953-B90A-68509C2CC2F7}" type="datetimeFigureOut">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3047087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C9AFC6-2AE4-4953-B90A-68509C2CC2F7}" type="datetimeFigureOut">
              <a:rPr lang="en-US" smtClean="0"/>
              <a:t>7/28/2019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19175-EE07-40E9-849D-F16EFE8B80FE}" type="slidenum">
              <a:rPr lang="en-US" smtClean="0"/>
              <a:t>‹#›</a:t>
            </a:fld>
            <a:endParaRPr lang="en-US"/>
          </a:p>
        </p:txBody>
      </p:sp>
    </p:spTree>
    <p:extLst>
      <p:ext uri="{BB962C8B-B14F-4D97-AF65-F5344CB8AC3E}">
        <p14:creationId xmlns:p14="http://schemas.microsoft.com/office/powerpoint/2010/main" val="501022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9AFC6-2AE4-4953-B90A-68509C2CC2F7}" type="datetimeFigureOut">
              <a:rPr lang="en-US" smtClean="0"/>
              <a:t>7/28/2019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19175-EE07-40E9-849D-F16EFE8B80FE}" type="slidenum">
              <a:rPr lang="en-US" smtClean="0"/>
              <a:t>‹#›</a:t>
            </a:fld>
            <a:endParaRPr lang="en-US"/>
          </a:p>
        </p:txBody>
      </p:sp>
    </p:spTree>
    <p:extLst>
      <p:ext uri="{BB962C8B-B14F-4D97-AF65-F5344CB8AC3E}">
        <p14:creationId xmlns:p14="http://schemas.microsoft.com/office/powerpoint/2010/main" val="3842206122"/>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752BEB-DFE7-4FC6-9555-8B1EB1B85105}"/>
              </a:ext>
            </a:extLst>
          </p:cNvPr>
          <p:cNvPicPr>
            <a:picLocks noChangeAspect="1"/>
          </p:cNvPicPr>
          <p:nvPr/>
        </p:nvPicPr>
        <p:blipFill>
          <a:blip r:embed="rId2"/>
          <a:stretch>
            <a:fillRect/>
          </a:stretch>
        </p:blipFill>
        <p:spPr>
          <a:xfrm>
            <a:off x="7049311" y="360218"/>
            <a:ext cx="4780593" cy="616850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 name="Rectangle 2">
            <a:extLst>
              <a:ext uri="{FF2B5EF4-FFF2-40B4-BE49-F238E27FC236}">
                <a16:creationId xmlns:a16="http://schemas.microsoft.com/office/drawing/2014/main" id="{5ADEF5B9-1BAE-401A-87C0-21E12138CD90}"/>
              </a:ext>
            </a:extLst>
          </p:cNvPr>
          <p:cNvSpPr/>
          <p:nvPr/>
        </p:nvSpPr>
        <p:spPr>
          <a:xfrm>
            <a:off x="565567" y="1034473"/>
            <a:ext cx="7359381" cy="1754326"/>
          </a:xfrm>
          <a:prstGeom prst="rect">
            <a:avLst/>
          </a:prstGeom>
        </p:spPr>
        <p:txBody>
          <a:bodyPr wrap="square">
            <a:spAutoFit/>
          </a:bodyPr>
          <a:lstStyle/>
          <a:p>
            <a:r>
              <a:rPr lang="en-US" altLang="zh-CN" sz="5400" b="1" dirty="0">
                <a:effectLst>
                  <a:outerShdw blurRad="38100" dist="38100" dir="2700000" algn="tl">
                    <a:srgbClr val="000000">
                      <a:alpha val="43137"/>
                    </a:srgbClr>
                  </a:outerShdw>
                </a:effectLst>
                <a:ea typeface="Times New Roman" panose="02020603050405020304" pitchFamily="18" charset="0"/>
              </a:rPr>
              <a:t>Image Detection of Simpson’s Characters</a:t>
            </a:r>
            <a:endParaRPr lang="zh-CN" altLang="en-US" sz="5400" dirty="0">
              <a:effectLst>
                <a:outerShdw blurRad="38100" dist="38100" dir="2700000" algn="tl">
                  <a:srgbClr val="000000">
                    <a:alpha val="43137"/>
                  </a:srgbClr>
                </a:outerShdw>
              </a:effectLst>
            </a:endParaRPr>
          </a:p>
        </p:txBody>
      </p:sp>
      <p:sp>
        <p:nvSpPr>
          <p:cNvPr id="4" name="Rectangle 3">
            <a:extLst>
              <a:ext uri="{FF2B5EF4-FFF2-40B4-BE49-F238E27FC236}">
                <a16:creationId xmlns:a16="http://schemas.microsoft.com/office/drawing/2014/main" id="{DDDB3593-9A89-4C37-A1C4-479DCCC11AE0}"/>
              </a:ext>
            </a:extLst>
          </p:cNvPr>
          <p:cNvSpPr/>
          <p:nvPr/>
        </p:nvSpPr>
        <p:spPr>
          <a:xfrm>
            <a:off x="692727" y="4641607"/>
            <a:ext cx="6096000" cy="1643527"/>
          </a:xfrm>
          <a:prstGeom prst="rect">
            <a:avLst/>
          </a:prstGeom>
        </p:spPr>
        <p:txBody>
          <a:bodyPr>
            <a:spAutoFit/>
          </a:bodyPr>
          <a:lstStyle/>
          <a:p>
            <a:pPr algn="ctr">
              <a:lnSpc>
                <a:spcPct val="120000"/>
              </a:lnSpc>
              <a:spcAft>
                <a:spcPts val="0"/>
              </a:spcAft>
            </a:pPr>
            <a:r>
              <a:rPr lang="en-US" altLang="zh-CN" dirty="0">
                <a:ea typeface="Times New Roman" panose="02020603050405020304" pitchFamily="18" charset="0"/>
                <a:cs typeface="Times New Roman" panose="02020603050405020304" pitchFamily="18" charset="0"/>
              </a:rPr>
              <a:t>Manju Prasad</a:t>
            </a:r>
            <a:endParaRPr lang="zh-CN" altLang="zh-CN" sz="1100" dirty="0">
              <a:ea typeface="Yu Mincho" panose="02020400000000000000" pitchFamily="18" charset="-128"/>
              <a:cs typeface="Times New Roman" panose="02020603050405020304" pitchFamily="18" charset="0"/>
            </a:endParaRPr>
          </a:p>
          <a:p>
            <a:pPr algn="ctr">
              <a:lnSpc>
                <a:spcPct val="120000"/>
              </a:lnSpc>
              <a:spcAft>
                <a:spcPts val="0"/>
              </a:spcAft>
            </a:pPr>
            <a:r>
              <a:rPr lang="en-US" altLang="zh-CN" dirty="0">
                <a:ea typeface="Times New Roman" panose="02020603050405020304" pitchFamily="18" charset="0"/>
                <a:cs typeface="Times New Roman" panose="02020603050405020304" pitchFamily="18" charset="0"/>
              </a:rPr>
              <a:t>Ravi Rane</a:t>
            </a:r>
            <a:endParaRPr lang="zh-CN" altLang="zh-CN" sz="1100" dirty="0">
              <a:ea typeface="Yu Mincho" panose="02020400000000000000" pitchFamily="18" charset="-128"/>
              <a:cs typeface="Times New Roman" panose="02020603050405020304" pitchFamily="18" charset="0"/>
            </a:endParaRPr>
          </a:p>
          <a:p>
            <a:pPr algn="ctr">
              <a:lnSpc>
                <a:spcPct val="120000"/>
              </a:lnSpc>
              <a:spcAft>
                <a:spcPts val="0"/>
              </a:spcAft>
            </a:pPr>
            <a:r>
              <a:rPr lang="en-US" altLang="zh-CN" dirty="0">
                <a:ea typeface="Times New Roman" panose="02020603050405020304" pitchFamily="18" charset="0"/>
                <a:cs typeface="Times New Roman" panose="02020603050405020304" pitchFamily="18" charset="0"/>
              </a:rPr>
              <a:t>Yinchen Niu</a:t>
            </a:r>
            <a:endParaRPr lang="zh-CN" altLang="zh-CN" sz="1100" dirty="0">
              <a:ea typeface="Yu Mincho" panose="02020400000000000000" pitchFamily="18" charset="-128"/>
              <a:cs typeface="Times New Roman" panose="02020603050405020304" pitchFamily="18" charset="0"/>
            </a:endParaRPr>
          </a:p>
          <a:p>
            <a:pPr algn="ctr"/>
            <a:r>
              <a:rPr lang="en-US" altLang="zh-CN" dirty="0" err="1">
                <a:ea typeface="Times New Roman" panose="02020603050405020304" pitchFamily="18" charset="0"/>
              </a:rPr>
              <a:t>Zegang</a:t>
            </a:r>
            <a:r>
              <a:rPr lang="en-US" altLang="zh-CN" dirty="0">
                <a:ea typeface="Times New Roman" panose="02020603050405020304" pitchFamily="18" charset="0"/>
              </a:rPr>
              <a:t> Liu</a:t>
            </a:r>
          </a:p>
          <a:p>
            <a:pPr algn="ctr"/>
            <a:r>
              <a:rPr lang="en-US" altLang="zh-CN" dirty="0">
                <a:cs typeface="Times New Roman" panose="02020603050405020304" pitchFamily="18" charset="0"/>
              </a:rPr>
              <a:t>Tad </a:t>
            </a:r>
            <a:r>
              <a:rPr lang="en-US" altLang="zh-CN" dirty="0" err="1">
                <a:cs typeface="Times New Roman" panose="02020603050405020304" pitchFamily="18" charset="0"/>
              </a:rPr>
              <a:t>Berkery</a:t>
            </a:r>
            <a:endParaRPr lang="zh-CN" altLang="en-US" dirty="0">
              <a:cs typeface="Times New Roman" panose="02020603050405020304" pitchFamily="18" charset="0"/>
            </a:endParaRPr>
          </a:p>
        </p:txBody>
      </p:sp>
      <p:sp>
        <p:nvSpPr>
          <p:cNvPr id="5" name="Rectangle 4">
            <a:extLst>
              <a:ext uri="{FF2B5EF4-FFF2-40B4-BE49-F238E27FC236}">
                <a16:creationId xmlns:a16="http://schemas.microsoft.com/office/drawing/2014/main" id="{F5F41986-88EC-43AB-B6DC-B53FC0438EC6}"/>
              </a:ext>
            </a:extLst>
          </p:cNvPr>
          <p:cNvSpPr/>
          <p:nvPr/>
        </p:nvSpPr>
        <p:spPr>
          <a:xfrm>
            <a:off x="692727" y="2884206"/>
            <a:ext cx="6096000" cy="1661993"/>
          </a:xfrm>
          <a:prstGeom prst="rect">
            <a:avLst/>
          </a:prstGeom>
        </p:spPr>
        <p:txBody>
          <a:bodyPr>
            <a:spAutoFit/>
          </a:bodyPr>
          <a:lstStyle/>
          <a:p>
            <a:pPr algn="ctr">
              <a:spcBef>
                <a:spcPts val="1200"/>
              </a:spcBef>
              <a:spcAft>
                <a:spcPts val="600"/>
              </a:spcAft>
            </a:pPr>
            <a:r>
              <a:rPr lang="en-US" altLang="zh-CN" sz="2400" b="1" dirty="0">
                <a:ea typeface="Times New Roman" panose="02020603050405020304" pitchFamily="18" charset="0"/>
                <a:cs typeface="Times New Roman" panose="02020603050405020304" pitchFamily="18" charset="0"/>
              </a:rPr>
              <a:t>George Mason University</a:t>
            </a:r>
            <a:endParaRPr lang="en-US" altLang="zh-CN" b="1" dirty="0">
              <a:ea typeface="Yu Mincho" panose="02020400000000000000" pitchFamily="18" charset="-128"/>
              <a:cs typeface="Times New Roman" panose="02020603050405020304" pitchFamily="18" charset="0"/>
            </a:endParaRPr>
          </a:p>
          <a:p>
            <a:pPr algn="ctr">
              <a:spcBef>
                <a:spcPts val="1200"/>
              </a:spcBef>
              <a:spcAft>
                <a:spcPts val="600"/>
              </a:spcAft>
            </a:pPr>
            <a:r>
              <a:rPr lang="en-US" altLang="zh-CN" sz="2400" b="1" dirty="0">
                <a:ea typeface="Times New Roman" panose="02020603050405020304" pitchFamily="18" charset="0"/>
                <a:cs typeface="Times New Roman" panose="02020603050405020304" pitchFamily="18" charset="0"/>
              </a:rPr>
              <a:t>DAEN 690</a:t>
            </a:r>
            <a:endParaRPr lang="zh-CN" altLang="zh-CN" b="1" dirty="0">
              <a:ea typeface="Yu Mincho" panose="02020400000000000000" pitchFamily="18" charset="-128"/>
              <a:cs typeface="Times New Roman" panose="02020603050405020304" pitchFamily="18" charset="0"/>
            </a:endParaRPr>
          </a:p>
          <a:p>
            <a:pPr algn="ctr">
              <a:spcBef>
                <a:spcPts val="1200"/>
              </a:spcBef>
              <a:spcAft>
                <a:spcPts val="600"/>
              </a:spcAft>
            </a:pPr>
            <a:r>
              <a:rPr lang="en-US" altLang="zh-CN" sz="2400" b="1" dirty="0">
                <a:ea typeface="Times New Roman" panose="02020603050405020304" pitchFamily="18" charset="0"/>
                <a:cs typeface="Times New Roman" panose="02020603050405020304" pitchFamily="18" charset="0"/>
              </a:rPr>
              <a:t>Summer 2019</a:t>
            </a:r>
            <a:endParaRPr lang="zh-CN" altLang="zh-CN" b="1" dirty="0">
              <a:effectLst/>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151920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73;p19">
            <a:extLst>
              <a:ext uri="{FF2B5EF4-FFF2-40B4-BE49-F238E27FC236}">
                <a16:creationId xmlns:a16="http://schemas.microsoft.com/office/drawing/2014/main" id="{1345B582-B0D2-4EB6-8756-068DB36F9F1E}"/>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733" y="929323"/>
            <a:ext cx="9228137" cy="573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48C525AB-FBAB-4EC3-9EA5-DAEEF93C6E77}"/>
              </a:ext>
            </a:extLst>
          </p:cNvPr>
          <p:cNvSpPr txBox="1">
            <a:spLocks/>
          </p:cNvSpPr>
          <p:nvPr/>
        </p:nvSpPr>
        <p:spPr>
          <a:xfrm>
            <a:off x="0" y="0"/>
            <a:ext cx="3379433" cy="8555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a:t>About Data</a:t>
            </a:r>
            <a:endParaRPr lang="en-US" sz="4800" dirty="0"/>
          </a:p>
        </p:txBody>
      </p:sp>
      <p:pic>
        <p:nvPicPr>
          <p:cNvPr id="5" name="Picture 4">
            <a:extLst>
              <a:ext uri="{FF2B5EF4-FFF2-40B4-BE49-F238E27FC236}">
                <a16:creationId xmlns:a16="http://schemas.microsoft.com/office/drawing/2014/main" id="{73C0B98A-05A4-4239-AFD9-E3D42C2D2D4F}"/>
              </a:ext>
            </a:extLst>
          </p:cNvPr>
          <p:cNvPicPr>
            <a:picLocks noChangeAspect="1"/>
          </p:cNvPicPr>
          <p:nvPr/>
        </p:nvPicPr>
        <p:blipFill>
          <a:blip r:embed="rId3"/>
          <a:stretch>
            <a:fillRect/>
          </a:stretch>
        </p:blipFill>
        <p:spPr>
          <a:xfrm>
            <a:off x="10218198" y="-79899"/>
            <a:ext cx="1973802" cy="1571348"/>
          </a:xfrm>
          <a:prstGeom prst="ellipse">
            <a:avLst/>
          </a:prstGeom>
          <a:ln>
            <a:noFill/>
          </a:ln>
          <a:effectLst>
            <a:softEdge rad="112500"/>
          </a:effectLst>
        </p:spPr>
      </p:pic>
    </p:spTree>
    <p:extLst>
      <p:ext uri="{BB962C8B-B14F-4D97-AF65-F5344CB8AC3E}">
        <p14:creationId xmlns:p14="http://schemas.microsoft.com/office/powerpoint/2010/main" val="643136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515A0E-1B0E-428A-9F47-3D6FDB3FBE73}"/>
              </a:ext>
            </a:extLst>
          </p:cNvPr>
          <p:cNvSpPr/>
          <p:nvPr/>
        </p:nvSpPr>
        <p:spPr>
          <a:xfrm>
            <a:off x="1077685" y="943275"/>
            <a:ext cx="5305479" cy="341632"/>
          </a:xfrm>
          <a:prstGeom prst="rect">
            <a:avLst/>
          </a:prstGeom>
        </p:spPr>
        <p:txBody>
          <a:bodyPr wrap="square">
            <a:spAutoFit/>
          </a:bodyPr>
          <a:lstStyle/>
          <a:p>
            <a:pPr>
              <a:lnSpc>
                <a:spcPct val="90000"/>
              </a:lnSpc>
              <a:buSzPts val="2800"/>
            </a:pPr>
            <a:r>
              <a:rPr lang="en-US" altLang="en-US" dirty="0">
                <a:latin typeface="Helvetica Neue" charset="0"/>
                <a:cs typeface="Helvetica Neue" charset="0"/>
                <a:sym typeface="Helvetica Neue" charset="0"/>
              </a:rPr>
              <a:t>Data Quality Assessment</a:t>
            </a:r>
            <a:endParaRPr lang="en-US" altLang="en-US" dirty="0">
              <a:cs typeface="Helvetica Neue" charset="0"/>
            </a:endParaRPr>
          </a:p>
        </p:txBody>
      </p:sp>
      <p:sp>
        <p:nvSpPr>
          <p:cNvPr id="3" name="Title 1">
            <a:extLst>
              <a:ext uri="{FF2B5EF4-FFF2-40B4-BE49-F238E27FC236}">
                <a16:creationId xmlns:a16="http://schemas.microsoft.com/office/drawing/2014/main" id="{A2ACBDF0-64D1-4523-8495-D4D919AE3E6A}"/>
              </a:ext>
            </a:extLst>
          </p:cNvPr>
          <p:cNvSpPr txBox="1">
            <a:spLocks/>
          </p:cNvSpPr>
          <p:nvPr/>
        </p:nvSpPr>
        <p:spPr>
          <a:xfrm>
            <a:off x="0" y="0"/>
            <a:ext cx="3379433" cy="8555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About Data</a:t>
            </a:r>
          </a:p>
        </p:txBody>
      </p:sp>
      <p:pic>
        <p:nvPicPr>
          <p:cNvPr id="4" name="Picture 3">
            <a:extLst>
              <a:ext uri="{FF2B5EF4-FFF2-40B4-BE49-F238E27FC236}">
                <a16:creationId xmlns:a16="http://schemas.microsoft.com/office/drawing/2014/main" id="{E4DBBBF8-4A07-4D25-B73C-B4EAB9362C7B}"/>
              </a:ext>
            </a:extLst>
          </p:cNvPr>
          <p:cNvPicPr>
            <a:picLocks noChangeAspect="1"/>
          </p:cNvPicPr>
          <p:nvPr/>
        </p:nvPicPr>
        <p:blipFill>
          <a:blip r:embed="rId2"/>
          <a:stretch>
            <a:fillRect/>
          </a:stretch>
        </p:blipFill>
        <p:spPr>
          <a:xfrm>
            <a:off x="10218198" y="-79899"/>
            <a:ext cx="1973802" cy="1571348"/>
          </a:xfrm>
          <a:prstGeom prst="ellipse">
            <a:avLst/>
          </a:prstGeom>
          <a:ln>
            <a:noFill/>
          </a:ln>
          <a:effectLst>
            <a:softEdge rad="112500"/>
          </a:effectLst>
        </p:spPr>
      </p:pic>
      <p:sp>
        <p:nvSpPr>
          <p:cNvPr id="7" name="Rectangle 6">
            <a:extLst>
              <a:ext uri="{FF2B5EF4-FFF2-40B4-BE49-F238E27FC236}">
                <a16:creationId xmlns:a16="http://schemas.microsoft.com/office/drawing/2014/main" id="{D073EC59-6E89-4C0F-8408-F316C520EFC1}"/>
              </a:ext>
            </a:extLst>
          </p:cNvPr>
          <p:cNvSpPr/>
          <p:nvPr/>
        </p:nvSpPr>
        <p:spPr>
          <a:xfrm>
            <a:off x="320964" y="1491449"/>
            <a:ext cx="11269662" cy="4901085"/>
          </a:xfrm>
          <a:prstGeom prst="rect">
            <a:avLst/>
          </a:prstGeom>
        </p:spPr>
        <p:txBody>
          <a:bodyPr wrap="square">
            <a:spAutoFit/>
          </a:bodyPr>
          <a:lstStyle/>
          <a:p>
            <a:pPr marL="342900" indent="-342900" eaLnBrk="1" fontAlgn="auto" hangingPunct="1">
              <a:lnSpc>
                <a:spcPct val="120000"/>
              </a:lnSpc>
              <a:spcBef>
                <a:spcPts val="0"/>
              </a:spcBef>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Completeness: (All available data is present)</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Characters being classified are when subject image count is greater than 100.  </a:t>
            </a:r>
          </a:p>
          <a:p>
            <a:pPr marL="342900" indent="-342900" eaLnBrk="1" fontAlgn="auto" hangingPunct="1">
              <a:lnSpc>
                <a:spcPct val="120000"/>
              </a:lnSpc>
              <a:spcBef>
                <a:spcPts val="0"/>
              </a:spcBef>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Uniqueness: (No data duplication)</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Image set consists of mixed images (as depicted in previous slides).  Total count of images make it impossible to visually identify uniqueness.  </a:t>
            </a:r>
          </a:p>
          <a:p>
            <a:pPr marL="342900" indent="-342900">
              <a:lnSpc>
                <a:spcPct val="120000"/>
              </a:lnSpc>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Accuracy: (Data values stored for an object are the correct values)</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Not determinable at this time.  This can be determined after algorithms have been executed.</a:t>
            </a:r>
          </a:p>
          <a:p>
            <a:pPr marL="342900" indent="-342900" eaLnBrk="1" fontAlgn="auto" hangingPunct="1">
              <a:lnSpc>
                <a:spcPct val="120000"/>
              </a:lnSpc>
              <a:spcBef>
                <a:spcPts val="0"/>
              </a:spcBef>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Atomicity: (Lowest level of detail)</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Training set contains images that are classified and grouped by character.  </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Image level annotation to box characters is also provided.</a:t>
            </a:r>
          </a:p>
          <a:p>
            <a:pPr marL="342900" indent="-342900">
              <a:lnSpc>
                <a:spcPct val="120000"/>
              </a:lnSpc>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Conformity: (conformity to the defined business requirements and syntax)</a:t>
            </a:r>
          </a:p>
          <a:p>
            <a:pPr marL="800100" lvl="1" indent="-342900" eaLnBrk="1" fontAlgn="auto" hangingPunct="1">
              <a:lnSpc>
                <a:spcPct val="120000"/>
              </a:lnSpc>
              <a:spcBef>
                <a:spcPts val="0"/>
              </a:spcBef>
              <a:spcAft>
                <a:spcPts val="700"/>
              </a:spcAft>
              <a:buClr>
                <a:srgbClr val="000000"/>
              </a:buClr>
              <a:buFont typeface="Wingdings" panose="05000000000000000000" pitchFamily="2" charset="2"/>
              <a:buChar char="§"/>
              <a:tabLst>
                <a:tab pos="457200" algn="l"/>
              </a:tabLst>
              <a:defRPr/>
            </a:pPr>
            <a:r>
              <a:rPr lang="en-US" sz="1600" kern="0" dirty="0">
                <a:ea typeface="Calibri" panose="020F0502020204030204" pitchFamily="34" charset="0"/>
                <a:cs typeface="OpenSymbol"/>
                <a:sym typeface="Arial"/>
              </a:rPr>
              <a:t>The dataset provided conforms to one required to run image classification models.</a:t>
            </a:r>
          </a:p>
          <a:p>
            <a:pPr marL="342900" indent="-342900" eaLnBrk="1" fontAlgn="auto" hangingPunct="1">
              <a:lnSpc>
                <a:spcPct val="120000"/>
              </a:lnSpc>
              <a:spcBef>
                <a:spcPts val="0"/>
              </a:spcBef>
              <a:spcAft>
                <a:spcPts val="700"/>
              </a:spcAft>
              <a:buClr>
                <a:srgbClr val="000000"/>
              </a:buClr>
              <a:buFont typeface="Wingdings" panose="05000000000000000000" pitchFamily="2" charset="2"/>
              <a:buChar char="q"/>
              <a:tabLst>
                <a:tab pos="457200" algn="l"/>
              </a:tabLst>
              <a:defRPr/>
            </a:pPr>
            <a:r>
              <a:rPr lang="en-US" sz="1600" kern="0" dirty="0">
                <a:ea typeface="Calibri" panose="020F0502020204030204" pitchFamily="34" charset="0"/>
                <a:cs typeface="OpenSymbol"/>
                <a:sym typeface="Arial"/>
              </a:rPr>
              <a:t>Overall Quality: Good</a:t>
            </a:r>
          </a:p>
        </p:txBody>
      </p:sp>
    </p:spTree>
    <p:extLst>
      <p:ext uri="{BB962C8B-B14F-4D97-AF65-F5344CB8AC3E}">
        <p14:creationId xmlns:p14="http://schemas.microsoft.com/office/powerpoint/2010/main" val="96881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0"/>
            <a:ext cx="7332956" cy="882173"/>
          </a:xfrm>
        </p:spPr>
        <p:txBody>
          <a:bodyPr>
            <a:normAutofit/>
          </a:bodyPr>
          <a:lstStyle/>
          <a:p>
            <a:r>
              <a:rPr lang="en-US" sz="4800" dirty="0"/>
              <a:t>Core Goals &amp; Stretch Goals</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a:p>
        </p:txBody>
      </p:sp>
      <p:pic>
        <p:nvPicPr>
          <p:cNvPr id="6" name="Picture 5">
            <a:extLst>
              <a:ext uri="{FF2B5EF4-FFF2-40B4-BE49-F238E27FC236}">
                <a16:creationId xmlns:a16="http://schemas.microsoft.com/office/drawing/2014/main" id="{858966FB-1D3D-40ED-A283-59FB378E69E7}"/>
              </a:ext>
            </a:extLst>
          </p:cNvPr>
          <p:cNvPicPr>
            <a:picLocks noChangeAspect="1"/>
          </p:cNvPicPr>
          <p:nvPr/>
        </p:nvPicPr>
        <p:blipFill>
          <a:blip r:embed="rId2"/>
          <a:stretch>
            <a:fillRect/>
          </a:stretch>
        </p:blipFill>
        <p:spPr>
          <a:xfrm>
            <a:off x="9951868" y="0"/>
            <a:ext cx="2302276" cy="1837678"/>
          </a:xfrm>
          <a:prstGeom prst="ellipse">
            <a:avLst/>
          </a:prstGeom>
          <a:ln>
            <a:noFill/>
          </a:ln>
          <a:effectLst>
            <a:softEdge rad="112500"/>
          </a:effectLst>
        </p:spPr>
      </p:pic>
    </p:spTree>
    <p:extLst>
      <p:ext uri="{BB962C8B-B14F-4D97-AF65-F5344CB8AC3E}">
        <p14:creationId xmlns:p14="http://schemas.microsoft.com/office/powerpoint/2010/main" val="229739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89932"/>
            <a:ext cx="7918881" cy="828907"/>
          </a:xfrm>
        </p:spPr>
        <p:txBody>
          <a:bodyPr>
            <a:normAutofit/>
          </a:bodyPr>
          <a:lstStyle/>
          <a:p>
            <a:r>
              <a:rPr lang="en-US" sz="4800" dirty="0" err="1"/>
              <a:t>SafE</a:t>
            </a:r>
            <a:r>
              <a:rPr lang="en-US" sz="4800" dirty="0"/>
              <a:t> Agile – Sprint breakdown</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pic>
        <p:nvPicPr>
          <p:cNvPr id="4" name="Picture 3">
            <a:extLst>
              <a:ext uri="{FF2B5EF4-FFF2-40B4-BE49-F238E27FC236}">
                <a16:creationId xmlns:a16="http://schemas.microsoft.com/office/drawing/2014/main" id="{670F0963-E18A-45E1-9D6C-1E681DE714AF}"/>
              </a:ext>
            </a:extLst>
          </p:cNvPr>
          <p:cNvPicPr>
            <a:picLocks noChangeAspect="1"/>
          </p:cNvPicPr>
          <p:nvPr/>
        </p:nvPicPr>
        <p:blipFill>
          <a:blip r:embed="rId2"/>
          <a:stretch>
            <a:fillRect/>
          </a:stretch>
        </p:blipFill>
        <p:spPr>
          <a:xfrm>
            <a:off x="9951868" y="0"/>
            <a:ext cx="2302276" cy="1837678"/>
          </a:xfrm>
          <a:prstGeom prst="ellipse">
            <a:avLst/>
          </a:prstGeom>
          <a:ln>
            <a:noFill/>
          </a:ln>
          <a:effectLst>
            <a:softEdge rad="112500"/>
          </a:effectLst>
        </p:spPr>
      </p:pic>
    </p:spTree>
    <p:extLst>
      <p:ext uri="{BB962C8B-B14F-4D97-AF65-F5344CB8AC3E}">
        <p14:creationId xmlns:p14="http://schemas.microsoft.com/office/powerpoint/2010/main" val="394020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045368" y="2043663"/>
            <a:ext cx="6105194" cy="2031055"/>
          </a:xfrm>
        </p:spPr>
        <p:txBody>
          <a:bodyPr>
            <a:normAutofit/>
          </a:bodyPr>
          <a:lstStyle/>
          <a:p>
            <a:r>
              <a:rPr lang="en-US">
                <a:solidFill>
                  <a:srgbClr val="FFFFFF"/>
                </a:solidFill>
              </a:rPr>
              <a:t>Core Goal 1 - CNN</a:t>
            </a:r>
          </a:p>
        </p:txBody>
      </p:sp>
    </p:spTree>
    <p:extLst>
      <p:ext uri="{BB962C8B-B14F-4D97-AF65-F5344CB8AC3E}">
        <p14:creationId xmlns:p14="http://schemas.microsoft.com/office/powerpoint/2010/main" val="11848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89932"/>
            <a:ext cx="7985760" cy="885428"/>
          </a:xfrm>
        </p:spPr>
        <p:txBody>
          <a:bodyPr>
            <a:normAutofit/>
          </a:bodyPr>
          <a:lstStyle/>
          <a:p>
            <a:r>
              <a:rPr lang="en-US" sz="4800" dirty="0"/>
              <a:t>Convolutional Neural Network</a:t>
            </a:r>
            <a:endParaRPr lang="en-US" sz="4000" dirty="0"/>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49934" y="975360"/>
            <a:ext cx="9398000" cy="3017520"/>
          </a:xfrm>
        </p:spPr>
        <p:txBody>
          <a:bodyPr>
            <a:normAutofit/>
          </a:bodyPr>
          <a:lstStyle/>
          <a:p>
            <a:pPr marL="342900" indent="-342900" algn="l">
              <a:lnSpc>
                <a:spcPct val="150000"/>
              </a:lnSpc>
              <a:buFont typeface="Arial" panose="020B0604020202020204" pitchFamily="34" charset="0"/>
              <a:buChar char="•"/>
            </a:pPr>
            <a:r>
              <a:rPr lang="en-US" sz="1800" dirty="0"/>
              <a:t>A Convolutional Neural Network (CNN) is a multilayer perceptron specially designed for recognizing image contents. </a:t>
            </a:r>
          </a:p>
          <a:p>
            <a:pPr marL="342900" indent="-342900" algn="l">
              <a:lnSpc>
                <a:spcPct val="150000"/>
              </a:lnSpc>
              <a:buFont typeface="Arial" panose="020B0604020202020204" pitchFamily="34" charset="0"/>
              <a:buChar char="•"/>
            </a:pPr>
            <a:r>
              <a:rPr lang="en-US" altLang="zh-CN" sz="1800" dirty="0"/>
              <a:t>It has three basic  layers:</a:t>
            </a:r>
            <a:r>
              <a:rPr lang="zh-CN" altLang="en-US" sz="1800" dirty="0"/>
              <a:t> </a:t>
            </a:r>
            <a:r>
              <a:rPr lang="en-US" altLang="zh-CN" sz="1800" dirty="0"/>
              <a:t>Convolutional Layer,</a:t>
            </a:r>
            <a:r>
              <a:rPr lang="zh-CN" altLang="en-US" sz="1800" dirty="0"/>
              <a:t> </a:t>
            </a:r>
            <a:r>
              <a:rPr lang="en-US" altLang="zh-CN" sz="1800" dirty="0"/>
              <a:t>Pooling Layer,</a:t>
            </a:r>
            <a:r>
              <a:rPr lang="zh-CN" altLang="en-US" sz="1800" dirty="0"/>
              <a:t> </a:t>
            </a:r>
            <a:r>
              <a:rPr lang="en-US" altLang="zh-CN" sz="1800" dirty="0"/>
              <a:t>Flatten</a:t>
            </a:r>
            <a:r>
              <a:rPr lang="zh-CN" altLang="en-US" sz="1800" dirty="0"/>
              <a:t> </a:t>
            </a:r>
            <a:r>
              <a:rPr lang="en-US" altLang="zh-CN" sz="1800" dirty="0"/>
              <a:t>Layer</a:t>
            </a:r>
            <a:r>
              <a:rPr lang="zh-CN" altLang="en-US" sz="1800" dirty="0"/>
              <a:t> </a:t>
            </a:r>
            <a:r>
              <a:rPr lang="en-US" altLang="zh-CN" sz="1800" dirty="0"/>
              <a:t>&amp; Fully Connected</a:t>
            </a:r>
          </a:p>
          <a:p>
            <a:pPr marL="342900" indent="-342900" algn="l">
              <a:lnSpc>
                <a:spcPct val="150000"/>
              </a:lnSpc>
              <a:buFont typeface="Arial" panose="020B0604020202020204" pitchFamily="34" charset="0"/>
              <a:buChar char="•"/>
            </a:pPr>
            <a:r>
              <a:rPr lang="en-US" sz="1800" dirty="0"/>
              <a:t>The CNN sifts through the dataset and classifies each input image into a category. The computer then treats each input image as an array of pixels. According to the image resolution, we can see </a:t>
            </a:r>
            <a:r>
              <a:rPr lang="en-US" sz="1800" b="1" dirty="0"/>
              <a:t>h</a:t>
            </a:r>
            <a:r>
              <a:rPr lang="en-US" sz="1800" dirty="0"/>
              <a:t> * </a:t>
            </a:r>
            <a:r>
              <a:rPr lang="en-US" sz="1800" b="1" dirty="0"/>
              <a:t>w</a:t>
            </a:r>
            <a:r>
              <a:rPr lang="en-US" sz="1800" dirty="0"/>
              <a:t> * </a:t>
            </a:r>
            <a:r>
              <a:rPr lang="en-US" sz="1800" b="1" dirty="0"/>
              <a:t>d</a:t>
            </a:r>
            <a:r>
              <a:rPr lang="en-US" sz="1800" dirty="0"/>
              <a:t> (h = height, w = width, d = size) (Prabhu, 2018).</a:t>
            </a:r>
          </a:p>
        </p:txBody>
      </p:sp>
      <p:pic>
        <p:nvPicPr>
          <p:cNvPr id="5" name="Picture 4">
            <a:extLst>
              <a:ext uri="{FF2B5EF4-FFF2-40B4-BE49-F238E27FC236}">
                <a16:creationId xmlns:a16="http://schemas.microsoft.com/office/drawing/2014/main" id="{3868A935-1293-4656-B7E2-CD9E692D57CC}"/>
              </a:ext>
            </a:extLst>
          </p:cNvPr>
          <p:cNvPicPr>
            <a:picLocks noChangeAspect="1"/>
          </p:cNvPicPr>
          <p:nvPr/>
        </p:nvPicPr>
        <p:blipFill>
          <a:blip r:embed="rId2"/>
          <a:stretch>
            <a:fillRect/>
          </a:stretch>
        </p:blipFill>
        <p:spPr>
          <a:xfrm>
            <a:off x="1928452" y="3992880"/>
            <a:ext cx="5840964" cy="2727973"/>
          </a:xfrm>
          <a:prstGeom prst="rect">
            <a:avLst/>
          </a:prstGeom>
        </p:spPr>
      </p:pic>
      <p:pic>
        <p:nvPicPr>
          <p:cNvPr id="6" name="Picture 2" descr="æ¥çæºå¾å">
            <a:extLst>
              <a:ext uri="{FF2B5EF4-FFF2-40B4-BE49-F238E27FC236}">
                <a16:creationId xmlns:a16="http://schemas.microsoft.com/office/drawing/2014/main" id="{185704FF-108E-4F42-8D71-2FE84E847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3770" y="0"/>
            <a:ext cx="1968230" cy="156143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830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D8A54DB-99C9-4493-B4AE-4F54CD9C1D02}"/>
              </a:ext>
            </a:extLst>
          </p:cNvPr>
          <p:cNvSpPr txBox="1">
            <a:spLocks/>
          </p:cNvSpPr>
          <p:nvPr/>
        </p:nvSpPr>
        <p:spPr>
          <a:xfrm>
            <a:off x="0" y="33411"/>
            <a:ext cx="5262880" cy="88542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CNN </a:t>
            </a:r>
            <a:r>
              <a:rPr lang="en-US" sz="4100" dirty="0"/>
              <a:t>(In Our Project</a:t>
            </a:r>
            <a:r>
              <a:rPr lang="zh-CN" altLang="en-US" sz="4900" dirty="0"/>
              <a:t>）</a:t>
            </a:r>
            <a:endParaRPr lang="en-US" sz="4900" dirty="0"/>
          </a:p>
        </p:txBody>
      </p:sp>
      <p:sp>
        <p:nvSpPr>
          <p:cNvPr id="6" name="Subtitle 2">
            <a:extLst>
              <a:ext uri="{FF2B5EF4-FFF2-40B4-BE49-F238E27FC236}">
                <a16:creationId xmlns:a16="http://schemas.microsoft.com/office/drawing/2014/main" id="{6E39C5BB-8DFB-4A86-ABBE-38A9EB03F31F}"/>
              </a:ext>
            </a:extLst>
          </p:cNvPr>
          <p:cNvSpPr txBox="1">
            <a:spLocks/>
          </p:cNvSpPr>
          <p:nvPr/>
        </p:nvSpPr>
        <p:spPr>
          <a:xfrm>
            <a:off x="129614" y="1561439"/>
            <a:ext cx="9398000" cy="3820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pPr>
            <a:r>
              <a:rPr lang="en-US" sz="1800" dirty="0"/>
              <a:t>CNN is the basic algorithm for our other algorithms and hence assumes a foundational role in this project. In this project, the CNN is the mastermind behind image classification.</a:t>
            </a:r>
          </a:p>
          <a:p>
            <a:pPr marL="342900" indent="-342900">
              <a:lnSpc>
                <a:spcPct val="150000"/>
              </a:lnSpc>
            </a:pPr>
            <a:r>
              <a:rPr lang="en-US" sz="1800" dirty="0"/>
              <a:t>For the deep learning CNN model, each image will go through a series of convolution layers, as well as kernel, pooling and full-connected layers (FC). We can add many convolutional layers and flatten the output into the FC Layer. At last, through an activation function, the results can be output to a class, and the images are classified.</a:t>
            </a:r>
          </a:p>
          <a:p>
            <a:pPr marL="342900" indent="-342900">
              <a:lnSpc>
                <a:spcPct val="150000"/>
              </a:lnSpc>
            </a:pPr>
            <a:r>
              <a:rPr lang="en-US" sz="1800" dirty="0"/>
              <a:t>This section had set up 4 convolution layers and we have tried 6 convolution layers.</a:t>
            </a:r>
          </a:p>
          <a:p>
            <a:pPr marL="342900" indent="-342900">
              <a:lnSpc>
                <a:spcPct val="150000"/>
              </a:lnSpc>
            </a:pPr>
            <a:endParaRPr lang="en-US" sz="1200" dirty="0"/>
          </a:p>
        </p:txBody>
      </p:sp>
      <p:pic>
        <p:nvPicPr>
          <p:cNvPr id="3074" name="Picture 2" descr="æ¥çæºå¾å">
            <a:extLst>
              <a:ext uri="{FF2B5EF4-FFF2-40B4-BE49-F238E27FC236}">
                <a16:creationId xmlns:a16="http://schemas.microsoft.com/office/drawing/2014/main" id="{212E8CD4-B8DD-44D0-A4A4-674784A15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0774" y="0"/>
            <a:ext cx="1861225" cy="156143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868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æ¥çæºå¾å">
            <a:extLst>
              <a:ext uri="{FF2B5EF4-FFF2-40B4-BE49-F238E27FC236}">
                <a16:creationId xmlns:a16="http://schemas.microsoft.com/office/drawing/2014/main" id="{179A8158-A63F-4866-A911-89FF93D87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4586" y="0"/>
            <a:ext cx="1997413" cy="156143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EFC5624-AF03-4DCB-9881-29A161D38787}"/>
              </a:ext>
            </a:extLst>
          </p:cNvPr>
          <p:cNvSpPr txBox="1">
            <a:spLocks/>
          </p:cNvSpPr>
          <p:nvPr/>
        </p:nvSpPr>
        <p:spPr>
          <a:xfrm>
            <a:off x="0" y="33411"/>
            <a:ext cx="3352800" cy="88542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First Result</a:t>
            </a:r>
          </a:p>
        </p:txBody>
      </p:sp>
      <p:pic>
        <p:nvPicPr>
          <p:cNvPr id="8" name="Picture 2" descr="Screen Shot 2019-06-09 at 3.47.39 PM.png">
            <a:extLst>
              <a:ext uri="{FF2B5EF4-FFF2-40B4-BE49-F238E27FC236}">
                <a16:creationId xmlns:a16="http://schemas.microsoft.com/office/drawing/2014/main" id="{7A43891A-FC3B-447A-8A03-138060447D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2225675"/>
            <a:ext cx="11734800"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1">
            <a:extLst>
              <a:ext uri="{FF2B5EF4-FFF2-40B4-BE49-F238E27FC236}">
                <a16:creationId xmlns:a16="http://schemas.microsoft.com/office/drawing/2014/main" id="{0F1C3B5B-E3E8-49C7-9006-37A148F16F8E}"/>
              </a:ext>
            </a:extLst>
          </p:cNvPr>
          <p:cNvSpPr txBox="1">
            <a:spLocks noChangeArrowheads="1"/>
          </p:cNvSpPr>
          <p:nvPr/>
        </p:nvSpPr>
        <p:spPr bwMode="auto">
          <a:xfrm>
            <a:off x="190500" y="1784907"/>
            <a:ext cx="5397500" cy="369887"/>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9525">
                <a:solidFill>
                  <a:srgbClr val="000000"/>
                </a:solidFill>
                <a:miter lim="800000"/>
                <a:headEnd/>
                <a:tailEnd/>
              </a14:hiddenLine>
            </a:ext>
          </a:ex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800" dirty="0"/>
              <a:t>From ARGO(sample data):</a:t>
            </a:r>
          </a:p>
        </p:txBody>
      </p:sp>
    </p:spTree>
    <p:extLst>
      <p:ext uri="{BB962C8B-B14F-4D97-AF65-F5344CB8AC3E}">
        <p14:creationId xmlns:p14="http://schemas.microsoft.com/office/powerpoint/2010/main" val="1416028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creen Shot 2019-06-09 at 3.46.55 PM.png">
            <a:extLst>
              <a:ext uri="{FF2B5EF4-FFF2-40B4-BE49-F238E27FC236}">
                <a16:creationId xmlns:a16="http://schemas.microsoft.com/office/drawing/2014/main" id="{095B895E-3F5E-4F54-9216-D0E302D54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6958" y="1376680"/>
            <a:ext cx="6589712" cy="5075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itle 1">
            <a:extLst>
              <a:ext uri="{FF2B5EF4-FFF2-40B4-BE49-F238E27FC236}">
                <a16:creationId xmlns:a16="http://schemas.microsoft.com/office/drawing/2014/main" id="{0B2FACBB-9B6F-4027-9983-B9DFFE00F91F}"/>
              </a:ext>
            </a:extLst>
          </p:cNvPr>
          <p:cNvSpPr txBox="1">
            <a:spLocks/>
          </p:cNvSpPr>
          <p:nvPr/>
        </p:nvSpPr>
        <p:spPr>
          <a:xfrm>
            <a:off x="101600" y="124851"/>
            <a:ext cx="3352800" cy="88542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900" dirty="0"/>
              <a:t>First Result</a:t>
            </a:r>
          </a:p>
        </p:txBody>
      </p:sp>
      <p:pic>
        <p:nvPicPr>
          <p:cNvPr id="6" name="Picture 2" descr="æ¥çæºå¾å">
            <a:extLst>
              <a:ext uri="{FF2B5EF4-FFF2-40B4-BE49-F238E27FC236}">
                <a16:creationId xmlns:a16="http://schemas.microsoft.com/office/drawing/2014/main" id="{320D3A2E-5088-4C31-8660-33C525C46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4586" y="0"/>
            <a:ext cx="1997413" cy="156143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352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A32A6E-B9A3-485B-9869-90AB234253F9}"/>
              </a:ext>
            </a:extLst>
          </p:cNvPr>
          <p:cNvSpPr txBox="1">
            <a:spLocks/>
          </p:cNvSpPr>
          <p:nvPr/>
        </p:nvSpPr>
        <p:spPr>
          <a:xfrm>
            <a:off x="101600" y="124851"/>
            <a:ext cx="4023360" cy="764382"/>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dirty="0">
                <a:cs typeface="Helvetica Neue" charset="0"/>
              </a:rPr>
              <a:t>Result on </a:t>
            </a:r>
            <a:r>
              <a:rPr lang="en-US" altLang="en-US" sz="5400" dirty="0">
                <a:cs typeface="Helvetica Neue" charset="0"/>
              </a:rPr>
              <a:t>AWS(EC2) </a:t>
            </a:r>
            <a:endParaRPr lang="en-US" sz="4900" dirty="0"/>
          </a:p>
        </p:txBody>
      </p:sp>
      <p:pic>
        <p:nvPicPr>
          <p:cNvPr id="5" name="Picture 4" descr="A screenshot of a cell phone&#10;&#10;Description automatically generated">
            <a:extLst>
              <a:ext uri="{FF2B5EF4-FFF2-40B4-BE49-F238E27FC236}">
                <a16:creationId xmlns:a16="http://schemas.microsoft.com/office/drawing/2014/main" id="{9C045296-F07A-48EF-9913-8AD0982F1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37" y="1010279"/>
            <a:ext cx="5294144" cy="5406501"/>
          </a:xfrm>
          <a:prstGeom prst="rect">
            <a:avLst/>
          </a:prstGeom>
        </p:spPr>
      </p:pic>
      <p:pic>
        <p:nvPicPr>
          <p:cNvPr id="6" name="Picture 5">
            <a:extLst>
              <a:ext uri="{FF2B5EF4-FFF2-40B4-BE49-F238E27FC236}">
                <a16:creationId xmlns:a16="http://schemas.microsoft.com/office/drawing/2014/main" id="{3C0641EC-581E-4751-8CB1-EDF17E9746B3}"/>
              </a:ext>
            </a:extLst>
          </p:cNvPr>
          <p:cNvPicPr>
            <a:picLocks noChangeAspect="1"/>
          </p:cNvPicPr>
          <p:nvPr/>
        </p:nvPicPr>
        <p:blipFill>
          <a:blip r:embed="rId3"/>
          <a:stretch>
            <a:fillRect/>
          </a:stretch>
        </p:blipFill>
        <p:spPr>
          <a:xfrm>
            <a:off x="6096000" y="1010277"/>
            <a:ext cx="5518079" cy="5406503"/>
          </a:xfrm>
          <a:prstGeom prst="rect">
            <a:avLst/>
          </a:prstGeom>
        </p:spPr>
      </p:pic>
    </p:spTree>
    <p:extLst>
      <p:ext uri="{BB962C8B-B14F-4D97-AF65-F5344CB8AC3E}">
        <p14:creationId xmlns:p14="http://schemas.microsoft.com/office/powerpoint/2010/main" val="1557850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4">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6094105" y="802955"/>
            <a:ext cx="4977976" cy="1454051"/>
          </a:xfrm>
        </p:spPr>
        <p:txBody>
          <a:bodyPr vert="horz" lIns="91440" tIns="45720" rIns="91440" bIns="45720" rtlCol="0" anchor="ctr">
            <a:normAutofit/>
          </a:bodyPr>
          <a:lstStyle/>
          <a:p>
            <a:r>
              <a:rPr lang="en-US" sz="4400" dirty="0">
                <a:solidFill>
                  <a:srgbClr val="000000"/>
                </a:solidFill>
              </a:rPr>
              <a:t>Roles of </a:t>
            </a:r>
            <a:r>
              <a:rPr lang="en-US" sz="4400" dirty="0" err="1">
                <a:solidFill>
                  <a:srgbClr val="000000"/>
                </a:solidFill>
              </a:rPr>
              <a:t>Teammembers</a:t>
            </a:r>
            <a:endParaRPr lang="en-US" sz="4400" dirty="0">
              <a:solidFill>
                <a:srgbClr val="000000"/>
              </a:solidFill>
            </a:endParaRPr>
          </a:p>
        </p:txBody>
      </p:sp>
      <p:sp>
        <p:nvSpPr>
          <p:cNvPr id="31"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ED32F2F-9F00-4920-BF5C-DEB6DFFF5292}"/>
              </a:ext>
            </a:extLst>
          </p:cNvPr>
          <p:cNvPicPr>
            <a:picLocks noChangeAspect="1"/>
          </p:cNvPicPr>
          <p:nvPr/>
        </p:nvPicPr>
        <p:blipFill rotWithShape="1">
          <a:blip r:embed="rId3">
            <a:alphaModFix/>
          </a:blip>
          <a:srcRect r="2582" b="-3"/>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6090574" y="2421682"/>
            <a:ext cx="4977578" cy="3639289"/>
          </a:xfrm>
        </p:spPr>
        <p:txBody>
          <a:bodyPr vert="horz" lIns="91440" tIns="45720" rIns="91440" bIns="45720" rtlCol="0" anchor="ctr">
            <a:normAutofit/>
          </a:bodyPr>
          <a:lstStyle/>
          <a:p>
            <a:pPr lvl="0" indent="-228600" algn="l">
              <a:buFont typeface="Arial" panose="020B0604020202020204" pitchFamily="34" charset="0"/>
              <a:buChar char="•"/>
            </a:pPr>
            <a:r>
              <a:rPr lang="en-US" altLang="zh-CN" sz="2000" b="1" dirty="0">
                <a:solidFill>
                  <a:srgbClr val="000000"/>
                </a:solidFill>
              </a:rPr>
              <a:t>Team Roles:</a:t>
            </a:r>
          </a:p>
          <a:p>
            <a:pPr lvl="0" indent="-228600" algn="l">
              <a:buFont typeface="Arial" panose="020B0604020202020204" pitchFamily="34" charset="0"/>
              <a:buChar char="•"/>
            </a:pPr>
            <a:endParaRPr lang="en-US" altLang="zh-CN" sz="2000" b="1" dirty="0">
              <a:solidFill>
                <a:srgbClr val="000000"/>
              </a:solidFill>
            </a:endParaRPr>
          </a:p>
          <a:p>
            <a:pPr lvl="1" indent="-228600" algn="l">
              <a:buFont typeface="Arial" panose="020B0604020202020204" pitchFamily="34" charset="0"/>
              <a:buChar char="•"/>
            </a:pPr>
            <a:r>
              <a:rPr lang="en-US" altLang="zh-CN" dirty="0">
                <a:solidFill>
                  <a:srgbClr val="000000"/>
                </a:solidFill>
              </a:rPr>
              <a:t>Product Owner   –   Ravi Rane</a:t>
            </a:r>
          </a:p>
          <a:p>
            <a:pPr lvl="1" indent="-228600" algn="l">
              <a:buFont typeface="Arial" panose="020B0604020202020204" pitchFamily="34" charset="0"/>
              <a:buChar char="•"/>
            </a:pPr>
            <a:r>
              <a:rPr lang="en-US" altLang="zh-CN" dirty="0">
                <a:solidFill>
                  <a:srgbClr val="000000"/>
                </a:solidFill>
              </a:rPr>
              <a:t>Scrum Master     –    Manju Prasad</a:t>
            </a:r>
          </a:p>
          <a:p>
            <a:pPr lvl="1" indent="-228600" algn="l">
              <a:buFont typeface="Arial" panose="020B0604020202020204" pitchFamily="34" charset="0"/>
              <a:buChar char="•"/>
            </a:pPr>
            <a:r>
              <a:rPr lang="en-US" altLang="zh-CN" dirty="0">
                <a:solidFill>
                  <a:srgbClr val="000000"/>
                </a:solidFill>
              </a:rPr>
              <a:t>   Developer         –    </a:t>
            </a:r>
            <a:r>
              <a:rPr lang="en-US" altLang="zh-CN" dirty="0" err="1">
                <a:solidFill>
                  <a:srgbClr val="000000"/>
                </a:solidFill>
              </a:rPr>
              <a:t>Yinchen</a:t>
            </a:r>
            <a:r>
              <a:rPr lang="en-US" altLang="zh-CN" dirty="0">
                <a:solidFill>
                  <a:srgbClr val="000000"/>
                </a:solidFill>
              </a:rPr>
              <a:t> </a:t>
            </a:r>
            <a:r>
              <a:rPr lang="en-US" altLang="zh-CN" dirty="0" err="1">
                <a:solidFill>
                  <a:srgbClr val="000000"/>
                </a:solidFill>
              </a:rPr>
              <a:t>Niu</a:t>
            </a:r>
            <a:endParaRPr lang="en-US" altLang="zh-CN" dirty="0">
              <a:solidFill>
                <a:srgbClr val="000000"/>
              </a:solidFill>
            </a:endParaRPr>
          </a:p>
          <a:p>
            <a:pPr lvl="1" indent="-228600" algn="l">
              <a:buFont typeface="Arial" panose="020B0604020202020204" pitchFamily="34" charset="0"/>
              <a:buChar char="•"/>
            </a:pPr>
            <a:r>
              <a:rPr lang="en-US" altLang="zh-CN" dirty="0">
                <a:solidFill>
                  <a:srgbClr val="000000"/>
                </a:solidFill>
              </a:rPr>
              <a:t>   Developer         –    Zegang Liu</a:t>
            </a:r>
          </a:p>
          <a:p>
            <a:pPr lvl="1" indent="-228600" algn="l">
              <a:buFont typeface="Arial" panose="020B0604020202020204" pitchFamily="34" charset="0"/>
              <a:buChar char="•"/>
            </a:pPr>
            <a:r>
              <a:rPr lang="en-US" altLang="zh-CN" dirty="0">
                <a:solidFill>
                  <a:srgbClr val="000000"/>
                </a:solidFill>
              </a:rPr>
              <a:t>   Developer         –    Tad </a:t>
            </a:r>
            <a:r>
              <a:rPr lang="en-US" altLang="zh-CN" dirty="0" err="1">
                <a:solidFill>
                  <a:srgbClr val="000000"/>
                </a:solidFill>
              </a:rPr>
              <a:t>Berkery</a:t>
            </a:r>
            <a:endParaRPr lang="en-US" altLang="zh-CN" dirty="0">
              <a:solidFill>
                <a:srgbClr val="000000"/>
              </a:solidFill>
            </a:endParaRPr>
          </a:p>
          <a:p>
            <a:pPr lvl="1" indent="-228600" algn="l">
              <a:buFont typeface="Arial" panose="020B0604020202020204" pitchFamily="34" charset="0"/>
              <a:buChar char="•"/>
            </a:pPr>
            <a:endParaRPr lang="en-US" altLang="zh-CN" dirty="0">
              <a:solidFill>
                <a:srgbClr val="000000"/>
              </a:solidFill>
            </a:endParaRPr>
          </a:p>
          <a:p>
            <a:pPr indent="-228600" algn="l">
              <a:buFont typeface="Arial" panose="020B0604020202020204" pitchFamily="34" charset="0"/>
              <a:buChar char="•"/>
            </a:pPr>
            <a:endParaRPr lang="en-US" sz="2000" dirty="0">
              <a:solidFill>
                <a:srgbClr val="000000"/>
              </a:solidFill>
            </a:endParaRPr>
          </a:p>
        </p:txBody>
      </p:sp>
    </p:spTree>
    <p:extLst>
      <p:ext uri="{BB962C8B-B14F-4D97-AF65-F5344CB8AC3E}">
        <p14:creationId xmlns:p14="http://schemas.microsoft.com/office/powerpoint/2010/main" val="4234010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045368" y="2043663"/>
            <a:ext cx="6105194" cy="2031055"/>
          </a:xfrm>
        </p:spPr>
        <p:txBody>
          <a:bodyPr>
            <a:normAutofit/>
          </a:bodyPr>
          <a:lstStyle/>
          <a:p>
            <a:r>
              <a:rPr lang="en-US">
                <a:solidFill>
                  <a:srgbClr val="FFFFFF"/>
                </a:solidFill>
              </a:rPr>
              <a:t>Core Goal 2 - FasterRCNN</a:t>
            </a:r>
          </a:p>
        </p:txBody>
      </p:sp>
    </p:spTree>
    <p:extLst>
      <p:ext uri="{BB962C8B-B14F-4D97-AF65-F5344CB8AC3E}">
        <p14:creationId xmlns:p14="http://schemas.microsoft.com/office/powerpoint/2010/main" val="3459178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8C6FC0-3FD4-4A62-BE18-E67AE9397186}"/>
              </a:ext>
            </a:extLst>
          </p:cNvPr>
          <p:cNvSpPr>
            <a:spLocks noGrp="1"/>
          </p:cNvSpPr>
          <p:nvPr>
            <p:ph idx="1"/>
          </p:nvPr>
        </p:nvSpPr>
        <p:spPr/>
        <p:txBody>
          <a:bodyPr/>
          <a:lstStyle/>
          <a:p>
            <a:endParaRPr lang="en-US"/>
          </a:p>
        </p:txBody>
      </p:sp>
      <p:pic>
        <p:nvPicPr>
          <p:cNvPr id="6146" name="Picture 2" descr="æ¥çæºå¾å">
            <a:extLst>
              <a:ext uri="{FF2B5EF4-FFF2-40B4-BE49-F238E27FC236}">
                <a16:creationId xmlns:a16="http://schemas.microsoft.com/office/drawing/2014/main" id="{0CC0FA67-68AE-461A-848E-B3AE76246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0502" y="-19354"/>
            <a:ext cx="1851498" cy="138122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493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045368" y="2043663"/>
            <a:ext cx="6105194" cy="2031055"/>
          </a:xfrm>
        </p:spPr>
        <p:txBody>
          <a:bodyPr>
            <a:normAutofit/>
          </a:bodyPr>
          <a:lstStyle/>
          <a:p>
            <a:r>
              <a:rPr lang="en-US">
                <a:solidFill>
                  <a:srgbClr val="FFFFFF"/>
                </a:solidFill>
              </a:rPr>
              <a:t>Core Goal 3 - YOLO</a:t>
            </a:r>
          </a:p>
        </p:txBody>
      </p:sp>
    </p:spTree>
    <p:extLst>
      <p:ext uri="{BB962C8B-B14F-4D97-AF65-F5344CB8AC3E}">
        <p14:creationId xmlns:p14="http://schemas.microsoft.com/office/powerpoint/2010/main" val="3734586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1524000" y="228904"/>
            <a:ext cx="9144000" cy="636635"/>
          </a:xfrm>
        </p:spPr>
        <p:txBody>
          <a:bodyPr>
            <a:normAutofit fontScale="90000"/>
          </a:bodyPr>
          <a:lstStyle/>
          <a:p>
            <a:r>
              <a:rPr lang="en-US" sz="4000"/>
              <a:t>Core Goal 3 - YOLO</a:t>
            </a:r>
            <a:endParaRPr lang="en-US" sz="4000" dirty="0"/>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647316"/>
            <a:ext cx="9144000" cy="2764140"/>
          </a:xfrm>
        </p:spPr>
        <p:txBody>
          <a:bodyPr>
            <a:normAutofit/>
          </a:bodyPr>
          <a:lstStyle/>
          <a:p>
            <a:r>
              <a:rPr lang="en-US" dirty="0"/>
              <a:t>Approach taken</a:t>
            </a:r>
          </a:p>
          <a:p>
            <a:r>
              <a:rPr lang="en-US" dirty="0"/>
              <a:t>Pre-trained model</a:t>
            </a:r>
          </a:p>
          <a:p>
            <a:r>
              <a:rPr lang="en-US" dirty="0"/>
              <a:t>Training with frozen layer</a:t>
            </a:r>
          </a:p>
          <a:p>
            <a:r>
              <a:rPr lang="en-US" dirty="0" err="1"/>
              <a:t>TensorBoard</a:t>
            </a:r>
            <a:r>
              <a:rPr lang="en-US" dirty="0"/>
              <a:t> output</a:t>
            </a:r>
          </a:p>
          <a:p>
            <a:r>
              <a:rPr lang="en-US" dirty="0"/>
              <a:t> </a:t>
            </a:r>
          </a:p>
        </p:txBody>
      </p:sp>
      <p:pic>
        <p:nvPicPr>
          <p:cNvPr id="2050" name="Picture 2" descr="æ¥çæºå¾å">
            <a:extLst>
              <a:ext uri="{FF2B5EF4-FFF2-40B4-BE49-F238E27FC236}">
                <a16:creationId xmlns:a16="http://schemas.microsoft.com/office/drawing/2014/main" id="{C607E3B5-2BAA-42D8-B090-159BE356B7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9446" y="0"/>
            <a:ext cx="2262554" cy="19050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942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1524000" y="228904"/>
            <a:ext cx="9144000" cy="636635"/>
          </a:xfrm>
        </p:spPr>
        <p:txBody>
          <a:bodyPr>
            <a:normAutofit fontScale="90000"/>
          </a:bodyPr>
          <a:lstStyle/>
          <a:p>
            <a:r>
              <a:rPr lang="en-US" sz="40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507713"/>
            <a:ext cx="9144000" cy="2903743"/>
          </a:xfrm>
        </p:spPr>
        <p:txBody>
          <a:bodyPr>
            <a:normAutofit/>
          </a:bodyPr>
          <a:lstStyle/>
          <a:p>
            <a:r>
              <a:rPr lang="en-US" dirty="0"/>
              <a:t>Results:</a:t>
            </a:r>
          </a:p>
          <a:p>
            <a:pPr marL="342900" indent="-342900" algn="l">
              <a:buFont typeface="Arial" panose="020B0604020202020204" pitchFamily="34" charset="0"/>
              <a:buChar char="•"/>
            </a:pPr>
            <a:r>
              <a:rPr lang="en-US" dirty="0"/>
              <a:t>Comparison between models created</a:t>
            </a:r>
          </a:p>
          <a:p>
            <a:pPr marL="342900" indent="-342900" algn="l">
              <a:buFont typeface="Arial" panose="020B0604020202020204" pitchFamily="34" charset="0"/>
              <a:buChar char="•"/>
            </a:pPr>
            <a:r>
              <a:rPr lang="en-US" dirty="0"/>
              <a:t>Sample images</a:t>
            </a:r>
          </a:p>
          <a:p>
            <a:pPr marL="342900" indent="-342900" algn="l">
              <a:buFont typeface="Arial" panose="020B0604020202020204" pitchFamily="34" charset="0"/>
              <a:buChar char="•"/>
            </a:pPr>
            <a:r>
              <a:rPr lang="en-US" dirty="0"/>
              <a:t>Sample videos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627059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1524000" y="228904"/>
            <a:ext cx="9144000" cy="636635"/>
          </a:xfrm>
        </p:spPr>
        <p:txBody>
          <a:bodyPr>
            <a:normAutofit fontScale="90000"/>
          </a:bodyPr>
          <a:lstStyle/>
          <a:p>
            <a:r>
              <a:rPr lang="en-US" sz="4000" dirty="0"/>
              <a:t>Core Goal 3 - YOLO</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507713"/>
            <a:ext cx="9144000" cy="2903743"/>
          </a:xfrm>
        </p:spPr>
        <p:txBody>
          <a:bodyPr>
            <a:normAutofit/>
          </a:bodyPr>
          <a:lstStyle/>
          <a:p>
            <a:r>
              <a:rPr lang="en-US" dirty="0"/>
              <a:t>Results:</a:t>
            </a:r>
          </a:p>
          <a:p>
            <a:pPr marL="342900" indent="-342900" algn="l">
              <a:buFont typeface="Arial" panose="020B0604020202020204" pitchFamily="34" charset="0"/>
              <a:buChar char="•"/>
            </a:pPr>
            <a:r>
              <a:rPr lang="en-US" dirty="0"/>
              <a:t>Why the difference?</a:t>
            </a:r>
          </a:p>
          <a:p>
            <a:pPr marL="342900" indent="-342900" algn="l">
              <a:buFont typeface="Arial" panose="020B0604020202020204" pitchFamily="34" charset="0"/>
              <a:buChar char="•"/>
            </a:pPr>
            <a:r>
              <a:rPr lang="en-US" dirty="0"/>
              <a:t>Challenges faced?</a:t>
            </a:r>
          </a:p>
          <a:p>
            <a:pPr marL="342900" indent="-342900" algn="l">
              <a:buFont typeface="Arial" panose="020B0604020202020204" pitchFamily="34" charset="0"/>
              <a:buChar char="•"/>
            </a:pPr>
            <a:r>
              <a:rPr lang="en-US" dirty="0"/>
              <a:t>ARGO experience</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671886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3045368" y="2043663"/>
            <a:ext cx="6105194" cy="2031055"/>
          </a:xfrm>
        </p:spPr>
        <p:txBody>
          <a:bodyPr>
            <a:normAutofit/>
          </a:bodyPr>
          <a:lstStyle/>
          <a:p>
            <a:r>
              <a:rPr lang="en-US">
                <a:solidFill>
                  <a:srgbClr val="FFFFFF"/>
                </a:solidFill>
              </a:rPr>
              <a:t>Core Goal 4 - SSD</a:t>
            </a:r>
          </a:p>
        </p:txBody>
      </p:sp>
    </p:spTree>
    <p:extLst>
      <p:ext uri="{BB962C8B-B14F-4D97-AF65-F5344CB8AC3E}">
        <p14:creationId xmlns:p14="http://schemas.microsoft.com/office/powerpoint/2010/main" val="3202752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Stretch Goals #1</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pic>
        <p:nvPicPr>
          <p:cNvPr id="4098" name="Picture 2" descr="æ¥çæºå¾å">
            <a:extLst>
              <a:ext uri="{FF2B5EF4-FFF2-40B4-BE49-F238E27FC236}">
                <a16:creationId xmlns:a16="http://schemas.microsoft.com/office/drawing/2014/main" id="{92DE964A-55B5-44D3-A8FC-4549B5BDC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6768" y="0"/>
            <a:ext cx="2715232" cy="178066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425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Stretch Goals #2</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22076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Stretch Goals #3</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pic>
        <p:nvPicPr>
          <p:cNvPr id="8194" name="Picture 2" descr="æ¥çæºå¾å">
            <a:extLst>
              <a:ext uri="{FF2B5EF4-FFF2-40B4-BE49-F238E27FC236}">
                <a16:creationId xmlns:a16="http://schemas.microsoft.com/office/drawing/2014/main" id="{CFE6A3A3-5787-41EB-97E5-24F4AF91E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5677" y="0"/>
            <a:ext cx="2036323" cy="150778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967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177800"/>
            <a:ext cx="4064000" cy="838345"/>
          </a:xfrm>
        </p:spPr>
        <p:txBody>
          <a:bodyPr>
            <a:normAutofit/>
          </a:bodyPr>
          <a:lstStyle/>
          <a:p>
            <a:r>
              <a:rPr lang="en-US" sz="4800" dirty="0"/>
              <a:t>Introduction</a:t>
            </a:r>
          </a:p>
        </p:txBody>
      </p:sp>
      <p:sp>
        <p:nvSpPr>
          <p:cNvPr id="4" name="Rectangle 3">
            <a:extLst>
              <a:ext uri="{FF2B5EF4-FFF2-40B4-BE49-F238E27FC236}">
                <a16:creationId xmlns:a16="http://schemas.microsoft.com/office/drawing/2014/main" id="{E047EE89-079E-4738-A25D-4F331F85E4DD}"/>
              </a:ext>
            </a:extLst>
          </p:cNvPr>
          <p:cNvSpPr/>
          <p:nvPr/>
        </p:nvSpPr>
        <p:spPr>
          <a:xfrm>
            <a:off x="914398" y="1390978"/>
            <a:ext cx="8886549" cy="2723823"/>
          </a:xfrm>
          <a:prstGeom prst="rect">
            <a:avLst/>
          </a:prstGeom>
        </p:spPr>
        <p:txBody>
          <a:bodyPr wrap="square" anchor="b">
            <a:spAutoFit/>
          </a:bodyPr>
          <a:lstStyle/>
          <a:p>
            <a:pPr marL="285750" indent="-285750" algn="just">
              <a:lnSpc>
                <a:spcPct val="150000"/>
              </a:lnSpc>
              <a:buFont typeface="Arial" panose="020B0604020202020204" pitchFamily="34" charset="0"/>
              <a:buChar char="•"/>
            </a:pPr>
            <a:r>
              <a:rPr lang="en-US" altLang="zh-CN" dirty="0">
                <a:solidFill>
                  <a:srgbClr val="000000"/>
                </a:solidFill>
                <a:ea typeface="Yu Mincho" panose="02020400000000000000" pitchFamily="18" charset="-128"/>
                <a:cs typeface="Times New Roman" panose="02020603050405020304" pitchFamily="18" charset="0"/>
              </a:rPr>
              <a:t>Object detection and image classification are at the forefront of computer vision technologies found throughout society today. Recent advancements in facial-detection-based surveillance in the security industry, pedestrian and sign detection in self-driving cars, and automated valuation of properties are all applications of this cutting-edge technology.</a:t>
            </a:r>
          </a:p>
          <a:p>
            <a:pPr marL="285750" indent="-285750" algn="just">
              <a:buFont typeface="Arial" panose="020B0604020202020204" pitchFamily="34" charset="0"/>
              <a:buChar char="•"/>
            </a:pPr>
            <a:endParaRPr lang="en-US" altLang="zh-CN" dirty="0">
              <a:solidFill>
                <a:srgbClr val="000000"/>
              </a:solidFill>
              <a:ea typeface="Yu Mincho" panose="02020400000000000000" pitchFamily="18" charset="-128"/>
              <a:cs typeface="Times New Roman" panose="02020603050405020304" pitchFamily="18" charset="0"/>
            </a:endParaRPr>
          </a:p>
          <a:p>
            <a:pPr marL="285750" indent="-285750" algn="just">
              <a:buFont typeface="Arial" panose="020B0604020202020204" pitchFamily="34" charset="0"/>
              <a:buChar char="•"/>
            </a:pPr>
            <a:r>
              <a:rPr lang="en-US" altLang="zh-CN" dirty="0"/>
              <a:t>We want to:</a:t>
            </a:r>
          </a:p>
        </p:txBody>
      </p:sp>
      <p:pic>
        <p:nvPicPr>
          <p:cNvPr id="5" name="Picture 4">
            <a:extLst>
              <a:ext uri="{FF2B5EF4-FFF2-40B4-BE49-F238E27FC236}">
                <a16:creationId xmlns:a16="http://schemas.microsoft.com/office/drawing/2014/main" id="{2137997F-7705-4089-9B3D-02E6D43B4F7A}"/>
              </a:ext>
            </a:extLst>
          </p:cNvPr>
          <p:cNvPicPr>
            <a:picLocks noChangeAspect="1"/>
          </p:cNvPicPr>
          <p:nvPr/>
        </p:nvPicPr>
        <p:blipFill>
          <a:blip r:embed="rId2"/>
          <a:stretch>
            <a:fillRect/>
          </a:stretch>
        </p:blipFill>
        <p:spPr>
          <a:xfrm>
            <a:off x="10280073" y="0"/>
            <a:ext cx="2019300" cy="1714500"/>
          </a:xfrm>
          <a:prstGeom prst="ellipse">
            <a:avLst/>
          </a:prstGeom>
          <a:ln>
            <a:noFill/>
          </a:ln>
          <a:effectLst>
            <a:softEdge rad="112500"/>
          </a:effectLst>
        </p:spPr>
      </p:pic>
      <p:sp>
        <p:nvSpPr>
          <p:cNvPr id="8" name="Rectangle 7">
            <a:extLst>
              <a:ext uri="{FF2B5EF4-FFF2-40B4-BE49-F238E27FC236}">
                <a16:creationId xmlns:a16="http://schemas.microsoft.com/office/drawing/2014/main" id="{C357B3FE-5657-4CF2-AF8A-C0C43FD6EA00}"/>
              </a:ext>
            </a:extLst>
          </p:cNvPr>
          <p:cNvSpPr/>
          <p:nvPr/>
        </p:nvSpPr>
        <p:spPr>
          <a:xfrm>
            <a:off x="2432481" y="4323121"/>
            <a:ext cx="10289220" cy="184665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altLang="zh-CN" sz="1600" dirty="0"/>
              <a:t>Classify Simpson characters from images and from videos</a:t>
            </a:r>
          </a:p>
          <a:p>
            <a:pPr marL="285750" indent="-285750" algn="just">
              <a:lnSpc>
                <a:spcPct val="150000"/>
              </a:lnSpc>
              <a:buFont typeface="Arial" panose="020B0604020202020204" pitchFamily="34" charset="0"/>
              <a:buChar char="•"/>
            </a:pPr>
            <a:r>
              <a:rPr lang="en-US" altLang="zh-CN" sz="1600" dirty="0"/>
              <a:t>Extend this functionality when we have multiple characters in an image. </a:t>
            </a:r>
          </a:p>
          <a:p>
            <a:pPr marL="285750" indent="-285750" algn="just">
              <a:lnSpc>
                <a:spcPct val="150000"/>
              </a:lnSpc>
              <a:buFont typeface="Arial" panose="020B0604020202020204" pitchFamily="34" charset="0"/>
              <a:buChar char="•"/>
            </a:pPr>
            <a:r>
              <a:rPr lang="en-US" altLang="zh-CN" sz="1600" dirty="0"/>
              <a:t>Be able to recognize each individual character and draw bounding box around each</a:t>
            </a:r>
          </a:p>
          <a:p>
            <a:pPr marL="285750" indent="-285750" algn="just">
              <a:lnSpc>
                <a:spcPct val="150000"/>
              </a:lnSpc>
              <a:buFont typeface="Arial" panose="020B0604020202020204" pitchFamily="34" charset="0"/>
              <a:buChar char="•"/>
            </a:pPr>
            <a:r>
              <a:rPr lang="en-US" altLang="zh-CN" sz="1600" dirty="0"/>
              <a:t>Have good interface to perform the classification</a:t>
            </a:r>
          </a:p>
          <a:p>
            <a:pPr algn="just"/>
            <a:endParaRPr lang="en-US" altLang="zh-CN" dirty="0">
              <a:solidFill>
                <a:srgbClr val="000000"/>
              </a:solidFill>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824143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Stretch Goals #4</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69755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With more time…</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pic>
        <p:nvPicPr>
          <p:cNvPr id="7170" name="Picture 2" descr="æ¥çæºå¾å">
            <a:extLst>
              <a:ext uri="{FF2B5EF4-FFF2-40B4-BE49-F238E27FC236}">
                <a16:creationId xmlns:a16="http://schemas.microsoft.com/office/drawing/2014/main" id="{322A6C71-8ACA-44C7-8E79-86E2ABE69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4700" y="0"/>
            <a:ext cx="2527300" cy="20574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152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Challenges / Learnings</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07197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Applications for this concept/research/work</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r>
              <a:rPr lang="en-US" dirty="0"/>
              <a:t>Tad</a:t>
            </a:r>
          </a:p>
        </p:txBody>
      </p:sp>
    </p:spTree>
    <p:extLst>
      <p:ext uri="{BB962C8B-B14F-4D97-AF65-F5344CB8AC3E}">
        <p14:creationId xmlns:p14="http://schemas.microsoft.com/office/powerpoint/2010/main" val="34751752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p:txBody>
          <a:bodyPr/>
          <a:lstStyle/>
          <a:p>
            <a:r>
              <a:rPr lang="en-US" dirty="0"/>
              <a:t>References</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p:txBody>
          <a:bodyPr/>
          <a:lstStyle/>
          <a:p>
            <a:r>
              <a:rPr lang="en-US" dirty="0"/>
              <a:t>Tad</a:t>
            </a:r>
          </a:p>
        </p:txBody>
      </p:sp>
    </p:spTree>
    <p:extLst>
      <p:ext uri="{BB962C8B-B14F-4D97-AF65-F5344CB8AC3E}">
        <p14:creationId xmlns:p14="http://schemas.microsoft.com/office/powerpoint/2010/main" val="6222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698411" y="155051"/>
            <a:ext cx="6601311" cy="702199"/>
          </a:xfrm>
        </p:spPr>
        <p:txBody>
          <a:bodyPr>
            <a:noAutofit/>
          </a:bodyPr>
          <a:lstStyle/>
          <a:p>
            <a:r>
              <a:rPr lang="en-US" altLang="zh-CN" sz="4800" dirty="0"/>
              <a:t>Project </a:t>
            </a:r>
            <a:r>
              <a:rPr lang="en-US" sz="4800" dirty="0"/>
              <a:t>Description </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782490" y="1339273"/>
            <a:ext cx="8795619" cy="4608945"/>
          </a:xfrm>
        </p:spPr>
        <p:txBody>
          <a:bodyPr>
            <a:normAutofit/>
          </a:bodyPr>
          <a:lstStyle/>
          <a:p>
            <a:pPr marL="342900" indent="-342900" algn="just">
              <a:lnSpc>
                <a:spcPct val="160000"/>
              </a:lnSpc>
              <a:buFont typeface="Arial" panose="020B0604020202020204" pitchFamily="34" charset="0"/>
              <a:buChar char="•"/>
            </a:pPr>
            <a:r>
              <a:rPr lang="en-US" altLang="zh-CN" sz="1800" dirty="0"/>
              <a:t>Utilizing the popular 30-season show The Simpsons, this project implements object detection and image classification for primary characters from the Simpsons series. </a:t>
            </a:r>
          </a:p>
          <a:p>
            <a:pPr algn="just">
              <a:lnSpc>
                <a:spcPct val="160000"/>
              </a:lnSpc>
            </a:pPr>
            <a:endParaRPr lang="en-US" altLang="zh-CN" sz="1800" dirty="0"/>
          </a:p>
          <a:p>
            <a:pPr marL="342900" indent="-342900" algn="just">
              <a:lnSpc>
                <a:spcPct val="160000"/>
              </a:lnSpc>
              <a:buFont typeface="Arial" panose="020B0604020202020204" pitchFamily="34" charset="0"/>
              <a:buChar char="•"/>
            </a:pPr>
            <a:r>
              <a:rPr lang="en-US" altLang="zh-CN" sz="1800" dirty="0"/>
              <a:t>Various deep learning architectures:</a:t>
            </a:r>
          </a:p>
          <a:p>
            <a:pPr>
              <a:lnSpc>
                <a:spcPct val="160000"/>
              </a:lnSpc>
            </a:pPr>
            <a:r>
              <a:rPr lang="en-US" altLang="zh-CN" sz="1800" dirty="0"/>
              <a:t>Convolutional Neural Network (CNN)</a:t>
            </a:r>
          </a:p>
          <a:p>
            <a:pPr>
              <a:lnSpc>
                <a:spcPct val="160000"/>
              </a:lnSpc>
            </a:pPr>
            <a:r>
              <a:rPr lang="en-US" altLang="zh-CN" sz="1800" dirty="0"/>
              <a:t>Faster Region-based Convolutional Neural Network (R-CNN)</a:t>
            </a:r>
          </a:p>
          <a:p>
            <a:pPr>
              <a:lnSpc>
                <a:spcPct val="160000"/>
              </a:lnSpc>
            </a:pPr>
            <a:r>
              <a:rPr lang="en-US" altLang="zh-CN" sz="1800" dirty="0"/>
              <a:t>You Only Look Once (YOLO)</a:t>
            </a:r>
          </a:p>
          <a:p>
            <a:pPr>
              <a:lnSpc>
                <a:spcPct val="160000"/>
              </a:lnSpc>
            </a:pPr>
            <a:r>
              <a:rPr lang="en-US" altLang="zh-CN" sz="1800" dirty="0"/>
              <a:t>Single Shot Multi-box Detection (SSD) </a:t>
            </a:r>
          </a:p>
          <a:p>
            <a:endParaRPr lang="en-US" sz="1600" dirty="0"/>
          </a:p>
        </p:txBody>
      </p:sp>
      <p:pic>
        <p:nvPicPr>
          <p:cNvPr id="4" name="Picture 3">
            <a:extLst>
              <a:ext uri="{FF2B5EF4-FFF2-40B4-BE49-F238E27FC236}">
                <a16:creationId xmlns:a16="http://schemas.microsoft.com/office/drawing/2014/main" id="{B2F650D3-C0B0-4126-824E-F5AF6694D2A7}"/>
              </a:ext>
            </a:extLst>
          </p:cNvPr>
          <p:cNvPicPr>
            <a:picLocks noChangeAspect="1"/>
          </p:cNvPicPr>
          <p:nvPr/>
        </p:nvPicPr>
        <p:blipFill>
          <a:blip r:embed="rId2"/>
          <a:stretch>
            <a:fillRect/>
          </a:stretch>
        </p:blipFill>
        <p:spPr>
          <a:xfrm>
            <a:off x="10280073" y="0"/>
            <a:ext cx="2019300" cy="1714500"/>
          </a:xfrm>
          <a:prstGeom prst="ellipse">
            <a:avLst/>
          </a:prstGeom>
          <a:ln>
            <a:noFill/>
          </a:ln>
          <a:effectLst>
            <a:softEdge rad="112500"/>
          </a:effectLst>
        </p:spPr>
      </p:pic>
    </p:spTree>
    <p:extLst>
      <p:ext uri="{BB962C8B-B14F-4D97-AF65-F5344CB8AC3E}">
        <p14:creationId xmlns:p14="http://schemas.microsoft.com/office/powerpoint/2010/main" val="1970273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70D62A-0477-4EF5-93EE-210DA470199C}"/>
              </a:ext>
            </a:extLst>
          </p:cNvPr>
          <p:cNvPicPr>
            <a:picLocks noChangeAspect="1"/>
          </p:cNvPicPr>
          <p:nvPr/>
        </p:nvPicPr>
        <p:blipFill>
          <a:blip r:embed="rId2"/>
          <a:stretch>
            <a:fillRect/>
          </a:stretch>
        </p:blipFill>
        <p:spPr>
          <a:xfrm>
            <a:off x="10280073" y="0"/>
            <a:ext cx="2019300" cy="1714500"/>
          </a:xfrm>
          <a:prstGeom prst="ellipse">
            <a:avLst/>
          </a:prstGeom>
          <a:ln>
            <a:noFill/>
          </a:ln>
          <a:effectLst>
            <a:softEdge rad="112500"/>
          </a:effectLst>
        </p:spPr>
      </p:pic>
      <p:sp>
        <p:nvSpPr>
          <p:cNvPr id="4" name="Rectangle 3">
            <a:extLst>
              <a:ext uri="{FF2B5EF4-FFF2-40B4-BE49-F238E27FC236}">
                <a16:creationId xmlns:a16="http://schemas.microsoft.com/office/drawing/2014/main" id="{948663E3-B18C-4B5C-B17A-0407B8463680}"/>
              </a:ext>
            </a:extLst>
          </p:cNvPr>
          <p:cNvSpPr/>
          <p:nvPr/>
        </p:nvSpPr>
        <p:spPr>
          <a:xfrm>
            <a:off x="104035" y="131680"/>
            <a:ext cx="5194051" cy="830997"/>
          </a:xfrm>
          <a:prstGeom prst="rect">
            <a:avLst/>
          </a:prstGeom>
        </p:spPr>
        <p:txBody>
          <a:bodyPr wrap="none">
            <a:spAutoFit/>
          </a:bodyPr>
          <a:lstStyle/>
          <a:p>
            <a:r>
              <a:rPr lang="en-US" altLang="zh-CN" sz="4800" dirty="0">
                <a:latin typeface="+mj-ea"/>
                <a:ea typeface="+mj-ea"/>
              </a:rPr>
              <a:t>Project Description </a:t>
            </a:r>
            <a:endParaRPr lang="zh-CN" altLang="en-US" sz="4800" dirty="0">
              <a:latin typeface="+mj-ea"/>
              <a:ea typeface="+mj-ea"/>
            </a:endParaRPr>
          </a:p>
        </p:txBody>
      </p:sp>
      <p:sp>
        <p:nvSpPr>
          <p:cNvPr id="5" name="Rectangle 4">
            <a:extLst>
              <a:ext uri="{FF2B5EF4-FFF2-40B4-BE49-F238E27FC236}">
                <a16:creationId xmlns:a16="http://schemas.microsoft.com/office/drawing/2014/main" id="{752B6627-6F49-4DFB-A8EA-DE03DC11DBF4}"/>
              </a:ext>
            </a:extLst>
          </p:cNvPr>
          <p:cNvSpPr/>
          <p:nvPr/>
        </p:nvSpPr>
        <p:spPr>
          <a:xfrm>
            <a:off x="775855" y="1634451"/>
            <a:ext cx="8432800" cy="1816010"/>
          </a:xfrm>
          <a:prstGeom prst="rect">
            <a:avLst/>
          </a:prstGeom>
        </p:spPr>
        <p:txBody>
          <a:bodyPr wrap="square">
            <a:spAutoFit/>
          </a:bodyPr>
          <a:lstStyle/>
          <a:p>
            <a:pPr marL="342900" indent="-342900" algn="just">
              <a:lnSpc>
                <a:spcPct val="160000"/>
              </a:lnSpc>
              <a:buFont typeface="Arial" panose="020B0604020202020204" pitchFamily="34" charset="0"/>
              <a:buChar char="•"/>
            </a:pPr>
            <a:r>
              <a:rPr lang="en-US" altLang="zh-CN" dirty="0"/>
              <a:t>As a secondary focus, this project implements YOLO to videos and explores the use of cloud computing to train and execute models. Visualizations and a User Interface (UI) that enable a real-time data feed to model execution are also implemented to encourage further use of our findings.</a:t>
            </a:r>
            <a:endParaRPr lang="zh-CN" altLang="zh-CN" dirty="0"/>
          </a:p>
        </p:txBody>
      </p:sp>
    </p:spTree>
    <p:extLst>
      <p:ext uri="{BB962C8B-B14F-4D97-AF65-F5344CB8AC3E}">
        <p14:creationId xmlns:p14="http://schemas.microsoft.com/office/powerpoint/2010/main" val="1673448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12700"/>
            <a:ext cx="7505700" cy="864417"/>
          </a:xfrm>
        </p:spPr>
        <p:txBody>
          <a:bodyPr>
            <a:normAutofit/>
          </a:bodyPr>
          <a:lstStyle/>
          <a:p>
            <a:r>
              <a:rPr lang="en-US" sz="4800" dirty="0"/>
              <a:t>Why We Chose This Project?</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1524000" y="1500327"/>
            <a:ext cx="9144000" cy="4722920"/>
          </a:xfrm>
        </p:spPr>
        <p:txBody>
          <a:bodyPr>
            <a:normAutofit/>
          </a:bodyPr>
          <a:lstStyle/>
          <a:p>
            <a:pPr marL="285750" indent="-285750" algn="just">
              <a:lnSpc>
                <a:spcPct val="150000"/>
              </a:lnSpc>
              <a:buFont typeface="Arial" panose="020B0604020202020204" pitchFamily="34" charset="0"/>
              <a:buChar char="•"/>
            </a:pPr>
            <a:r>
              <a:rPr lang="en-US" altLang="zh-CN" sz="1800" dirty="0"/>
              <a:t>We want to classify Simpson characters from images and from videos. We also want to extend this functionality when we have multiple characters in an image. We should be able to recognize each individual character and draw bounding box around each. We need to have good interface to perform the classification.</a:t>
            </a:r>
          </a:p>
          <a:p>
            <a:pPr marL="285750" indent="-285750" algn="just">
              <a:lnSpc>
                <a:spcPct val="150000"/>
              </a:lnSpc>
              <a:buFont typeface="Arial" panose="020B0604020202020204" pitchFamily="34" charset="0"/>
              <a:buChar char="•"/>
            </a:pPr>
            <a:r>
              <a:rPr lang="en-US" altLang="zh-CN" sz="1800" dirty="0"/>
              <a:t>Simpson is a very popular cartoon and our team was interested in working on an image analytics related project.  On seeing the Kaggle dataset related to image detection of Simpson’s characters (as proposed in the Suggested Projects by our Professor), our team decided to work on this.</a:t>
            </a:r>
            <a:endParaRPr lang="en-US" sz="1800" dirty="0"/>
          </a:p>
        </p:txBody>
      </p:sp>
      <p:pic>
        <p:nvPicPr>
          <p:cNvPr id="4" name="Picture 3">
            <a:extLst>
              <a:ext uri="{FF2B5EF4-FFF2-40B4-BE49-F238E27FC236}">
                <a16:creationId xmlns:a16="http://schemas.microsoft.com/office/drawing/2014/main" id="{607C721F-5CE8-4939-86A6-5A272BDC6EF7}"/>
              </a:ext>
            </a:extLst>
          </p:cNvPr>
          <p:cNvPicPr>
            <a:picLocks noChangeAspect="1"/>
          </p:cNvPicPr>
          <p:nvPr/>
        </p:nvPicPr>
        <p:blipFill>
          <a:blip r:embed="rId2"/>
          <a:stretch>
            <a:fillRect/>
          </a:stretch>
        </p:blipFill>
        <p:spPr>
          <a:xfrm>
            <a:off x="10280073" y="0"/>
            <a:ext cx="2019300" cy="1714500"/>
          </a:xfrm>
          <a:prstGeom prst="ellipse">
            <a:avLst/>
          </a:prstGeom>
          <a:ln>
            <a:noFill/>
          </a:ln>
          <a:effectLst>
            <a:softEdge rad="112500"/>
          </a:effectLst>
        </p:spPr>
      </p:pic>
    </p:spTree>
    <p:extLst>
      <p:ext uri="{BB962C8B-B14F-4D97-AF65-F5344CB8AC3E}">
        <p14:creationId xmlns:p14="http://schemas.microsoft.com/office/powerpoint/2010/main" val="477054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6;p21">
            <a:extLst>
              <a:ext uri="{FF2B5EF4-FFF2-40B4-BE49-F238E27FC236}">
                <a16:creationId xmlns:a16="http://schemas.microsoft.com/office/drawing/2014/main" id="{486FE3C2-844C-4D48-A5A7-96E8A31A03A4}"/>
              </a:ext>
            </a:extLst>
          </p:cNvPr>
          <p:cNvSpPr>
            <a:spLocks noChangeArrowheads="1"/>
          </p:cNvSpPr>
          <p:nvPr/>
        </p:nvSpPr>
        <p:spPr bwMode="auto">
          <a:xfrm>
            <a:off x="1380292" y="3072784"/>
            <a:ext cx="1462088" cy="952500"/>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dirty="0">
                <a:solidFill>
                  <a:srgbClr val="FFFFFF"/>
                </a:solidFill>
              </a:rPr>
              <a:t>Data set was downloaded from Kaggle.com</a:t>
            </a:r>
            <a:endParaRPr lang="en-US" altLang="en-US" dirty="0"/>
          </a:p>
          <a:p>
            <a:pPr algn="ctr" eaLnBrk="1" hangingPunct="1"/>
            <a:r>
              <a:rPr lang="en-US" altLang="en-US" sz="1200" dirty="0">
                <a:solidFill>
                  <a:srgbClr val="FFFFFF"/>
                </a:solidFill>
              </a:rPr>
              <a:t>(How)</a:t>
            </a:r>
            <a:endParaRPr lang="en-US" altLang="en-US" dirty="0"/>
          </a:p>
        </p:txBody>
      </p:sp>
      <p:sp>
        <p:nvSpPr>
          <p:cNvPr id="3" name="Google Shape;197;p21">
            <a:extLst>
              <a:ext uri="{FF2B5EF4-FFF2-40B4-BE49-F238E27FC236}">
                <a16:creationId xmlns:a16="http://schemas.microsoft.com/office/drawing/2014/main" id="{BB424D9F-D5EB-4651-AD19-8049F6BBB961}"/>
              </a:ext>
            </a:extLst>
          </p:cNvPr>
          <p:cNvSpPr>
            <a:spLocks noChangeArrowheads="1"/>
          </p:cNvSpPr>
          <p:nvPr/>
        </p:nvSpPr>
        <p:spPr bwMode="auto">
          <a:xfrm>
            <a:off x="3318630" y="3256934"/>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dirty="0"/>
              <a:t>Cause</a:t>
            </a:r>
          </a:p>
        </p:txBody>
      </p:sp>
      <p:cxnSp>
        <p:nvCxnSpPr>
          <p:cNvPr id="4" name="Google Shape;198;p21">
            <a:extLst>
              <a:ext uri="{FF2B5EF4-FFF2-40B4-BE49-F238E27FC236}">
                <a16:creationId xmlns:a16="http://schemas.microsoft.com/office/drawing/2014/main" id="{F3BE10D1-799A-4F40-AD0C-513715536C45}"/>
              </a:ext>
            </a:extLst>
          </p:cNvPr>
          <p:cNvCxnSpPr>
            <a:cxnSpLocks noChangeShapeType="1"/>
            <a:stCxn id="2" idx="3"/>
            <a:endCxn id="3" idx="1"/>
          </p:cNvCxnSpPr>
          <p:nvPr/>
        </p:nvCxnSpPr>
        <p:spPr bwMode="auto">
          <a:xfrm flipV="1">
            <a:off x="2842380" y="3542684"/>
            <a:ext cx="476250" cy="635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5" name="Google Shape;199;p21">
            <a:extLst>
              <a:ext uri="{FF2B5EF4-FFF2-40B4-BE49-F238E27FC236}">
                <a16:creationId xmlns:a16="http://schemas.microsoft.com/office/drawing/2014/main" id="{EA3071FD-41C5-4D63-833B-BF393676FEA2}"/>
              </a:ext>
            </a:extLst>
          </p:cNvPr>
          <p:cNvSpPr>
            <a:spLocks noChangeArrowheads="1"/>
          </p:cNvSpPr>
          <p:nvPr/>
        </p:nvSpPr>
        <p:spPr bwMode="auto">
          <a:xfrm>
            <a:off x="5329992" y="2937847"/>
            <a:ext cx="1841499" cy="1197770"/>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dirty="0">
                <a:solidFill>
                  <a:srgbClr val="FFFFFF"/>
                </a:solidFill>
              </a:rPr>
              <a:t>Dataset has grown since it was initiated because author has added new images over a period of time.</a:t>
            </a:r>
            <a:endParaRPr lang="en-US" altLang="en-US" dirty="0"/>
          </a:p>
          <a:p>
            <a:pPr algn="ctr" eaLnBrk="1" hangingPunct="1"/>
            <a:r>
              <a:rPr lang="en-US" altLang="en-US" sz="1200" dirty="0">
                <a:solidFill>
                  <a:srgbClr val="FFFFFF"/>
                </a:solidFill>
              </a:rPr>
              <a:t>(What)</a:t>
            </a:r>
            <a:endParaRPr lang="en-US" altLang="en-US" dirty="0"/>
          </a:p>
        </p:txBody>
      </p:sp>
      <p:sp>
        <p:nvSpPr>
          <p:cNvPr id="6" name="Google Shape;200;p21">
            <a:extLst>
              <a:ext uri="{FF2B5EF4-FFF2-40B4-BE49-F238E27FC236}">
                <a16:creationId xmlns:a16="http://schemas.microsoft.com/office/drawing/2014/main" id="{529F9F28-3771-4ACE-842B-D0FBE1E5DEDB}"/>
              </a:ext>
            </a:extLst>
          </p:cNvPr>
          <p:cNvSpPr>
            <a:spLocks noChangeArrowheads="1"/>
          </p:cNvSpPr>
          <p:nvPr/>
        </p:nvSpPr>
        <p:spPr bwMode="auto">
          <a:xfrm>
            <a:off x="7601705" y="3248996"/>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800" dirty="0">
                <a:solidFill>
                  <a:schemeClr val="tx1"/>
                </a:solidFill>
              </a:rPr>
              <a:t>Reason</a:t>
            </a:r>
            <a:endParaRPr lang="en-US" altLang="en-US" dirty="0">
              <a:solidFill>
                <a:schemeClr val="tx1"/>
              </a:solidFill>
            </a:endParaRPr>
          </a:p>
        </p:txBody>
      </p:sp>
      <p:sp>
        <p:nvSpPr>
          <p:cNvPr id="7" name="Google Shape;201;p21">
            <a:extLst>
              <a:ext uri="{FF2B5EF4-FFF2-40B4-BE49-F238E27FC236}">
                <a16:creationId xmlns:a16="http://schemas.microsoft.com/office/drawing/2014/main" id="{C152F5B8-AC21-4769-A6B0-7B83943ED4DA}"/>
              </a:ext>
            </a:extLst>
          </p:cNvPr>
          <p:cNvSpPr>
            <a:spLocks noChangeArrowheads="1"/>
          </p:cNvSpPr>
          <p:nvPr/>
        </p:nvSpPr>
        <p:spPr bwMode="auto">
          <a:xfrm>
            <a:off x="9443204" y="3051352"/>
            <a:ext cx="1460500" cy="966788"/>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dirty="0">
                <a:solidFill>
                  <a:srgbClr val="FFFFFF"/>
                </a:solidFill>
              </a:rPr>
              <a:t>Interest in image analytics, deep learning.</a:t>
            </a:r>
            <a:endParaRPr lang="en-US" altLang="en-US" dirty="0"/>
          </a:p>
          <a:p>
            <a:pPr algn="ctr" eaLnBrk="1" hangingPunct="1"/>
            <a:r>
              <a:rPr lang="en-US" altLang="en-US" sz="1200" dirty="0">
                <a:solidFill>
                  <a:srgbClr val="FFFFFF"/>
                </a:solidFill>
              </a:rPr>
              <a:t>(Why)</a:t>
            </a:r>
            <a:endParaRPr lang="en-US" altLang="en-US" dirty="0"/>
          </a:p>
        </p:txBody>
      </p:sp>
      <p:cxnSp>
        <p:nvCxnSpPr>
          <p:cNvPr id="8" name="Google Shape;202;p21">
            <a:extLst>
              <a:ext uri="{FF2B5EF4-FFF2-40B4-BE49-F238E27FC236}">
                <a16:creationId xmlns:a16="http://schemas.microsoft.com/office/drawing/2014/main" id="{548602C9-03D5-41CA-8D20-2E3D349FED89}"/>
              </a:ext>
            </a:extLst>
          </p:cNvPr>
          <p:cNvCxnSpPr>
            <a:cxnSpLocks noChangeShapeType="1"/>
            <a:stCxn id="3" idx="3"/>
            <a:endCxn id="5" idx="1"/>
          </p:cNvCxnSpPr>
          <p:nvPr/>
        </p:nvCxnSpPr>
        <p:spPr bwMode="auto">
          <a:xfrm flipV="1">
            <a:off x="4601330" y="3536732"/>
            <a:ext cx="728662" cy="5952"/>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9" name="Google Shape;203;p21">
            <a:extLst>
              <a:ext uri="{FF2B5EF4-FFF2-40B4-BE49-F238E27FC236}">
                <a16:creationId xmlns:a16="http://schemas.microsoft.com/office/drawing/2014/main" id="{B609D8F9-B76F-49BB-B243-609D4026E6CE}"/>
              </a:ext>
            </a:extLst>
          </p:cNvPr>
          <p:cNvCxnSpPr>
            <a:cxnSpLocks noChangeShapeType="1"/>
            <a:stCxn id="6" idx="3"/>
            <a:endCxn id="7" idx="1"/>
          </p:cNvCxnSpPr>
          <p:nvPr/>
        </p:nvCxnSpPr>
        <p:spPr bwMode="auto">
          <a:xfrm>
            <a:off x="8884405" y="3534746"/>
            <a:ext cx="558799" cy="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0" name="Google Shape;204;p21">
            <a:extLst>
              <a:ext uri="{FF2B5EF4-FFF2-40B4-BE49-F238E27FC236}">
                <a16:creationId xmlns:a16="http://schemas.microsoft.com/office/drawing/2014/main" id="{6390E62F-4D43-4FD4-901F-180C40F48271}"/>
              </a:ext>
            </a:extLst>
          </p:cNvPr>
          <p:cNvCxnSpPr>
            <a:cxnSpLocks noChangeShapeType="1"/>
            <a:stCxn id="5" idx="3"/>
            <a:endCxn id="6" idx="1"/>
          </p:cNvCxnSpPr>
          <p:nvPr/>
        </p:nvCxnSpPr>
        <p:spPr bwMode="auto">
          <a:xfrm flipV="1">
            <a:off x="7171491" y="3534746"/>
            <a:ext cx="430214" cy="1986"/>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11" name="Google Shape;205;p21">
            <a:extLst>
              <a:ext uri="{FF2B5EF4-FFF2-40B4-BE49-F238E27FC236}">
                <a16:creationId xmlns:a16="http://schemas.microsoft.com/office/drawing/2014/main" id="{BE607FF2-4D42-424A-9D6F-A010028226BA}"/>
              </a:ext>
            </a:extLst>
          </p:cNvPr>
          <p:cNvSpPr>
            <a:spLocks noChangeArrowheads="1"/>
          </p:cNvSpPr>
          <p:nvPr/>
        </p:nvSpPr>
        <p:spPr bwMode="auto">
          <a:xfrm>
            <a:off x="5596692" y="2017097"/>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a:t>Agent</a:t>
            </a:r>
          </a:p>
        </p:txBody>
      </p:sp>
      <p:sp>
        <p:nvSpPr>
          <p:cNvPr id="12" name="Google Shape;206;p21">
            <a:extLst>
              <a:ext uri="{FF2B5EF4-FFF2-40B4-BE49-F238E27FC236}">
                <a16:creationId xmlns:a16="http://schemas.microsoft.com/office/drawing/2014/main" id="{725CBE7C-0574-403E-A9FB-00A044B02AFA}"/>
              </a:ext>
            </a:extLst>
          </p:cNvPr>
          <p:cNvSpPr>
            <a:spLocks noChangeArrowheads="1"/>
          </p:cNvSpPr>
          <p:nvPr/>
        </p:nvSpPr>
        <p:spPr bwMode="auto">
          <a:xfrm>
            <a:off x="5329992" y="951885"/>
            <a:ext cx="1816100" cy="809625"/>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a:solidFill>
                  <a:srgbClr val="FFFFFF"/>
                </a:solidFill>
              </a:rPr>
              <a:t> License CC BY-NC-SA 4.0  (Creative Commons License)</a:t>
            </a:r>
            <a:endParaRPr lang="en-US" altLang="en-US"/>
          </a:p>
          <a:p>
            <a:pPr algn="ctr" eaLnBrk="1" hangingPunct="1"/>
            <a:r>
              <a:rPr lang="en-US" altLang="en-US" sz="1200">
                <a:solidFill>
                  <a:srgbClr val="FFFFFF"/>
                </a:solidFill>
              </a:rPr>
              <a:t>(Who)</a:t>
            </a:r>
            <a:endParaRPr lang="en-US" altLang="en-US"/>
          </a:p>
        </p:txBody>
      </p:sp>
      <p:sp>
        <p:nvSpPr>
          <p:cNvPr id="13" name="Google Shape;207;p21">
            <a:extLst>
              <a:ext uri="{FF2B5EF4-FFF2-40B4-BE49-F238E27FC236}">
                <a16:creationId xmlns:a16="http://schemas.microsoft.com/office/drawing/2014/main" id="{0D9DEBDA-45B9-4DCD-8A88-F18C1A77F8A6}"/>
              </a:ext>
            </a:extLst>
          </p:cNvPr>
          <p:cNvSpPr>
            <a:spLocks noChangeArrowheads="1"/>
          </p:cNvSpPr>
          <p:nvPr/>
        </p:nvSpPr>
        <p:spPr bwMode="auto">
          <a:xfrm>
            <a:off x="5507792" y="5515947"/>
            <a:ext cx="1460500" cy="619124"/>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dirty="0">
                <a:solidFill>
                  <a:srgbClr val="FFFFFF"/>
                </a:solidFill>
              </a:rPr>
              <a:t>Simson’s seasons 4-24</a:t>
            </a:r>
            <a:endParaRPr lang="en-US" altLang="en-US" dirty="0"/>
          </a:p>
          <a:p>
            <a:pPr algn="ctr" eaLnBrk="1" hangingPunct="1"/>
            <a:r>
              <a:rPr lang="en-US" altLang="en-US" sz="1200" dirty="0">
                <a:solidFill>
                  <a:srgbClr val="FFFFFF"/>
                </a:solidFill>
              </a:rPr>
              <a:t>(When)</a:t>
            </a:r>
            <a:endParaRPr lang="en-US" altLang="en-US" dirty="0"/>
          </a:p>
        </p:txBody>
      </p:sp>
      <p:sp>
        <p:nvSpPr>
          <p:cNvPr id="14" name="Google Shape;208;p21">
            <a:extLst>
              <a:ext uri="{FF2B5EF4-FFF2-40B4-BE49-F238E27FC236}">
                <a16:creationId xmlns:a16="http://schemas.microsoft.com/office/drawing/2014/main" id="{2672902D-E8C8-4010-8058-26AAB1F1F897}"/>
              </a:ext>
            </a:extLst>
          </p:cNvPr>
          <p:cNvSpPr>
            <a:spLocks noChangeArrowheads="1"/>
          </p:cNvSpPr>
          <p:nvPr/>
        </p:nvSpPr>
        <p:spPr bwMode="auto">
          <a:xfrm>
            <a:off x="2958267" y="5446097"/>
            <a:ext cx="1460500" cy="458786"/>
          </a:xfrm>
          <a:prstGeom prst="rect">
            <a:avLst/>
          </a:prstGeom>
          <a:solidFill>
            <a:schemeClr val="accent1"/>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
                <a:solidFill>
                  <a:srgbClr val="FFFFFF"/>
                </a:solidFill>
              </a:rPr>
              <a:t>In Kaggle.com</a:t>
            </a:r>
            <a:endParaRPr lang="en-US" altLang="en-US"/>
          </a:p>
          <a:p>
            <a:pPr algn="ctr" eaLnBrk="1" hangingPunct="1"/>
            <a:r>
              <a:rPr lang="en-US" altLang="en-US" sz="1200">
                <a:solidFill>
                  <a:srgbClr val="FFFFFF"/>
                </a:solidFill>
              </a:rPr>
              <a:t>(Where)</a:t>
            </a:r>
            <a:endParaRPr lang="en-US" altLang="en-US"/>
          </a:p>
        </p:txBody>
      </p:sp>
      <p:sp>
        <p:nvSpPr>
          <p:cNvPr id="15" name="Google Shape;209;p21">
            <a:extLst>
              <a:ext uri="{FF2B5EF4-FFF2-40B4-BE49-F238E27FC236}">
                <a16:creationId xmlns:a16="http://schemas.microsoft.com/office/drawing/2014/main" id="{DA78AD70-0897-4CE3-BF9E-18327C7D667B}"/>
              </a:ext>
            </a:extLst>
          </p:cNvPr>
          <p:cNvSpPr>
            <a:spLocks noChangeArrowheads="1"/>
          </p:cNvSpPr>
          <p:nvPr/>
        </p:nvSpPr>
        <p:spPr bwMode="auto">
          <a:xfrm>
            <a:off x="3345618" y="4135616"/>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dirty="0"/>
              <a:t>Location</a:t>
            </a:r>
          </a:p>
        </p:txBody>
      </p:sp>
      <p:sp>
        <p:nvSpPr>
          <p:cNvPr id="16" name="Google Shape;210;p21">
            <a:extLst>
              <a:ext uri="{FF2B5EF4-FFF2-40B4-BE49-F238E27FC236}">
                <a16:creationId xmlns:a16="http://schemas.microsoft.com/office/drawing/2014/main" id="{AB22049E-A442-41FA-A08B-3F2374CC24D0}"/>
              </a:ext>
            </a:extLst>
          </p:cNvPr>
          <p:cNvSpPr>
            <a:spLocks noChangeArrowheads="1"/>
          </p:cNvSpPr>
          <p:nvPr/>
        </p:nvSpPr>
        <p:spPr bwMode="auto">
          <a:xfrm>
            <a:off x="5596692" y="4595197"/>
            <a:ext cx="1282700" cy="571500"/>
          </a:xfrm>
          <a:prstGeom prst="roundRect">
            <a:avLst>
              <a:gd name="adj" fmla="val 16667"/>
            </a:avLst>
          </a:prstGeom>
          <a:solidFill>
            <a:schemeClr val="accent1">
              <a:lumMod val="40000"/>
              <a:lumOff val="60000"/>
            </a:schemeClr>
          </a:solidFill>
          <a:ln w="12700">
            <a:solidFill>
              <a:srgbClr val="31538F"/>
            </a:solidFill>
            <a:miter lim="800000"/>
            <a:headEnd type="none" w="sm" len="sm"/>
            <a:tailEnd type="none" w="sm" len="sm"/>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r>
              <a:rPr lang="en-US" altLang="en-US"/>
              <a:t>Time</a:t>
            </a:r>
          </a:p>
        </p:txBody>
      </p:sp>
      <p:cxnSp>
        <p:nvCxnSpPr>
          <p:cNvPr id="17" name="Google Shape;211;p21">
            <a:extLst>
              <a:ext uri="{FF2B5EF4-FFF2-40B4-BE49-F238E27FC236}">
                <a16:creationId xmlns:a16="http://schemas.microsoft.com/office/drawing/2014/main" id="{3F38FF0F-B608-40C0-99EA-271597F27C63}"/>
              </a:ext>
            </a:extLst>
          </p:cNvPr>
          <p:cNvCxnSpPr>
            <a:cxnSpLocks noChangeShapeType="1"/>
            <a:endCxn id="11" idx="2"/>
          </p:cNvCxnSpPr>
          <p:nvPr/>
        </p:nvCxnSpPr>
        <p:spPr bwMode="auto">
          <a:xfrm flipV="1">
            <a:off x="6238042" y="2588597"/>
            <a:ext cx="0" cy="280988"/>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8" name="Google Shape;212;p21">
            <a:extLst>
              <a:ext uri="{FF2B5EF4-FFF2-40B4-BE49-F238E27FC236}">
                <a16:creationId xmlns:a16="http://schemas.microsoft.com/office/drawing/2014/main" id="{877875B7-B8BB-42D0-9F9E-676E37B4B00B}"/>
              </a:ext>
            </a:extLst>
          </p:cNvPr>
          <p:cNvCxnSpPr>
            <a:cxnSpLocks noChangeShapeType="1"/>
            <a:stCxn id="11" idx="0"/>
            <a:endCxn id="12" idx="2"/>
          </p:cNvCxnSpPr>
          <p:nvPr/>
        </p:nvCxnSpPr>
        <p:spPr bwMode="auto">
          <a:xfrm flipV="1">
            <a:off x="6238042" y="1761510"/>
            <a:ext cx="0" cy="255587"/>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19" name="Google Shape;213;p21">
            <a:extLst>
              <a:ext uri="{FF2B5EF4-FFF2-40B4-BE49-F238E27FC236}">
                <a16:creationId xmlns:a16="http://schemas.microsoft.com/office/drawing/2014/main" id="{5C356EA7-BCB0-483B-8D9C-1C6F51826A04}"/>
              </a:ext>
            </a:extLst>
          </p:cNvPr>
          <p:cNvCxnSpPr>
            <a:cxnSpLocks noChangeShapeType="1"/>
            <a:stCxn id="5" idx="2"/>
            <a:endCxn id="16" idx="0"/>
          </p:cNvCxnSpPr>
          <p:nvPr/>
        </p:nvCxnSpPr>
        <p:spPr bwMode="auto">
          <a:xfrm flipH="1">
            <a:off x="6238042" y="4135617"/>
            <a:ext cx="12700" cy="45958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20" name="Google Shape;214;p21">
            <a:extLst>
              <a:ext uri="{FF2B5EF4-FFF2-40B4-BE49-F238E27FC236}">
                <a16:creationId xmlns:a16="http://schemas.microsoft.com/office/drawing/2014/main" id="{89FAE971-8781-4816-B64A-D704E56615EF}"/>
              </a:ext>
            </a:extLst>
          </p:cNvPr>
          <p:cNvCxnSpPr>
            <a:cxnSpLocks noChangeShapeType="1"/>
            <a:stCxn id="16" idx="2"/>
            <a:endCxn id="13" idx="0"/>
          </p:cNvCxnSpPr>
          <p:nvPr/>
        </p:nvCxnSpPr>
        <p:spPr bwMode="auto">
          <a:xfrm>
            <a:off x="6238042" y="5166697"/>
            <a:ext cx="0" cy="349250"/>
          </a:xfrm>
          <a:prstGeom prst="straightConnector1">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21" name="Google Shape;215;p21">
            <a:extLst>
              <a:ext uri="{FF2B5EF4-FFF2-40B4-BE49-F238E27FC236}">
                <a16:creationId xmlns:a16="http://schemas.microsoft.com/office/drawing/2014/main" id="{48AD32E8-16A8-4762-B703-846694E7F001}"/>
              </a:ext>
            </a:extLst>
          </p:cNvPr>
          <p:cNvCxnSpPr>
            <a:cxnSpLocks noChangeShapeType="1"/>
            <a:endCxn id="15" idx="3"/>
          </p:cNvCxnSpPr>
          <p:nvPr/>
        </p:nvCxnSpPr>
        <p:spPr bwMode="auto">
          <a:xfrm rot="10800000" flipV="1">
            <a:off x="4628318" y="3807796"/>
            <a:ext cx="879474" cy="613569"/>
          </a:xfrm>
          <a:prstGeom prst="bentConnector3">
            <a:avLst>
              <a:gd name="adj1" fmla="val 50000"/>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cxnSp>
        <p:nvCxnSpPr>
          <p:cNvPr id="22" name="Google Shape;216;p21">
            <a:extLst>
              <a:ext uri="{FF2B5EF4-FFF2-40B4-BE49-F238E27FC236}">
                <a16:creationId xmlns:a16="http://schemas.microsoft.com/office/drawing/2014/main" id="{D3168F78-343B-4BB2-B0E0-D7258B9E3FEE}"/>
              </a:ext>
            </a:extLst>
          </p:cNvPr>
          <p:cNvCxnSpPr>
            <a:cxnSpLocks noChangeShapeType="1"/>
            <a:stCxn id="16" idx="1"/>
            <a:endCxn id="14" idx="3"/>
          </p:cNvCxnSpPr>
          <p:nvPr/>
        </p:nvCxnSpPr>
        <p:spPr bwMode="auto">
          <a:xfrm rot="10800000" flipV="1">
            <a:off x="4418768" y="4880946"/>
            <a:ext cx="1177925" cy="794543"/>
          </a:xfrm>
          <a:prstGeom prst="bentConnector3">
            <a:avLst>
              <a:gd name="adj1" fmla="val 50000"/>
            </a:avLst>
          </a:prstGeom>
          <a:noFill/>
          <a:ln w="9525">
            <a:solidFill>
              <a:schemeClr val="accent1"/>
            </a:solidFill>
            <a:miter lim="800000"/>
            <a:headEnd type="none" w="sm" len="sm"/>
            <a:tailEnd type="triangle" w="med" len="med"/>
          </a:ln>
          <a:extLst>
            <a:ext uri="{909E8E84-426E-40DD-AFC4-6F175D3DCCD1}">
              <a14:hiddenFill xmlns:a14="http://schemas.microsoft.com/office/drawing/2010/main">
                <a:noFill/>
              </a14:hiddenFill>
            </a:ext>
          </a:extLst>
        </p:spPr>
      </p:cxnSp>
      <p:sp>
        <p:nvSpPr>
          <p:cNvPr id="23" name="Title 1">
            <a:extLst>
              <a:ext uri="{FF2B5EF4-FFF2-40B4-BE49-F238E27FC236}">
                <a16:creationId xmlns:a16="http://schemas.microsoft.com/office/drawing/2014/main" id="{2D322A9F-E813-4276-941B-BDB3AECB03B8}"/>
              </a:ext>
            </a:extLst>
          </p:cNvPr>
          <p:cNvSpPr txBox="1">
            <a:spLocks/>
          </p:cNvSpPr>
          <p:nvPr/>
        </p:nvSpPr>
        <p:spPr>
          <a:xfrm>
            <a:off x="0" y="-14472"/>
            <a:ext cx="3379433" cy="8555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About Data</a:t>
            </a:r>
          </a:p>
        </p:txBody>
      </p:sp>
      <p:pic>
        <p:nvPicPr>
          <p:cNvPr id="24" name="Picture 23">
            <a:extLst>
              <a:ext uri="{FF2B5EF4-FFF2-40B4-BE49-F238E27FC236}">
                <a16:creationId xmlns:a16="http://schemas.microsoft.com/office/drawing/2014/main" id="{A59A922F-29F9-4ED8-94DC-AD927072432D}"/>
              </a:ext>
            </a:extLst>
          </p:cNvPr>
          <p:cNvPicPr>
            <a:picLocks noChangeAspect="1"/>
          </p:cNvPicPr>
          <p:nvPr/>
        </p:nvPicPr>
        <p:blipFill>
          <a:blip r:embed="rId2"/>
          <a:stretch>
            <a:fillRect/>
          </a:stretch>
        </p:blipFill>
        <p:spPr>
          <a:xfrm>
            <a:off x="10218198" y="-79899"/>
            <a:ext cx="1973802" cy="1571348"/>
          </a:xfrm>
          <a:prstGeom prst="ellipse">
            <a:avLst/>
          </a:prstGeom>
          <a:ln>
            <a:noFill/>
          </a:ln>
          <a:effectLst>
            <a:softEdge rad="112500"/>
          </a:effectLst>
        </p:spPr>
      </p:pic>
    </p:spTree>
    <p:extLst>
      <p:ext uri="{BB962C8B-B14F-4D97-AF65-F5344CB8AC3E}">
        <p14:creationId xmlns:p14="http://schemas.microsoft.com/office/powerpoint/2010/main" val="127479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BBD3-1236-4D52-B9A1-AD4DF8D0B35C}"/>
              </a:ext>
            </a:extLst>
          </p:cNvPr>
          <p:cNvSpPr>
            <a:spLocks noGrp="1"/>
          </p:cNvSpPr>
          <p:nvPr>
            <p:ph type="ctrTitle"/>
          </p:nvPr>
        </p:nvSpPr>
        <p:spPr>
          <a:xfrm>
            <a:off x="0" y="0"/>
            <a:ext cx="3379433" cy="855540"/>
          </a:xfrm>
        </p:spPr>
        <p:txBody>
          <a:bodyPr>
            <a:normAutofit/>
          </a:bodyPr>
          <a:lstStyle/>
          <a:p>
            <a:r>
              <a:rPr lang="en-US" sz="4800" dirty="0"/>
              <a:t>About Data</a:t>
            </a:r>
          </a:p>
        </p:txBody>
      </p:sp>
      <p:sp>
        <p:nvSpPr>
          <p:cNvPr id="3" name="Subtitle 2">
            <a:extLst>
              <a:ext uri="{FF2B5EF4-FFF2-40B4-BE49-F238E27FC236}">
                <a16:creationId xmlns:a16="http://schemas.microsoft.com/office/drawing/2014/main" id="{0CD2B805-351F-4720-9B6A-DD87484BA767}"/>
              </a:ext>
            </a:extLst>
          </p:cNvPr>
          <p:cNvSpPr>
            <a:spLocks noGrp="1"/>
          </p:cNvSpPr>
          <p:nvPr>
            <p:ph type="subTitle" idx="1"/>
          </p:nvPr>
        </p:nvSpPr>
        <p:spPr>
          <a:xfrm>
            <a:off x="781236" y="1225357"/>
            <a:ext cx="9038895" cy="3666953"/>
          </a:xfrm>
        </p:spPr>
        <p:txBody>
          <a:bodyPr>
            <a:normAutofit/>
          </a:bodyPr>
          <a:lstStyle/>
          <a:p>
            <a:pPr marL="285750" indent="-285750" algn="just">
              <a:lnSpc>
                <a:spcPct val="150000"/>
              </a:lnSpc>
              <a:buFont typeface="Arial" panose="020B0604020202020204" pitchFamily="34" charset="0"/>
              <a:buChar char="•"/>
            </a:pPr>
            <a:r>
              <a:rPr lang="en-US" altLang="zh-CN" sz="1800" dirty="0"/>
              <a:t>The image dataset available on Kaggle.com has 20 folders (one for each Simpson character) with 400-2000 pictures in each folder.  </a:t>
            </a:r>
          </a:p>
          <a:p>
            <a:pPr marL="285750" indent="-285750" algn="just">
              <a:lnSpc>
                <a:spcPct val="150000"/>
              </a:lnSpc>
              <a:buFont typeface="Arial" panose="020B0604020202020204" pitchFamily="34" charset="0"/>
              <a:buChar char="•"/>
            </a:pPr>
            <a:r>
              <a:rPr lang="en-US" altLang="zh-CN" sz="1800" dirty="0"/>
              <a:t>This image dataset is a collection of video frame captures from Simpson’s episodes. Dataset includes images that feature multiple characters in a single frame.</a:t>
            </a:r>
          </a:p>
          <a:p>
            <a:pPr marL="285750" indent="-285750" algn="just">
              <a:lnSpc>
                <a:spcPct val="150000"/>
              </a:lnSpc>
              <a:buFont typeface="Arial" panose="020B0604020202020204" pitchFamily="34" charset="0"/>
              <a:buChar char="•"/>
            </a:pPr>
            <a:r>
              <a:rPr lang="en-US" altLang="zh-CN" sz="1800" dirty="0">
                <a:solidFill>
                  <a:schemeClr val="tx1"/>
                </a:solidFill>
              </a:rPr>
              <a:t>There may be insufficient images with multiple characters for tagging.  This may require the team to generate additional frames with multiple characters</a:t>
            </a:r>
            <a:r>
              <a:rPr lang="en-US" altLang="zh-CN" sz="1800" dirty="0"/>
              <a:t>. </a:t>
            </a:r>
          </a:p>
          <a:p>
            <a:pPr algn="just">
              <a:lnSpc>
                <a:spcPct val="150000"/>
              </a:lnSpc>
            </a:pPr>
            <a:endParaRPr lang="en-US" altLang="zh-CN" sz="1800" dirty="0">
              <a:solidFill>
                <a:schemeClr val="tx1"/>
              </a:solidFill>
            </a:endParaRPr>
          </a:p>
          <a:p>
            <a:pPr algn="just">
              <a:lnSpc>
                <a:spcPct val="150000"/>
              </a:lnSpc>
            </a:pPr>
            <a:endParaRPr lang="en-US" altLang="zh-CN" sz="1800" dirty="0"/>
          </a:p>
          <a:p>
            <a:pPr algn="just">
              <a:lnSpc>
                <a:spcPct val="150000"/>
              </a:lnSpc>
            </a:pPr>
            <a:endParaRPr lang="en-US" altLang="zh-CN" sz="1800" dirty="0"/>
          </a:p>
          <a:p>
            <a:pPr algn="just">
              <a:lnSpc>
                <a:spcPct val="150000"/>
              </a:lnSpc>
            </a:pPr>
            <a:endParaRPr lang="en-US" altLang="zh-CN" sz="1800" dirty="0"/>
          </a:p>
          <a:p>
            <a:pPr algn="just">
              <a:lnSpc>
                <a:spcPct val="150000"/>
              </a:lnSpc>
            </a:pPr>
            <a:endParaRPr lang="en-US" altLang="zh-CN" sz="1800" dirty="0"/>
          </a:p>
          <a:p>
            <a:pPr algn="just">
              <a:lnSpc>
                <a:spcPct val="150000"/>
              </a:lnSpc>
            </a:pPr>
            <a:endParaRPr lang="en-US" altLang="zh-CN" sz="1800" dirty="0">
              <a:solidFill>
                <a:srgbClr val="000000"/>
              </a:solidFill>
            </a:endParaRPr>
          </a:p>
          <a:p>
            <a:endParaRPr lang="en-US" sz="1800" dirty="0"/>
          </a:p>
        </p:txBody>
      </p:sp>
      <p:pic>
        <p:nvPicPr>
          <p:cNvPr id="5" name="Picture 4">
            <a:extLst>
              <a:ext uri="{FF2B5EF4-FFF2-40B4-BE49-F238E27FC236}">
                <a16:creationId xmlns:a16="http://schemas.microsoft.com/office/drawing/2014/main" id="{538C19D4-6995-4EEC-A06C-712C77AAE39C}"/>
              </a:ext>
            </a:extLst>
          </p:cNvPr>
          <p:cNvPicPr>
            <a:picLocks noChangeAspect="1"/>
          </p:cNvPicPr>
          <p:nvPr/>
        </p:nvPicPr>
        <p:blipFill>
          <a:blip r:embed="rId2"/>
          <a:stretch>
            <a:fillRect/>
          </a:stretch>
        </p:blipFill>
        <p:spPr>
          <a:xfrm>
            <a:off x="10218198" y="-79899"/>
            <a:ext cx="1973802" cy="1571348"/>
          </a:xfrm>
          <a:prstGeom prst="ellipse">
            <a:avLst/>
          </a:prstGeom>
          <a:ln>
            <a:noFill/>
          </a:ln>
          <a:effectLst>
            <a:softEdge rad="112500"/>
          </a:effectLst>
        </p:spPr>
      </p:pic>
      <p:sp>
        <p:nvSpPr>
          <p:cNvPr id="7" name="Rectangle 6">
            <a:extLst>
              <a:ext uri="{FF2B5EF4-FFF2-40B4-BE49-F238E27FC236}">
                <a16:creationId xmlns:a16="http://schemas.microsoft.com/office/drawing/2014/main" id="{5B0501B6-27B4-4D5E-AD22-C196D3BB3524}"/>
              </a:ext>
            </a:extLst>
          </p:cNvPr>
          <p:cNvSpPr/>
          <p:nvPr/>
        </p:nvSpPr>
        <p:spPr>
          <a:xfrm>
            <a:off x="781236" y="4198310"/>
            <a:ext cx="9038895" cy="2127634"/>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altLang="zh-CN" dirty="0"/>
              <a:t>File descriptions and explanations:</a:t>
            </a:r>
          </a:p>
          <a:p>
            <a:pPr algn="just">
              <a:lnSpc>
                <a:spcPct val="150000"/>
              </a:lnSpc>
            </a:pPr>
            <a:r>
              <a:rPr lang="en-US" altLang="zh-CN" b="1" dirty="0"/>
              <a:t>                             File simpson-set.tar.gz </a:t>
            </a:r>
            <a:r>
              <a:rPr lang="en-US" altLang="zh-CN" dirty="0"/>
              <a:t>: This is an image dataset: 20 folders (one for each character) with 400-2000 pictures in each folder.</a:t>
            </a:r>
          </a:p>
          <a:p>
            <a:pPr algn="just">
              <a:lnSpc>
                <a:spcPct val="150000"/>
              </a:lnSpc>
            </a:pPr>
            <a:r>
              <a:rPr lang="en-US" altLang="zh-CN" b="1" dirty="0"/>
              <a:t>                             File annotation.txt </a:t>
            </a:r>
            <a:r>
              <a:rPr lang="en-US" altLang="zh-CN" dirty="0"/>
              <a:t>: Annotation file for bounding boxes for each  character</a:t>
            </a:r>
          </a:p>
        </p:txBody>
      </p:sp>
    </p:spTree>
    <p:extLst>
      <p:ext uri="{BB962C8B-B14F-4D97-AF65-F5344CB8AC3E}">
        <p14:creationId xmlns:p14="http://schemas.microsoft.com/office/powerpoint/2010/main" val="2213946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5AF7-10FF-4E19-A206-3E8E7C1A3591}"/>
              </a:ext>
            </a:extLst>
          </p:cNvPr>
          <p:cNvSpPr txBox="1">
            <a:spLocks/>
          </p:cNvSpPr>
          <p:nvPr/>
        </p:nvSpPr>
        <p:spPr>
          <a:xfrm>
            <a:off x="0" y="0"/>
            <a:ext cx="3379433" cy="8555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a:t>About Data</a:t>
            </a:r>
            <a:endParaRPr lang="en-US" sz="4800" dirty="0"/>
          </a:p>
        </p:txBody>
      </p:sp>
      <p:pic>
        <p:nvPicPr>
          <p:cNvPr id="3" name="Picture 2">
            <a:extLst>
              <a:ext uri="{FF2B5EF4-FFF2-40B4-BE49-F238E27FC236}">
                <a16:creationId xmlns:a16="http://schemas.microsoft.com/office/drawing/2014/main" id="{574382F5-D1F5-41BD-B038-B82973325860}"/>
              </a:ext>
            </a:extLst>
          </p:cNvPr>
          <p:cNvPicPr>
            <a:picLocks noChangeAspect="1"/>
          </p:cNvPicPr>
          <p:nvPr/>
        </p:nvPicPr>
        <p:blipFill>
          <a:blip r:embed="rId2"/>
          <a:stretch>
            <a:fillRect/>
          </a:stretch>
        </p:blipFill>
        <p:spPr>
          <a:xfrm>
            <a:off x="10218198" y="-79899"/>
            <a:ext cx="1973802" cy="1571348"/>
          </a:xfrm>
          <a:prstGeom prst="ellipse">
            <a:avLst/>
          </a:prstGeom>
          <a:ln>
            <a:noFill/>
          </a:ln>
          <a:effectLst>
            <a:softEdge rad="112500"/>
          </a:effectLst>
        </p:spPr>
      </p:pic>
      <p:sp>
        <p:nvSpPr>
          <p:cNvPr id="4" name="Rectangle 3">
            <a:extLst>
              <a:ext uri="{FF2B5EF4-FFF2-40B4-BE49-F238E27FC236}">
                <a16:creationId xmlns:a16="http://schemas.microsoft.com/office/drawing/2014/main" id="{A9E75F69-B6A3-42E8-9B41-5D8C6557793E}"/>
              </a:ext>
            </a:extLst>
          </p:cNvPr>
          <p:cNvSpPr/>
          <p:nvPr/>
        </p:nvSpPr>
        <p:spPr>
          <a:xfrm>
            <a:off x="331432" y="845118"/>
            <a:ext cx="7032753" cy="369332"/>
          </a:xfrm>
          <a:prstGeom prst="rect">
            <a:avLst/>
          </a:prstGeom>
        </p:spPr>
        <p:txBody>
          <a:bodyPr wrap="square">
            <a:spAutoFit/>
          </a:bodyPr>
          <a:lstStyle/>
          <a:p>
            <a:r>
              <a:rPr lang="en-US" altLang="en-US" dirty="0"/>
              <a:t>Table showing all characters with over 100 images in the dataset</a:t>
            </a:r>
            <a:endParaRPr lang="zh-CN" altLang="en-US" dirty="0"/>
          </a:p>
        </p:txBody>
      </p:sp>
      <p:pic>
        <p:nvPicPr>
          <p:cNvPr id="5" name="Google Shape;157;p18">
            <a:extLst>
              <a:ext uri="{FF2B5EF4-FFF2-40B4-BE49-F238E27FC236}">
                <a16:creationId xmlns:a16="http://schemas.microsoft.com/office/drawing/2014/main" id="{8D059781-72DE-4860-8F0C-928364524C7B}"/>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r="38589"/>
          <a:stretch>
            <a:fillRect/>
          </a:stretch>
        </p:blipFill>
        <p:spPr bwMode="auto">
          <a:xfrm>
            <a:off x="6915149" y="1417135"/>
            <a:ext cx="4302579" cy="5259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oogle Shape;162;p18">
            <a:extLst>
              <a:ext uri="{FF2B5EF4-FFF2-40B4-BE49-F238E27FC236}">
                <a16:creationId xmlns:a16="http://schemas.microsoft.com/office/drawing/2014/main" id="{A960C609-9651-43A1-8CE6-89FF688F6DC4}"/>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50" y="1338943"/>
            <a:ext cx="6505421" cy="530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06575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69</TotalTime>
  <Words>1084</Words>
  <Application>Microsoft Office PowerPoint</Application>
  <PresentationFormat>Widescreen</PresentationFormat>
  <Paragraphs>130</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等线 Light</vt:lpstr>
      <vt:lpstr>Helvetica Neue</vt:lpstr>
      <vt:lpstr>Arial</vt:lpstr>
      <vt:lpstr>Calibri</vt:lpstr>
      <vt:lpstr>Calibri Light</vt:lpstr>
      <vt:lpstr>Wingdings</vt:lpstr>
      <vt:lpstr>Office Theme</vt:lpstr>
      <vt:lpstr>PowerPoint Presentation</vt:lpstr>
      <vt:lpstr>Roles of Teammembers</vt:lpstr>
      <vt:lpstr>Introduction</vt:lpstr>
      <vt:lpstr>Project Description </vt:lpstr>
      <vt:lpstr>PowerPoint Presentation</vt:lpstr>
      <vt:lpstr>Why We Chose This Project?</vt:lpstr>
      <vt:lpstr>PowerPoint Presentation</vt:lpstr>
      <vt:lpstr>About Data</vt:lpstr>
      <vt:lpstr>PowerPoint Presentation</vt:lpstr>
      <vt:lpstr>PowerPoint Presentation</vt:lpstr>
      <vt:lpstr>PowerPoint Presentation</vt:lpstr>
      <vt:lpstr>Core Goals &amp; Stretch Goals</vt:lpstr>
      <vt:lpstr>SafE Agile – Sprint breakdown</vt:lpstr>
      <vt:lpstr>Core Goal 1 - CNN</vt:lpstr>
      <vt:lpstr>Convolutional Neural Network</vt:lpstr>
      <vt:lpstr>PowerPoint Presentation</vt:lpstr>
      <vt:lpstr>PowerPoint Presentation</vt:lpstr>
      <vt:lpstr>PowerPoint Presentation</vt:lpstr>
      <vt:lpstr>PowerPoint Presentation</vt:lpstr>
      <vt:lpstr>Core Goal 2 - FasterRCNN</vt:lpstr>
      <vt:lpstr>PowerPoint Presentation</vt:lpstr>
      <vt:lpstr>Core Goal 3 - YOLO</vt:lpstr>
      <vt:lpstr>Core Goal 3 - YOLO</vt:lpstr>
      <vt:lpstr>Core Goal 3 - YOLO</vt:lpstr>
      <vt:lpstr>Core Goal 3 - YOLO</vt:lpstr>
      <vt:lpstr>Core Goal 4 - SSD</vt:lpstr>
      <vt:lpstr>Stretch Goals #1</vt:lpstr>
      <vt:lpstr>Stretch Goals #2</vt:lpstr>
      <vt:lpstr>Stretch Goals #3</vt:lpstr>
      <vt:lpstr>Stretch Goals #4</vt:lpstr>
      <vt:lpstr>With more time…</vt:lpstr>
      <vt:lpstr>Challenges / Learnings</vt:lpstr>
      <vt:lpstr>Applications for this concept/research/work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zliu21</dc:creator>
  <cp:lastModifiedBy>zliu21</cp:lastModifiedBy>
  <cp:revision>8</cp:revision>
  <dcterms:created xsi:type="dcterms:W3CDTF">2019-07-28T17:25:46Z</dcterms:created>
  <dcterms:modified xsi:type="dcterms:W3CDTF">2019-07-28T18:39:01Z</dcterms:modified>
</cp:coreProperties>
</file>