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75" r:id="rId12"/>
    <p:sldId id="276" r:id="rId13"/>
    <p:sldId id="278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82" r:id="rId23"/>
    <p:sldId id="284" r:id="rId24"/>
    <p:sldId id="285" r:id="rId25"/>
    <p:sldId id="279" r:id="rId26"/>
    <p:sldId id="280" r:id="rId27"/>
    <p:sldId id="286" r:id="rId28"/>
    <p:sldId id="28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64" d="100"/>
          <a:sy n="64" d="100"/>
        </p:scale>
        <p:origin x="48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02F04-38F1-4FA5-8F40-BCEDA3C35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F7877F-79E3-438E-97BA-FAC086182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EF608-DAE3-48EE-B96C-E96C95AE0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AFC6-2AE4-4953-B90A-68509C2CC2F7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F38F1-EC57-45BF-868C-9F71D6250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6348A-D2FB-46B2-B612-5992C9E2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9175-EE07-40E9-849D-F16EFE8B8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3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96313-C17D-4513-B94C-C0266DF9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844446-E859-4CCA-B3D6-597F5C164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7C41B-6DF4-4133-ACD5-FF8B49AE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AFC6-2AE4-4953-B90A-68509C2CC2F7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71324-49CB-4389-9CCA-36E5037EA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09C44-179D-4F4C-B420-4E2E1203D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9175-EE07-40E9-849D-F16EFE8B8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67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AFD0F0-AB04-4D82-8821-DFBEAF26DA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2DD909-FEFA-4E07-A7A6-4312C5BBF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7B958-FE35-4698-8EB9-884622358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AFC6-2AE4-4953-B90A-68509C2CC2F7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0034F-C089-4F98-9194-9CC51D685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C70BF-EC8A-49E4-8006-92CEBA9E6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9175-EE07-40E9-849D-F16EFE8B8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694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5B10E-58EB-42A0-8E09-71FD26898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A1F36-9425-4D00-AEAB-6396B316E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D4D8A-3C7C-4E4E-8B22-1C212628C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AFC6-2AE4-4953-B90A-68509C2CC2F7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7AEFE-4297-4B27-9FC2-8F0FE680E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13CAA-4146-462D-8706-4144CD96B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9175-EE07-40E9-849D-F16EFE8B8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25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70ADD-D088-4A71-8B7B-B23C08002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AE821-B9AF-4E7A-943F-563C040E3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2D57D-1FE9-4F3F-BC23-5FFDFFF3D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AFC6-2AE4-4953-B90A-68509C2CC2F7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DD06B-121B-49CD-AEC1-17AA075CF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1D8CB-482E-4780-BDD7-7F9FD8AB2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9175-EE07-40E9-849D-F16EFE8B8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218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883D1-FBD0-4412-8C67-80C2E94E8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A85B6-1CB4-4CC3-A0C3-47CE57016E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46F482-F3DD-4114-A92B-AF1E07575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3829B-9F30-400F-8C9F-E5C74E94A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AFC6-2AE4-4953-B90A-68509C2CC2F7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EBF65-6429-41AE-A164-8E8D84645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D9F3A8-3AA7-4A3A-BE7E-A65509FA6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9175-EE07-40E9-849D-F16EFE8B8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971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70E6C-096D-40EC-9942-D05ABB4E1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285E9-E96D-4896-A0D0-67FAE0E96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8C917F-24A3-4C4D-9FF4-3DD369912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EE77B0-F049-48E3-BDFF-9693B4EB6E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B8F043-06AD-4020-B677-5D70D233B3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876387-B138-4CB3-B1D0-D85DB8CEB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AFC6-2AE4-4953-B90A-68509C2CC2F7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3FB01D-89BE-428C-85EB-5DE624684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C6C9EA-B29D-4BAD-95BB-913CDED1B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9175-EE07-40E9-849D-F16EFE8B8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564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6236F-934B-4CE3-8A83-BFBED6822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93EAA6-D050-4056-A4D1-E7ECA3C6E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AFC6-2AE4-4953-B90A-68509C2CC2F7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921A26-A5A2-4111-9F65-3A1DCFE92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36A93E-BB30-4099-9F73-8C3FDADEF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9175-EE07-40E9-849D-F16EFE8B8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32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CB8E8C-670D-453F-97C4-AA398183C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AFC6-2AE4-4953-B90A-68509C2CC2F7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44A744-B499-4C1C-876F-BCB630419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93A88-1549-4A11-991E-A1C08FF8C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9175-EE07-40E9-849D-F16EFE8B8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DD451-6BBC-4261-A402-BDC91882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9D72C-3283-4F67-8CF7-C9152E2A4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185CF3-0222-4043-8935-ED3BD60C1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B347E0-34E7-4B10-8F3F-A3133F183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AFC6-2AE4-4953-B90A-68509C2CC2F7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6600C8-BB72-49D4-9283-C0E8D02F9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F8A6C-9E6F-4869-889F-A9C0F25D1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9175-EE07-40E9-849D-F16EFE8B8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10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E78E6-F80F-4FC0-AEEF-C61D5E6A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7E42BC-8EB1-4E56-88E3-6074AF7076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E07EE-B1B0-4CF1-B8B7-E141A4976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161F6-23E3-49A0-9BA1-1FDDCA055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AFC6-2AE4-4953-B90A-68509C2CC2F7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9EC6F0-E28D-49E0-AD61-6E7761892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1C7EA3-0BBD-438B-B2F2-44F892297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9175-EE07-40E9-849D-F16EFE8B8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80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7922BB-E311-4E6B-9358-131CB5C1A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49DF7-203A-4F27-B870-8DEBC89FD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82D68-6F2A-444B-A38F-3DFB339288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9AFC6-2AE4-4953-B90A-68509C2CC2F7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BE0C5-7B4A-4774-BE8B-D546EB76D3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7430A-1D33-43C5-BCA4-EB797C24E7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19175-EE07-40E9-849D-F16EFE8B8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04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2BBD3-1236-4D52-B9A1-AD4DF8D0B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2B805-351F-4720-9B6A-DD87484BA7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43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2BBD3-1236-4D52-B9A1-AD4DF8D0B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8904"/>
            <a:ext cx="9144000" cy="636635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Core Goal 3 - YOLO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2B805-351F-4720-9B6A-DD87484BA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0941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History and architecture</a:t>
            </a:r>
          </a:p>
          <a:p>
            <a:r>
              <a:rPr lang="en-US" dirty="0"/>
              <a:t>Darknet </a:t>
            </a:r>
          </a:p>
        </p:txBody>
      </p:sp>
    </p:spTree>
    <p:extLst>
      <p:ext uri="{BB962C8B-B14F-4D97-AF65-F5344CB8AC3E}">
        <p14:creationId xmlns:p14="http://schemas.microsoft.com/office/powerpoint/2010/main" val="3734586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2BBD3-1236-4D52-B9A1-AD4DF8D0B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8904"/>
            <a:ext cx="9144000" cy="636635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Core Goal 3 - YOLO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2B805-351F-4720-9B6A-DD87484BA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47316"/>
            <a:ext cx="9144000" cy="2764140"/>
          </a:xfrm>
        </p:spPr>
        <p:txBody>
          <a:bodyPr>
            <a:normAutofit/>
          </a:bodyPr>
          <a:lstStyle/>
          <a:p>
            <a:r>
              <a:rPr lang="en-US" dirty="0"/>
              <a:t>Approach taken</a:t>
            </a:r>
          </a:p>
          <a:p>
            <a:r>
              <a:rPr lang="en-US" dirty="0"/>
              <a:t>Pre-trained model</a:t>
            </a:r>
          </a:p>
          <a:p>
            <a:r>
              <a:rPr lang="en-US" dirty="0"/>
              <a:t>Training with frozen layer</a:t>
            </a:r>
          </a:p>
          <a:p>
            <a:r>
              <a:rPr lang="en-US" dirty="0" err="1"/>
              <a:t>TensorBoard</a:t>
            </a:r>
            <a:r>
              <a:rPr lang="en-US" dirty="0"/>
              <a:t> output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0942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2BBD3-1236-4D52-B9A1-AD4DF8D0B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8904"/>
            <a:ext cx="9144000" cy="636635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Core Goal 3 - YOLO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2B805-351F-4720-9B6A-DD87484BA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07713"/>
            <a:ext cx="9144000" cy="2903743"/>
          </a:xfrm>
        </p:spPr>
        <p:txBody>
          <a:bodyPr>
            <a:normAutofit/>
          </a:bodyPr>
          <a:lstStyle/>
          <a:p>
            <a:r>
              <a:rPr lang="en-US" dirty="0"/>
              <a:t>Results: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Comparison between models created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Sample images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Sample videos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059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2BBD3-1236-4D52-B9A1-AD4DF8D0B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8904"/>
            <a:ext cx="9144000" cy="636635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Core Goal 3 - YOLO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2B805-351F-4720-9B6A-DD87484BA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07713"/>
            <a:ext cx="9144000" cy="2903743"/>
          </a:xfrm>
        </p:spPr>
        <p:txBody>
          <a:bodyPr>
            <a:normAutofit/>
          </a:bodyPr>
          <a:lstStyle/>
          <a:p>
            <a:r>
              <a:rPr lang="en-US" dirty="0"/>
              <a:t>Results: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Why the difference?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Challenges faced?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ARGO experience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886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2BBD3-1236-4D52-B9A1-AD4DF8D0B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Core Goal 4 - SSD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2B805-351F-4720-9B6A-DD87484BA7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752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2BBD3-1236-4D52-B9A1-AD4DF8D0B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Stretch Goals #1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2B805-351F-4720-9B6A-DD87484BA7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425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2BBD3-1236-4D52-B9A1-AD4DF8D0B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Stretch Goals #2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2B805-351F-4720-9B6A-DD87484BA7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076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2BBD3-1236-4D52-B9A1-AD4DF8D0B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Stretch Goals #3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2B805-351F-4720-9B6A-DD87484BA7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967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2BBD3-1236-4D52-B9A1-AD4DF8D0B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Stretch Goals #4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2B805-351F-4720-9B6A-DD87484BA7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755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2BBD3-1236-4D52-B9A1-AD4DF8D0B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With more time…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2B805-351F-4720-9B6A-DD87484BA7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152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2BBD3-1236-4D52-B9A1-AD4DF8D0B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Description of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2B805-351F-4720-9B6A-DD87484BA7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73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2BBD3-1236-4D52-B9A1-AD4DF8D0B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Challenges / Learnings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2B805-351F-4720-9B6A-DD87484BA7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197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2BBD3-1236-4D52-B9A1-AD4DF8D0B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Applications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4FD9A23-0207-4B06-8D0A-349C3306F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63817" cy="4351338"/>
          </a:xfrm>
        </p:spPr>
        <p:txBody>
          <a:bodyPr/>
          <a:lstStyle/>
          <a:p>
            <a:r>
              <a:rPr lang="en-US" dirty="0"/>
              <a:t>Cars</a:t>
            </a:r>
          </a:p>
          <a:p>
            <a:pPr lvl="1"/>
            <a:r>
              <a:rPr lang="en-US" dirty="0"/>
              <a:t>Self-driving</a:t>
            </a:r>
          </a:p>
          <a:p>
            <a:pPr lvl="1"/>
            <a:r>
              <a:rPr lang="en-US" dirty="0"/>
              <a:t>Pedestrian detection</a:t>
            </a:r>
          </a:p>
          <a:p>
            <a:r>
              <a:rPr lang="en-US" dirty="0"/>
              <a:t>Digital Mapping</a:t>
            </a:r>
          </a:p>
          <a:p>
            <a:pPr lvl="1"/>
            <a:r>
              <a:rPr lang="en-US" dirty="0"/>
              <a:t>Google Maps/Waze recognizing street signs, speed limits…</a:t>
            </a:r>
          </a:p>
          <a:p>
            <a:pPr lvl="1"/>
            <a:r>
              <a:rPr lang="en-US" dirty="0"/>
              <a:t>Extension of Google Earth &amp; Google Street View</a:t>
            </a:r>
          </a:p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Facial Recognition Systems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3DF6D5EE-9261-4632-A4EA-4EC84142F5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12" t="25280" r="29120" b="47450"/>
          <a:stretch/>
        </p:blipFill>
        <p:spPr bwMode="auto">
          <a:xfrm>
            <a:off x="8031131" y="764747"/>
            <a:ext cx="3907481" cy="2773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toplight detection">
            <a:extLst>
              <a:ext uri="{FF2B5EF4-FFF2-40B4-BE49-F238E27FC236}">
                <a16:creationId xmlns:a16="http://schemas.microsoft.com/office/drawing/2014/main" id="{CF5D3B71-E654-435F-9DF8-2E5A4671CB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71" t="7252" b="21548"/>
          <a:stretch/>
        </p:blipFill>
        <p:spPr bwMode="auto">
          <a:xfrm>
            <a:off x="8042144" y="3791584"/>
            <a:ext cx="3907482" cy="2828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51752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2BBD3-1236-4D52-B9A1-AD4DF8D0B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0D9A17-18E2-4773-BAAC-B7CB96EA1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/>
              <a:t>alexattia</a:t>
            </a:r>
            <a:r>
              <a:rPr lang="en-US" dirty="0"/>
              <a:t>. (2018). </a:t>
            </a:r>
            <a:r>
              <a:rPr lang="en-US" i="1" dirty="0"/>
              <a:t>The Simpsons Character Dataset</a:t>
            </a:r>
            <a:r>
              <a:rPr lang="en-US" dirty="0"/>
              <a:t>. Retrieved from Kaggle: </a:t>
            </a:r>
          </a:p>
          <a:p>
            <a:pPr marL="0" indent="0">
              <a:buNone/>
            </a:pPr>
            <a:r>
              <a:rPr lang="en-US" dirty="0"/>
              <a:t>	https://www.kaggle.com/alexattia/the-simpsons-characters-dataset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Brownlee, J. (2017, August 21). </a:t>
            </a:r>
            <a:r>
              <a:rPr lang="en-US" i="1" dirty="0"/>
              <a:t>CNN Long Short-Term Memory Networks</a:t>
            </a:r>
            <a:r>
              <a:rPr lang="en-US" dirty="0"/>
              <a:t>. Retrieved </a:t>
            </a:r>
          </a:p>
          <a:p>
            <a:pPr marL="0" indent="0">
              <a:buNone/>
            </a:pPr>
            <a:r>
              <a:rPr lang="en-US" dirty="0"/>
              <a:t>	from Machine Learning Mastery: https://machinelearningmastery.com/cnn-</a:t>
            </a:r>
          </a:p>
          <a:p>
            <a:pPr marL="0" indent="0">
              <a:buNone/>
            </a:pPr>
            <a:r>
              <a:rPr lang="en-US" dirty="0"/>
              <a:t>	long-short-term-memory-networks/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Chollet</a:t>
            </a:r>
            <a:r>
              <a:rPr lang="en-US" dirty="0"/>
              <a:t>, F. (2016, June 5). </a:t>
            </a:r>
            <a:r>
              <a:rPr lang="en-US" i="1" dirty="0"/>
              <a:t>Building powerful image classification models using very little data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	Retrieved from The </a:t>
            </a:r>
            <a:r>
              <a:rPr lang="en-US" dirty="0" err="1"/>
              <a:t>Keras</a:t>
            </a:r>
            <a:r>
              <a:rPr lang="en-US" dirty="0"/>
              <a:t> Blog: https://blog.keras.io/building-powerful-image-</a:t>
            </a:r>
          </a:p>
          <a:p>
            <a:pPr marL="0" indent="0">
              <a:buNone/>
            </a:pPr>
            <a:r>
              <a:rPr lang="en-US" dirty="0"/>
              <a:t>	classification-models-using-very-little-data.html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Crawford, C. (2016, November 4). </a:t>
            </a:r>
            <a:r>
              <a:rPr lang="en-US" i="1" dirty="0"/>
              <a:t>An Introduction to Deep Learning</a:t>
            </a:r>
            <a:r>
              <a:rPr lang="en-US" dirty="0"/>
              <a:t>. Retrieved from </a:t>
            </a:r>
            <a:r>
              <a:rPr lang="en-US" dirty="0" err="1"/>
              <a:t>Algorithmia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	https://blog.algorithmia.com/introduction-to-deep-learning/</a:t>
            </a:r>
          </a:p>
        </p:txBody>
      </p:sp>
    </p:spTree>
    <p:extLst>
      <p:ext uri="{BB962C8B-B14F-4D97-AF65-F5344CB8AC3E}">
        <p14:creationId xmlns:p14="http://schemas.microsoft.com/office/powerpoint/2010/main" val="4045349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2BBD3-1236-4D52-B9A1-AD4DF8D0B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0D9A17-18E2-4773-BAAC-B7CB96EA1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Duc, N. V. (2011, May 20). </a:t>
            </a:r>
            <a:r>
              <a:rPr lang="en-US" i="1" dirty="0"/>
              <a:t>Object detection and distance calculation </a:t>
            </a:r>
          </a:p>
          <a:p>
            <a:pPr marL="0" indent="0">
              <a:buNone/>
            </a:pPr>
            <a:r>
              <a:rPr lang="en-US" i="1" dirty="0"/>
              <a:t>	based on stereo vision technique</a:t>
            </a:r>
            <a:r>
              <a:rPr lang="en-US" dirty="0"/>
              <a:t>. Retrieved from YouTube: </a:t>
            </a:r>
          </a:p>
          <a:p>
            <a:pPr marL="0" indent="0">
              <a:buNone/>
            </a:pPr>
            <a:r>
              <a:rPr lang="en-US" dirty="0"/>
              <a:t>	https://www.youtube.com/watch?v=PR9tlFay0U8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Gandhi, R. (2018, May 18). </a:t>
            </a:r>
            <a:r>
              <a:rPr lang="en-US" i="1" dirty="0"/>
              <a:t>Build Your Own Convolutional Neural Network in </a:t>
            </a:r>
          </a:p>
          <a:p>
            <a:pPr marL="0" indent="0">
              <a:buNone/>
            </a:pPr>
            <a:r>
              <a:rPr lang="en-US" i="1" dirty="0"/>
              <a:t>	5 mins</a:t>
            </a:r>
            <a:r>
              <a:rPr lang="en-US" dirty="0"/>
              <a:t>. Retrieved from Towards Data Science: </a:t>
            </a:r>
          </a:p>
          <a:p>
            <a:pPr marL="0" indent="0">
              <a:buNone/>
            </a:pPr>
            <a:r>
              <a:rPr lang="en-US" dirty="0"/>
              <a:t>	https://towardsdatascience.com/build-your-own-convolution-neural-</a:t>
            </a:r>
          </a:p>
          <a:p>
            <a:pPr marL="0" indent="0">
              <a:buNone/>
            </a:pPr>
            <a:r>
              <a:rPr lang="en-US" dirty="0"/>
              <a:t>	network-in-5-mins-4217c2cf964f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Girshick</a:t>
            </a:r>
            <a:r>
              <a:rPr lang="en-US" dirty="0"/>
              <a:t>, R. (2014, September 27). </a:t>
            </a:r>
            <a:r>
              <a:rPr lang="en-US" i="1" dirty="0"/>
              <a:t>Fast R-CNN</a:t>
            </a:r>
            <a:r>
              <a:rPr lang="en-US" dirty="0"/>
              <a:t>. (Cornell University) Retrieved from </a:t>
            </a:r>
          </a:p>
          <a:p>
            <a:pPr marL="0" indent="0">
              <a:buNone/>
            </a:pPr>
            <a:r>
              <a:rPr lang="en-US" dirty="0"/>
              <a:t>	arXiv.org: https://arxiv.org/abs/1504.08083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Kaiming</a:t>
            </a:r>
            <a:r>
              <a:rPr lang="en-US" dirty="0"/>
              <a:t> He, G. G. (2018, January 24). </a:t>
            </a:r>
            <a:r>
              <a:rPr lang="en-US" i="1" dirty="0"/>
              <a:t>Mask R-CNN</a:t>
            </a:r>
            <a:r>
              <a:rPr lang="en-US" dirty="0"/>
              <a:t>. (Cornell University) Retrieved from arXiv.org: </a:t>
            </a:r>
          </a:p>
          <a:p>
            <a:pPr marL="0" indent="0">
              <a:buNone/>
            </a:pPr>
            <a:r>
              <a:rPr lang="en-US" dirty="0"/>
              <a:t>	https://arxiv.org/abs/1703.06870</a:t>
            </a:r>
          </a:p>
        </p:txBody>
      </p:sp>
    </p:spTree>
    <p:extLst>
      <p:ext uri="{BB962C8B-B14F-4D97-AF65-F5344CB8AC3E}">
        <p14:creationId xmlns:p14="http://schemas.microsoft.com/office/powerpoint/2010/main" val="34678282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2BBD3-1236-4D52-B9A1-AD4DF8D0B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0D9A17-18E2-4773-BAAC-B7CB96EA1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Duc, N. V. (2011, May 20). </a:t>
            </a:r>
            <a:r>
              <a:rPr lang="en-US" i="1" dirty="0"/>
              <a:t>Object detection and distance calculation </a:t>
            </a:r>
          </a:p>
          <a:p>
            <a:pPr marL="0" indent="0">
              <a:buNone/>
            </a:pPr>
            <a:r>
              <a:rPr lang="en-US" i="1" dirty="0"/>
              <a:t>	based on stereo vision technique</a:t>
            </a:r>
            <a:r>
              <a:rPr lang="en-US" dirty="0"/>
              <a:t>. Retrieved from YouTube: </a:t>
            </a:r>
          </a:p>
          <a:p>
            <a:pPr marL="0" indent="0">
              <a:buNone/>
            </a:pPr>
            <a:r>
              <a:rPr lang="en-US" dirty="0"/>
              <a:t>	https://www.youtube.com/watch?v=PR9tlFay0U8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Gandhi, R. (2018, May 18). </a:t>
            </a:r>
            <a:r>
              <a:rPr lang="en-US" i="1" dirty="0"/>
              <a:t>Build Your Own Convolutional Neural Network in </a:t>
            </a:r>
          </a:p>
          <a:p>
            <a:pPr marL="0" indent="0">
              <a:buNone/>
            </a:pPr>
            <a:r>
              <a:rPr lang="en-US" i="1" dirty="0"/>
              <a:t>	5 mins</a:t>
            </a:r>
            <a:r>
              <a:rPr lang="en-US" dirty="0"/>
              <a:t>. Retrieved from Towards Data Science: </a:t>
            </a:r>
          </a:p>
          <a:p>
            <a:pPr marL="0" indent="0">
              <a:buNone/>
            </a:pPr>
            <a:r>
              <a:rPr lang="en-US" dirty="0"/>
              <a:t>	https://towardsdatascience.com/build-your-own-convolution-neural-</a:t>
            </a:r>
          </a:p>
          <a:p>
            <a:pPr marL="0" indent="0">
              <a:buNone/>
            </a:pPr>
            <a:r>
              <a:rPr lang="en-US" dirty="0"/>
              <a:t>	network-in-5-mins-4217c2cf964f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Girshick</a:t>
            </a:r>
            <a:r>
              <a:rPr lang="en-US" dirty="0"/>
              <a:t>, R. (2014, September 27). </a:t>
            </a:r>
            <a:r>
              <a:rPr lang="en-US" i="1" dirty="0"/>
              <a:t>Fast R-CNN</a:t>
            </a:r>
            <a:r>
              <a:rPr lang="en-US" dirty="0"/>
              <a:t>. (Cornell University) Retrieved from </a:t>
            </a:r>
          </a:p>
          <a:p>
            <a:pPr marL="0" indent="0">
              <a:buNone/>
            </a:pPr>
            <a:r>
              <a:rPr lang="en-US" dirty="0"/>
              <a:t>	arXiv.org: https://arxiv.org/abs/1504.08083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Kaiming</a:t>
            </a:r>
            <a:r>
              <a:rPr lang="en-US" dirty="0"/>
              <a:t> He, G. G. (2018, January 24). </a:t>
            </a:r>
            <a:r>
              <a:rPr lang="en-US" i="1" dirty="0"/>
              <a:t>Mask R-CNN</a:t>
            </a:r>
            <a:r>
              <a:rPr lang="en-US" dirty="0"/>
              <a:t>. (Cornell University) Retrieved from arXiv.org: </a:t>
            </a:r>
          </a:p>
          <a:p>
            <a:pPr marL="0" indent="0">
              <a:buNone/>
            </a:pPr>
            <a:r>
              <a:rPr lang="en-US" dirty="0"/>
              <a:t>	https://arxiv.org/abs/1703.06870</a:t>
            </a:r>
          </a:p>
        </p:txBody>
      </p:sp>
    </p:spTree>
    <p:extLst>
      <p:ext uri="{BB962C8B-B14F-4D97-AF65-F5344CB8AC3E}">
        <p14:creationId xmlns:p14="http://schemas.microsoft.com/office/powerpoint/2010/main" val="39934467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2BBD3-1236-4D52-B9A1-AD4DF8D0B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0D9A17-18E2-4773-BAAC-B7CB96EA1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Kaiming</a:t>
            </a:r>
            <a:r>
              <a:rPr lang="en-US" dirty="0"/>
              <a:t> He, X. Z. (2015, December 10). </a:t>
            </a:r>
            <a:r>
              <a:rPr lang="en-US" i="1" dirty="0"/>
              <a:t>Deep Residual Learning for </a:t>
            </a:r>
          </a:p>
          <a:p>
            <a:pPr marL="0" indent="0">
              <a:buNone/>
            </a:pPr>
            <a:r>
              <a:rPr lang="en-US" i="1" dirty="0"/>
              <a:t>	Image Recognition</a:t>
            </a:r>
            <a:r>
              <a:rPr lang="en-US" dirty="0"/>
              <a:t>. Retrieved from arXiv.org: </a:t>
            </a:r>
          </a:p>
          <a:p>
            <a:pPr marL="0" indent="0">
              <a:buNone/>
            </a:pPr>
            <a:r>
              <a:rPr lang="en-US" dirty="0"/>
              <a:t>	https://arxiv.org/abs/1512.03385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Madrigal, A. C. (2012, September 6). </a:t>
            </a:r>
            <a:r>
              <a:rPr lang="en-US" i="1" dirty="0"/>
              <a:t>How Google Builds Its Maps—and </a:t>
            </a:r>
          </a:p>
          <a:p>
            <a:pPr marL="0" indent="0">
              <a:buNone/>
            </a:pPr>
            <a:r>
              <a:rPr lang="en-US" i="1" dirty="0"/>
              <a:t>	What It Means for the Future of Everything</a:t>
            </a:r>
            <a:r>
              <a:rPr lang="en-US" dirty="0"/>
              <a:t>. Retrieved from The </a:t>
            </a:r>
          </a:p>
          <a:p>
            <a:pPr marL="0" indent="0">
              <a:buNone/>
            </a:pPr>
            <a:r>
              <a:rPr lang="en-US" dirty="0"/>
              <a:t>	Atlantic: https://www.theatlantic.com/technology/archive/2012</a:t>
            </a:r>
          </a:p>
          <a:p>
            <a:pPr marL="0" indent="0">
              <a:buNone/>
            </a:pPr>
            <a:r>
              <a:rPr lang="en-US" dirty="0"/>
              <a:t>	/09/how-google-builds-its-maps-and-what-it-means-for-the-</a:t>
            </a:r>
          </a:p>
          <a:p>
            <a:pPr marL="0" indent="0">
              <a:buNone/>
            </a:pPr>
            <a:r>
              <a:rPr lang="en-US" dirty="0"/>
              <a:t>	future-of-everything/261913/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qqwweee</a:t>
            </a:r>
            <a:r>
              <a:rPr lang="en-US" dirty="0"/>
              <a:t>. (2018, April 2). </a:t>
            </a:r>
            <a:r>
              <a:rPr lang="en-US" i="1" dirty="0"/>
              <a:t>keras-yolo3</a:t>
            </a:r>
            <a:r>
              <a:rPr lang="en-US" dirty="0"/>
              <a:t>. Retrieved from GitHub: </a:t>
            </a:r>
          </a:p>
          <a:p>
            <a:pPr marL="0" indent="0">
              <a:buNone/>
            </a:pPr>
            <a:r>
              <a:rPr lang="en-US" dirty="0"/>
              <a:t>	https://github.com/qqwweee/keras-yolo3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3734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2BBD3-1236-4D52-B9A1-AD4DF8D0B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0D9A17-18E2-4773-BAAC-B7CB96EA1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Ross </a:t>
            </a:r>
            <a:r>
              <a:rPr lang="en-US" dirty="0" err="1"/>
              <a:t>Girshick</a:t>
            </a:r>
            <a:r>
              <a:rPr lang="en-US" dirty="0"/>
              <a:t>, J. D. (2014, October 22). </a:t>
            </a:r>
            <a:r>
              <a:rPr lang="en-US" i="1" dirty="0"/>
              <a:t>Rich feature hierarchies for accurate </a:t>
            </a:r>
          </a:p>
          <a:p>
            <a:pPr marL="0" indent="0">
              <a:buNone/>
            </a:pPr>
            <a:r>
              <a:rPr lang="en-US" i="1" dirty="0"/>
              <a:t>	object detection and semantic segmentation</a:t>
            </a:r>
            <a:r>
              <a:rPr lang="en-US" dirty="0"/>
              <a:t>. (Cornell University) </a:t>
            </a:r>
          </a:p>
          <a:p>
            <a:pPr marL="0" indent="0">
              <a:buNone/>
            </a:pPr>
            <a:r>
              <a:rPr lang="en-US" dirty="0"/>
              <a:t>	Retrieved from arXiv.org: https://arxiv.org/abs/1311.2524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Sarkis, A. (2017, September 19). </a:t>
            </a:r>
            <a:r>
              <a:rPr lang="en-US" i="1" dirty="0"/>
              <a:t>Self-Driving Cars: Implementing Real-Time Traffic </a:t>
            </a:r>
          </a:p>
          <a:p>
            <a:pPr marL="0" indent="0">
              <a:buNone/>
            </a:pPr>
            <a:r>
              <a:rPr lang="en-US" i="1" dirty="0"/>
              <a:t>	Light Detection and Classification in 2017</a:t>
            </a:r>
            <a:r>
              <a:rPr lang="en-US" dirty="0"/>
              <a:t>. Retrieved July 27, 2019, from </a:t>
            </a:r>
          </a:p>
          <a:p>
            <a:pPr marL="0" indent="0">
              <a:buNone/>
            </a:pPr>
            <a:r>
              <a:rPr lang="en-US" dirty="0"/>
              <a:t>	Medium: https://medium.com/@anthony_sarkis/self-driving-cars-implementing-</a:t>
            </a:r>
          </a:p>
          <a:p>
            <a:pPr marL="0" indent="0">
              <a:buNone/>
            </a:pPr>
            <a:r>
              <a:rPr lang="en-US" dirty="0"/>
              <a:t>	real-time-traffic-light-detection-and-classification-in-2017-7d9ae8df1c58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Shaoqing</a:t>
            </a:r>
            <a:r>
              <a:rPr lang="en-US" dirty="0"/>
              <a:t> Ren, K. H. (2016, January 6). </a:t>
            </a:r>
            <a:r>
              <a:rPr lang="en-US" i="1" dirty="0"/>
              <a:t>Faster R-CNN: Towards Real-Time Object Detection with </a:t>
            </a:r>
          </a:p>
          <a:p>
            <a:pPr marL="0" indent="0">
              <a:buNone/>
            </a:pPr>
            <a:r>
              <a:rPr lang="en-US" i="1" dirty="0"/>
              <a:t>	Region Proposal Networks</a:t>
            </a:r>
            <a:r>
              <a:rPr lang="en-US" dirty="0"/>
              <a:t>. (Cornell University) Retrieved from arXiv.org: </a:t>
            </a:r>
          </a:p>
          <a:p>
            <a:pPr marL="0" indent="0">
              <a:buNone/>
            </a:pPr>
            <a:r>
              <a:rPr lang="en-US" dirty="0"/>
              <a:t>	https://arxiv.org/abs/1506.01497</a:t>
            </a:r>
          </a:p>
        </p:txBody>
      </p:sp>
    </p:spTree>
    <p:extLst>
      <p:ext uri="{BB962C8B-B14F-4D97-AF65-F5344CB8AC3E}">
        <p14:creationId xmlns:p14="http://schemas.microsoft.com/office/powerpoint/2010/main" val="81135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2BBD3-1236-4D52-B9A1-AD4DF8D0B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0D9A17-18E2-4773-BAAC-B7CB96EA1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Sharma, J. G. (27, September 2018). </a:t>
            </a:r>
            <a:r>
              <a:rPr lang="en-US" i="1" dirty="0"/>
              <a:t>Deep CNN-ELM Hybrid Models for </a:t>
            </a:r>
          </a:p>
          <a:p>
            <a:pPr marL="0" indent="0">
              <a:buNone/>
            </a:pPr>
            <a:r>
              <a:rPr lang="en-US" i="1" dirty="0"/>
              <a:t>	Fire Detection in Images</a:t>
            </a:r>
            <a:r>
              <a:rPr lang="en-US" dirty="0"/>
              <a:t>. </a:t>
            </a:r>
            <a:r>
              <a:rPr lang="en-US" dirty="0" err="1"/>
              <a:t>doi:https</a:t>
            </a:r>
            <a:r>
              <a:rPr lang="en-US" dirty="0"/>
              <a:t>://doi.org/10.1007/978-3-030-</a:t>
            </a:r>
          </a:p>
          <a:p>
            <a:pPr marL="0" indent="0">
              <a:buNone/>
            </a:pPr>
            <a:r>
              <a:rPr lang="en-US" dirty="0"/>
              <a:t>	01424-7_25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Shoji Kido, Y. H. (2019, May 31). </a:t>
            </a:r>
            <a:r>
              <a:rPr lang="en-US" i="1" dirty="0"/>
              <a:t>Detection and classification of lung </a:t>
            </a:r>
          </a:p>
          <a:p>
            <a:pPr marL="0" indent="0">
              <a:buNone/>
            </a:pPr>
            <a:r>
              <a:rPr lang="en-US" i="1" dirty="0"/>
              <a:t>	abnormalities by use of convolutional neural network (CNN) and </a:t>
            </a:r>
          </a:p>
          <a:p>
            <a:pPr marL="0" indent="0">
              <a:buNone/>
            </a:pPr>
            <a:r>
              <a:rPr lang="en-US" i="1" dirty="0"/>
              <a:t>	regions with CNN features (R-CNN)</a:t>
            </a:r>
            <a:r>
              <a:rPr lang="en-US" dirty="0"/>
              <a:t>. (IEEE) Retrieved from IEEE Xplore </a:t>
            </a:r>
          </a:p>
          <a:p>
            <a:pPr marL="0" indent="0">
              <a:buNone/>
            </a:pPr>
            <a:r>
              <a:rPr lang="en-US" dirty="0"/>
              <a:t>	Digital Library: https://ieeexplore.ieee.org/document/8369798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Simplilearn</a:t>
            </a:r>
            <a:r>
              <a:rPr lang="en-US" dirty="0"/>
              <a:t>. (2018, June 19). </a:t>
            </a:r>
            <a:r>
              <a:rPr lang="en-US" i="1" dirty="0"/>
              <a:t>Convolutional Neural Network Tutorial (CNN) | </a:t>
            </a:r>
          </a:p>
          <a:p>
            <a:pPr marL="0" indent="0">
              <a:buNone/>
            </a:pPr>
            <a:r>
              <a:rPr lang="en-US" i="1" dirty="0"/>
              <a:t>	How CNN Works | Deep Learning Tutorial | </a:t>
            </a:r>
            <a:r>
              <a:rPr lang="en-US" i="1" dirty="0" err="1"/>
              <a:t>Simplilearn</a:t>
            </a:r>
            <a:r>
              <a:rPr lang="en-US" dirty="0"/>
              <a:t>. Retrieved </a:t>
            </a:r>
          </a:p>
          <a:p>
            <a:pPr marL="0" indent="0">
              <a:buNone/>
            </a:pPr>
            <a:r>
              <a:rPr lang="en-US" dirty="0"/>
              <a:t>	from YouTube: https://www.youtube.com/watch?v=Jy9-aGMB_TE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4861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2BBD3-1236-4D52-B9A1-AD4DF8D0B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0D9A17-18E2-4773-BAAC-B7CB96EA1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Skymind</a:t>
            </a:r>
            <a:r>
              <a:rPr lang="en-US" dirty="0"/>
              <a:t>. (n.d.). </a:t>
            </a:r>
            <a:r>
              <a:rPr lang="en-US" i="1" dirty="0"/>
              <a:t>A Beginner's Guide to Neural Networks and Deep </a:t>
            </a:r>
          </a:p>
          <a:p>
            <a:pPr marL="0" indent="0">
              <a:buNone/>
            </a:pPr>
            <a:r>
              <a:rPr lang="en-US" i="1" dirty="0"/>
              <a:t>	Learning</a:t>
            </a:r>
            <a:r>
              <a:rPr lang="en-US" dirty="0"/>
              <a:t>. Retrieved from </a:t>
            </a:r>
            <a:r>
              <a:rPr lang="en-US" dirty="0" err="1"/>
              <a:t>Skymind</a:t>
            </a:r>
            <a:r>
              <a:rPr lang="en-US" dirty="0"/>
              <a:t> AI: </a:t>
            </a:r>
          </a:p>
          <a:p>
            <a:pPr marL="0" indent="0">
              <a:buNone/>
            </a:pPr>
            <a:r>
              <a:rPr lang="en-US" dirty="0"/>
              <a:t>	https://skymind.ai/wiki/neural-network#define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Stark, H. (2017, April 26). </a:t>
            </a:r>
            <a:r>
              <a:rPr lang="en-US" i="1" dirty="0"/>
              <a:t>Since You Asked, Here's How Google Maps Really </a:t>
            </a:r>
          </a:p>
          <a:p>
            <a:pPr marL="0" indent="0">
              <a:buNone/>
            </a:pPr>
            <a:r>
              <a:rPr lang="en-US" i="1" dirty="0"/>
              <a:t>	Works</a:t>
            </a:r>
            <a:r>
              <a:rPr lang="en-US" dirty="0"/>
              <a:t>. Retrieved from Forbes: </a:t>
            </a:r>
          </a:p>
          <a:p>
            <a:pPr marL="0" indent="0">
              <a:buNone/>
            </a:pPr>
            <a:r>
              <a:rPr lang="en-US" dirty="0"/>
              <a:t>	https://www.forbes.com/sites/haroldstark/2017/04/26/since-you-</a:t>
            </a:r>
          </a:p>
          <a:p>
            <a:pPr marL="0" indent="0">
              <a:buNone/>
            </a:pPr>
            <a:r>
              <a:rPr lang="en-US" dirty="0"/>
              <a:t>	asked-</a:t>
            </a:r>
            <a:r>
              <a:rPr lang="en-US" dirty="0" err="1"/>
              <a:t>heres</a:t>
            </a:r>
            <a:r>
              <a:rPr lang="en-US" dirty="0"/>
              <a:t>-how-google-maps-really-works/#56822cb34dbe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Suresh Prasad </a:t>
            </a:r>
            <a:r>
              <a:rPr lang="en-US" dirty="0" err="1"/>
              <a:t>Kannojia</a:t>
            </a:r>
            <a:r>
              <a:rPr lang="en-US" dirty="0"/>
              <a:t>, G. J. (2018, September 27). </a:t>
            </a:r>
            <a:r>
              <a:rPr lang="en-US" i="1" dirty="0"/>
              <a:t>Ensemble of Hybrid CNN-</a:t>
            </a:r>
          </a:p>
          <a:p>
            <a:pPr marL="0" indent="0">
              <a:buNone/>
            </a:pPr>
            <a:r>
              <a:rPr lang="en-US" i="1" dirty="0"/>
              <a:t>	ELM Model for Image Classification</a:t>
            </a:r>
            <a:r>
              <a:rPr lang="en-US" dirty="0"/>
              <a:t>. Retrieved from IEEE Xplore Digital </a:t>
            </a:r>
          </a:p>
          <a:p>
            <a:pPr marL="0" indent="0">
              <a:buNone/>
            </a:pPr>
            <a:r>
              <a:rPr lang="en-US" dirty="0"/>
              <a:t>	Library: https://ieeexplore.ieee.org/document/8474196/authors#authors</a:t>
            </a:r>
          </a:p>
        </p:txBody>
      </p:sp>
    </p:spTree>
    <p:extLst>
      <p:ext uri="{BB962C8B-B14F-4D97-AF65-F5344CB8AC3E}">
        <p14:creationId xmlns:p14="http://schemas.microsoft.com/office/powerpoint/2010/main" val="1934423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2BBD3-1236-4D52-B9A1-AD4DF8D0B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Why we chose this project?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2B805-351F-4720-9B6A-DD87484BA7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54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2BBD3-1236-4D52-B9A1-AD4DF8D0B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roles team members played?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2B805-351F-4720-9B6A-DD87484BA7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10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2BBD3-1236-4D52-B9A1-AD4DF8D0B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About our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2B805-351F-4720-9B6A-DD87484BA7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946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2BBD3-1236-4D52-B9A1-AD4DF8D0B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Core Goals &amp; Stretch Goals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2B805-351F-4720-9B6A-DD87484BA7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94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2BBD3-1236-4D52-B9A1-AD4DF8D0B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SafE</a:t>
            </a:r>
            <a:r>
              <a:rPr lang="en-US" dirty="0"/>
              <a:t> Agile – Sprint breakdown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2B805-351F-4720-9B6A-DD87484BA7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20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2BBD3-1236-4D52-B9A1-AD4DF8D0B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Core Goal 1 - CNN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2B805-351F-4720-9B6A-DD87484BA7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87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2BBD3-1236-4D52-B9A1-AD4DF8D0B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Core Goal 2 - </a:t>
            </a:r>
            <a:r>
              <a:rPr lang="en-US" dirty="0" err="1"/>
              <a:t>FasterRCNN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2B805-351F-4720-9B6A-DD87484BA7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178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276</Words>
  <Application>Microsoft Office PowerPoint</Application>
  <PresentationFormat>Widescreen</PresentationFormat>
  <Paragraphs>143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Introduction</vt:lpstr>
      <vt:lpstr>Description of project</vt:lpstr>
      <vt:lpstr>Why we chose this project?</vt:lpstr>
      <vt:lpstr>What roles team members played?</vt:lpstr>
      <vt:lpstr>About our data</vt:lpstr>
      <vt:lpstr>Core Goals &amp; Stretch Goals</vt:lpstr>
      <vt:lpstr>SafE Agile – Sprint breakdown</vt:lpstr>
      <vt:lpstr>Core Goal 1 - CNN</vt:lpstr>
      <vt:lpstr>Core Goal 2 - FasterRCNN</vt:lpstr>
      <vt:lpstr>Core Goal 3 - YOLO</vt:lpstr>
      <vt:lpstr>Core Goal 3 - YOLO</vt:lpstr>
      <vt:lpstr>Core Goal 3 - YOLO</vt:lpstr>
      <vt:lpstr>Core Goal 3 - YOLO</vt:lpstr>
      <vt:lpstr>Core Goal 4 - SSD</vt:lpstr>
      <vt:lpstr>Stretch Goals #1</vt:lpstr>
      <vt:lpstr>Stretch Goals #2</vt:lpstr>
      <vt:lpstr>Stretch Goals #3</vt:lpstr>
      <vt:lpstr>Stretch Goals #4</vt:lpstr>
      <vt:lpstr>With more time…</vt:lpstr>
      <vt:lpstr>Challenges / Learnings</vt:lpstr>
      <vt:lpstr>Concept Applications</vt:lpstr>
      <vt:lpstr>References</vt:lpstr>
      <vt:lpstr>References</vt:lpstr>
      <vt:lpstr>References</vt:lpstr>
      <vt:lpstr>References</vt:lpstr>
      <vt:lpstr>References</vt:lpstr>
      <vt:lpstr>References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mprasad4</dc:creator>
  <cp:lastModifiedBy>Tad Berkery</cp:lastModifiedBy>
  <cp:revision>19</cp:revision>
  <dcterms:created xsi:type="dcterms:W3CDTF">2019-07-23T23:07:06Z</dcterms:created>
  <dcterms:modified xsi:type="dcterms:W3CDTF">2019-07-27T17:01:06Z</dcterms:modified>
</cp:coreProperties>
</file>