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6283" autoAdjust="0"/>
  </p:normalViewPr>
  <p:slideViewPr>
    <p:cSldViewPr snapToGrid="0">
      <p:cViewPr varScale="1">
        <p:scale>
          <a:sx n="146" d="100"/>
          <a:sy n="146" d="100"/>
        </p:scale>
        <p:origin x="216" y="1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10/31/22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10/31/22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143374" y="571500"/>
            <a:ext cx="7208567" cy="604931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Situation</a:t>
            </a:r>
          </a:p>
          <a:p>
            <a:pPr marL="393750" lvl="1" indent="-285750">
              <a:spcAft>
                <a:spcPts val="900"/>
              </a:spcAft>
              <a:buClr>
                <a:schemeClr val="tx2">
                  <a:lumMod val="100000"/>
                </a:schemeClr>
              </a:buClr>
              <a:buSzPct val="100000"/>
            </a:pPr>
            <a:r>
              <a:rPr lang="en-US" sz="1600" dirty="0" err="1">
                <a:solidFill>
                  <a:schemeClr val="tx1">
                    <a:lumMod val="100000"/>
                  </a:schemeClr>
                </a:solidFill>
                <a:latin typeface="Trebuchet MS" panose="020B0703020202090204" pitchFamily="34" charset="0"/>
              </a:rPr>
              <a:t>Powerco</a:t>
            </a:r>
            <a:r>
              <a:rPr lang="en-US" sz="1600" dirty="0">
                <a:solidFill>
                  <a:schemeClr val="tx1">
                    <a:lumMod val="100000"/>
                  </a:schemeClr>
                </a:solidFill>
                <a:latin typeface="Trebuchet MS" panose="020B0703020202090204" pitchFamily="34" charset="0"/>
              </a:rPr>
              <a:t> is experiencing customer churn, they assume that the churn is driven by the customer price sensitivities, one possible strategy is to offer customers who have high probability to churn a 20% discount</a:t>
            </a: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Machine Learning Modeling </a:t>
            </a:r>
          </a:p>
          <a:p>
            <a:pPr marL="393750" lvl="1" indent="-285750">
              <a:spcAft>
                <a:spcPts val="900"/>
              </a:spcAft>
              <a:buClr>
                <a:schemeClr val="tx2">
                  <a:lumMod val="100000"/>
                </a:schemeClr>
              </a:buClr>
              <a:buSzPct val="100000"/>
            </a:pPr>
            <a:r>
              <a:rPr lang="en-US" sz="1600" dirty="0">
                <a:solidFill>
                  <a:schemeClr val="tx1">
                    <a:lumMod val="100000"/>
                  </a:schemeClr>
                </a:solidFill>
                <a:latin typeface="Trebuchet MS" panose="020B0703020202090204" pitchFamily="34" charset="0"/>
              </a:rPr>
              <a:t>After the data cleaning, DEA and feature engineering, compared several classification model such as </a:t>
            </a:r>
            <a:r>
              <a:rPr lang="en-US" sz="1600" dirty="0" err="1">
                <a:solidFill>
                  <a:schemeClr val="tx1">
                    <a:lumMod val="100000"/>
                  </a:schemeClr>
                </a:solidFill>
                <a:latin typeface="Trebuchet MS" panose="020B0703020202090204" pitchFamily="34" charset="0"/>
              </a:rPr>
              <a:t>LogisticRegression</a:t>
            </a:r>
            <a:r>
              <a:rPr lang="en-US" sz="1600" dirty="0">
                <a:solidFill>
                  <a:schemeClr val="tx1">
                    <a:lumMod val="100000"/>
                  </a:schemeClr>
                </a:solidFill>
                <a:latin typeface="Trebuchet MS" panose="020B0703020202090204" pitchFamily="34" charset="0"/>
              </a:rPr>
              <a:t>, Random Forest , SVC. Finally a </a:t>
            </a:r>
            <a:r>
              <a:rPr lang="en-US" sz="1600" dirty="0" err="1">
                <a:solidFill>
                  <a:schemeClr val="tx1">
                    <a:lumMod val="100000"/>
                  </a:schemeClr>
                </a:solidFill>
                <a:latin typeface="Trebuchet MS" panose="020B0703020202090204" pitchFamily="34" charset="0"/>
              </a:rPr>
              <a:t>XGBoost</a:t>
            </a:r>
            <a:r>
              <a:rPr lang="en-US" sz="1600" dirty="0">
                <a:solidFill>
                  <a:schemeClr val="tx1">
                    <a:lumMod val="100000"/>
                  </a:schemeClr>
                </a:solidFill>
                <a:latin typeface="Trebuchet MS" panose="020B0703020202090204" pitchFamily="34" charset="0"/>
              </a:rPr>
              <a:t> model has been built to predict customers’ churn probability, achieving an accuracy 0f 0.92 and AUC score of 0.72 on test set </a:t>
            </a: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Around 10% churn rate exists in current customers</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Major features driving customer churn, including:</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Net margin and consumption over 12 months is a top driver for churn in this model</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Margin on power subscription also is an influential driver</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Time seems to be an influential factor, especially the number of months they have been active, their tenure and the number of months since they updated their contract</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The feature that our colleague recommended is in the top half in terms of how influential it is and some of the features built off the back of this actually outperform it</a:t>
            </a:r>
          </a:p>
          <a:p>
            <a:pPr marL="620550" lvl="2" indent="-285750">
              <a:buClr>
                <a:schemeClr val="tx2">
                  <a:lumMod val="100000"/>
                </a:schemeClr>
              </a:buClr>
              <a:buSzPct val="100000"/>
              <a:buFont typeface="Wingdings" pitchFamily="2" charset="2"/>
              <a:buChar char="Ø"/>
            </a:pPr>
            <a:r>
              <a:rPr lang="en-US" sz="1600" dirty="0">
                <a:solidFill>
                  <a:schemeClr val="tx1">
                    <a:lumMod val="100000"/>
                  </a:schemeClr>
                </a:solidFill>
                <a:latin typeface="Trebuchet MS" panose="020B0703020202090204" pitchFamily="34" charset="0"/>
              </a:rPr>
              <a:t>Our price sensitivity features are scattered around but are not the main driver for a customer churning</a:t>
            </a:r>
          </a:p>
          <a:p>
            <a:pPr marL="620550" lvl="2" indent="-285750">
              <a:buClr>
                <a:schemeClr val="tx2">
                  <a:lumMod val="100000"/>
                </a:schemeClr>
              </a:buClr>
              <a:buSzPct val="100000"/>
              <a:buFont typeface="Wingdings" pitchFamily="2" charset="2"/>
              <a:buChar char="Ø"/>
            </a:pPr>
            <a:endParaRPr lang="en-US" sz="1600" dirty="0">
              <a:solidFill>
                <a:schemeClr val="tx1">
                  <a:lumMod val="100000"/>
                </a:schemeClr>
              </a:solidFill>
              <a:latin typeface="Trebuchet MS" panose="020B0703020202090204" pitchFamily="34" charset="0"/>
            </a:endParaRPr>
          </a:p>
          <a:p>
            <a:pPr marL="620550" lvl="2" indent="-285750">
              <a:buClr>
                <a:schemeClr val="tx2">
                  <a:lumMod val="100000"/>
                </a:schemeClr>
              </a:buClr>
              <a:buSzPct val="100000"/>
              <a:buFont typeface="Wingdings" pitchFamily="2" charset="2"/>
              <a:buChar char="Ø"/>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219</Words>
  <Application>Microsoft Macintosh PowerPoint</Application>
  <PresentationFormat>Widescreen</PresentationFormat>
  <Paragraphs>14</Paragraphs>
  <Slides>1</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7" baseType="lpstr">
      <vt:lpstr>Arial</vt:lpstr>
      <vt:lpstr>Trebuchet MS</vt:lpstr>
      <vt:lpstr>Wingdings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liu zhen</cp:lastModifiedBy>
  <cp:revision>459</cp:revision>
  <cp:lastPrinted>2016-04-06T18:59:25Z</cp:lastPrinted>
  <dcterms:created xsi:type="dcterms:W3CDTF">2016-11-04T11:46:04Z</dcterms:created>
  <dcterms:modified xsi:type="dcterms:W3CDTF">2022-10-31T17:54:38Z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