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7" r:id="rId11"/>
    <p:sldId id="268" r:id="rId12"/>
    <p:sldId id="269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49"/>
  </p:normalViewPr>
  <p:slideViewPr>
    <p:cSldViewPr snapToGrid="0" snapToObjects="1">
      <p:cViewPr varScale="1">
        <p:scale>
          <a:sx n="50" d="100"/>
          <a:sy n="50" d="100"/>
        </p:scale>
        <p:origin x="176" y="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4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Data distribution for top and high level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822D493-8E77-8042-8504-3D63957B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0" y="2430895"/>
            <a:ext cx="3433831" cy="1933286"/>
          </a:xfrm>
          <a:prstGeom prst="rect">
            <a:avLst/>
          </a:prstGeom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D22A645B-D38A-064F-BDB5-9FEE51D770A5}"/>
              </a:ext>
            </a:extLst>
          </p:cNvPr>
          <p:cNvSpPr txBox="1"/>
          <p:nvPr/>
        </p:nvSpPr>
        <p:spPr>
          <a:xfrm>
            <a:off x="1453862" y="1765733"/>
            <a:ext cx="1116158" cy="456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GB" dirty="0" err="1"/>
              <a:t>Age_group</a:t>
            </a:r>
            <a:endParaRPr lang="en-GB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AF978A9-C6DF-BA49-8223-AEBAC4EE8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73" y="2430895"/>
            <a:ext cx="3524397" cy="1933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8E2EF7-FF20-5045-ACAA-D2D832C92D35}"/>
              </a:ext>
            </a:extLst>
          </p:cNvPr>
          <p:cNvSpPr txBox="1"/>
          <p:nvPr/>
        </p:nvSpPr>
        <p:spPr>
          <a:xfrm>
            <a:off x="5804189" y="1735687"/>
            <a:ext cx="2072120" cy="456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GB" dirty="0" err="1"/>
              <a:t>Job_industry_catergoty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5207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Data distribution for top and high level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D22A645B-D38A-064F-BDB5-9FEE51D770A5}"/>
              </a:ext>
            </a:extLst>
          </p:cNvPr>
          <p:cNvSpPr txBox="1"/>
          <p:nvPr/>
        </p:nvSpPr>
        <p:spPr>
          <a:xfrm>
            <a:off x="1786371" y="1803249"/>
            <a:ext cx="1116158" cy="456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GB" dirty="0"/>
              <a:t>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2EF7-FF20-5045-ACAA-D2D832C92D35}"/>
              </a:ext>
            </a:extLst>
          </p:cNvPr>
          <p:cNvSpPr txBox="1"/>
          <p:nvPr/>
        </p:nvSpPr>
        <p:spPr>
          <a:xfrm>
            <a:off x="6032788" y="1747468"/>
            <a:ext cx="2072120" cy="456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GB" dirty="0" err="1"/>
              <a:t>wealth_segment</a:t>
            </a:r>
            <a:endParaRPr lang="en-GB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F42B0AC-8E35-694B-A491-EB3B49BC1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517484"/>
            <a:ext cx="3732331" cy="205278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2FBBA3-AD15-4743-95A3-22ABBF8A3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5" y="2517484"/>
            <a:ext cx="3696212" cy="2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83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Target customer group: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D22A645B-D38A-064F-BDB5-9FEE51D770A5}"/>
              </a:ext>
            </a:extLst>
          </p:cNvPr>
          <p:cNvSpPr txBox="1"/>
          <p:nvPr/>
        </p:nvSpPr>
        <p:spPr>
          <a:xfrm>
            <a:off x="532535" y="1599626"/>
            <a:ext cx="7392266" cy="4334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endParaRPr lang="en-GB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effectLst/>
              </a:rPr>
              <a:t>age_group</a:t>
            </a:r>
            <a:r>
              <a:rPr lang="en-GB" dirty="0">
                <a:solidFill>
                  <a:srgbClr val="000000"/>
                </a:solidFill>
                <a:effectLst/>
              </a:rPr>
              <a:t> = ['40','50’]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effectLst/>
              </a:rPr>
              <a:t>state = ['NSW’]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effectLst/>
              </a:rPr>
              <a:t>wealth_segment</a:t>
            </a:r>
            <a:r>
              <a:rPr lang="en-GB" dirty="0">
                <a:solidFill>
                  <a:srgbClr val="000000"/>
                </a:solidFill>
                <a:effectLst/>
              </a:rPr>
              <a:t> = ['Mass Customer’]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effectLst/>
              </a:rPr>
              <a:t>job_industry_category</a:t>
            </a:r>
            <a:r>
              <a:rPr lang="en-GB" dirty="0">
                <a:solidFill>
                  <a:srgbClr val="000000"/>
                </a:solidFill>
                <a:effectLst/>
              </a:rPr>
              <a:t> = ['Financial </a:t>
            </a:r>
            <a:r>
              <a:rPr lang="en-GB" dirty="0" err="1">
                <a:solidFill>
                  <a:srgbClr val="000000"/>
                </a:solidFill>
                <a:effectLst/>
              </a:rPr>
              <a:t>Services','Manufacturing','Health</a:t>
            </a:r>
            <a:r>
              <a:rPr lang="en-GB" dirty="0">
                <a:solidFill>
                  <a:srgbClr val="000000"/>
                </a:solidFill>
                <a:effectLst/>
              </a:rPr>
              <a:t>’]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endParaRPr lang="en-GB" dirty="0">
              <a:solidFill>
                <a:srgbClr val="000000"/>
              </a:solidFill>
              <a:effectLst/>
            </a:endParaRP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  <a:effectLst/>
              </a:rPr>
              <a:t>The number of potential customers to target : 175</a:t>
            </a:r>
          </a:p>
          <a:p>
            <a:endParaRPr lang="en-GB" dirty="0"/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ffectLst/>
            </a:endParaRPr>
          </a:p>
          <a:p>
            <a:endParaRPr lang="en-GB" dirty="0">
              <a:solidFill>
                <a:srgbClr val="000000"/>
              </a:solidFill>
              <a:effectLst/>
            </a:endParaRPr>
          </a:p>
          <a:p>
            <a:pPr algn="r"/>
            <a:r>
              <a:rPr lang="en-GB" dirty="0">
                <a:solidFill>
                  <a:srgbClr val="303F9F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 rtl="0"/>
            <a:b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3792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 coding process can be found by : https://</a:t>
            </a:r>
            <a:r>
              <a:rPr lang="en-GB" dirty="0" err="1"/>
              <a:t>github.com</a:t>
            </a:r>
            <a:r>
              <a:rPr lang="en-GB" dirty="0"/>
              <a:t>/zliu15471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749644" y="2014800"/>
            <a:ext cx="7726704" cy="2280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Data exploration to find potential correlation between features.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Conduct data </a:t>
            </a:r>
            <a:r>
              <a:rPr lang="en-GB" dirty="0" err="1"/>
              <a:t>preprocessing</a:t>
            </a:r>
            <a:r>
              <a:rPr lang="en-GB" dirty="0"/>
              <a:t> and feature engineering to be suitable for modelling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Determine model method and complete the calculating.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Interpretation of results and propose suggestions for targets.  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E2134F90-8558-6943-A556-6F66A427A10E}"/>
              </a:ext>
            </a:extLst>
          </p:cNvPr>
          <p:cNvSpPr/>
          <p:nvPr/>
        </p:nvSpPr>
        <p:spPr>
          <a:xfrm>
            <a:off x="289200" y="1032581"/>
            <a:ext cx="8565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F886A-41A0-C64A-A62F-7C54CEF8143E}"/>
              </a:ext>
            </a:extLst>
          </p:cNvPr>
          <p:cNvSpPr txBox="1"/>
          <p:nvPr/>
        </p:nvSpPr>
        <p:spPr>
          <a:xfrm>
            <a:off x="373375" y="1152482"/>
            <a:ext cx="84792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Target the customer who </a:t>
            </a:r>
            <a:r>
              <a:rPr lang="en-GB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drive the most value for the organisation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790691" y="2008051"/>
            <a:ext cx="1100455" cy="49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State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720A6C9-73A9-D64E-A838-A25566CB4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2128"/>
            <a:ext cx="2801411" cy="1534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A5DE8C-3E69-504B-B39E-C26A3578441C}"/>
              </a:ext>
            </a:extLst>
          </p:cNvPr>
          <p:cNvSpPr txBox="1"/>
          <p:nvPr/>
        </p:nvSpPr>
        <p:spPr>
          <a:xfrm>
            <a:off x="3576022" y="2093369"/>
            <a:ext cx="1823605" cy="375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2.    </a:t>
            </a:r>
            <a:r>
              <a:rPr lang="en-GB" dirty="0" err="1"/>
              <a:t>Weath</a:t>
            </a:r>
            <a:r>
              <a:rPr lang="en-GB" dirty="0"/>
              <a:t>-segment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63B8F-2D7C-6847-8566-3A9E01CD777A}"/>
              </a:ext>
            </a:extLst>
          </p:cNvPr>
          <p:cNvSpPr txBox="1"/>
          <p:nvPr/>
        </p:nvSpPr>
        <p:spPr>
          <a:xfrm>
            <a:off x="6246748" y="2093369"/>
            <a:ext cx="2523877" cy="375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3.    </a:t>
            </a:r>
            <a:r>
              <a:rPr lang="en-GB" dirty="0" err="1"/>
              <a:t>Job_industry_catergory</a:t>
            </a:r>
            <a:endParaRPr lang="en-GB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C2FE759-2968-264C-A02A-8BB3323B2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55" y="2802128"/>
            <a:ext cx="2748890" cy="170865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A001F26-90F4-9447-B653-11547BCB1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96" y="2802128"/>
            <a:ext cx="2731501" cy="14806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Transactions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786916" y="1980164"/>
            <a:ext cx="102803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1. Brand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DB8793AA-FB69-AC46-A7FA-2D68B1B6A244}"/>
              </a:ext>
            </a:extLst>
          </p:cNvPr>
          <p:cNvSpPr/>
          <p:nvPr/>
        </p:nvSpPr>
        <p:spPr>
          <a:xfrm>
            <a:off x="3728940" y="1983659"/>
            <a:ext cx="168612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2. Product line  </a:t>
            </a:r>
            <a:endParaRPr dirty="0"/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B4F4A2F5-FA5E-8342-991A-6FB3618DAD23}"/>
              </a:ext>
            </a:extLst>
          </p:cNvPr>
          <p:cNvSpPr/>
          <p:nvPr/>
        </p:nvSpPr>
        <p:spPr>
          <a:xfrm>
            <a:off x="7155874" y="1935770"/>
            <a:ext cx="120121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3. State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91B795B-F325-004E-87EA-D0E183A07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7" y="2676813"/>
            <a:ext cx="2512430" cy="151801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ED07BB2-9F34-364C-8155-1E9FC7928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39" y="2693841"/>
            <a:ext cx="2674469" cy="148395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7A67EE7-5ACF-C348-99DE-11A11973C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11" y="2641325"/>
            <a:ext cx="2746207" cy="14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96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9680F-BC0E-4146-B7D9-561788874B0D}"/>
              </a:ext>
            </a:extLst>
          </p:cNvPr>
          <p:cNvSpPr txBox="1"/>
          <p:nvPr/>
        </p:nvSpPr>
        <p:spPr>
          <a:xfrm>
            <a:off x="469321" y="2093114"/>
            <a:ext cx="6984423" cy="13181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Drop less important features and null value.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GB" dirty="0">
                <a:latin typeface="Helvetica Neue" panose="02000503000000020004" pitchFamily="2" charset="0"/>
              </a:rPr>
              <a:t>R</a:t>
            </a:r>
            <a:r>
              <a:rPr lang="en-GB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eplace the inconsistent features.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Create new feature 'age’ and ‘</a:t>
            </a:r>
            <a:r>
              <a:rPr lang="en-GB" dirty="0" err="1"/>
              <a:t>age_group</a:t>
            </a:r>
            <a:r>
              <a:rPr lang="en-GB" dirty="0"/>
              <a:t> ’ by calculating DOB</a:t>
            </a:r>
            <a:endParaRPr lang="en-US" dirty="0"/>
          </a:p>
        </p:txBody>
      </p:sp>
      <p:sp>
        <p:nvSpPr>
          <p:cNvPr id="14" name="Shape 90">
            <a:extLst>
              <a:ext uri="{FF2B5EF4-FFF2-40B4-BE49-F238E27FC236}">
                <a16:creationId xmlns:a16="http://schemas.microsoft.com/office/drawing/2014/main" id="{E5A6B488-6A88-3243-8012-D100A2432BC4}"/>
              </a:ext>
            </a:extLst>
          </p:cNvPr>
          <p:cNvSpPr/>
          <p:nvPr/>
        </p:nvSpPr>
        <p:spPr>
          <a:xfrm>
            <a:off x="297400" y="123985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GB" sz="2000" b="1" dirty="0"/>
              <a:t>Feature engineering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311511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20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AC3D3169-406A-ED45-98C5-1B345A344EEB}"/>
              </a:ext>
            </a:extLst>
          </p:cNvPr>
          <p:cNvSpPr/>
          <p:nvPr/>
        </p:nvSpPr>
        <p:spPr>
          <a:xfrm>
            <a:off x="297400" y="123985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GB" sz="2000" b="1" dirty="0"/>
              <a:t>RFM method</a:t>
            </a:r>
            <a:endParaRPr sz="2000" b="1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B39680F-BC0E-4146-B7D9-561788874B0D}"/>
              </a:ext>
            </a:extLst>
          </p:cNvPr>
          <p:cNvSpPr txBox="1"/>
          <p:nvPr/>
        </p:nvSpPr>
        <p:spPr>
          <a:xfrm>
            <a:off x="393988" y="2138478"/>
            <a:ext cx="6984423" cy="1316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Recency by calculating transaction date .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GB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Frequency by counting the number of </a:t>
            </a:r>
            <a:r>
              <a:rPr lang="en-GB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customer_id</a:t>
            </a:r>
            <a:r>
              <a:rPr lang="en-GB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GB" dirty="0" err="1">
                <a:latin typeface="Helvetica Neue" panose="02000503000000020004" pitchFamily="2" charset="0"/>
              </a:rPr>
              <a:t>Monetary_value</a:t>
            </a:r>
            <a:r>
              <a:rPr lang="en-GB" dirty="0">
                <a:latin typeface="Helvetica Neue" panose="02000503000000020004" pitchFamily="2" charset="0"/>
              </a:rPr>
              <a:t> is the profit by calculating </a:t>
            </a:r>
            <a:r>
              <a:rPr lang="en-GB" dirty="0" err="1">
                <a:latin typeface="Helvetica Neue" panose="02000503000000020004" pitchFamily="2" charset="0"/>
              </a:rPr>
              <a:t>list_price</a:t>
            </a:r>
            <a:r>
              <a:rPr lang="en-GB" dirty="0">
                <a:latin typeface="Helvetica Neue" panose="02000503000000020004" pitchFamily="2" charset="0"/>
              </a:rPr>
              <a:t> and standard cost.</a:t>
            </a:r>
            <a:endParaRPr lang="en-GB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20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0">
            <a:extLst>
              <a:ext uri="{FF2B5EF4-FFF2-40B4-BE49-F238E27FC236}">
                <a16:creationId xmlns:a16="http://schemas.microsoft.com/office/drawing/2014/main" id="{AC3D3169-406A-ED45-98C5-1B345A344EEB}"/>
              </a:ext>
            </a:extLst>
          </p:cNvPr>
          <p:cNvSpPr/>
          <p:nvPr/>
        </p:nvSpPr>
        <p:spPr>
          <a:xfrm>
            <a:off x="297400" y="123985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GB" sz="2000" b="1" dirty="0"/>
              <a:t>K-means Clustering</a:t>
            </a:r>
            <a:endParaRPr sz="2000" b="1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B39680F-BC0E-4146-B7D9-561788874B0D}"/>
              </a:ext>
            </a:extLst>
          </p:cNvPr>
          <p:cNvSpPr txBox="1"/>
          <p:nvPr/>
        </p:nvSpPr>
        <p:spPr>
          <a:xfrm>
            <a:off x="393988" y="2138478"/>
            <a:ext cx="6984423" cy="1316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dirty="0"/>
              <a:t>Determine the K-means algorithm based on the RFM method.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GB" dirty="0"/>
              <a:t>Create elbow curve and find optimal number of clusters</a:t>
            </a:r>
            <a:r>
              <a:rPr lang="en-GB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GB" dirty="0">
                <a:latin typeface="Helvetica Neue" panose="02000503000000020004" pitchFamily="2" charset="0"/>
              </a:rPr>
              <a:t>Build up the model and categorize different groups of customers.</a:t>
            </a:r>
            <a:endParaRPr lang="en-GB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622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Segment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FDF4F8D-2A30-1E40-9C01-EC098A1C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3" y="1967346"/>
            <a:ext cx="2605929" cy="25146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0193EE-C738-4942-8102-ECC2F894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8" y="2282249"/>
            <a:ext cx="3106975" cy="2009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Macintosh PowerPoint</Application>
  <PresentationFormat>On-screen Show (16:9)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Helvetica Neue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liu zhen</cp:lastModifiedBy>
  <cp:revision>1</cp:revision>
  <dcterms:modified xsi:type="dcterms:W3CDTF">2022-09-23T01:30:50Z</dcterms:modified>
</cp:coreProperties>
</file>