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4660"/>
  </p:normalViewPr>
  <p:slideViewPr>
    <p:cSldViewPr snapToGrid="0">
      <p:cViewPr>
        <p:scale>
          <a:sx n="80" d="100"/>
          <a:sy n="80" d="100"/>
        </p:scale>
        <p:origin x="-62" y="-8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6" y="2099733"/>
            <a:ext cx="8825659"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6" y="4777380"/>
            <a:ext cx="8825659" cy="861420"/>
          </a:xfrm>
        </p:spPr>
        <p:txBody>
          <a:bodyPr anchor="t"/>
          <a:lstStyle>
            <a:lvl1pPr marL="0" indent="0" algn="l">
              <a:buNone/>
              <a:defRPr cap="all">
                <a:solidFill>
                  <a:schemeClr val="accent1">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7" y="1792226"/>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11/29/2018</a:t>
            </a:fld>
            <a:endParaRPr lang="en-US" dirty="0"/>
          </a:p>
        </p:txBody>
      </p:sp>
      <p:sp>
        <p:nvSpPr>
          <p:cNvPr id="5" name="Footer Placeholder 4"/>
          <p:cNvSpPr>
            <a:spLocks noGrp="1"/>
          </p:cNvSpPr>
          <p:nvPr>
            <p:ph type="ftr" sz="quarter" idx="11"/>
          </p:nvPr>
        </p:nvSpPr>
        <p:spPr bwMode="gray">
          <a:xfrm rot="5400000">
            <a:off x="8951979" y="3227836"/>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3" y="295733"/>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6"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3" y="5536665"/>
            <a:ext cx="8825659" cy="493712"/>
          </a:xfrm>
        </p:spPr>
        <p:txBody>
          <a:bodyPr>
            <a:normAutofit/>
          </a:bodyPr>
          <a:lstStyle>
            <a:lvl1pPr marL="0" indent="0">
              <a:buNone/>
              <a:defRPr sz="12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11/29/2018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7"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6" y="3543300"/>
            <a:ext cx="8825659" cy="24765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11/29/2018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7" y="607337"/>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60" y="2613788"/>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7" y="982134"/>
            <a:ext cx="8453907"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7" y="5029203"/>
            <a:ext cx="9244897" cy="997857"/>
          </a:xfrm>
        </p:spPr>
        <p:txBody>
          <a:bodyPr anchor="ct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11/29/2018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6" y="5024967"/>
            <a:ext cx="8825659" cy="860400"/>
          </a:xfrm>
        </p:spPr>
        <p:txBody>
          <a:bodyPr anchor="t"/>
          <a:lstStyle>
            <a:lvl1pPr marL="0" indent="0" algn="l">
              <a:buNone/>
              <a:defRPr sz="2000" cap="none">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11/29/2018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5" y="2603502"/>
            <a:ext cx="314187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5" y="3179768"/>
            <a:ext cx="314187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4" y="2603500"/>
            <a:ext cx="314700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4" y="3179767"/>
            <a:ext cx="314700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6" y="2603501"/>
            <a:ext cx="3145731"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6"/>
            <a:ext cx="3145536"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17" name="Straight Connector 16"/>
          <p:cNvCxnSpPr/>
          <p:nvPr/>
        </p:nvCxnSpPr>
        <p:spPr>
          <a:xfrm>
            <a:off x="440397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11/29/2018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5" y="4532844"/>
            <a:ext cx="305043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5" y="5109106"/>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7" y="4532848"/>
            <a:ext cx="3050439"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4"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4" y="5109105"/>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8" y="4532845"/>
            <a:ext cx="3051095"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43" name="Straight Connector 42"/>
          <p:cNvCxnSpPr/>
          <p:nvPr/>
        </p:nvCxnSpPr>
        <p:spPr>
          <a:xfrm>
            <a:off x="440583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3"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11/29/2018</a:t>
            </a:fld>
            <a:endParaRPr lang="en-US" dirty="0"/>
          </a:p>
        </p:txBody>
      </p:sp>
      <p:sp>
        <p:nvSpPr>
          <p:cNvPr id="8" name="Footer Placeholder 7"/>
          <p:cNvSpPr>
            <a:spLocks noGrp="1"/>
          </p:cNvSpPr>
          <p:nvPr>
            <p:ph type="ftr" sz="quarter" idx="11"/>
          </p:nvPr>
        </p:nvSpPr>
        <p:spPr>
          <a:xfrm>
            <a:off x="561112" y="6391842"/>
            <a:ext cx="3644283"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6"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42" y="6391842"/>
            <a:ext cx="990599" cy="304799"/>
          </a:xfrm>
        </p:spPr>
        <p:txBody>
          <a:bodyPr/>
          <a:lstStyle/>
          <a:p>
            <a:fld id="{53086D93-FCAC-47E0-A2EE-787E62CA814C}" type="datetimeFigureOut">
              <a:rPr lang="en-US" dirty="0"/>
              <a:pPr/>
              <a:t>11/29/2018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6"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7"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7" y="6391842"/>
            <a:ext cx="992135" cy="304799"/>
          </a:xfrm>
        </p:spPr>
        <p:txBody>
          <a:bodyPr/>
          <a:lstStyle/>
          <a:p>
            <a:fld id="{CDA879A6-0FD0-4734-A311-86BFCA472E6E}" type="datetimeFigureOut">
              <a:rPr lang="en-US" dirty="0"/>
              <a:pPr/>
              <a:t>11/29/2018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6"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11/29/2018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62" y="2677644"/>
            <a:ext cx="3757545" cy="2283824"/>
          </a:xfrm>
        </p:spPr>
        <p:txBody>
          <a:bodyPr anchor="ctr"/>
          <a:lstStyle>
            <a:lvl1pPr marL="0" indent="0" algn="l">
              <a:buNone/>
              <a:defRPr sz="2000" cap="all">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11/29/2018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5" y="2603504"/>
            <a:ext cx="4825159"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5"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11/29/2018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6" y="2603500"/>
            <a:ext cx="4825157"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5" y="3179766"/>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5" y="2603500"/>
            <a:ext cx="4825159"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5" y="3179766"/>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11/29/2018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6"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11/29/2018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11/29/2018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5" y="1447800"/>
            <a:ext cx="519006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4"/>
            <a:ext cx="2793159" cy="2895599"/>
          </a:xfrm>
        </p:spPr>
        <p:txBody>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11/29/2018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1693337"/>
            <a:ext cx="3865135"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3"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11/29/2018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6"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6"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7" y="6391842"/>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11/29/2018</a:t>
            </a:fld>
            <a:endParaRPr lang="en-US" dirty="0"/>
          </a:p>
        </p:txBody>
      </p:sp>
      <p:sp>
        <p:nvSpPr>
          <p:cNvPr id="5" name="Footer Placeholder 4"/>
          <p:cNvSpPr>
            <a:spLocks noGrp="1"/>
          </p:cNvSpPr>
          <p:nvPr>
            <p:ph type="ftr" sz="quarter" idx="3"/>
          </p:nvPr>
        </p:nvSpPr>
        <p:spPr>
          <a:xfrm>
            <a:off x="561112" y="6391842"/>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3" y="295733"/>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189"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207" y="1823287"/>
            <a:ext cx="10253780" cy="2677648"/>
          </a:xfrm>
        </p:spPr>
        <p:txBody>
          <a:bodyPr/>
          <a:lstStyle/>
          <a:p>
            <a:r>
              <a:rPr lang="en-US" dirty="0" smtClean="0"/>
              <a:t>Capstone project 1: </a:t>
            </a:r>
            <a:br>
              <a:rPr lang="en-US" dirty="0" smtClean="0"/>
            </a:br>
            <a:r>
              <a:rPr lang="en-US" dirty="0" smtClean="0"/>
              <a:t>House Prices: Advanced Regression Techniques</a:t>
            </a:r>
            <a:endParaRPr lang="en-US" dirty="0"/>
          </a:p>
        </p:txBody>
      </p:sp>
      <p:sp>
        <p:nvSpPr>
          <p:cNvPr id="3" name="Subtitle 2"/>
          <p:cNvSpPr>
            <a:spLocks noGrp="1"/>
          </p:cNvSpPr>
          <p:nvPr>
            <p:ph type="subTitle" idx="1"/>
          </p:nvPr>
        </p:nvSpPr>
        <p:spPr>
          <a:xfrm>
            <a:off x="453205" y="4777379"/>
            <a:ext cx="8825659" cy="861420"/>
          </a:xfrm>
        </p:spPr>
        <p:txBody>
          <a:bodyPr/>
          <a:lstStyle/>
          <a:p>
            <a:r>
              <a:rPr lang="en-US" dirty="0" smtClean="0"/>
              <a:t>Grace Liu</a:t>
            </a:r>
            <a:endParaRPr lang="en-US" dirty="0"/>
          </a:p>
        </p:txBody>
      </p:sp>
    </p:spTree>
    <p:extLst>
      <p:ext uri="{BB962C8B-B14F-4D97-AF65-F5344CB8AC3E}">
        <p14:creationId xmlns="" xmlns:p14="http://schemas.microsoft.com/office/powerpoint/2010/main" val="1081143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1033826"/>
            <a:ext cx="11574455" cy="706964"/>
          </a:xfrm>
        </p:spPr>
        <p:txBody>
          <a:bodyPr/>
          <a:lstStyle/>
          <a:p>
            <a:r>
              <a:rPr lang="en-US" dirty="0" smtClean="0"/>
              <a:t>Correlation with other features and housing price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97756" y="2314323"/>
            <a:ext cx="6400875" cy="4437516"/>
          </a:xfrm>
        </p:spPr>
      </p:pic>
      <p:sp>
        <p:nvSpPr>
          <p:cNvPr id="5" name="TextBox 4"/>
          <p:cNvSpPr txBox="1"/>
          <p:nvPr/>
        </p:nvSpPr>
        <p:spPr>
          <a:xfrm>
            <a:off x="7676148" y="3380873"/>
            <a:ext cx="3850105"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 At different built year, the housing price ranges at all levels. Thus, the year when the houses were build is not a big factor explaining the housing prices.</a:t>
            </a:r>
            <a:endParaRPr lang="en-US" dirty="0"/>
          </a:p>
        </p:txBody>
      </p:sp>
    </p:spTree>
    <p:extLst>
      <p:ext uri="{BB962C8B-B14F-4D97-AF65-F5344CB8AC3E}">
        <p14:creationId xmlns="" xmlns:p14="http://schemas.microsoft.com/office/powerpoint/2010/main" val="358073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1033826"/>
            <a:ext cx="11574455" cy="706964"/>
          </a:xfrm>
        </p:spPr>
        <p:txBody>
          <a:bodyPr/>
          <a:lstStyle/>
          <a:p>
            <a:r>
              <a:rPr lang="en-US" dirty="0" smtClean="0"/>
              <a:t>Correlation with other features and housing price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966891" y="2925138"/>
            <a:ext cx="4596808" cy="2994399"/>
          </a:xfrm>
        </p:spPr>
      </p:pic>
      <p:sp>
        <p:nvSpPr>
          <p:cNvPr id="5" name="TextBox 4"/>
          <p:cNvSpPr txBox="1"/>
          <p:nvPr/>
        </p:nvSpPr>
        <p:spPr>
          <a:xfrm>
            <a:off x="5907505" y="2695074"/>
            <a:ext cx="6184233"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Housing </a:t>
            </a:r>
            <a:r>
              <a:rPr lang="en-US" dirty="0"/>
              <a:t>prices is highly correlated with (absolute r&gt;0.5) exterior quality, exterior condition, kitchen quality, house square feet, property square feet, total number of bathrooms, and overall quality. Specially the most correlated three features are total property square feet, house square feet and </a:t>
            </a:r>
            <a:r>
              <a:rPr lang="en-US" dirty="0" smtClean="0"/>
              <a:t>overall </a:t>
            </a:r>
            <a:r>
              <a:rPr lang="en-US" dirty="0"/>
              <a:t>quality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correlation between the features and the housing price is statistically significant.</a:t>
            </a:r>
            <a:endParaRPr lang="en-US" dirty="0"/>
          </a:p>
        </p:txBody>
      </p:sp>
    </p:spTree>
    <p:extLst>
      <p:ext uri="{BB962C8B-B14F-4D97-AF65-F5344CB8AC3E}">
        <p14:creationId xmlns="" xmlns:p14="http://schemas.microsoft.com/office/powerpoint/2010/main" val="197563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99" y="1021794"/>
            <a:ext cx="11037044" cy="706964"/>
          </a:xfrm>
        </p:spPr>
        <p:txBody>
          <a:bodyPr/>
          <a:lstStyle/>
          <a:p>
            <a:r>
              <a:rPr lang="en-US" dirty="0" smtClean="0"/>
              <a:t>Preparation before the machine learning models</a:t>
            </a:r>
            <a:endParaRPr lang="en-US" dirty="0"/>
          </a:p>
        </p:txBody>
      </p:sp>
      <p:sp>
        <p:nvSpPr>
          <p:cNvPr id="3" name="Content Placeholder 2"/>
          <p:cNvSpPr>
            <a:spLocks noGrp="1"/>
          </p:cNvSpPr>
          <p:nvPr>
            <p:ph idx="1"/>
          </p:nvPr>
        </p:nvSpPr>
        <p:spPr>
          <a:xfrm>
            <a:off x="529313" y="2783974"/>
            <a:ext cx="8825659" cy="3416300"/>
          </a:xfrm>
        </p:spPr>
        <p:txBody>
          <a:bodyPr/>
          <a:lstStyle/>
          <a:p>
            <a:r>
              <a:rPr lang="en-US" dirty="0" smtClean="0"/>
              <a:t>Converting categorical data into numeric data</a:t>
            </a:r>
          </a:p>
          <a:p>
            <a:r>
              <a:rPr lang="en-US" dirty="0" smtClean="0"/>
              <a:t>Creating dummy variables for certain features</a:t>
            </a:r>
          </a:p>
          <a:p>
            <a:r>
              <a:rPr lang="en-US" dirty="0" smtClean="0"/>
              <a:t>Transforming Dependent variable into normal distribution</a:t>
            </a:r>
          </a:p>
          <a:p>
            <a:r>
              <a:rPr lang="en-US" dirty="0" smtClean="0"/>
              <a:t>Reducing Feature using PCA</a:t>
            </a:r>
          </a:p>
        </p:txBody>
      </p:sp>
    </p:spTree>
    <p:extLst>
      <p:ext uri="{BB962C8B-B14F-4D97-AF65-F5344CB8AC3E}">
        <p14:creationId xmlns="" xmlns:p14="http://schemas.microsoft.com/office/powerpoint/2010/main" val="82086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516468"/>
            <a:ext cx="8761413" cy="706964"/>
          </a:xfrm>
        </p:spPr>
        <p:txBody>
          <a:bodyPr/>
          <a:lstStyle/>
          <a:p>
            <a:r>
              <a:rPr lang="en-US" dirty="0" smtClean="0"/>
              <a:t>Machine Learning Models</a:t>
            </a:r>
            <a:endParaRPr lang="en-US" dirty="0"/>
          </a:p>
        </p:txBody>
      </p:sp>
      <p:sp>
        <p:nvSpPr>
          <p:cNvPr id="3" name="Content Placeholder 2"/>
          <p:cNvSpPr>
            <a:spLocks noGrp="1"/>
          </p:cNvSpPr>
          <p:nvPr>
            <p:ph idx="1"/>
          </p:nvPr>
        </p:nvSpPr>
        <p:spPr>
          <a:xfrm>
            <a:off x="781976" y="2322095"/>
            <a:ext cx="11410023" cy="4535905"/>
          </a:xfrm>
        </p:spPr>
        <p:txBody>
          <a:bodyPr>
            <a:normAutofit fontScale="92500" lnSpcReduction="20000"/>
          </a:bodyPr>
          <a:lstStyle/>
          <a:p>
            <a:r>
              <a:rPr lang="en-US" dirty="0" smtClean="0"/>
              <a:t>Machine learning models used are:</a:t>
            </a:r>
          </a:p>
          <a:p>
            <a:pPr marL="0" indent="0">
              <a:buNone/>
            </a:pPr>
            <a:r>
              <a:rPr lang="en-US" dirty="0"/>
              <a:t> </a:t>
            </a:r>
            <a:r>
              <a:rPr lang="en-US" dirty="0" smtClean="0"/>
              <a:t>     Linear Regression, Support Vector Regression, Gradient Boosting Tree, Lasso Regression, Ridge Regression, Bayesian Ridge Regression, Kernel Ridge Regression, Elastic Net Regularization</a:t>
            </a:r>
          </a:p>
          <a:p>
            <a:pPr marL="0" indent="0">
              <a:buNone/>
            </a:pPr>
            <a:endParaRPr lang="en-US" dirty="0"/>
          </a:p>
          <a:p>
            <a:r>
              <a:rPr lang="en-US" dirty="0" smtClean="0"/>
              <a:t>Models are evaluated using RMSE, models are ranked by accuracy below:</a:t>
            </a:r>
          </a:p>
          <a:p>
            <a:pPr marL="0" indent="0">
              <a:buNone/>
            </a:pPr>
            <a:r>
              <a:rPr lang="en-US" dirty="0"/>
              <a:t> </a:t>
            </a:r>
            <a:r>
              <a:rPr lang="en-US" dirty="0" smtClean="0"/>
              <a:t>    1. Kernel Ridge Regression</a:t>
            </a:r>
          </a:p>
          <a:p>
            <a:pPr marL="0" indent="0">
              <a:buNone/>
            </a:pPr>
            <a:r>
              <a:rPr lang="en-US" dirty="0"/>
              <a:t> </a:t>
            </a:r>
            <a:r>
              <a:rPr lang="en-US" dirty="0" smtClean="0"/>
              <a:t>    2. Bayesian Ridge Regression</a:t>
            </a:r>
          </a:p>
          <a:p>
            <a:pPr marL="0" indent="0">
              <a:buNone/>
            </a:pPr>
            <a:r>
              <a:rPr lang="en-US" dirty="0"/>
              <a:t> </a:t>
            </a:r>
            <a:r>
              <a:rPr lang="en-US" dirty="0" smtClean="0"/>
              <a:t>    3. Ridge Regression</a:t>
            </a:r>
          </a:p>
          <a:p>
            <a:pPr marL="0" indent="0">
              <a:buNone/>
            </a:pPr>
            <a:r>
              <a:rPr lang="en-US" dirty="0"/>
              <a:t> </a:t>
            </a:r>
            <a:r>
              <a:rPr lang="en-US" dirty="0" smtClean="0"/>
              <a:t>    4. Linear Regression</a:t>
            </a:r>
          </a:p>
          <a:p>
            <a:pPr marL="0" indent="0">
              <a:buNone/>
            </a:pPr>
            <a:r>
              <a:rPr lang="en-US" dirty="0"/>
              <a:t> </a:t>
            </a:r>
            <a:r>
              <a:rPr lang="en-US" dirty="0" smtClean="0"/>
              <a:t>    5. Elastic Net Regularization</a:t>
            </a:r>
          </a:p>
          <a:p>
            <a:pPr marL="0" indent="0">
              <a:buNone/>
            </a:pPr>
            <a:r>
              <a:rPr lang="en-US" dirty="0"/>
              <a:t> </a:t>
            </a:r>
            <a:r>
              <a:rPr lang="en-US" dirty="0" smtClean="0"/>
              <a:t>    6. Gradient Boosting Tree</a:t>
            </a:r>
          </a:p>
          <a:p>
            <a:pPr marL="0" indent="0">
              <a:buNone/>
            </a:pPr>
            <a:r>
              <a:rPr lang="en-US" dirty="0" smtClean="0"/>
              <a:t>     7. Lasso Regression</a:t>
            </a:r>
          </a:p>
          <a:p>
            <a:pPr marL="0" indent="0">
              <a:buNone/>
            </a:pPr>
            <a:r>
              <a:rPr lang="en-US" dirty="0"/>
              <a:t> </a:t>
            </a:r>
            <a:r>
              <a:rPr lang="en-US" dirty="0" smtClean="0"/>
              <a:t>     </a:t>
            </a:r>
          </a:p>
          <a:p>
            <a:pPr marL="0" indent="0">
              <a:buNone/>
            </a:pPr>
            <a:r>
              <a:rPr lang="en-US" dirty="0"/>
              <a:t> </a:t>
            </a:r>
            <a:r>
              <a:rPr lang="en-US" dirty="0" smtClean="0"/>
              <a:t>    </a:t>
            </a:r>
            <a:endParaRPr lang="en-US" dirty="0"/>
          </a:p>
        </p:txBody>
      </p:sp>
    </p:spTree>
    <p:extLst>
      <p:ext uri="{BB962C8B-B14F-4D97-AF65-F5344CB8AC3E}">
        <p14:creationId xmlns="" xmlns:p14="http://schemas.microsoft.com/office/powerpoint/2010/main" val="3194389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504436"/>
            <a:ext cx="8761413" cy="706964"/>
          </a:xfrm>
        </p:spPr>
        <p:txBody>
          <a:bodyPr/>
          <a:lstStyle/>
          <a:p>
            <a:r>
              <a:rPr lang="en-US" dirty="0" smtClean="0"/>
              <a:t>Stacking models for prediction</a:t>
            </a:r>
            <a:endParaRPr lang="en-US" dirty="0"/>
          </a:p>
        </p:txBody>
      </p:sp>
      <p:sp>
        <p:nvSpPr>
          <p:cNvPr id="3" name="Content Placeholder 2"/>
          <p:cNvSpPr>
            <a:spLocks noGrp="1"/>
          </p:cNvSpPr>
          <p:nvPr>
            <p:ph idx="1"/>
          </p:nvPr>
        </p:nvSpPr>
        <p:spPr>
          <a:xfrm>
            <a:off x="517283" y="2471153"/>
            <a:ext cx="11490233" cy="4386847"/>
          </a:xfrm>
        </p:spPr>
        <p:txBody>
          <a:bodyPr/>
          <a:lstStyle/>
          <a:p>
            <a:r>
              <a:rPr lang="en-US" dirty="0" smtClean="0"/>
              <a:t>Hyper-parameter tuning was done for the better perform models.</a:t>
            </a:r>
          </a:p>
          <a:p>
            <a:r>
              <a:rPr lang="en-US" dirty="0" smtClean="0"/>
              <a:t>The seven models mentioned in the last slide were combined to create the stack model.</a:t>
            </a:r>
          </a:p>
          <a:p>
            <a:r>
              <a:rPr lang="en-US" b="1" dirty="0" smtClean="0"/>
              <a:t>The accuracy score for the stack model is better than the accuracy score for the differen</a:t>
            </a:r>
            <a:r>
              <a:rPr lang="en-US" altLang="zh-CN" b="1" dirty="0" smtClean="0"/>
              <a:t>t</a:t>
            </a:r>
            <a:r>
              <a:rPr lang="en-US" b="1" dirty="0" smtClean="0"/>
              <a:t> models respectively.</a:t>
            </a:r>
          </a:p>
          <a:p>
            <a:r>
              <a:rPr lang="en-US" dirty="0" smtClean="0"/>
              <a:t>Prediction was made using the stack model, and the result was submitted to Kaggle.</a:t>
            </a:r>
            <a:endParaRPr lang="en-US" dirty="0"/>
          </a:p>
        </p:txBody>
      </p:sp>
    </p:spTree>
    <p:extLst>
      <p:ext uri="{BB962C8B-B14F-4D97-AF65-F5344CB8AC3E}">
        <p14:creationId xmlns="" xmlns:p14="http://schemas.microsoft.com/office/powerpoint/2010/main" val="2931392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831" y="535518"/>
            <a:ext cx="8761413" cy="706964"/>
          </a:xfrm>
        </p:spPr>
        <p:txBody>
          <a:bodyPr/>
          <a:lstStyle/>
          <a:p>
            <a:r>
              <a:rPr lang="en-US" dirty="0" smtClean="0"/>
              <a:t>S</a:t>
            </a:r>
            <a:r>
              <a:rPr lang="en-US" altLang="zh-CN" dirty="0" smtClean="0"/>
              <a:t>uggestions</a:t>
            </a:r>
            <a:endParaRPr lang="en-US" dirty="0"/>
          </a:p>
        </p:txBody>
      </p:sp>
      <p:sp>
        <p:nvSpPr>
          <p:cNvPr id="3" name="Content Placeholder 2"/>
          <p:cNvSpPr>
            <a:spLocks noGrp="1"/>
          </p:cNvSpPr>
          <p:nvPr>
            <p:ph idx="1"/>
          </p:nvPr>
        </p:nvSpPr>
        <p:spPr/>
        <p:txBody>
          <a:bodyPr/>
          <a:lstStyle/>
          <a:p>
            <a:r>
              <a:rPr lang="en-US" dirty="0" smtClean="0"/>
              <a:t>On average, the “</a:t>
            </a:r>
            <a:r>
              <a:rPr lang="en-US" dirty="0" err="1" smtClean="0"/>
              <a:t>NridgHt</a:t>
            </a:r>
            <a:r>
              <a:rPr lang="en-US" dirty="0" smtClean="0"/>
              <a:t>” neighborhood has higher housing prices comparing to the similar houses in other neighborhoods. It might be more profitable to sell houses in this neighborhood.</a:t>
            </a:r>
          </a:p>
          <a:p>
            <a:r>
              <a:rPr lang="en-US" dirty="0" smtClean="0"/>
              <a:t>Basement area is positively correlated housing prices.</a:t>
            </a:r>
          </a:p>
          <a:p>
            <a:r>
              <a:rPr lang="en-US" dirty="0" smtClean="0"/>
              <a:t>Number of stories and lot areas are not strong correlated with housing prices.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03" y="463307"/>
            <a:ext cx="8761413" cy="706964"/>
          </a:xfrm>
        </p:spPr>
        <p:txBody>
          <a:bodyPr/>
          <a:lstStyle/>
          <a:p>
            <a:r>
              <a:rPr lang="en-US" dirty="0" smtClean="0"/>
              <a:t>Project Overview</a:t>
            </a:r>
            <a:endParaRPr lang="en-US" dirty="0"/>
          </a:p>
        </p:txBody>
      </p:sp>
      <p:sp>
        <p:nvSpPr>
          <p:cNvPr id="3" name="Content Placeholder 2"/>
          <p:cNvSpPr>
            <a:spLocks noGrp="1"/>
          </p:cNvSpPr>
          <p:nvPr>
            <p:ph idx="1"/>
          </p:nvPr>
        </p:nvSpPr>
        <p:spPr>
          <a:xfrm>
            <a:off x="485102" y="2362200"/>
            <a:ext cx="11373523" cy="4495800"/>
          </a:xfrm>
        </p:spPr>
        <p:txBody>
          <a:bodyPr>
            <a:normAutofit lnSpcReduction="10000"/>
          </a:bodyPr>
          <a:lstStyle/>
          <a:p>
            <a:r>
              <a:rPr lang="en-US" dirty="0" smtClean="0"/>
              <a:t>Project Objective: Predicting housing prices based on the given features</a:t>
            </a:r>
          </a:p>
          <a:p>
            <a:pPr marL="0" indent="0">
              <a:buNone/>
            </a:pPr>
            <a:endParaRPr lang="en-US" dirty="0" smtClean="0"/>
          </a:p>
          <a:p>
            <a:r>
              <a:rPr lang="en-US" dirty="0" smtClean="0"/>
              <a:t>Data description: With 79 explanatory variables describing (almost) every aspect of residential homes in Ames, Iowa</a:t>
            </a:r>
          </a:p>
          <a:p>
            <a:endParaRPr lang="en-US" dirty="0"/>
          </a:p>
          <a:p>
            <a:r>
              <a:rPr lang="en-US" dirty="0" smtClean="0"/>
              <a:t>Other research  questions:</a:t>
            </a:r>
          </a:p>
          <a:p>
            <a:pPr marL="0" indent="0">
              <a:buNone/>
            </a:pPr>
            <a:r>
              <a:rPr lang="en-US" dirty="0"/>
              <a:t> </a:t>
            </a:r>
            <a:r>
              <a:rPr lang="en-US" dirty="0" smtClean="0"/>
              <a:t>     1) How does the pricing differ by houses’ features?</a:t>
            </a:r>
          </a:p>
          <a:p>
            <a:pPr marL="0" indent="0">
              <a:buNone/>
            </a:pPr>
            <a:r>
              <a:rPr lang="en-US" dirty="0"/>
              <a:t> </a:t>
            </a:r>
            <a:r>
              <a:rPr lang="en-US" dirty="0" smtClean="0"/>
              <a:t>     2) Which features impact the housing price the most?</a:t>
            </a:r>
          </a:p>
          <a:p>
            <a:pPr marL="0" indent="0">
              <a:buNone/>
            </a:pPr>
            <a:r>
              <a:rPr lang="en-US" dirty="0"/>
              <a:t> </a:t>
            </a:r>
            <a:r>
              <a:rPr lang="en-US" dirty="0" smtClean="0"/>
              <a:t>     3) Does home-style make a difference in housing price given other features of the houses the same?</a:t>
            </a:r>
          </a:p>
          <a:p>
            <a:pPr marL="0" indent="0">
              <a:buNone/>
            </a:pPr>
            <a:endParaRPr lang="en-US" dirty="0"/>
          </a:p>
          <a:p>
            <a:r>
              <a:rPr lang="en-US" dirty="0" smtClean="0"/>
              <a:t>Audience of the analysis: Home Buyers, Home Builders, Housing Sales/Agents</a:t>
            </a:r>
            <a:endParaRPr lang="en-US" dirty="0"/>
          </a:p>
        </p:txBody>
      </p:sp>
    </p:spTree>
    <p:extLst>
      <p:ext uri="{BB962C8B-B14F-4D97-AF65-F5344CB8AC3E}">
        <p14:creationId xmlns="" xmlns:p14="http://schemas.microsoft.com/office/powerpoint/2010/main" val="341292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55" y="468843"/>
            <a:ext cx="8761413" cy="706964"/>
          </a:xfrm>
        </p:spPr>
        <p:txBody>
          <a:bodyPr/>
          <a:lstStyle/>
          <a:p>
            <a:r>
              <a:rPr lang="en-US" dirty="0" smtClean="0"/>
              <a:t>Data Wrangling</a:t>
            </a:r>
            <a:endParaRPr lang="en-US" dirty="0"/>
          </a:p>
        </p:txBody>
      </p:sp>
      <p:sp>
        <p:nvSpPr>
          <p:cNvPr id="3" name="Content Placeholder 2"/>
          <p:cNvSpPr>
            <a:spLocks noGrp="1"/>
          </p:cNvSpPr>
          <p:nvPr>
            <p:ph idx="1"/>
          </p:nvPr>
        </p:nvSpPr>
        <p:spPr>
          <a:xfrm>
            <a:off x="469155" y="2841625"/>
            <a:ext cx="8825659" cy="3416300"/>
          </a:xfrm>
        </p:spPr>
        <p:txBody>
          <a:bodyPr/>
          <a:lstStyle/>
          <a:p>
            <a:r>
              <a:rPr lang="en-US" dirty="0" smtClean="0"/>
              <a:t>Step1: Understanding the data, column types, data frame shape, correlation between variables.</a:t>
            </a:r>
          </a:p>
          <a:p>
            <a:r>
              <a:rPr lang="en-US" dirty="0" smtClean="0"/>
              <a:t>Step2: Removing outliers</a:t>
            </a:r>
          </a:p>
          <a:p>
            <a:r>
              <a:rPr lang="en-US" dirty="0" smtClean="0"/>
              <a:t>Step3: Combining the training set and test set to impute missing values</a:t>
            </a:r>
          </a:p>
          <a:p>
            <a:r>
              <a:rPr lang="en-US" dirty="0" smtClean="0"/>
              <a:t>Step4: Adding features, Correcting features on the combined data set</a:t>
            </a:r>
          </a:p>
          <a:p>
            <a:r>
              <a:rPr lang="en-US" dirty="0" smtClean="0"/>
              <a:t>Step5: Respliting the data set into training and test set</a:t>
            </a:r>
            <a:endParaRPr lang="en-US" dirty="0"/>
          </a:p>
        </p:txBody>
      </p:sp>
    </p:spTree>
    <p:extLst>
      <p:ext uri="{BB962C8B-B14F-4D97-AF65-F5344CB8AC3E}">
        <p14:creationId xmlns="" xmlns:p14="http://schemas.microsoft.com/office/powerpoint/2010/main" val="126773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56" y="573618"/>
            <a:ext cx="10446494" cy="706964"/>
          </a:xfrm>
        </p:spPr>
        <p:txBody>
          <a:bodyPr/>
          <a:lstStyle/>
          <a:p>
            <a:r>
              <a:rPr lang="en-US" dirty="0" smtClean="0"/>
              <a:t>Examining the correlation between the features and the “sale price”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81635" y="2706558"/>
            <a:ext cx="3218815" cy="2636967"/>
          </a:xfrm>
        </p:spPr>
      </p:pic>
      <p:sp>
        <p:nvSpPr>
          <p:cNvPr id="5" name="TextBox 4"/>
          <p:cNvSpPr txBox="1"/>
          <p:nvPr/>
        </p:nvSpPr>
        <p:spPr>
          <a:xfrm>
            <a:off x="4371975" y="2758202"/>
            <a:ext cx="782002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correlation is based on the given features from the raw data with no features created yet.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Overall house quality, above grade living area, number of cars garage holds, garage area, total basement square feet, 1</a:t>
            </a:r>
            <a:r>
              <a:rPr lang="en-US" baseline="30000" dirty="0" smtClean="0"/>
              <a:t>st</a:t>
            </a:r>
            <a:r>
              <a:rPr lang="en-US" dirty="0" smtClean="0"/>
              <a:t> floor square feet, full bathrooms above grade, total rooms above grade, year built and remodeled date are highly correlated with houses’ sale prices.</a:t>
            </a:r>
            <a:endParaRPr lang="en-US" dirty="0"/>
          </a:p>
        </p:txBody>
      </p:sp>
    </p:spTree>
    <p:extLst>
      <p:ext uri="{BB962C8B-B14F-4D97-AF65-F5344CB8AC3E}">
        <p14:creationId xmlns="" xmlns:p14="http://schemas.microsoft.com/office/powerpoint/2010/main" val="350339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681" y="459318"/>
            <a:ext cx="8761413" cy="706964"/>
          </a:xfrm>
        </p:spPr>
        <p:txBody>
          <a:bodyPr/>
          <a:lstStyle/>
          <a:p>
            <a:r>
              <a:rPr lang="en-US" dirty="0" smtClean="0"/>
              <a:t>Which features are highly correlated?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78681" y="2449541"/>
            <a:ext cx="4755056" cy="4157562"/>
          </a:xfrm>
        </p:spPr>
      </p:pic>
      <p:sp>
        <p:nvSpPr>
          <p:cNvPr id="5" name="TextBox 4"/>
          <p:cNvSpPr txBox="1"/>
          <p:nvPr/>
        </p:nvSpPr>
        <p:spPr>
          <a:xfrm>
            <a:off x="5112050" y="2812365"/>
            <a:ext cx="6981825" cy="3139321"/>
          </a:xfrm>
          <a:prstGeom prst="rect">
            <a:avLst/>
          </a:prstGeom>
          <a:noFill/>
        </p:spPr>
        <p:txBody>
          <a:bodyPr wrap="square" rtlCol="0">
            <a:spAutoFit/>
          </a:bodyPr>
          <a:lstStyle/>
          <a:p>
            <a:r>
              <a:rPr lang="en-US" dirty="0" smtClean="0"/>
              <a:t>Among the features that are strongly correlated with “Sales Prices”, the features below are highly correlated:</a:t>
            </a:r>
          </a:p>
          <a:p>
            <a:endParaRPr lang="en-US" dirty="0" smtClean="0"/>
          </a:p>
          <a:p>
            <a:pPr marL="285750" indent="-285750">
              <a:buFont typeface="Arial" panose="020B0604020202020204" pitchFamily="34" charset="0"/>
              <a:buChar char="•"/>
            </a:pPr>
            <a:r>
              <a:rPr lang="en-US" dirty="0" smtClean="0"/>
              <a:t>Total basement area and 1</a:t>
            </a:r>
            <a:r>
              <a:rPr lang="en-US" baseline="30000" dirty="0" smtClean="0"/>
              <a:t>st</a:t>
            </a:r>
            <a:r>
              <a:rPr lang="en-US" dirty="0" smtClean="0"/>
              <a:t> floor area (0.81953)</a:t>
            </a:r>
          </a:p>
          <a:p>
            <a:pPr marL="285750" indent="-285750">
              <a:buFont typeface="Arial" panose="020B0604020202020204" pitchFamily="34" charset="0"/>
              <a:buChar char="•"/>
            </a:pPr>
            <a:r>
              <a:rPr lang="en-US" dirty="0" smtClean="0"/>
              <a:t>Size of garage in Sf and Size of garage in car capacity (0.8824)</a:t>
            </a:r>
          </a:p>
          <a:p>
            <a:pPr marL="285750" indent="-285750">
              <a:buFont typeface="Arial" panose="020B0604020202020204" pitchFamily="34" charset="0"/>
              <a:buChar char="•"/>
            </a:pPr>
            <a:r>
              <a:rPr lang="en-US" dirty="0" smtClean="0"/>
              <a:t>Total rooms above grade and living areas above grade(0.825489)</a:t>
            </a:r>
          </a:p>
          <a:p>
            <a:endParaRPr lang="en-US" dirty="0" smtClean="0"/>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 xmlns:p14="http://schemas.microsoft.com/office/powerpoint/2010/main" val="377181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681" y="478368"/>
            <a:ext cx="8761413" cy="706964"/>
          </a:xfrm>
        </p:spPr>
        <p:txBody>
          <a:bodyPr/>
          <a:lstStyle/>
          <a:p>
            <a:r>
              <a:rPr lang="en-US" dirty="0" smtClean="0"/>
              <a:t>Housing price by MS Zoning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57706" y="2287411"/>
            <a:ext cx="3943900" cy="2524477"/>
          </a:xfr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78681" y="4933827"/>
            <a:ext cx="5830114" cy="1752845"/>
          </a:xfrm>
          <a:prstGeom prst="rect">
            <a:avLst/>
          </a:prstGeom>
        </p:spPr>
      </p:pic>
      <p:sp>
        <p:nvSpPr>
          <p:cNvPr id="6" name="TextBox 5"/>
          <p:cNvSpPr txBox="1"/>
          <p:nvPr/>
        </p:nvSpPr>
        <p:spPr>
          <a:xfrm>
            <a:off x="6741418" y="2439355"/>
            <a:ext cx="5230004"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figure shows the median value of housing price by the type of houses. </a:t>
            </a:r>
            <a:r>
              <a:rPr lang="en-US" dirty="0"/>
              <a:t>As shown, the median housing price for "Floating Village Residential" is the highest. The next highest median housing price is "Residential low density", while the </a:t>
            </a:r>
            <a:r>
              <a:rPr lang="en-US" dirty="0" smtClean="0"/>
              <a:t>lowest </a:t>
            </a:r>
            <a:r>
              <a:rPr lang="en-US" dirty="0"/>
              <a:t>median housing price is "Commercial". The boxplot presents that the housing price for "Floating Village Residential" is more dispersed. The least dispersed housing prices is the "Residential Medium Density</a:t>
            </a:r>
            <a:r>
              <a:rPr lang="en-US" dirty="0" smtClean="0"/>
              <a:t>".</a:t>
            </a:r>
          </a:p>
          <a:p>
            <a:pPr marL="285750" indent="-285750">
              <a:buFontTx/>
              <a:buChar char="-"/>
            </a:pPr>
            <a:endParaRPr lang="en-US" dirty="0" smtClean="0"/>
          </a:p>
          <a:p>
            <a:pPr marL="285750" indent="-285750">
              <a:buFont typeface="Arial" panose="020B0604020202020204" pitchFamily="34" charset="0"/>
              <a:buChar char="•"/>
            </a:pPr>
            <a:r>
              <a:rPr lang="en-US" dirty="0" smtClean="0"/>
              <a:t>Medium </a:t>
            </a:r>
            <a:r>
              <a:rPr lang="en-US" dirty="0"/>
              <a:t>housing prices: </a:t>
            </a:r>
            <a:r>
              <a:rPr lang="en-US" dirty="0" smtClean="0"/>
              <a:t>FV&gt;RL&gt;RH&gt;RM&gt;C</a:t>
            </a:r>
          </a:p>
          <a:p>
            <a:r>
              <a:rPr lang="en-US" dirty="0" smtClean="0"/>
              <a:t> </a:t>
            </a:r>
          </a:p>
          <a:p>
            <a:pPr marL="285750" indent="-285750">
              <a:buFont typeface="Arial" panose="020B0604020202020204" pitchFamily="34" charset="0"/>
              <a:buChar char="•"/>
            </a:pPr>
            <a:r>
              <a:rPr lang="en-US" dirty="0" smtClean="0"/>
              <a:t>Mean </a:t>
            </a:r>
            <a:r>
              <a:rPr lang="en-US" dirty="0"/>
              <a:t>housing prices: FV&gt;RL&gt;RH&gt;RM&gt;C</a:t>
            </a:r>
          </a:p>
        </p:txBody>
      </p:sp>
    </p:spTree>
    <p:extLst>
      <p:ext uri="{BB962C8B-B14F-4D97-AF65-F5344CB8AC3E}">
        <p14:creationId xmlns="" xmlns:p14="http://schemas.microsoft.com/office/powerpoint/2010/main" val="315846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2" y="492405"/>
            <a:ext cx="8761413" cy="706964"/>
          </a:xfrm>
        </p:spPr>
        <p:txBody>
          <a:bodyPr/>
          <a:lstStyle/>
          <a:p>
            <a:r>
              <a:rPr lang="en-US" dirty="0" smtClean="0"/>
              <a:t>Housing price by neighborhood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17282" y="2201779"/>
            <a:ext cx="3176413" cy="4627119"/>
          </a:xfrm>
        </p:spPr>
      </p:pic>
      <p:sp>
        <p:nvSpPr>
          <p:cNvPr id="5" name="TextBox 4"/>
          <p:cNvSpPr txBox="1"/>
          <p:nvPr/>
        </p:nvSpPr>
        <p:spPr>
          <a:xfrm>
            <a:off x="5895473" y="3315009"/>
            <a:ext cx="3862137" cy="1200329"/>
          </a:xfrm>
          <a:prstGeom prst="rect">
            <a:avLst/>
          </a:prstGeom>
          <a:noFill/>
        </p:spPr>
        <p:txBody>
          <a:bodyPr wrap="square" rtlCol="0">
            <a:spAutoFit/>
          </a:bodyPr>
          <a:lstStyle/>
          <a:p>
            <a:r>
              <a:rPr lang="en-US" dirty="0" smtClean="0"/>
              <a:t>On average, the most expensive neighborhood is “NoRidge”, “NridgHt”, “StoneBr”, “Timber” and “Veenker”.</a:t>
            </a:r>
            <a:endParaRPr lang="en-US" dirty="0"/>
          </a:p>
        </p:txBody>
      </p:sp>
    </p:spTree>
    <p:extLst>
      <p:ext uri="{BB962C8B-B14F-4D97-AF65-F5344CB8AC3E}">
        <p14:creationId xmlns="" xmlns:p14="http://schemas.microsoft.com/office/powerpoint/2010/main" val="385707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87" y="504437"/>
            <a:ext cx="8761413" cy="706964"/>
          </a:xfrm>
        </p:spPr>
        <p:txBody>
          <a:bodyPr/>
          <a:lstStyle/>
          <a:p>
            <a:r>
              <a:rPr lang="en-US" dirty="0" smtClean="0"/>
              <a:t>Housing price by month sold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81187" y="2758642"/>
            <a:ext cx="6406833" cy="3810600"/>
          </a:xfrm>
        </p:spPr>
      </p:pic>
      <p:sp>
        <p:nvSpPr>
          <p:cNvPr id="5" name="TextBox 4"/>
          <p:cNvSpPr txBox="1"/>
          <p:nvPr/>
        </p:nvSpPr>
        <p:spPr>
          <a:xfrm>
            <a:off x="6535494" y="3019927"/>
            <a:ext cx="5414211"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mean housing prices for houses sold in September and November are higher than the mean price of those sold in other months.</a:t>
            </a:r>
          </a:p>
          <a:p>
            <a:pPr marL="285750" indent="-285750">
              <a:buFontTx/>
              <a:buChar char="-"/>
            </a:pPr>
            <a:endParaRPr lang="en-US" dirty="0"/>
          </a:p>
          <a:p>
            <a:pPr marL="285750" indent="-285750">
              <a:buFont typeface="Arial" panose="020B0604020202020204" pitchFamily="34" charset="0"/>
              <a:buChar char="•"/>
            </a:pPr>
            <a:r>
              <a:rPr lang="en-US" dirty="0" smtClean="0"/>
              <a:t>This difference in mean is statistically significant.</a:t>
            </a:r>
          </a:p>
          <a:p>
            <a:pPr marL="285750" indent="-285750">
              <a:buFontTx/>
              <a:buChar char="-"/>
            </a:pPr>
            <a:endParaRPr lang="en-US" dirty="0"/>
          </a:p>
          <a:p>
            <a:pPr marL="285750" indent="-285750">
              <a:buFontTx/>
              <a:buChar char="-"/>
            </a:pPr>
            <a:endParaRPr lang="en-US" dirty="0"/>
          </a:p>
        </p:txBody>
      </p:sp>
    </p:spTree>
    <p:extLst>
      <p:ext uri="{BB962C8B-B14F-4D97-AF65-F5344CB8AC3E}">
        <p14:creationId xmlns="" xmlns:p14="http://schemas.microsoft.com/office/powerpoint/2010/main" val="144530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2" y="480373"/>
            <a:ext cx="8761413" cy="706964"/>
          </a:xfrm>
        </p:spPr>
        <p:txBody>
          <a:bodyPr/>
          <a:lstStyle/>
          <a:p>
            <a:r>
              <a:rPr lang="en-US" dirty="0" smtClean="0"/>
              <a:t>Housing price by garage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17282" y="2966212"/>
            <a:ext cx="6521194" cy="2532220"/>
          </a:xfrm>
        </p:spPr>
      </p:pic>
      <p:sp>
        <p:nvSpPr>
          <p:cNvPr id="5" name="TextBox 4"/>
          <p:cNvSpPr txBox="1"/>
          <p:nvPr/>
        </p:nvSpPr>
        <p:spPr>
          <a:xfrm>
            <a:off x="7038475" y="2646947"/>
            <a:ext cx="4680284"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Out of all the garage types, the building and attached garages have the higher mean housing price compared to the mean of houses with other types of garages.</a:t>
            </a:r>
          </a:p>
          <a:p>
            <a:pPr marL="285750" indent="-285750">
              <a:buFontTx/>
              <a:buChar char="-"/>
            </a:pPr>
            <a:endParaRPr lang="en-US" dirty="0"/>
          </a:p>
          <a:p>
            <a:pPr marL="285750" indent="-285750">
              <a:buFont typeface="Arial" panose="020B0604020202020204" pitchFamily="34" charset="0"/>
              <a:buChar char="•"/>
            </a:pPr>
            <a:r>
              <a:rPr lang="en-US" dirty="0" smtClean="0"/>
              <a:t>The hypothesis testing shows that this difference in mean is statistically significant.</a:t>
            </a:r>
            <a:endParaRPr lang="en-US" dirty="0"/>
          </a:p>
        </p:txBody>
      </p:sp>
    </p:spTree>
    <p:extLst>
      <p:ext uri="{BB962C8B-B14F-4D97-AF65-F5344CB8AC3E}">
        <p14:creationId xmlns="" xmlns:p14="http://schemas.microsoft.com/office/powerpoint/2010/main" val="2223365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186</TotalTime>
  <Words>870</Words>
  <Application>Microsoft Office PowerPoint</Application>
  <PresentationFormat>Custom</PresentationFormat>
  <Paragraphs>81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Capstone project 1:  House Prices: Advanced Regression Techniques</vt:lpstr>
      <vt:lpstr>Project Overview</vt:lpstr>
      <vt:lpstr>Data Wrangling</vt:lpstr>
      <vt:lpstr>Examining the correlation between the features and the “sale price”</vt:lpstr>
      <vt:lpstr>Which features are highly correlated?</vt:lpstr>
      <vt:lpstr>Housing price by MS Zoning</vt:lpstr>
      <vt:lpstr>Housing price by neighborhood</vt:lpstr>
      <vt:lpstr>Housing price by month sold</vt:lpstr>
      <vt:lpstr>Housing price by garage types</vt:lpstr>
      <vt:lpstr>Correlation with other features and housing price</vt:lpstr>
      <vt:lpstr>Correlation with other features and housing price</vt:lpstr>
      <vt:lpstr>Preparation before the machine learning models</vt:lpstr>
      <vt:lpstr>Machine Learning Models</vt:lpstr>
      <vt:lpstr>Stacking models for prediction</vt:lpstr>
      <vt:lpstr>Suggestions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House Prices: Advanced Regression Techniques</dc:title>
  <dc:creator>Zhonghui Liu</dc:creator>
  <cp:lastModifiedBy>zhong</cp:lastModifiedBy>
  <cp:revision>27</cp:revision>
  <dcterms:created xsi:type="dcterms:W3CDTF">2018-11-20T20:01:17Z</dcterms:created>
  <dcterms:modified xsi:type="dcterms:W3CDTF">2018-11-29T19:34:54Z</dcterms:modified>
</cp:coreProperties>
</file>