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4" autoAdjust="0"/>
    <p:restoredTop sz="94660"/>
  </p:normalViewPr>
  <p:slideViewPr>
    <p:cSldViewPr snapToGrid="0">
      <p:cViewPr varScale="1">
        <p:scale>
          <a:sx n="52" d="100"/>
          <a:sy n="52" d="100"/>
        </p:scale>
        <p:origin x="53"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6" y="2099733"/>
            <a:ext cx="8825659"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6" y="4777380"/>
            <a:ext cx="8825659" cy="861420"/>
          </a:xfrm>
        </p:spPr>
        <p:txBody>
          <a:bodyPr anchor="t"/>
          <a:lstStyle>
            <a:lvl1pPr marL="0" indent="0" algn="l">
              <a:buNone/>
              <a:defRPr cap="all">
                <a:solidFill>
                  <a:schemeClr val="accent1">
                    <a:lumMod val="60000"/>
                    <a:lumOff val="4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7" y="1792226"/>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1/14/2019</a:t>
            </a:fld>
            <a:endParaRPr lang="en-US" dirty="0"/>
          </a:p>
        </p:txBody>
      </p:sp>
      <p:sp>
        <p:nvSpPr>
          <p:cNvPr id="5" name="Footer Placeholder 4"/>
          <p:cNvSpPr>
            <a:spLocks noGrp="1"/>
          </p:cNvSpPr>
          <p:nvPr>
            <p:ph type="ftr" sz="quarter" idx="11"/>
          </p:nvPr>
        </p:nvSpPr>
        <p:spPr bwMode="gray">
          <a:xfrm rot="5400000">
            <a:off x="8951979" y="3227836"/>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3" y="295733"/>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6"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3" y="5536665"/>
            <a:ext cx="8825659" cy="493712"/>
          </a:xfrm>
        </p:spPr>
        <p:txBody>
          <a:bodyPr>
            <a:normAutofit/>
          </a:bodyPr>
          <a:lstStyle>
            <a:lvl1pPr marL="0" indent="0">
              <a:buNone/>
              <a:defRPr sz="12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pPr/>
              <a:t>1/14/2019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7"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6" y="3543300"/>
            <a:ext cx="8825659" cy="24765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pPr/>
              <a:t>1/14/2019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7" y="607337"/>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60" y="2613788"/>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7" y="982134"/>
            <a:ext cx="8453907"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7" y="5029203"/>
            <a:ext cx="9244897" cy="997857"/>
          </a:xfrm>
        </p:spPr>
        <p:txBody>
          <a:bodyPr anchor="ctr">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pPr/>
              <a:t>1/14/2019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6" y="5024967"/>
            <a:ext cx="8825659" cy="860400"/>
          </a:xfrm>
        </p:spPr>
        <p:txBody>
          <a:bodyPr anchor="t"/>
          <a:lstStyle>
            <a:lvl1pPr marL="0" indent="0" algn="l">
              <a:buNone/>
              <a:defRPr sz="2000" cap="none">
                <a:solidFill>
                  <a:schemeClr val="accent1">
                    <a:lumMod val="60000"/>
                    <a:lumOff val="4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pPr/>
              <a:t>1/14/2019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6"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5" y="2603502"/>
            <a:ext cx="314187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5" y="3179768"/>
            <a:ext cx="3141879"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4" y="2603500"/>
            <a:ext cx="314700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4" y="3179767"/>
            <a:ext cx="3147009"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6" y="2603501"/>
            <a:ext cx="3145731"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6"/>
            <a:ext cx="3145536" cy="284729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cxnSp>
        <p:nvCxnSpPr>
          <p:cNvPr id="17" name="Straight Connector 16"/>
          <p:cNvCxnSpPr/>
          <p:nvPr/>
        </p:nvCxnSpPr>
        <p:spPr>
          <a:xfrm>
            <a:off x="4403971" y="2569637"/>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7"/>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pPr/>
              <a:t>1/14/2019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6"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5" y="4532844"/>
            <a:ext cx="3050439"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5" y="5109106"/>
            <a:ext cx="3050439"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7" y="4532848"/>
            <a:ext cx="3050439" cy="576263"/>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4"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4" y="5109105"/>
            <a:ext cx="3050439"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8" y="4532845"/>
            <a:ext cx="3051095" cy="576262"/>
          </a:xfrm>
        </p:spPr>
        <p:txBody>
          <a:bodyPr anchor="b">
            <a:noAutofit/>
          </a:bodyPr>
          <a:lstStyle>
            <a:lvl1pPr marL="0" indent="0">
              <a:buNone/>
              <a:defRPr sz="2400" b="0">
                <a:solidFill>
                  <a:schemeClr val="accent1">
                    <a:lumMod val="60000"/>
                    <a:lumOff val="40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cxnSp>
        <p:nvCxnSpPr>
          <p:cNvPr id="43" name="Straight Connector 42"/>
          <p:cNvCxnSpPr/>
          <p:nvPr/>
        </p:nvCxnSpPr>
        <p:spPr>
          <a:xfrm>
            <a:off x="4405831" y="2569637"/>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3" y="2569637"/>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pPr/>
              <a:t>1/14/2019</a:t>
            </a:fld>
            <a:endParaRPr lang="en-US" dirty="0"/>
          </a:p>
        </p:txBody>
      </p:sp>
      <p:sp>
        <p:nvSpPr>
          <p:cNvPr id="8" name="Footer Placeholder 7"/>
          <p:cNvSpPr>
            <a:spLocks noGrp="1"/>
          </p:cNvSpPr>
          <p:nvPr>
            <p:ph type="ftr" sz="quarter" idx="11"/>
          </p:nvPr>
        </p:nvSpPr>
        <p:spPr>
          <a:xfrm>
            <a:off x="561112" y="6391842"/>
            <a:ext cx="3644283"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6"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6"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42" y="6391842"/>
            <a:ext cx="990599" cy="304799"/>
          </a:xfrm>
        </p:spPr>
        <p:txBody>
          <a:bodyPr/>
          <a:lstStyle/>
          <a:p>
            <a:fld id="{53086D93-FCAC-47E0-A2EE-787E62CA814C}" type="datetimeFigureOut">
              <a:rPr lang="en-US" dirty="0"/>
              <a:pPr/>
              <a:t>1/14/2019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6"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7"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7" y="6391842"/>
            <a:ext cx="992135" cy="304799"/>
          </a:xfrm>
        </p:spPr>
        <p:txBody>
          <a:bodyPr/>
          <a:lstStyle/>
          <a:p>
            <a:fld id="{CDA879A6-0FD0-4734-A311-86BFCA472E6E}" type="datetimeFigureOut">
              <a:rPr lang="en-US" dirty="0"/>
              <a:pPr/>
              <a:t>1/14/2019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6"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pPr/>
              <a:t>1/14/2019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62" y="2677644"/>
            <a:ext cx="3757545" cy="2283824"/>
          </a:xfrm>
        </p:spPr>
        <p:txBody>
          <a:bodyPr anchor="ctr"/>
          <a:lstStyle>
            <a:lvl1pPr marL="0" indent="0" algn="l">
              <a:buNone/>
              <a:defRPr sz="2000" cap="all">
                <a:solidFill>
                  <a:schemeClr val="accent1">
                    <a:lumMod val="60000"/>
                    <a:lumOff val="4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pPr/>
              <a:t>1/14/2019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5" y="2603504"/>
            <a:ext cx="4825159"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5"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pPr/>
              <a:t>1/14/2019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6" y="2603500"/>
            <a:ext cx="4825157" cy="576262"/>
          </a:xfrm>
        </p:spPr>
        <p:txBody>
          <a:bodyPr anchor="b">
            <a:noAutofit/>
          </a:bodyPr>
          <a:lstStyle>
            <a:lvl1pPr marL="0" indent="0">
              <a:buNone/>
              <a:defRPr sz="24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5" y="3179766"/>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5" y="2603500"/>
            <a:ext cx="4825159" cy="576262"/>
          </a:xfrm>
        </p:spPr>
        <p:txBody>
          <a:bodyPr anchor="b">
            <a:noAutofit/>
          </a:bodyPr>
          <a:lstStyle>
            <a:lvl1pPr marL="0" indent="0">
              <a:buNone/>
              <a:defRPr sz="2400" b="0">
                <a:solidFill>
                  <a:schemeClr val="accent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5" y="3179766"/>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pPr/>
              <a:t>1/14/2019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6"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pPr/>
              <a:t>1/14/2019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pPr/>
              <a:t>1/14/2019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5" y="1447800"/>
            <a:ext cx="519006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4"/>
            <a:ext cx="2793159" cy="2895599"/>
          </a:xfrm>
        </p:spPr>
        <p:txBody>
          <a:bodyPr/>
          <a:lstStyle>
            <a:lvl1pPr marL="0" indent="0">
              <a:buNone/>
              <a:defRPr sz="14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pPr/>
              <a:t>1/14/2019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1693337"/>
            <a:ext cx="3865135"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3"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lumMod val="60000"/>
                    <a:lumOff val="40000"/>
                  </a:schemeClr>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pPr/>
              <a:t>1/14/2019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6"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6"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7" y="6391842"/>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pPr/>
              <a:t>1/14/2019</a:t>
            </a:fld>
            <a:endParaRPr lang="en-US" dirty="0"/>
          </a:p>
        </p:txBody>
      </p:sp>
      <p:sp>
        <p:nvSpPr>
          <p:cNvPr id="5" name="Footer Placeholder 4"/>
          <p:cNvSpPr>
            <a:spLocks noGrp="1"/>
          </p:cNvSpPr>
          <p:nvPr>
            <p:ph type="ftr" sz="quarter" idx="3"/>
          </p:nvPr>
        </p:nvSpPr>
        <p:spPr>
          <a:xfrm>
            <a:off x="561112" y="6391842"/>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3" y="295733"/>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189"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3207" y="1823287"/>
            <a:ext cx="10253780" cy="2677648"/>
          </a:xfrm>
        </p:spPr>
        <p:txBody>
          <a:bodyPr/>
          <a:lstStyle/>
          <a:p>
            <a:r>
              <a:rPr lang="en-US" dirty="0"/>
              <a:t>Capstone project 2: </a:t>
            </a:r>
            <a:br>
              <a:rPr lang="en-US" dirty="0"/>
            </a:br>
            <a:r>
              <a:rPr lang="en-US" dirty="0"/>
              <a:t>Toxic Comment Classification Challenge</a:t>
            </a:r>
          </a:p>
        </p:txBody>
      </p:sp>
      <p:sp>
        <p:nvSpPr>
          <p:cNvPr id="3" name="Subtitle 2"/>
          <p:cNvSpPr>
            <a:spLocks noGrp="1"/>
          </p:cNvSpPr>
          <p:nvPr>
            <p:ph type="subTitle" idx="1"/>
          </p:nvPr>
        </p:nvSpPr>
        <p:spPr>
          <a:xfrm>
            <a:off x="453205" y="4777379"/>
            <a:ext cx="8825659" cy="861420"/>
          </a:xfrm>
        </p:spPr>
        <p:txBody>
          <a:bodyPr/>
          <a:lstStyle/>
          <a:p>
            <a:r>
              <a:rPr lang="en-US" dirty="0"/>
              <a:t>Grace Liu</a:t>
            </a:r>
          </a:p>
        </p:txBody>
      </p:sp>
    </p:spTree>
    <p:extLst>
      <p:ext uri="{BB962C8B-B14F-4D97-AF65-F5344CB8AC3E}">
        <p14:creationId xmlns:p14="http://schemas.microsoft.com/office/powerpoint/2010/main" val="1081143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03" y="463307"/>
            <a:ext cx="8761413" cy="706964"/>
          </a:xfrm>
        </p:spPr>
        <p:txBody>
          <a:bodyPr/>
          <a:lstStyle/>
          <a:p>
            <a:r>
              <a:rPr lang="en-US" dirty="0"/>
              <a:t>Project Overview</a:t>
            </a:r>
          </a:p>
        </p:txBody>
      </p:sp>
      <p:sp>
        <p:nvSpPr>
          <p:cNvPr id="3" name="Content Placeholder 2"/>
          <p:cNvSpPr>
            <a:spLocks noGrp="1"/>
          </p:cNvSpPr>
          <p:nvPr>
            <p:ph idx="1"/>
          </p:nvPr>
        </p:nvSpPr>
        <p:spPr>
          <a:xfrm>
            <a:off x="485102" y="2362200"/>
            <a:ext cx="11373523" cy="4495800"/>
          </a:xfrm>
        </p:spPr>
        <p:txBody>
          <a:bodyPr>
            <a:normAutofit/>
          </a:bodyPr>
          <a:lstStyle/>
          <a:p>
            <a:r>
              <a:rPr lang="en-US" dirty="0"/>
              <a:t>Project Objective: Predicting the probability of each type of toxicity for each comment. </a:t>
            </a:r>
          </a:p>
          <a:p>
            <a:pPr marL="0" indent="0">
              <a:buNone/>
            </a:pPr>
            <a:endParaRPr lang="en-US" dirty="0"/>
          </a:p>
          <a:p>
            <a:r>
              <a:rPr lang="en-US" dirty="0"/>
              <a:t>Data description:  With one explanatory variable which is the text comments, and 6 independent variables describing the types of the toxic comments.</a:t>
            </a:r>
          </a:p>
          <a:p>
            <a:pPr marL="0" indent="0">
              <a:buNone/>
            </a:pPr>
            <a:endParaRPr lang="en-US" dirty="0"/>
          </a:p>
          <a:p>
            <a:r>
              <a:rPr lang="en-US" dirty="0"/>
              <a:t>Other research  questions:</a:t>
            </a:r>
          </a:p>
          <a:p>
            <a:pPr marL="0" indent="0">
              <a:buNone/>
            </a:pPr>
            <a:r>
              <a:rPr lang="en-US" dirty="0"/>
              <a:t>      1) Correlation between the types of comments.</a:t>
            </a:r>
          </a:p>
          <a:p>
            <a:pPr marL="0" lvl="0" indent="0">
              <a:buNone/>
            </a:pPr>
            <a:r>
              <a:rPr lang="en-US" dirty="0"/>
              <a:t>      2) How do the comments distribute in terms of the types of the comments?</a:t>
            </a:r>
          </a:p>
          <a:p>
            <a:pPr marL="0" lvl="0" indent="0">
              <a:buNone/>
            </a:pPr>
            <a:r>
              <a:rPr lang="en-US" dirty="0"/>
              <a:t>      3) How many comments have multiple labels?</a:t>
            </a:r>
          </a:p>
          <a:p>
            <a:pPr marL="0" indent="0">
              <a:buNone/>
            </a:pPr>
            <a:endParaRPr lang="en-US" dirty="0"/>
          </a:p>
          <a:p>
            <a:r>
              <a:rPr lang="en-US" dirty="0"/>
              <a:t>Audience of the analysis: Policy makers, regulators, parents and school officers</a:t>
            </a:r>
          </a:p>
        </p:txBody>
      </p:sp>
    </p:spTree>
    <p:extLst>
      <p:ext uri="{BB962C8B-B14F-4D97-AF65-F5344CB8AC3E}">
        <p14:creationId xmlns:p14="http://schemas.microsoft.com/office/powerpoint/2010/main" val="3412923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55" y="468843"/>
            <a:ext cx="8761413" cy="706964"/>
          </a:xfrm>
        </p:spPr>
        <p:txBody>
          <a:bodyPr/>
          <a:lstStyle/>
          <a:p>
            <a:r>
              <a:rPr lang="en-US" dirty="0"/>
              <a:t>Data Wrangling</a:t>
            </a:r>
          </a:p>
        </p:txBody>
      </p:sp>
      <p:sp>
        <p:nvSpPr>
          <p:cNvPr id="3" name="Content Placeholder 2"/>
          <p:cNvSpPr>
            <a:spLocks noGrp="1"/>
          </p:cNvSpPr>
          <p:nvPr>
            <p:ph idx="1"/>
          </p:nvPr>
        </p:nvSpPr>
        <p:spPr>
          <a:xfrm>
            <a:off x="469155" y="2349256"/>
            <a:ext cx="8825659" cy="3416300"/>
          </a:xfrm>
        </p:spPr>
        <p:txBody>
          <a:bodyPr/>
          <a:lstStyle/>
          <a:p>
            <a:r>
              <a:rPr lang="en-US" dirty="0"/>
              <a:t>Step1: Understanding the data, column types, data frame shape, correlation between variables.</a:t>
            </a:r>
          </a:p>
          <a:p>
            <a:pPr marL="0" indent="0">
              <a:buNone/>
            </a:pPr>
            <a:endParaRPr lang="en-US" dirty="0"/>
          </a:p>
          <a:p>
            <a:r>
              <a:rPr lang="en-US" dirty="0"/>
              <a:t>Step2: Removing outliers</a:t>
            </a:r>
          </a:p>
          <a:p>
            <a:pPr marL="0" indent="0">
              <a:buNone/>
            </a:pPr>
            <a:endParaRPr lang="en-US" dirty="0"/>
          </a:p>
          <a:p>
            <a:r>
              <a:rPr lang="en-US" dirty="0"/>
              <a:t>Step3: Imputing missing values</a:t>
            </a:r>
          </a:p>
          <a:p>
            <a:endParaRPr lang="en-US" dirty="0"/>
          </a:p>
          <a:p>
            <a:r>
              <a:rPr lang="en-US" dirty="0"/>
              <a:t>S</a:t>
            </a:r>
            <a:r>
              <a:rPr lang="en-US" altLang="zh-CN" dirty="0"/>
              <a:t>tep4: Data preprocessing</a:t>
            </a:r>
            <a:endParaRPr lang="en-US" dirty="0"/>
          </a:p>
        </p:txBody>
      </p:sp>
    </p:spTree>
    <p:extLst>
      <p:ext uri="{BB962C8B-B14F-4D97-AF65-F5344CB8AC3E}">
        <p14:creationId xmlns:p14="http://schemas.microsoft.com/office/powerpoint/2010/main" val="1267738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156" y="573618"/>
            <a:ext cx="10446494" cy="706964"/>
          </a:xfrm>
        </p:spPr>
        <p:txBody>
          <a:bodyPr/>
          <a:lstStyle/>
          <a:p>
            <a:r>
              <a:rPr lang="en-US" dirty="0"/>
              <a:t>Correlation between the types of comments</a:t>
            </a:r>
          </a:p>
        </p:txBody>
      </p:sp>
      <p:sp>
        <p:nvSpPr>
          <p:cNvPr id="5" name="TextBox 4"/>
          <p:cNvSpPr txBox="1"/>
          <p:nvPr/>
        </p:nvSpPr>
        <p:spPr>
          <a:xfrm>
            <a:off x="6138223" y="3351687"/>
            <a:ext cx="587969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figure shows that comments being toxic is highly correlated with comments   being obscene. (0.67) Also, comments being insult is highly correlated with comments being obscene (0.74). </a:t>
            </a:r>
          </a:p>
          <a:p>
            <a:endParaRPr lang="en-US" dirty="0"/>
          </a:p>
        </p:txBody>
      </p:sp>
      <p:pic>
        <p:nvPicPr>
          <p:cNvPr id="8" name="Content Placeholder 7">
            <a:extLst>
              <a:ext uri="{FF2B5EF4-FFF2-40B4-BE49-F238E27FC236}">
                <a16:creationId xmlns:a16="http://schemas.microsoft.com/office/drawing/2014/main" id="{55BB90BF-C9DE-4084-AA14-ADA0CA50515A}"/>
              </a:ext>
            </a:extLst>
          </p:cNvPr>
          <p:cNvPicPr>
            <a:picLocks noGrp="1" noChangeAspect="1"/>
          </p:cNvPicPr>
          <p:nvPr>
            <p:ph idx="1"/>
          </p:nvPr>
        </p:nvPicPr>
        <p:blipFill>
          <a:blip r:embed="rId2"/>
          <a:stretch>
            <a:fillRect/>
          </a:stretch>
        </p:blipFill>
        <p:spPr>
          <a:xfrm>
            <a:off x="469156" y="2646835"/>
            <a:ext cx="5669067" cy="3164030"/>
          </a:xfrm>
        </p:spPr>
      </p:pic>
    </p:spTree>
    <p:extLst>
      <p:ext uri="{BB962C8B-B14F-4D97-AF65-F5344CB8AC3E}">
        <p14:creationId xmlns:p14="http://schemas.microsoft.com/office/powerpoint/2010/main" val="3503397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681" y="459318"/>
            <a:ext cx="9609216" cy="706964"/>
          </a:xfrm>
        </p:spPr>
        <p:txBody>
          <a:bodyPr/>
          <a:lstStyle/>
          <a:p>
            <a:r>
              <a:rPr lang="en-US" dirty="0"/>
              <a:t>Number of comments by comments type</a:t>
            </a:r>
          </a:p>
        </p:txBody>
      </p:sp>
      <p:sp>
        <p:nvSpPr>
          <p:cNvPr id="5" name="TextBox 4"/>
          <p:cNvSpPr txBox="1"/>
          <p:nvPr/>
        </p:nvSpPr>
        <p:spPr>
          <a:xfrm>
            <a:off x="358778" y="5777088"/>
            <a:ext cx="11474443" cy="1415772"/>
          </a:xfrm>
          <a:prstGeom prst="rect">
            <a:avLst/>
          </a:prstGeom>
          <a:noFill/>
        </p:spPr>
        <p:txBody>
          <a:bodyPr wrap="square" rtlCol="0">
            <a:spAutoFit/>
          </a:bodyPr>
          <a:lstStyle/>
          <a:p>
            <a:r>
              <a:rPr lang="en-US" sz="1600" dirty="0"/>
              <a:t> Comments that are labeled as bad are about one tenth of the total comments. Out of all the types of comments, 15294 comments are labeled as toxic, 8449 are labeled as obscene, and 7877 are labeled as insult. </a:t>
            </a:r>
          </a:p>
          <a:p>
            <a:endParaRPr lang="en-US" dirty="0"/>
          </a:p>
          <a:p>
            <a:pPr marL="285750" indent="-285750">
              <a:buFontTx/>
              <a:buChar char="-"/>
            </a:pPr>
            <a:endParaRPr lang="en-US" dirty="0"/>
          </a:p>
          <a:p>
            <a:pPr marL="285750" indent="-285750">
              <a:buFontTx/>
              <a:buChar char="-"/>
            </a:pPr>
            <a:endParaRPr lang="en-US" dirty="0"/>
          </a:p>
        </p:txBody>
      </p:sp>
      <p:pic>
        <p:nvPicPr>
          <p:cNvPr id="8" name="Content Placeholder 7">
            <a:extLst>
              <a:ext uri="{FF2B5EF4-FFF2-40B4-BE49-F238E27FC236}">
                <a16:creationId xmlns:a16="http://schemas.microsoft.com/office/drawing/2014/main" id="{99794E0F-3AA0-4A21-BD59-607A89C4916C}"/>
              </a:ext>
            </a:extLst>
          </p:cNvPr>
          <p:cNvPicPr>
            <a:picLocks noGrp="1" noChangeAspect="1"/>
          </p:cNvPicPr>
          <p:nvPr>
            <p:ph idx="1"/>
          </p:nvPr>
        </p:nvPicPr>
        <p:blipFill>
          <a:blip r:embed="rId2"/>
          <a:stretch>
            <a:fillRect/>
          </a:stretch>
        </p:blipFill>
        <p:spPr>
          <a:xfrm>
            <a:off x="478680" y="2382757"/>
            <a:ext cx="4520007" cy="3080006"/>
          </a:xfrm>
        </p:spPr>
      </p:pic>
      <p:pic>
        <p:nvPicPr>
          <p:cNvPr id="10" name="Picture 9">
            <a:extLst>
              <a:ext uri="{FF2B5EF4-FFF2-40B4-BE49-F238E27FC236}">
                <a16:creationId xmlns:a16="http://schemas.microsoft.com/office/drawing/2014/main" id="{7DC903F2-31D0-4BBB-B15F-693C0ACB82E7}"/>
              </a:ext>
            </a:extLst>
          </p:cNvPr>
          <p:cNvPicPr>
            <a:picLocks noChangeAspect="1"/>
          </p:cNvPicPr>
          <p:nvPr/>
        </p:nvPicPr>
        <p:blipFill>
          <a:blip r:embed="rId3"/>
          <a:stretch>
            <a:fillRect/>
          </a:stretch>
        </p:blipFill>
        <p:spPr>
          <a:xfrm>
            <a:off x="6357135" y="2310888"/>
            <a:ext cx="5183984" cy="3466200"/>
          </a:xfrm>
          <a:prstGeom prst="rect">
            <a:avLst/>
          </a:prstGeom>
        </p:spPr>
      </p:pic>
    </p:spTree>
    <p:extLst>
      <p:ext uri="{BB962C8B-B14F-4D97-AF65-F5344CB8AC3E}">
        <p14:creationId xmlns:p14="http://schemas.microsoft.com/office/powerpoint/2010/main" val="377181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681" y="478368"/>
            <a:ext cx="10313144" cy="706964"/>
          </a:xfrm>
        </p:spPr>
        <p:txBody>
          <a:bodyPr/>
          <a:lstStyle/>
          <a:p>
            <a:r>
              <a:rPr lang="en-US" dirty="0"/>
              <a:t>How many comments have multiple labels?</a:t>
            </a:r>
          </a:p>
        </p:txBody>
      </p:sp>
      <p:pic>
        <p:nvPicPr>
          <p:cNvPr id="9" name="Content Placeholder 8">
            <a:extLst>
              <a:ext uri="{FF2B5EF4-FFF2-40B4-BE49-F238E27FC236}">
                <a16:creationId xmlns:a16="http://schemas.microsoft.com/office/drawing/2014/main" id="{7CBCAEA5-BF05-41D5-BA0D-1180833CA9F1}"/>
              </a:ext>
            </a:extLst>
          </p:cNvPr>
          <p:cNvPicPr>
            <a:picLocks noGrp="1" noChangeAspect="1"/>
          </p:cNvPicPr>
          <p:nvPr>
            <p:ph idx="1"/>
          </p:nvPr>
        </p:nvPicPr>
        <p:blipFill>
          <a:blip r:embed="rId2"/>
          <a:stretch>
            <a:fillRect/>
          </a:stretch>
        </p:blipFill>
        <p:spPr>
          <a:xfrm>
            <a:off x="388306" y="2439355"/>
            <a:ext cx="5846071" cy="3793061"/>
          </a:xfrm>
        </p:spPr>
      </p:pic>
      <p:sp>
        <p:nvSpPr>
          <p:cNvPr id="11" name="TextBox 10">
            <a:extLst>
              <a:ext uri="{FF2B5EF4-FFF2-40B4-BE49-F238E27FC236}">
                <a16:creationId xmlns:a16="http://schemas.microsoft.com/office/drawing/2014/main" id="{6FC6B4CC-7ABA-4B79-81EE-5206584A6E54}"/>
              </a:ext>
            </a:extLst>
          </p:cNvPr>
          <p:cNvSpPr txBox="1"/>
          <p:nvPr/>
        </p:nvSpPr>
        <p:spPr>
          <a:xfrm>
            <a:off x="7586926" y="3307318"/>
            <a:ext cx="4014523" cy="1477328"/>
          </a:xfrm>
          <a:prstGeom prst="rect">
            <a:avLst/>
          </a:prstGeom>
          <a:noFill/>
        </p:spPr>
        <p:txBody>
          <a:bodyPr wrap="square" rtlCol="0">
            <a:spAutoFit/>
          </a:bodyPr>
          <a:lstStyle/>
          <a:p>
            <a:pPr marL="285750" indent="-285750">
              <a:buFont typeface="Arial" panose="020B0604020202020204" pitchFamily="34" charset="0"/>
              <a:buChar char="•"/>
            </a:pPr>
            <a:r>
              <a:rPr lang="en-US" dirty="0"/>
              <a:t>89.8% of the comments have no labels. For the rest 10.2% of the comments, most of them have only one label.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5846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2" y="644805"/>
            <a:ext cx="11084168" cy="706964"/>
          </a:xfrm>
        </p:spPr>
        <p:txBody>
          <a:bodyPr/>
          <a:lstStyle/>
          <a:p>
            <a:r>
              <a:rPr lang="en-US" dirty="0"/>
              <a:t>The distribution of the number of words in comment texts</a:t>
            </a:r>
          </a:p>
        </p:txBody>
      </p:sp>
      <p:pic>
        <p:nvPicPr>
          <p:cNvPr id="8" name="Content Placeholder 7" descr="A screenshot of a cell phone&#10;&#10;Description automatically generated">
            <a:extLst>
              <a:ext uri="{FF2B5EF4-FFF2-40B4-BE49-F238E27FC236}">
                <a16:creationId xmlns:a16="http://schemas.microsoft.com/office/drawing/2014/main" id="{C1395FB4-7C34-4652-B7E2-87024E8FFAED}"/>
              </a:ext>
            </a:extLst>
          </p:cNvPr>
          <p:cNvPicPr>
            <a:picLocks noGrp="1" noChangeAspect="1"/>
          </p:cNvPicPr>
          <p:nvPr>
            <p:ph idx="1"/>
          </p:nvPr>
        </p:nvPicPr>
        <p:blipFill>
          <a:blip r:embed="rId2"/>
          <a:stretch>
            <a:fillRect/>
          </a:stretch>
        </p:blipFill>
        <p:spPr>
          <a:xfrm>
            <a:off x="3219450" y="2533649"/>
            <a:ext cx="5438775" cy="4219575"/>
          </a:xfrm>
        </p:spPr>
      </p:pic>
    </p:spTree>
    <p:extLst>
      <p:ext uri="{BB962C8B-B14F-4D97-AF65-F5344CB8AC3E}">
        <p14:creationId xmlns:p14="http://schemas.microsoft.com/office/powerpoint/2010/main" val="385707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3" y="516468"/>
            <a:ext cx="8761413" cy="706964"/>
          </a:xfrm>
        </p:spPr>
        <p:txBody>
          <a:bodyPr/>
          <a:lstStyle/>
          <a:p>
            <a:r>
              <a:rPr lang="en-US" dirty="0"/>
              <a:t>Machine Learning Models</a:t>
            </a:r>
          </a:p>
        </p:txBody>
      </p:sp>
      <p:sp>
        <p:nvSpPr>
          <p:cNvPr id="3" name="Content Placeholder 2"/>
          <p:cNvSpPr>
            <a:spLocks noGrp="1"/>
          </p:cNvSpPr>
          <p:nvPr>
            <p:ph idx="1"/>
          </p:nvPr>
        </p:nvSpPr>
        <p:spPr>
          <a:xfrm>
            <a:off x="781976" y="2322095"/>
            <a:ext cx="11410023" cy="4535905"/>
          </a:xfrm>
        </p:spPr>
        <p:txBody>
          <a:bodyPr>
            <a:normAutofit/>
          </a:bodyPr>
          <a:lstStyle/>
          <a:p>
            <a:r>
              <a:rPr lang="en-US" dirty="0"/>
              <a:t>Machine learning models used are:</a:t>
            </a:r>
          </a:p>
          <a:p>
            <a:pPr marL="0" indent="0">
              <a:buNone/>
            </a:pPr>
            <a:r>
              <a:rPr lang="en-US" dirty="0"/>
              <a:t>      Logistic Regression, Naïve Bayes, Linear SVC</a:t>
            </a:r>
          </a:p>
          <a:p>
            <a:pPr marL="0" indent="0">
              <a:buNone/>
            </a:pPr>
            <a:endParaRPr lang="en-US" dirty="0"/>
          </a:p>
          <a:p>
            <a:r>
              <a:rPr lang="en-US" dirty="0"/>
              <a:t>Models are evaluated using accuracy score, models are ranked by accuracy below with the best parameter in the bracket:</a:t>
            </a:r>
          </a:p>
          <a:p>
            <a:pPr marL="0" indent="0">
              <a:buNone/>
            </a:pPr>
            <a:r>
              <a:rPr lang="en-US" dirty="0"/>
              <a:t>     1. Linear SVC (c=0.1)</a:t>
            </a:r>
          </a:p>
          <a:p>
            <a:pPr marL="0" indent="0">
              <a:buNone/>
            </a:pPr>
            <a:r>
              <a:rPr lang="en-US" dirty="0"/>
              <a:t>     2. Logistic Regression (c=10)</a:t>
            </a:r>
          </a:p>
          <a:p>
            <a:pPr marL="0" indent="0">
              <a:buNone/>
            </a:pPr>
            <a:r>
              <a:rPr lang="en-US" dirty="0"/>
              <a:t>     3. Naïve Bayes</a:t>
            </a:r>
          </a:p>
          <a:p>
            <a:pPr marL="0" indent="0">
              <a:buNone/>
            </a:pPr>
            <a:r>
              <a:rPr lang="en-US" dirty="0"/>
              <a:t>     </a:t>
            </a:r>
          </a:p>
        </p:txBody>
      </p:sp>
    </p:spTree>
    <p:extLst>
      <p:ext uri="{BB962C8B-B14F-4D97-AF65-F5344CB8AC3E}">
        <p14:creationId xmlns:p14="http://schemas.microsoft.com/office/powerpoint/2010/main" val="319438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283" y="504436"/>
            <a:ext cx="8761413" cy="706964"/>
          </a:xfrm>
        </p:spPr>
        <p:txBody>
          <a:bodyPr/>
          <a:lstStyle/>
          <a:p>
            <a:r>
              <a:rPr lang="en-US" dirty="0"/>
              <a:t>Stacking models for prediction</a:t>
            </a:r>
          </a:p>
        </p:txBody>
      </p:sp>
      <p:sp>
        <p:nvSpPr>
          <p:cNvPr id="3" name="Content Placeholder 2"/>
          <p:cNvSpPr>
            <a:spLocks noGrp="1"/>
          </p:cNvSpPr>
          <p:nvPr>
            <p:ph idx="1"/>
          </p:nvPr>
        </p:nvSpPr>
        <p:spPr>
          <a:xfrm>
            <a:off x="517283" y="2471153"/>
            <a:ext cx="11490233" cy="4386847"/>
          </a:xfrm>
        </p:spPr>
        <p:txBody>
          <a:bodyPr/>
          <a:lstStyle/>
          <a:p>
            <a:r>
              <a:rPr lang="en-US" dirty="0"/>
              <a:t>Hyper-parameter tuning was done for the better perform models.</a:t>
            </a:r>
          </a:p>
          <a:p>
            <a:r>
              <a:rPr lang="en-US" dirty="0"/>
              <a:t>The stacked model used the majority voting of the three models.</a:t>
            </a:r>
          </a:p>
          <a:p>
            <a:r>
              <a:rPr lang="en-US" b="1" dirty="0"/>
              <a:t>The accuracy score for the stack model is better than the accuracy score for the differen</a:t>
            </a:r>
            <a:r>
              <a:rPr lang="en-US" altLang="zh-CN" b="1" dirty="0"/>
              <a:t>t</a:t>
            </a:r>
            <a:r>
              <a:rPr lang="en-US" b="1" dirty="0"/>
              <a:t> models respectively.</a:t>
            </a:r>
          </a:p>
          <a:p>
            <a:r>
              <a:rPr lang="en-US" dirty="0"/>
              <a:t>Prediction was made using the stack model, and the result was submitted to Kaggle.</a:t>
            </a:r>
          </a:p>
        </p:txBody>
      </p:sp>
    </p:spTree>
    <p:extLst>
      <p:ext uri="{BB962C8B-B14F-4D97-AF65-F5344CB8AC3E}">
        <p14:creationId xmlns:p14="http://schemas.microsoft.com/office/powerpoint/2010/main" val="29313927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231</TotalTime>
  <Words>393</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 Boardroom</vt:lpstr>
      <vt:lpstr>Capstone project 2:  Toxic Comment Classification Challenge</vt:lpstr>
      <vt:lpstr>Project Overview</vt:lpstr>
      <vt:lpstr>Data Wrangling</vt:lpstr>
      <vt:lpstr>Correlation between the types of comments</vt:lpstr>
      <vt:lpstr>Number of comments by comments type</vt:lpstr>
      <vt:lpstr>How many comments have multiple labels?</vt:lpstr>
      <vt:lpstr>The distribution of the number of words in comment texts</vt:lpstr>
      <vt:lpstr>Machine Learning Models</vt:lpstr>
      <vt:lpstr>Stacking models for prediction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1:  House Prices: Advanced Regression Techniques</dc:title>
  <dc:creator>Zhonghui Liu</dc:creator>
  <cp:lastModifiedBy>Zhonghui liu</cp:lastModifiedBy>
  <cp:revision>38</cp:revision>
  <dcterms:created xsi:type="dcterms:W3CDTF">2018-11-20T20:01:17Z</dcterms:created>
  <dcterms:modified xsi:type="dcterms:W3CDTF">2019-01-15T06:11:22Z</dcterms:modified>
</cp:coreProperties>
</file>