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bcb85e81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bcb85e81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6bcb85e81a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bcb85e81a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5cc8cf4b7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5cc8cf4b7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bcb85e81a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bcb85e81a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c1214b10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c1214b10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initially I did a naive sentiment analysis, which counts positive words and negative words after tokenization, then I determined the sentiment of reviews and compare the result with labels defined by Amazon. To evaluate the model, I test the accuracy with 3 clusters and the whole dataset. As you can see, the cluster of Diet and Health got a best accuracy as 0.81 while the accuracy of the whole dataset just as 0.69.</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6bcb85e81a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bcb85e81a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5cc8cf4b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5cc8cf4b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75cc8cf4b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5cc8cf4b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5cc8cf4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5cc8cf4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search for words similar to ‘husband’ and ‘like’, we found an interesting phenomenon that the 3 clusters may indicate 3 age groups. Obviously, husbands of customers in cluster2 maybe young. In cluster1, omni means omnivorous and triglycerides, picky, seems like that kind of middle-aged men who may </a:t>
            </a:r>
            <a:r>
              <a:rPr lang="en"/>
              <a:t>have hyperlipidemia, </a:t>
            </a:r>
            <a:r>
              <a:rPr lang="en"/>
              <a:t>like eating, but also like to complain. Husbands belong to cluster0 are more likely to old men who are supportive their </a:t>
            </a:r>
            <a:r>
              <a:rPr lang="en"/>
              <a:t>wives, like rambling but still like complaining.</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6bcb85e81a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bcb85e81a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kind of diet are Chinese interested in? Or people are more interested in what kind of Chinese food? Here are results. Dumplings, barbecue, ribs, exactly fit our impression of Chinese food. What surprised me is how much Chinese love pickles.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Asians attach great importance to staple foods and they still love kimchee. ‘Illustrated’ may indicates that cookbook with pictures are more popular.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bcb85e81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cb85e81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5cc8cf4b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5cc8cf4b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toddler, their food should be easy to swallow and digest, like mush. Famous chief may share more complex recipes, like macaroons. In cluster0, easy to cook, moms are more focused on how to let their children eat something may be good to them but they don’t like, like carrots or something. </a:t>
            </a:r>
            <a:endParaRPr/>
          </a:p>
          <a:p>
            <a:pPr indent="0" lvl="0" marL="0" rtl="0" algn="l">
              <a:spcBef>
                <a:spcPts val="0"/>
              </a:spcBef>
              <a:spcAft>
                <a:spcPts val="0"/>
              </a:spcAft>
              <a:buNone/>
            </a:pPr>
            <a:r>
              <a:rPr lang="en"/>
              <a:t>And these are words similar to ‘kid’ and ‘meal’.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6bcb85e81a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bcb85e81a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5cc8cf4b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5cc8cf4b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75cc8cf4b7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5cc8cf4b7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6bcb85e81a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bcb85e81a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5cc8cf4b7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5cc8cf4b7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5cc8cf4b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cc8cf4b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bcb85e81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bcb85e81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bcb85e81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bcb85e81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bcb85e81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bcb85e81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bcb85e81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bcb85e81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5cc8cf4b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5cc8cf4b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6bcb85e81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bcb85e81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Y means the mean distance to the other instances in the same cluster. X depicts mean distance to the instances of the next closest cluster. So the higher the better.</a:t>
            </a:r>
            <a:endParaRPr/>
          </a:p>
          <a:p>
            <a:pPr indent="0" lvl="0" marL="0" rtl="0" algn="l">
              <a:lnSpc>
                <a:spcPct val="115000"/>
              </a:lnSpc>
              <a:spcBef>
                <a:spcPts val="1200"/>
              </a:spcBef>
              <a:spcAft>
                <a:spcPts val="0"/>
              </a:spcAft>
              <a:buNone/>
            </a:pPr>
            <a:r>
              <a:rPr lang="en"/>
              <a:t>And based on our plot, we can see more number of clusters, effect of clustering will be better. However with high number of clusters, the metric is computation expensive as the coeeficient is calculated for every instance.</a:t>
            </a:r>
            <a:endParaRPr/>
          </a:p>
          <a:p>
            <a:pPr indent="0" lvl="0" marL="0" rtl="0" algn="l">
              <a:lnSpc>
                <a:spcPct val="115000"/>
              </a:lnSpc>
              <a:spcBef>
                <a:spcPts val="1200"/>
              </a:spcBef>
              <a:spcAft>
                <a:spcPts val="0"/>
              </a:spcAft>
              <a:buNone/>
            </a:pPr>
            <a:r>
              <a:rPr lang="en"/>
              <a:t>And also, with more number of clusters, the features of each cluster will not be so obvious.</a:t>
            </a:r>
            <a:endParaRPr/>
          </a:p>
          <a:p>
            <a:pPr indent="0" lvl="0" marL="0" rtl="0" algn="l">
              <a:lnSpc>
                <a:spcPct val="115000"/>
              </a:lnSpc>
              <a:spcBef>
                <a:spcPts val="1200"/>
              </a:spcBef>
              <a:spcAft>
                <a:spcPts val="0"/>
              </a:spcAft>
              <a:buNone/>
            </a:pPr>
            <a:r>
              <a:rPr lang="en"/>
              <a:t>Finally we choose local optima 3.</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34.png"/><Relationship Id="rId5"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35.png"/><Relationship Id="rId5"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9.png"/><Relationship Id="rId4" Type="http://schemas.openxmlformats.org/officeDocument/2006/relationships/image" Target="../media/image29.png"/><Relationship Id="rId5"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38.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28700" y="1822825"/>
            <a:ext cx="70686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Cookbook Consumer Behavior Analysis From Amazon.com</a:t>
            </a:r>
            <a:endParaRPr b="1"/>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Xing Fang, Yating Liu, Zi-Qi Liu, Tianrui Wang</a:t>
            </a:r>
            <a:endParaRPr/>
          </a:p>
          <a:p>
            <a:pPr indent="0" lvl="0" marL="0" rtl="0" algn="ctr">
              <a:spcBef>
                <a:spcPts val="0"/>
              </a:spcBef>
              <a:spcAft>
                <a:spcPts val="0"/>
              </a:spcAft>
              <a:buNone/>
            </a:pPr>
            <a:r>
              <a:rPr lang="en"/>
              <a:t>Instructor: Professor Rong Liu</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819150" y="540800"/>
            <a:ext cx="75057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a:t>
            </a:r>
            <a:endParaRPr/>
          </a:p>
        </p:txBody>
      </p:sp>
      <p:sp>
        <p:nvSpPr>
          <p:cNvPr id="222" name="Google Shape;222;p22"/>
          <p:cNvSpPr txBox="1"/>
          <p:nvPr>
            <p:ph idx="1" type="body"/>
          </p:nvPr>
        </p:nvSpPr>
        <p:spPr>
          <a:xfrm>
            <a:off x="819150" y="1408700"/>
            <a:ext cx="7505700" cy="30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23" name="Google Shape;223;p22"/>
          <p:cNvPicPr preferRelativeResize="0"/>
          <p:nvPr/>
        </p:nvPicPr>
        <p:blipFill>
          <a:blip r:embed="rId3">
            <a:alphaModFix/>
          </a:blip>
          <a:stretch>
            <a:fillRect/>
          </a:stretch>
        </p:blipFill>
        <p:spPr>
          <a:xfrm>
            <a:off x="361725" y="1482176"/>
            <a:ext cx="2806825" cy="1697800"/>
          </a:xfrm>
          <a:prstGeom prst="rect">
            <a:avLst/>
          </a:prstGeom>
          <a:noFill/>
          <a:ln>
            <a:noFill/>
          </a:ln>
        </p:spPr>
      </p:pic>
      <p:pic>
        <p:nvPicPr>
          <p:cNvPr id="224" name="Google Shape;224;p22"/>
          <p:cNvPicPr preferRelativeResize="0"/>
          <p:nvPr/>
        </p:nvPicPr>
        <p:blipFill>
          <a:blip r:embed="rId4">
            <a:alphaModFix/>
          </a:blip>
          <a:stretch>
            <a:fillRect/>
          </a:stretch>
        </p:blipFill>
        <p:spPr>
          <a:xfrm>
            <a:off x="3168587" y="1482175"/>
            <a:ext cx="2806825" cy="1697800"/>
          </a:xfrm>
          <a:prstGeom prst="rect">
            <a:avLst/>
          </a:prstGeom>
          <a:noFill/>
          <a:ln>
            <a:noFill/>
          </a:ln>
        </p:spPr>
      </p:pic>
      <p:pic>
        <p:nvPicPr>
          <p:cNvPr id="225" name="Google Shape;225;p22"/>
          <p:cNvPicPr preferRelativeResize="0"/>
          <p:nvPr/>
        </p:nvPicPr>
        <p:blipFill>
          <a:blip r:embed="rId5">
            <a:alphaModFix/>
          </a:blip>
          <a:stretch>
            <a:fillRect/>
          </a:stretch>
        </p:blipFill>
        <p:spPr>
          <a:xfrm>
            <a:off x="5975400" y="1482175"/>
            <a:ext cx="2806825" cy="1697800"/>
          </a:xfrm>
          <a:prstGeom prst="rect">
            <a:avLst/>
          </a:prstGeom>
          <a:noFill/>
          <a:ln>
            <a:noFill/>
          </a:ln>
        </p:spPr>
      </p:pic>
      <p:sp>
        <p:nvSpPr>
          <p:cNvPr id="226" name="Google Shape;226;p22"/>
          <p:cNvSpPr txBox="1"/>
          <p:nvPr/>
        </p:nvSpPr>
        <p:spPr>
          <a:xfrm>
            <a:off x="281200" y="3411300"/>
            <a:ext cx="8442300" cy="301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n" sz="1200">
                <a:latin typeface="Calibri"/>
                <a:ea typeface="Calibri"/>
                <a:cs typeface="Calibri"/>
                <a:sym typeface="Calibri"/>
              </a:rPr>
              <a:t>    </a:t>
            </a:r>
            <a:r>
              <a:rPr b="1" lang="en" sz="1200">
                <a:latin typeface="Calibri"/>
                <a:ea typeface="Calibri"/>
                <a:cs typeface="Calibri"/>
                <a:sym typeface="Calibri"/>
              </a:rPr>
              <a:t>Cluster 0: Easy to cook			Cluster 1: Diet and Health			       Cluster 2: Popular Chefs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495925" y="594175"/>
            <a:ext cx="7828800" cy="56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Topic Modeling on Book Reviews (10715 reviews) </a:t>
            </a:r>
            <a:endParaRPr/>
          </a:p>
        </p:txBody>
      </p:sp>
      <p:sp>
        <p:nvSpPr>
          <p:cNvPr id="232" name="Google Shape;232;p23"/>
          <p:cNvSpPr txBox="1"/>
          <p:nvPr/>
        </p:nvSpPr>
        <p:spPr>
          <a:xfrm>
            <a:off x="678275" y="1318850"/>
            <a:ext cx="7592700" cy="32121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Calibri"/>
              <a:buChar char="●"/>
            </a:pPr>
            <a:r>
              <a:rPr lang="en">
                <a:solidFill>
                  <a:srgbClr val="333333"/>
                </a:solidFill>
                <a:latin typeface="Calibri"/>
                <a:ea typeface="Calibri"/>
                <a:cs typeface="Calibri"/>
                <a:sym typeface="Calibri"/>
              </a:rPr>
              <a:t>Used </a:t>
            </a:r>
            <a:r>
              <a:rPr b="1" lang="en">
                <a:solidFill>
                  <a:srgbClr val="333333"/>
                </a:solidFill>
                <a:latin typeface="Courier New"/>
                <a:ea typeface="Courier New"/>
                <a:cs typeface="Courier New"/>
                <a:sym typeface="Courier New"/>
              </a:rPr>
              <a:t>LatentDirichletAllocation &amp; gensim.models.ldamodel.LdaModel</a:t>
            </a:r>
            <a:r>
              <a:rPr lang="en">
                <a:solidFill>
                  <a:srgbClr val="333333"/>
                </a:solidFill>
                <a:latin typeface="Calibri"/>
                <a:ea typeface="Calibri"/>
                <a:cs typeface="Calibri"/>
                <a:sym typeface="Calibri"/>
              </a:rPr>
              <a:t> to do Topic Modeling on 10715 reviews</a:t>
            </a:r>
            <a:endParaRPr>
              <a:solidFill>
                <a:srgbClr val="333333"/>
              </a:solidFill>
              <a:latin typeface="Calibri"/>
              <a:ea typeface="Calibri"/>
              <a:cs typeface="Calibri"/>
              <a:sym typeface="Calibri"/>
            </a:endParaRPr>
          </a:p>
          <a:p>
            <a:pPr indent="0" lvl="0" marL="457200" rtl="0" algn="just">
              <a:lnSpc>
                <a:spcPct val="115000"/>
              </a:lnSpc>
              <a:spcBef>
                <a:spcPts val="0"/>
              </a:spcBef>
              <a:spcAft>
                <a:spcPts val="0"/>
              </a:spcAft>
              <a:buNone/>
            </a:pPr>
            <a:r>
              <a:t/>
            </a:r>
            <a:endParaRPr>
              <a:solidFill>
                <a:srgbClr val="333333"/>
              </a:solidFill>
              <a:latin typeface="Calibri"/>
              <a:ea typeface="Calibri"/>
              <a:cs typeface="Calibri"/>
              <a:sym typeface="Calibri"/>
            </a:endParaRPr>
          </a:p>
          <a:p>
            <a:pPr indent="-317500" lvl="0" marL="457200" rtl="0" algn="just">
              <a:lnSpc>
                <a:spcPct val="115000"/>
              </a:lnSpc>
              <a:spcBef>
                <a:spcPts val="0"/>
              </a:spcBef>
              <a:spcAft>
                <a:spcPts val="0"/>
              </a:spcAft>
              <a:buSzPts val="1400"/>
              <a:buFont typeface="Calibri"/>
              <a:buChar char="●"/>
            </a:pPr>
            <a:r>
              <a:rPr lang="en">
                <a:solidFill>
                  <a:srgbClr val="333333"/>
                </a:solidFill>
                <a:latin typeface="Calibri"/>
                <a:ea typeface="Calibri"/>
                <a:cs typeface="Calibri"/>
                <a:sym typeface="Calibri"/>
              </a:rPr>
              <a:t>Used </a:t>
            </a:r>
            <a:r>
              <a:rPr b="1" lang="en">
                <a:solidFill>
                  <a:srgbClr val="333333"/>
                </a:solidFill>
                <a:latin typeface="Courier New"/>
                <a:ea typeface="Courier New"/>
                <a:cs typeface="Courier New"/>
                <a:sym typeface="Courier New"/>
              </a:rPr>
              <a:t>GridSearchCV</a:t>
            </a:r>
            <a:r>
              <a:rPr lang="en">
                <a:solidFill>
                  <a:srgbClr val="333333"/>
                </a:solidFill>
                <a:latin typeface="Calibri"/>
                <a:ea typeface="Calibri"/>
                <a:cs typeface="Calibri"/>
                <a:sym typeface="Calibri"/>
              </a:rPr>
              <a:t> to  search for the best parameter for </a:t>
            </a:r>
            <a:r>
              <a:rPr b="1" lang="en">
                <a:solidFill>
                  <a:srgbClr val="333333"/>
                </a:solidFill>
                <a:latin typeface="Courier New"/>
                <a:ea typeface="Courier New"/>
                <a:cs typeface="Courier New"/>
                <a:sym typeface="Courier New"/>
              </a:rPr>
              <a:t>n_component</a:t>
            </a:r>
            <a:r>
              <a:rPr lang="en">
                <a:solidFill>
                  <a:srgbClr val="333333"/>
                </a:solidFill>
                <a:latin typeface="Calibri"/>
                <a:ea typeface="Calibri"/>
                <a:cs typeface="Calibri"/>
                <a:sym typeface="Calibri"/>
              </a:rPr>
              <a:t>:</a:t>
            </a:r>
            <a:endParaRPr>
              <a:solidFill>
                <a:srgbClr val="333333"/>
              </a:solidFill>
              <a:latin typeface="Calibri"/>
              <a:ea typeface="Calibri"/>
              <a:cs typeface="Calibri"/>
              <a:sym typeface="Calibri"/>
            </a:endParaRPr>
          </a:p>
          <a:p>
            <a:pPr indent="-317500" lvl="1" marL="914400" rtl="0" algn="just">
              <a:lnSpc>
                <a:spcPct val="115000"/>
              </a:lnSpc>
              <a:spcBef>
                <a:spcPts val="0"/>
              </a:spcBef>
              <a:spcAft>
                <a:spcPts val="0"/>
              </a:spcAft>
              <a:buClr>
                <a:srgbClr val="333333"/>
              </a:buClr>
              <a:buSzPts val="1400"/>
              <a:buFont typeface="Calibri"/>
              <a:buChar char="○"/>
            </a:pPr>
            <a:r>
              <a:rPr lang="en">
                <a:solidFill>
                  <a:srgbClr val="333333"/>
                </a:solidFill>
                <a:latin typeface="Calibri"/>
                <a:ea typeface="Calibri"/>
                <a:cs typeface="Calibri"/>
                <a:sym typeface="Calibri"/>
              </a:rPr>
              <a:t>Although the result showed that 2 components result in the best Log Likelihood &amp; Perplexity</a:t>
            </a:r>
            <a:endParaRPr>
              <a:solidFill>
                <a:srgbClr val="333333"/>
              </a:solidFill>
              <a:latin typeface="Calibri"/>
              <a:ea typeface="Calibri"/>
              <a:cs typeface="Calibri"/>
              <a:sym typeface="Calibri"/>
            </a:endParaRPr>
          </a:p>
          <a:p>
            <a:pPr indent="-317500" lvl="1" marL="914400" rtl="0" algn="just">
              <a:lnSpc>
                <a:spcPct val="115000"/>
              </a:lnSpc>
              <a:spcBef>
                <a:spcPts val="0"/>
              </a:spcBef>
              <a:spcAft>
                <a:spcPts val="0"/>
              </a:spcAft>
              <a:buClr>
                <a:srgbClr val="333333"/>
              </a:buClr>
              <a:buSzPts val="1400"/>
              <a:buFont typeface="Calibri"/>
              <a:buChar char="○"/>
            </a:pPr>
            <a:r>
              <a:rPr lang="en">
                <a:solidFill>
                  <a:srgbClr val="333333"/>
                </a:solidFill>
                <a:latin typeface="Calibri"/>
                <a:ea typeface="Calibri"/>
                <a:cs typeface="Calibri"/>
                <a:sym typeface="Calibri"/>
              </a:rPr>
              <a:t>We decide to use n = 3 for </a:t>
            </a:r>
            <a:r>
              <a:rPr lang="en">
                <a:solidFill>
                  <a:srgbClr val="333333"/>
                </a:solidFill>
                <a:latin typeface="Calibri"/>
                <a:ea typeface="Calibri"/>
                <a:cs typeface="Calibri"/>
                <a:sym typeface="Calibri"/>
              </a:rPr>
              <a:t>convenience</a:t>
            </a:r>
            <a:r>
              <a:rPr lang="en">
                <a:solidFill>
                  <a:srgbClr val="333333"/>
                </a:solidFill>
                <a:latin typeface="Calibri"/>
                <a:ea typeface="Calibri"/>
                <a:cs typeface="Calibri"/>
                <a:sym typeface="Calibri"/>
              </a:rPr>
              <a:t> and consistency with the K-Means Clustering</a:t>
            </a:r>
            <a:endParaRPr>
              <a:solidFill>
                <a:srgbClr val="333333"/>
              </a:solidFill>
              <a:latin typeface="Calibri"/>
              <a:ea typeface="Calibri"/>
              <a:cs typeface="Calibri"/>
              <a:sym typeface="Calibri"/>
            </a:endParaRPr>
          </a:p>
        </p:txBody>
      </p:sp>
      <p:pic>
        <p:nvPicPr>
          <p:cNvPr id="233" name="Google Shape;233;p23"/>
          <p:cNvPicPr preferRelativeResize="0"/>
          <p:nvPr/>
        </p:nvPicPr>
        <p:blipFill>
          <a:blip r:embed="rId3">
            <a:alphaModFix/>
          </a:blip>
          <a:stretch>
            <a:fillRect/>
          </a:stretch>
        </p:blipFill>
        <p:spPr>
          <a:xfrm>
            <a:off x="810150" y="3319350"/>
            <a:ext cx="7743499" cy="108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495925" y="213175"/>
            <a:ext cx="7828800" cy="56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Topic Modeling on Book Reviews (10715 reviews) </a:t>
            </a:r>
            <a:endParaRPr sz="2400"/>
          </a:p>
        </p:txBody>
      </p:sp>
      <p:pic>
        <p:nvPicPr>
          <p:cNvPr id="239" name="Google Shape;239;p24"/>
          <p:cNvPicPr preferRelativeResize="0"/>
          <p:nvPr/>
        </p:nvPicPr>
        <p:blipFill>
          <a:blip r:embed="rId3">
            <a:alphaModFix/>
          </a:blip>
          <a:stretch>
            <a:fillRect/>
          </a:stretch>
        </p:blipFill>
        <p:spPr>
          <a:xfrm>
            <a:off x="1301675" y="776275"/>
            <a:ext cx="6383045" cy="4062425"/>
          </a:xfrm>
          <a:prstGeom prst="rect">
            <a:avLst/>
          </a:prstGeom>
          <a:noFill/>
          <a:ln>
            <a:noFill/>
          </a:ln>
        </p:spPr>
      </p:pic>
      <p:sp>
        <p:nvSpPr>
          <p:cNvPr id="240" name="Google Shape;240;p24"/>
          <p:cNvSpPr/>
          <p:nvPr/>
        </p:nvSpPr>
        <p:spPr>
          <a:xfrm>
            <a:off x="4572000" y="1460150"/>
            <a:ext cx="320400" cy="16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4523425" y="3383575"/>
            <a:ext cx="320400" cy="16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495925" y="213175"/>
            <a:ext cx="7828800" cy="56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Topic Modeling on Book Reviews (10715 reviews)</a:t>
            </a:r>
            <a:endParaRPr/>
          </a:p>
        </p:txBody>
      </p:sp>
      <p:pic>
        <p:nvPicPr>
          <p:cNvPr id="247" name="Google Shape;247;p25"/>
          <p:cNvPicPr preferRelativeResize="0"/>
          <p:nvPr/>
        </p:nvPicPr>
        <p:blipFill>
          <a:blip r:embed="rId3">
            <a:alphaModFix/>
          </a:blip>
          <a:stretch>
            <a:fillRect/>
          </a:stretch>
        </p:blipFill>
        <p:spPr>
          <a:xfrm>
            <a:off x="308450" y="815625"/>
            <a:ext cx="3405428" cy="4062424"/>
          </a:xfrm>
          <a:prstGeom prst="rect">
            <a:avLst/>
          </a:prstGeom>
          <a:noFill/>
          <a:ln>
            <a:noFill/>
          </a:ln>
        </p:spPr>
      </p:pic>
      <p:pic>
        <p:nvPicPr>
          <p:cNvPr id="248" name="Google Shape;248;p25"/>
          <p:cNvPicPr preferRelativeResize="0"/>
          <p:nvPr/>
        </p:nvPicPr>
        <p:blipFill>
          <a:blip r:embed="rId4">
            <a:alphaModFix/>
          </a:blip>
          <a:stretch>
            <a:fillRect/>
          </a:stretch>
        </p:blipFill>
        <p:spPr>
          <a:xfrm>
            <a:off x="3577703" y="776275"/>
            <a:ext cx="3495446" cy="4062424"/>
          </a:xfrm>
          <a:prstGeom prst="rect">
            <a:avLst/>
          </a:prstGeom>
          <a:noFill/>
          <a:ln>
            <a:noFill/>
          </a:ln>
        </p:spPr>
      </p:pic>
      <p:sp>
        <p:nvSpPr>
          <p:cNvPr id="249" name="Google Shape;249;p25"/>
          <p:cNvSpPr/>
          <p:nvPr/>
        </p:nvSpPr>
        <p:spPr>
          <a:xfrm>
            <a:off x="3777550" y="3881200"/>
            <a:ext cx="320400" cy="16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3713875" y="3619100"/>
            <a:ext cx="320400" cy="169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txBox="1"/>
          <p:nvPr/>
        </p:nvSpPr>
        <p:spPr>
          <a:xfrm>
            <a:off x="7008850" y="1865200"/>
            <a:ext cx="1818000" cy="24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Conclusion: </a:t>
            </a:r>
            <a:endParaRPr b="1">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Probably not a good idea to do Topic Modeling directly on all reviews,</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as reviews on different books will be mixed together.</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819150" y="457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257" name="Google Shape;257;p26"/>
          <p:cNvSpPr txBox="1"/>
          <p:nvPr/>
        </p:nvSpPr>
        <p:spPr>
          <a:xfrm>
            <a:off x="819150" y="1012250"/>
            <a:ext cx="31503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Based on 3 clusters - Naive</a:t>
            </a:r>
            <a:endParaRPr b="1" sz="1800">
              <a:latin typeface="Calibri"/>
              <a:ea typeface="Calibri"/>
              <a:cs typeface="Calibri"/>
              <a:sym typeface="Calibri"/>
            </a:endParaRPr>
          </a:p>
        </p:txBody>
      </p:sp>
      <p:sp>
        <p:nvSpPr>
          <p:cNvPr id="258" name="Google Shape;258;p26"/>
          <p:cNvSpPr txBox="1"/>
          <p:nvPr/>
        </p:nvSpPr>
        <p:spPr>
          <a:xfrm>
            <a:off x="819150" y="2716625"/>
            <a:ext cx="37071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Based on the whole dataset - CNN</a:t>
            </a:r>
            <a:endParaRPr b="1" sz="1800">
              <a:latin typeface="Calibri"/>
              <a:ea typeface="Calibri"/>
              <a:cs typeface="Calibri"/>
              <a:sym typeface="Calibri"/>
            </a:endParaRPr>
          </a:p>
        </p:txBody>
      </p:sp>
      <p:pic>
        <p:nvPicPr>
          <p:cNvPr id="259" name="Google Shape;259;p26"/>
          <p:cNvPicPr preferRelativeResize="0"/>
          <p:nvPr/>
        </p:nvPicPr>
        <p:blipFill>
          <a:blip r:embed="rId3">
            <a:alphaModFix/>
          </a:blip>
          <a:stretch>
            <a:fillRect/>
          </a:stretch>
        </p:blipFill>
        <p:spPr>
          <a:xfrm>
            <a:off x="865000" y="1433750"/>
            <a:ext cx="3882648" cy="669012"/>
          </a:xfrm>
          <a:prstGeom prst="rect">
            <a:avLst/>
          </a:prstGeom>
          <a:noFill/>
          <a:ln>
            <a:noFill/>
          </a:ln>
        </p:spPr>
      </p:pic>
      <p:pic>
        <p:nvPicPr>
          <p:cNvPr id="260" name="Google Shape;260;p26"/>
          <p:cNvPicPr preferRelativeResize="0"/>
          <p:nvPr/>
        </p:nvPicPr>
        <p:blipFill rotWithShape="1">
          <a:blip r:embed="rId4">
            <a:alphaModFix/>
          </a:blip>
          <a:srcRect b="-3619" l="0" r="0" t="3620"/>
          <a:stretch/>
        </p:blipFill>
        <p:spPr>
          <a:xfrm>
            <a:off x="5021250" y="1088450"/>
            <a:ext cx="3840975" cy="3833975"/>
          </a:xfrm>
          <a:prstGeom prst="rect">
            <a:avLst/>
          </a:prstGeom>
          <a:noFill/>
          <a:ln>
            <a:noFill/>
          </a:ln>
        </p:spPr>
      </p:pic>
      <p:pic>
        <p:nvPicPr>
          <p:cNvPr id="261" name="Google Shape;261;p26"/>
          <p:cNvPicPr preferRelativeResize="0"/>
          <p:nvPr/>
        </p:nvPicPr>
        <p:blipFill>
          <a:blip r:embed="rId5">
            <a:alphaModFix/>
          </a:blip>
          <a:stretch>
            <a:fillRect/>
          </a:stretch>
        </p:blipFill>
        <p:spPr>
          <a:xfrm>
            <a:off x="771537" y="3320244"/>
            <a:ext cx="1739376" cy="1190606"/>
          </a:xfrm>
          <a:prstGeom prst="rect">
            <a:avLst/>
          </a:prstGeom>
          <a:noFill/>
          <a:ln>
            <a:noFill/>
          </a:ln>
        </p:spPr>
      </p:pic>
      <p:pic>
        <p:nvPicPr>
          <p:cNvPr id="262" name="Google Shape;262;p26"/>
          <p:cNvPicPr preferRelativeResize="0"/>
          <p:nvPr/>
        </p:nvPicPr>
        <p:blipFill rotWithShape="1">
          <a:blip r:embed="rId6">
            <a:alphaModFix/>
          </a:blip>
          <a:srcRect b="0" l="0" r="0" t="0"/>
          <a:stretch/>
        </p:blipFill>
        <p:spPr>
          <a:xfrm>
            <a:off x="2665300" y="3320250"/>
            <a:ext cx="1685361" cy="1190600"/>
          </a:xfrm>
          <a:prstGeom prst="rect">
            <a:avLst/>
          </a:prstGeom>
          <a:noFill/>
          <a:ln>
            <a:noFill/>
          </a:ln>
        </p:spPr>
      </p:pic>
      <p:sp>
        <p:nvSpPr>
          <p:cNvPr id="263" name="Google Shape;263;p26"/>
          <p:cNvSpPr txBox="1"/>
          <p:nvPr/>
        </p:nvSpPr>
        <p:spPr>
          <a:xfrm>
            <a:off x="819138" y="4447200"/>
            <a:ext cx="18003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Test : 85.58%</a:t>
            </a:r>
            <a:endParaRPr>
              <a:latin typeface="Calibri"/>
              <a:ea typeface="Calibri"/>
              <a:cs typeface="Calibri"/>
              <a:sym typeface="Calibri"/>
            </a:endParaRPr>
          </a:p>
        </p:txBody>
      </p:sp>
      <p:sp>
        <p:nvSpPr>
          <p:cNvPr id="264" name="Google Shape;264;p26"/>
          <p:cNvSpPr txBox="1"/>
          <p:nvPr/>
        </p:nvSpPr>
        <p:spPr>
          <a:xfrm>
            <a:off x="819150" y="2080975"/>
            <a:ext cx="38826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Based on the whole dataset - Naive </a:t>
            </a:r>
            <a:endParaRPr b="1" sz="1800">
              <a:latin typeface="Calibri"/>
              <a:ea typeface="Calibri"/>
              <a:cs typeface="Calibri"/>
              <a:sym typeface="Calibri"/>
            </a:endParaRPr>
          </a:p>
        </p:txBody>
      </p:sp>
      <p:sp>
        <p:nvSpPr>
          <p:cNvPr id="265" name="Google Shape;265;p26"/>
          <p:cNvSpPr txBox="1"/>
          <p:nvPr/>
        </p:nvSpPr>
        <p:spPr>
          <a:xfrm>
            <a:off x="771525" y="2365888"/>
            <a:ext cx="3882600" cy="3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sentiment accuracy: 69%</a:t>
            </a:r>
            <a:endParaRPr>
              <a:latin typeface="Calibri"/>
              <a:ea typeface="Calibri"/>
              <a:cs typeface="Calibri"/>
              <a:sym typeface="Calibri"/>
            </a:endParaRPr>
          </a:p>
        </p:txBody>
      </p:sp>
      <p:sp>
        <p:nvSpPr>
          <p:cNvPr id="266" name="Google Shape;266;p26"/>
          <p:cNvSpPr txBox="1"/>
          <p:nvPr/>
        </p:nvSpPr>
        <p:spPr>
          <a:xfrm>
            <a:off x="819150" y="3000775"/>
            <a:ext cx="1104000" cy="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Train:</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7"/>
          <p:cNvSpPr txBox="1"/>
          <p:nvPr>
            <p:ph type="title"/>
          </p:nvPr>
        </p:nvSpPr>
        <p:spPr>
          <a:xfrm>
            <a:off x="819150" y="370275"/>
            <a:ext cx="77958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 Modeling - ‘</a:t>
            </a:r>
            <a:r>
              <a:rPr lang="en"/>
              <a:t>Easy to Cook</a:t>
            </a:r>
            <a:r>
              <a:rPr lang="en"/>
              <a:t>’ Cluster </a:t>
            </a:r>
            <a:endParaRPr/>
          </a:p>
        </p:txBody>
      </p:sp>
      <p:sp>
        <p:nvSpPr>
          <p:cNvPr id="272" name="Google Shape;272;p27"/>
          <p:cNvSpPr txBox="1"/>
          <p:nvPr/>
        </p:nvSpPr>
        <p:spPr>
          <a:xfrm>
            <a:off x="368400" y="1057500"/>
            <a:ext cx="5249700" cy="975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b="1" lang="en">
                <a:latin typeface="Calibri"/>
                <a:ea typeface="Calibri"/>
                <a:cs typeface="Calibri"/>
                <a:sym typeface="Calibri"/>
              </a:rPr>
              <a:t>Aim</a:t>
            </a:r>
            <a:r>
              <a:rPr lang="en">
                <a:latin typeface="Calibri"/>
                <a:ea typeface="Calibri"/>
                <a:cs typeface="Calibri"/>
                <a:sym typeface="Calibri"/>
              </a:rPr>
              <a:t>: build up relationships between words to derive insights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Used all the review sentences from 3 clusters to build 3 word2vec model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Visualized the word vectors using t-SNE in 2D plane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73" name="Google Shape;273;p27"/>
          <p:cNvPicPr preferRelativeResize="0"/>
          <p:nvPr/>
        </p:nvPicPr>
        <p:blipFill>
          <a:blip r:embed="rId3">
            <a:alphaModFix/>
          </a:blip>
          <a:stretch>
            <a:fillRect/>
          </a:stretch>
        </p:blipFill>
        <p:spPr>
          <a:xfrm>
            <a:off x="5650875" y="933375"/>
            <a:ext cx="2935750" cy="1345250"/>
          </a:xfrm>
          <a:prstGeom prst="rect">
            <a:avLst/>
          </a:prstGeom>
          <a:noFill/>
          <a:ln>
            <a:noFill/>
          </a:ln>
        </p:spPr>
      </p:pic>
      <p:grpSp>
        <p:nvGrpSpPr>
          <p:cNvPr id="274" name="Google Shape;274;p27"/>
          <p:cNvGrpSpPr/>
          <p:nvPr/>
        </p:nvGrpSpPr>
        <p:grpSpPr>
          <a:xfrm>
            <a:off x="430350" y="2008875"/>
            <a:ext cx="8285577" cy="2844150"/>
            <a:chOff x="430350" y="2008875"/>
            <a:chExt cx="8285577" cy="2844150"/>
          </a:xfrm>
        </p:grpSpPr>
        <p:pic>
          <p:nvPicPr>
            <p:cNvPr id="275" name="Google Shape;275;p27"/>
            <p:cNvPicPr preferRelativeResize="0"/>
            <p:nvPr/>
          </p:nvPicPr>
          <p:blipFill>
            <a:blip r:embed="rId4">
              <a:alphaModFix/>
            </a:blip>
            <a:stretch>
              <a:fillRect/>
            </a:stretch>
          </p:blipFill>
          <p:spPr>
            <a:xfrm>
              <a:off x="4924002" y="2346950"/>
              <a:ext cx="3791925" cy="2406900"/>
            </a:xfrm>
            <a:prstGeom prst="rect">
              <a:avLst/>
            </a:prstGeom>
            <a:noFill/>
            <a:ln>
              <a:noFill/>
            </a:ln>
          </p:spPr>
        </p:pic>
        <p:pic>
          <p:nvPicPr>
            <p:cNvPr id="276" name="Google Shape;276;p27"/>
            <p:cNvPicPr preferRelativeResize="0"/>
            <p:nvPr/>
          </p:nvPicPr>
          <p:blipFill>
            <a:blip r:embed="rId5">
              <a:alphaModFix/>
            </a:blip>
            <a:stretch>
              <a:fillRect/>
            </a:stretch>
          </p:blipFill>
          <p:spPr>
            <a:xfrm>
              <a:off x="430350" y="2008875"/>
              <a:ext cx="4657576" cy="2844150"/>
            </a:xfrm>
            <a:prstGeom prst="rect">
              <a:avLst/>
            </a:prstGeom>
            <a:noFill/>
            <a:ln>
              <a:noFill/>
            </a:ln>
          </p:spPr>
        </p:pic>
        <p:cxnSp>
          <p:nvCxnSpPr>
            <p:cNvPr id="277" name="Google Shape;277;p27"/>
            <p:cNvCxnSpPr>
              <a:endCxn id="278" idx="0"/>
            </p:cNvCxnSpPr>
            <p:nvPr/>
          </p:nvCxnSpPr>
          <p:spPr>
            <a:xfrm>
              <a:off x="5023650" y="2150900"/>
              <a:ext cx="2001300" cy="1246500"/>
            </a:xfrm>
            <a:prstGeom prst="straightConnector1">
              <a:avLst/>
            </a:prstGeom>
            <a:noFill/>
            <a:ln cap="flat" cmpd="sng" w="9525">
              <a:solidFill>
                <a:srgbClr val="FF0000"/>
              </a:solidFill>
              <a:prstDash val="solid"/>
              <a:round/>
              <a:headEnd len="med" w="med" type="none"/>
              <a:tailEnd len="med" w="med" type="none"/>
            </a:ln>
          </p:spPr>
        </p:cxnSp>
        <p:cxnSp>
          <p:nvCxnSpPr>
            <p:cNvPr id="279" name="Google Shape;279;p27"/>
            <p:cNvCxnSpPr>
              <a:endCxn id="278" idx="2"/>
            </p:cNvCxnSpPr>
            <p:nvPr/>
          </p:nvCxnSpPr>
          <p:spPr>
            <a:xfrm flipH="1" rot="10800000">
              <a:off x="5037750" y="3617900"/>
              <a:ext cx="1987200" cy="871500"/>
            </a:xfrm>
            <a:prstGeom prst="straightConnector1">
              <a:avLst/>
            </a:prstGeom>
            <a:noFill/>
            <a:ln cap="flat" cmpd="sng" w="9525">
              <a:solidFill>
                <a:srgbClr val="FF0000"/>
              </a:solidFill>
              <a:prstDash val="solid"/>
              <a:round/>
              <a:headEnd len="med" w="med" type="none"/>
              <a:tailEnd len="med" w="med" type="none"/>
            </a:ln>
          </p:spPr>
        </p:cxnSp>
        <p:sp>
          <p:nvSpPr>
            <p:cNvPr id="278" name="Google Shape;278;p27"/>
            <p:cNvSpPr/>
            <p:nvPr/>
          </p:nvSpPr>
          <p:spPr>
            <a:xfrm>
              <a:off x="6903150" y="3397400"/>
              <a:ext cx="243600" cy="22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819150" y="370275"/>
            <a:ext cx="77958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 Modeling - ‘Diet &amp; Health</a:t>
            </a:r>
            <a:r>
              <a:rPr lang="en"/>
              <a:t>’ </a:t>
            </a:r>
            <a:r>
              <a:rPr lang="en"/>
              <a:t>Cluster </a:t>
            </a:r>
            <a:endParaRPr/>
          </a:p>
        </p:txBody>
      </p:sp>
      <p:pic>
        <p:nvPicPr>
          <p:cNvPr id="285" name="Google Shape;285;p28"/>
          <p:cNvPicPr preferRelativeResize="0"/>
          <p:nvPr/>
        </p:nvPicPr>
        <p:blipFill rotWithShape="1">
          <a:blip r:embed="rId3">
            <a:alphaModFix/>
          </a:blip>
          <a:srcRect b="1238" l="0" r="0" t="1228"/>
          <a:stretch/>
        </p:blipFill>
        <p:spPr>
          <a:xfrm>
            <a:off x="5650875" y="933375"/>
            <a:ext cx="2935750" cy="1345250"/>
          </a:xfrm>
          <a:prstGeom prst="rect">
            <a:avLst/>
          </a:prstGeom>
          <a:noFill/>
          <a:ln>
            <a:noFill/>
          </a:ln>
        </p:spPr>
      </p:pic>
      <p:pic>
        <p:nvPicPr>
          <p:cNvPr id="286" name="Google Shape;286;p28"/>
          <p:cNvPicPr preferRelativeResize="0"/>
          <p:nvPr/>
        </p:nvPicPr>
        <p:blipFill rotWithShape="1">
          <a:blip r:embed="rId4">
            <a:alphaModFix/>
          </a:blip>
          <a:srcRect b="219" l="0" r="0" t="219"/>
          <a:stretch/>
        </p:blipFill>
        <p:spPr>
          <a:xfrm>
            <a:off x="4924002" y="2346950"/>
            <a:ext cx="3791924" cy="2406900"/>
          </a:xfrm>
          <a:prstGeom prst="rect">
            <a:avLst/>
          </a:prstGeom>
          <a:noFill/>
          <a:ln>
            <a:noFill/>
          </a:ln>
        </p:spPr>
      </p:pic>
      <p:pic>
        <p:nvPicPr>
          <p:cNvPr id="287" name="Google Shape;287;p28"/>
          <p:cNvPicPr preferRelativeResize="0"/>
          <p:nvPr/>
        </p:nvPicPr>
        <p:blipFill rotWithShape="1">
          <a:blip r:embed="rId5">
            <a:alphaModFix/>
          </a:blip>
          <a:srcRect b="0" l="2847" r="2847" t="0"/>
          <a:stretch/>
        </p:blipFill>
        <p:spPr>
          <a:xfrm>
            <a:off x="301725" y="1987650"/>
            <a:ext cx="4657576" cy="2844150"/>
          </a:xfrm>
          <a:prstGeom prst="rect">
            <a:avLst/>
          </a:prstGeom>
          <a:noFill/>
          <a:ln>
            <a:noFill/>
          </a:ln>
        </p:spPr>
      </p:pic>
      <p:sp>
        <p:nvSpPr>
          <p:cNvPr id="288" name="Google Shape;288;p28"/>
          <p:cNvSpPr txBox="1"/>
          <p:nvPr/>
        </p:nvSpPr>
        <p:spPr>
          <a:xfrm>
            <a:off x="368400" y="1057500"/>
            <a:ext cx="5249700" cy="80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Used all the review sentences from 3 clusters to build 3 word2vec model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Visualized the word vectors using t-SNE in 2D plane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grpSp>
        <p:nvGrpSpPr>
          <p:cNvPr id="289" name="Google Shape;289;p28"/>
          <p:cNvGrpSpPr/>
          <p:nvPr/>
        </p:nvGrpSpPr>
        <p:grpSpPr>
          <a:xfrm>
            <a:off x="4901850" y="2193650"/>
            <a:ext cx="2123100" cy="2338500"/>
            <a:chOff x="4901850" y="2193650"/>
            <a:chExt cx="2123100" cy="2338500"/>
          </a:xfrm>
        </p:grpSpPr>
        <p:cxnSp>
          <p:nvCxnSpPr>
            <p:cNvPr id="290" name="Google Shape;290;p28"/>
            <p:cNvCxnSpPr>
              <a:endCxn id="291" idx="0"/>
            </p:cNvCxnSpPr>
            <p:nvPr/>
          </p:nvCxnSpPr>
          <p:spPr>
            <a:xfrm>
              <a:off x="4901850" y="2193650"/>
              <a:ext cx="2001300" cy="1246500"/>
            </a:xfrm>
            <a:prstGeom prst="straightConnector1">
              <a:avLst/>
            </a:prstGeom>
            <a:noFill/>
            <a:ln cap="flat" cmpd="sng" w="9525">
              <a:solidFill>
                <a:srgbClr val="FF0000"/>
              </a:solidFill>
              <a:prstDash val="solid"/>
              <a:round/>
              <a:headEnd len="med" w="med" type="none"/>
              <a:tailEnd len="med" w="med" type="none"/>
            </a:ln>
          </p:spPr>
        </p:cxnSp>
        <p:cxnSp>
          <p:nvCxnSpPr>
            <p:cNvPr id="292" name="Google Shape;292;p28"/>
            <p:cNvCxnSpPr>
              <a:endCxn id="291" idx="2"/>
            </p:cNvCxnSpPr>
            <p:nvPr/>
          </p:nvCxnSpPr>
          <p:spPr>
            <a:xfrm flipH="1" rot="10800000">
              <a:off x="4915950" y="3660650"/>
              <a:ext cx="1987200" cy="871500"/>
            </a:xfrm>
            <a:prstGeom prst="straightConnector1">
              <a:avLst/>
            </a:prstGeom>
            <a:noFill/>
            <a:ln cap="flat" cmpd="sng" w="9525">
              <a:solidFill>
                <a:srgbClr val="FF0000"/>
              </a:solidFill>
              <a:prstDash val="solid"/>
              <a:round/>
              <a:headEnd len="med" w="med" type="none"/>
              <a:tailEnd len="med" w="med" type="none"/>
            </a:ln>
          </p:spPr>
        </p:cxnSp>
        <p:sp>
          <p:nvSpPr>
            <p:cNvPr id="291" name="Google Shape;291;p28"/>
            <p:cNvSpPr/>
            <p:nvPr/>
          </p:nvSpPr>
          <p:spPr>
            <a:xfrm>
              <a:off x="6781350" y="3440150"/>
              <a:ext cx="243600" cy="22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819150" y="370275"/>
            <a:ext cx="77958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 Modeling - ‘Popular Chef’ Cluster </a:t>
            </a:r>
            <a:endParaRPr/>
          </a:p>
        </p:txBody>
      </p:sp>
      <p:pic>
        <p:nvPicPr>
          <p:cNvPr id="298" name="Google Shape;298;p29"/>
          <p:cNvPicPr preferRelativeResize="0"/>
          <p:nvPr/>
        </p:nvPicPr>
        <p:blipFill rotWithShape="1">
          <a:blip r:embed="rId3">
            <a:alphaModFix/>
          </a:blip>
          <a:srcRect b="1746" l="0" r="0" t="1746"/>
          <a:stretch/>
        </p:blipFill>
        <p:spPr>
          <a:xfrm>
            <a:off x="5650875" y="933375"/>
            <a:ext cx="2935750" cy="1345250"/>
          </a:xfrm>
          <a:prstGeom prst="rect">
            <a:avLst/>
          </a:prstGeom>
          <a:noFill/>
          <a:ln>
            <a:noFill/>
          </a:ln>
        </p:spPr>
      </p:pic>
      <p:pic>
        <p:nvPicPr>
          <p:cNvPr id="299" name="Google Shape;299;p29"/>
          <p:cNvPicPr preferRelativeResize="0"/>
          <p:nvPr/>
        </p:nvPicPr>
        <p:blipFill rotWithShape="1">
          <a:blip r:embed="rId4">
            <a:alphaModFix/>
          </a:blip>
          <a:srcRect b="0" l="797" r="797" t="0"/>
          <a:stretch/>
        </p:blipFill>
        <p:spPr>
          <a:xfrm>
            <a:off x="5000202" y="2346950"/>
            <a:ext cx="3791925" cy="2406900"/>
          </a:xfrm>
          <a:prstGeom prst="rect">
            <a:avLst/>
          </a:prstGeom>
          <a:noFill/>
          <a:ln>
            <a:noFill/>
          </a:ln>
        </p:spPr>
      </p:pic>
      <p:pic>
        <p:nvPicPr>
          <p:cNvPr id="300" name="Google Shape;300;p29"/>
          <p:cNvPicPr preferRelativeResize="0"/>
          <p:nvPr/>
        </p:nvPicPr>
        <p:blipFill rotWithShape="1">
          <a:blip r:embed="rId5">
            <a:alphaModFix/>
          </a:blip>
          <a:srcRect b="0" l="2024" r="2015" t="0"/>
          <a:stretch/>
        </p:blipFill>
        <p:spPr>
          <a:xfrm>
            <a:off x="430350" y="2008875"/>
            <a:ext cx="4657575" cy="2844150"/>
          </a:xfrm>
          <a:prstGeom prst="rect">
            <a:avLst/>
          </a:prstGeom>
          <a:noFill/>
          <a:ln>
            <a:noFill/>
          </a:ln>
        </p:spPr>
      </p:pic>
      <p:sp>
        <p:nvSpPr>
          <p:cNvPr id="301" name="Google Shape;301;p29"/>
          <p:cNvSpPr txBox="1"/>
          <p:nvPr/>
        </p:nvSpPr>
        <p:spPr>
          <a:xfrm>
            <a:off x="368400" y="1057500"/>
            <a:ext cx="5249700" cy="800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Used all the review sentences from 3 clusters to build 3 word2vec model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Visualized the word vectors using t-SNE in 2D plane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grpSp>
        <p:nvGrpSpPr>
          <p:cNvPr id="302" name="Google Shape;302;p29"/>
          <p:cNvGrpSpPr/>
          <p:nvPr/>
        </p:nvGrpSpPr>
        <p:grpSpPr>
          <a:xfrm>
            <a:off x="5087877" y="2179870"/>
            <a:ext cx="2368106" cy="2352063"/>
            <a:chOff x="5332950" y="2193650"/>
            <a:chExt cx="2123100" cy="2338500"/>
          </a:xfrm>
        </p:grpSpPr>
        <p:cxnSp>
          <p:nvCxnSpPr>
            <p:cNvPr id="303" name="Google Shape;303;p29"/>
            <p:cNvCxnSpPr>
              <a:endCxn id="304" idx="0"/>
            </p:cNvCxnSpPr>
            <p:nvPr/>
          </p:nvCxnSpPr>
          <p:spPr>
            <a:xfrm>
              <a:off x="5332950" y="2193650"/>
              <a:ext cx="2001300" cy="1246500"/>
            </a:xfrm>
            <a:prstGeom prst="straightConnector1">
              <a:avLst/>
            </a:prstGeom>
            <a:noFill/>
            <a:ln cap="flat" cmpd="sng" w="9525">
              <a:solidFill>
                <a:srgbClr val="FF0000"/>
              </a:solidFill>
              <a:prstDash val="solid"/>
              <a:round/>
              <a:headEnd len="med" w="med" type="none"/>
              <a:tailEnd len="med" w="med" type="none"/>
            </a:ln>
          </p:spPr>
        </p:cxnSp>
        <p:cxnSp>
          <p:nvCxnSpPr>
            <p:cNvPr id="305" name="Google Shape;305;p29"/>
            <p:cNvCxnSpPr>
              <a:endCxn id="304" idx="2"/>
            </p:cNvCxnSpPr>
            <p:nvPr/>
          </p:nvCxnSpPr>
          <p:spPr>
            <a:xfrm flipH="1" rot="10800000">
              <a:off x="5347050" y="3660650"/>
              <a:ext cx="1987200" cy="871500"/>
            </a:xfrm>
            <a:prstGeom prst="straightConnector1">
              <a:avLst/>
            </a:prstGeom>
            <a:noFill/>
            <a:ln cap="flat" cmpd="sng" w="9525">
              <a:solidFill>
                <a:srgbClr val="FF0000"/>
              </a:solidFill>
              <a:prstDash val="solid"/>
              <a:round/>
              <a:headEnd len="med" w="med" type="none"/>
              <a:tailEnd len="med" w="med" type="none"/>
            </a:ln>
          </p:spPr>
        </p:cxnSp>
        <p:sp>
          <p:nvSpPr>
            <p:cNvPr id="304" name="Google Shape;304;p29"/>
            <p:cNvSpPr/>
            <p:nvPr/>
          </p:nvSpPr>
          <p:spPr>
            <a:xfrm>
              <a:off x="7212450" y="3440150"/>
              <a:ext cx="243600" cy="22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4212625" y="329725"/>
            <a:ext cx="43305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on the </a:t>
            </a:r>
            <a:endParaRPr/>
          </a:p>
          <a:p>
            <a:pPr indent="0" lvl="0" marL="0" rtl="0" algn="l">
              <a:spcBef>
                <a:spcPts val="0"/>
              </a:spcBef>
              <a:spcAft>
                <a:spcPts val="0"/>
              </a:spcAft>
              <a:buNone/>
            </a:pPr>
            <a:r>
              <a:rPr lang="en"/>
              <a:t>Age of Book Audiences </a:t>
            </a:r>
            <a:endParaRPr/>
          </a:p>
        </p:txBody>
      </p:sp>
      <p:sp>
        <p:nvSpPr>
          <p:cNvPr id="311" name="Google Shape;311;p30"/>
          <p:cNvSpPr txBox="1"/>
          <p:nvPr>
            <p:ph idx="1" type="body"/>
          </p:nvPr>
        </p:nvSpPr>
        <p:spPr>
          <a:xfrm>
            <a:off x="200825" y="206625"/>
            <a:ext cx="3346200" cy="4767300"/>
          </a:xfrm>
          <a:prstGeom prst="rect">
            <a:avLst/>
          </a:prstGeom>
          <a:solidFill>
            <a:schemeClr val="dk2"/>
          </a:solidFill>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2400">
                <a:solidFill>
                  <a:schemeClr val="lt1"/>
                </a:solidFill>
                <a:latin typeface="Nunito"/>
                <a:ea typeface="Nunito"/>
                <a:cs typeface="Nunito"/>
                <a:sym typeface="Nunito"/>
              </a:rPr>
              <a:t>Based on Word2Vec Similarity Distance, </a:t>
            </a:r>
            <a:endParaRPr sz="2400">
              <a:solidFill>
                <a:schemeClr val="lt1"/>
              </a:solidFill>
              <a:latin typeface="Nunito"/>
              <a:ea typeface="Nunito"/>
              <a:cs typeface="Nunito"/>
              <a:sym typeface="Nunito"/>
            </a:endParaRPr>
          </a:p>
          <a:p>
            <a:pPr indent="0" lvl="0" marL="457200" rtl="0" algn="l">
              <a:lnSpc>
                <a:spcPct val="100000"/>
              </a:lnSpc>
              <a:spcBef>
                <a:spcPts val="0"/>
              </a:spcBef>
              <a:spcAft>
                <a:spcPts val="0"/>
              </a:spcAft>
              <a:buNone/>
            </a:pPr>
            <a:r>
              <a:rPr lang="en" sz="2400">
                <a:solidFill>
                  <a:schemeClr val="lt1"/>
                </a:solidFill>
                <a:latin typeface="Nunito"/>
                <a:ea typeface="Nunito"/>
                <a:cs typeface="Nunito"/>
                <a:sym typeface="Nunito"/>
              </a:rPr>
              <a:t>We targeted several customer groups and searched for their similar words.</a:t>
            </a:r>
            <a:endParaRPr sz="2400"/>
          </a:p>
          <a:p>
            <a:pPr indent="0" lvl="0" marL="0" rtl="0" algn="l">
              <a:spcBef>
                <a:spcPts val="0"/>
              </a:spcBef>
              <a:spcAft>
                <a:spcPts val="1600"/>
              </a:spcAft>
              <a:buNone/>
            </a:pPr>
            <a:r>
              <a:t/>
            </a:r>
            <a:endParaRPr sz="2400"/>
          </a:p>
        </p:txBody>
      </p:sp>
      <p:pic>
        <p:nvPicPr>
          <p:cNvPr id="312" name="Google Shape;312;p30"/>
          <p:cNvPicPr preferRelativeResize="0"/>
          <p:nvPr/>
        </p:nvPicPr>
        <p:blipFill>
          <a:blip r:embed="rId3">
            <a:alphaModFix/>
          </a:blip>
          <a:stretch>
            <a:fillRect/>
          </a:stretch>
        </p:blipFill>
        <p:spPr>
          <a:xfrm>
            <a:off x="3547124" y="1798663"/>
            <a:ext cx="4572000" cy="3082834"/>
          </a:xfrm>
          <a:prstGeom prst="rect">
            <a:avLst/>
          </a:prstGeom>
          <a:noFill/>
          <a:ln>
            <a:noFill/>
          </a:ln>
        </p:spPr>
      </p:pic>
      <p:sp>
        <p:nvSpPr>
          <p:cNvPr id="313" name="Google Shape;313;p30"/>
          <p:cNvSpPr/>
          <p:nvPr/>
        </p:nvSpPr>
        <p:spPr>
          <a:xfrm>
            <a:off x="4212625" y="2095163"/>
            <a:ext cx="1167900" cy="2147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txBox="1"/>
          <p:nvPr/>
        </p:nvSpPr>
        <p:spPr>
          <a:xfrm>
            <a:off x="3547125" y="1727663"/>
            <a:ext cx="19665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Issues for Young Couples</a:t>
            </a:r>
            <a:endParaRPr>
              <a:solidFill>
                <a:srgbClr val="FF0000"/>
              </a:solidFill>
              <a:latin typeface="Calibri"/>
              <a:ea typeface="Calibri"/>
              <a:cs typeface="Calibri"/>
              <a:sym typeface="Calibri"/>
            </a:endParaRPr>
          </a:p>
        </p:txBody>
      </p:sp>
      <p:sp>
        <p:nvSpPr>
          <p:cNvPr id="315" name="Google Shape;315;p30"/>
          <p:cNvSpPr/>
          <p:nvPr/>
        </p:nvSpPr>
        <p:spPr>
          <a:xfrm>
            <a:off x="5454700" y="1710024"/>
            <a:ext cx="2032800" cy="180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txBox="1"/>
          <p:nvPr/>
        </p:nvSpPr>
        <p:spPr>
          <a:xfrm>
            <a:off x="5454700" y="1399213"/>
            <a:ext cx="25623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Implies Married for a long time?</a:t>
            </a:r>
            <a:endParaRPr>
              <a:solidFill>
                <a:srgbClr val="FF0000"/>
              </a:solidFill>
              <a:latin typeface="Calibri"/>
              <a:ea typeface="Calibri"/>
              <a:cs typeface="Calibri"/>
              <a:sym typeface="Calibri"/>
            </a:endParaRPr>
          </a:p>
        </p:txBody>
      </p:sp>
      <p:sp>
        <p:nvSpPr>
          <p:cNvPr id="317" name="Google Shape;317;p30"/>
          <p:cNvSpPr/>
          <p:nvPr/>
        </p:nvSpPr>
        <p:spPr>
          <a:xfrm>
            <a:off x="5058675" y="3645775"/>
            <a:ext cx="2233800" cy="1282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1"/>
          <p:cNvSpPr txBox="1"/>
          <p:nvPr>
            <p:ph type="title"/>
          </p:nvPr>
        </p:nvSpPr>
        <p:spPr>
          <a:xfrm>
            <a:off x="819150" y="493750"/>
            <a:ext cx="75057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on Reader’s Culture/BG</a:t>
            </a:r>
            <a:endParaRPr/>
          </a:p>
        </p:txBody>
      </p:sp>
      <p:sp>
        <p:nvSpPr>
          <p:cNvPr id="323" name="Google Shape;323;p31"/>
          <p:cNvSpPr txBox="1"/>
          <p:nvPr>
            <p:ph idx="1" type="body"/>
          </p:nvPr>
        </p:nvSpPr>
        <p:spPr>
          <a:xfrm>
            <a:off x="819150" y="1280125"/>
            <a:ext cx="7505700" cy="30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24" name="Google Shape;324;p31"/>
          <p:cNvPicPr preferRelativeResize="0"/>
          <p:nvPr/>
        </p:nvPicPr>
        <p:blipFill>
          <a:blip r:embed="rId3">
            <a:alphaModFix/>
          </a:blip>
          <a:stretch>
            <a:fillRect/>
          </a:stretch>
        </p:blipFill>
        <p:spPr>
          <a:xfrm>
            <a:off x="4206550" y="1219750"/>
            <a:ext cx="4326149" cy="2932175"/>
          </a:xfrm>
          <a:prstGeom prst="rect">
            <a:avLst/>
          </a:prstGeom>
          <a:noFill/>
          <a:ln>
            <a:noFill/>
          </a:ln>
        </p:spPr>
      </p:pic>
      <p:pic>
        <p:nvPicPr>
          <p:cNvPr id="325" name="Google Shape;325;p31"/>
          <p:cNvPicPr preferRelativeResize="0"/>
          <p:nvPr/>
        </p:nvPicPr>
        <p:blipFill rotWithShape="1">
          <a:blip r:embed="rId4">
            <a:alphaModFix/>
          </a:blip>
          <a:srcRect b="0" l="0" r="13591" t="0"/>
          <a:stretch/>
        </p:blipFill>
        <p:spPr>
          <a:xfrm>
            <a:off x="494925" y="1280113"/>
            <a:ext cx="4248049" cy="3030000"/>
          </a:xfrm>
          <a:prstGeom prst="rect">
            <a:avLst/>
          </a:prstGeom>
          <a:noFill/>
          <a:ln>
            <a:noFill/>
          </a:ln>
        </p:spPr>
      </p:pic>
      <p:sp>
        <p:nvSpPr>
          <p:cNvPr id="326" name="Google Shape;326;p31"/>
          <p:cNvSpPr/>
          <p:nvPr/>
        </p:nvSpPr>
        <p:spPr>
          <a:xfrm>
            <a:off x="1504500" y="1963425"/>
            <a:ext cx="1702500" cy="238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txBox="1"/>
          <p:nvPr/>
        </p:nvSpPr>
        <p:spPr>
          <a:xfrm>
            <a:off x="494925" y="1588325"/>
            <a:ext cx="22671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Implies Chinese like pickles?</a:t>
            </a:r>
            <a:endParaRPr>
              <a:solidFill>
                <a:srgbClr val="FF0000"/>
              </a:solidFill>
              <a:latin typeface="Calibri"/>
              <a:ea typeface="Calibri"/>
              <a:cs typeface="Calibri"/>
              <a:sym typeface="Calibri"/>
            </a:endParaRPr>
          </a:p>
        </p:txBody>
      </p:sp>
      <p:sp>
        <p:nvSpPr>
          <p:cNvPr id="328" name="Google Shape;328;p31"/>
          <p:cNvSpPr/>
          <p:nvPr/>
        </p:nvSpPr>
        <p:spPr>
          <a:xfrm>
            <a:off x="4966150" y="2076400"/>
            <a:ext cx="1251300" cy="1963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txBox="1"/>
          <p:nvPr/>
        </p:nvSpPr>
        <p:spPr>
          <a:xfrm>
            <a:off x="5056425" y="4093075"/>
            <a:ext cx="10803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Staple food</a:t>
            </a:r>
            <a:endParaRPr>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63" y="619525"/>
            <a:ext cx="7505700" cy="5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&amp; Problem Statement</a:t>
            </a:r>
            <a:endParaRPr/>
          </a:p>
        </p:txBody>
      </p:sp>
      <p:sp>
        <p:nvSpPr>
          <p:cNvPr id="135" name="Google Shape;135;p14"/>
          <p:cNvSpPr txBox="1"/>
          <p:nvPr>
            <p:ph idx="1" type="body"/>
          </p:nvPr>
        </p:nvSpPr>
        <p:spPr>
          <a:xfrm>
            <a:off x="819150" y="1388900"/>
            <a:ext cx="7505700" cy="3354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 sz="1400"/>
              <a:t>What key elements made up the best sellers</a:t>
            </a:r>
            <a:r>
              <a:rPr lang="en" sz="1400"/>
              <a:t> in the book industry is one of the most concerned topics for </a:t>
            </a:r>
            <a:r>
              <a:rPr b="1" lang="en" sz="1400"/>
              <a:t>publishers</a:t>
            </a:r>
            <a:r>
              <a:rPr lang="en" sz="1400"/>
              <a:t>.</a:t>
            </a:r>
            <a:endParaRPr sz="1400"/>
          </a:p>
          <a:p>
            <a:pPr indent="-317500" lvl="0" marL="457200" rtl="0" algn="l">
              <a:lnSpc>
                <a:spcPct val="100000"/>
              </a:lnSpc>
              <a:spcBef>
                <a:spcPts val="1600"/>
              </a:spcBef>
              <a:spcAft>
                <a:spcPts val="0"/>
              </a:spcAft>
              <a:buSzPts val="1400"/>
              <a:buChar char="●"/>
            </a:pPr>
            <a:r>
              <a:rPr lang="en" sz="1400"/>
              <a:t>For long, </a:t>
            </a:r>
            <a:r>
              <a:rPr b="1" lang="en" sz="1400"/>
              <a:t>customer reviews</a:t>
            </a:r>
            <a:r>
              <a:rPr lang="en" sz="1400"/>
              <a:t> have been a doorway to analyzing </a:t>
            </a:r>
            <a:r>
              <a:rPr b="1" lang="en" sz="1400"/>
              <a:t>consumer behavior and buying patterns</a:t>
            </a:r>
            <a:r>
              <a:rPr lang="en" sz="1400"/>
              <a:t> for product introduction and improvement.</a:t>
            </a:r>
            <a:endParaRPr sz="1400"/>
          </a:p>
          <a:p>
            <a:pPr indent="-317500" lvl="0" marL="457200" rtl="0" algn="l">
              <a:lnSpc>
                <a:spcPct val="100000"/>
              </a:lnSpc>
              <a:spcBef>
                <a:spcPts val="1600"/>
              </a:spcBef>
              <a:spcAft>
                <a:spcPts val="0"/>
              </a:spcAft>
              <a:buSzPts val="1400"/>
              <a:buChar char="●"/>
            </a:pPr>
            <a:r>
              <a:rPr lang="en" sz="1400"/>
              <a:t>This project used </a:t>
            </a:r>
            <a:r>
              <a:rPr lang="en" sz="1400"/>
              <a:t>unsupervised &amp; supervised approaches</a:t>
            </a:r>
            <a:endParaRPr sz="1400"/>
          </a:p>
          <a:p>
            <a:pPr indent="-317500" lvl="1" marL="914400" rtl="0" algn="l">
              <a:lnSpc>
                <a:spcPct val="100000"/>
              </a:lnSpc>
              <a:spcBef>
                <a:spcPts val="1600"/>
              </a:spcBef>
              <a:spcAft>
                <a:spcPts val="0"/>
              </a:spcAft>
              <a:buSzPts val="1400"/>
              <a:buChar char="○"/>
            </a:pPr>
            <a:r>
              <a:rPr lang="en" sz="1400"/>
              <a:t>Analyzed different aspects of the best selling cookbooks on Amazon.com</a:t>
            </a:r>
            <a:endParaRPr sz="1400"/>
          </a:p>
          <a:p>
            <a:pPr indent="-317500" lvl="1" marL="914400" rtl="0" algn="l">
              <a:lnSpc>
                <a:spcPct val="100000"/>
              </a:lnSpc>
              <a:spcBef>
                <a:spcPts val="1600"/>
              </a:spcBef>
              <a:spcAft>
                <a:spcPts val="0"/>
              </a:spcAft>
              <a:buSzPts val="1400"/>
              <a:buChar char="○"/>
            </a:pPr>
            <a:r>
              <a:rPr lang="en" sz="1400"/>
              <a:t>D</a:t>
            </a:r>
            <a:r>
              <a:rPr lang="en" sz="1400"/>
              <a:t>erived valuable consumer behavior patterns </a:t>
            </a:r>
            <a:endParaRPr sz="1400"/>
          </a:p>
          <a:p>
            <a:pPr indent="-317500" lvl="1" marL="914400" rtl="0" algn="l">
              <a:lnSpc>
                <a:spcPct val="100000"/>
              </a:lnSpc>
              <a:spcBef>
                <a:spcPts val="1600"/>
              </a:spcBef>
              <a:spcAft>
                <a:spcPts val="1600"/>
              </a:spcAft>
              <a:buSzPts val="1400"/>
              <a:buChar char="○"/>
            </a:pPr>
            <a:r>
              <a:rPr lang="en" sz="1400"/>
              <a:t>Obtained consumer preferences and patterns to help the publishers in their book production lifecycles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2"/>
          <p:cNvSpPr txBox="1"/>
          <p:nvPr>
            <p:ph type="title"/>
          </p:nvPr>
        </p:nvSpPr>
        <p:spPr>
          <a:xfrm>
            <a:off x="736500" y="606800"/>
            <a:ext cx="75057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on Cookbooks for Kids</a:t>
            </a:r>
            <a:endParaRPr/>
          </a:p>
        </p:txBody>
      </p:sp>
      <p:sp>
        <p:nvSpPr>
          <p:cNvPr id="335" name="Google Shape;335;p32"/>
          <p:cNvSpPr txBox="1"/>
          <p:nvPr>
            <p:ph idx="1" type="body"/>
          </p:nvPr>
        </p:nvSpPr>
        <p:spPr>
          <a:xfrm>
            <a:off x="819150" y="1408700"/>
            <a:ext cx="7505700" cy="30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36" name="Google Shape;336;p32"/>
          <p:cNvPicPr preferRelativeResize="0"/>
          <p:nvPr/>
        </p:nvPicPr>
        <p:blipFill>
          <a:blip r:embed="rId3">
            <a:alphaModFix/>
          </a:blip>
          <a:stretch>
            <a:fillRect/>
          </a:stretch>
        </p:blipFill>
        <p:spPr>
          <a:xfrm>
            <a:off x="4187377" y="1296625"/>
            <a:ext cx="4572001" cy="3050726"/>
          </a:xfrm>
          <a:prstGeom prst="rect">
            <a:avLst/>
          </a:prstGeom>
          <a:noFill/>
          <a:ln>
            <a:noFill/>
          </a:ln>
        </p:spPr>
      </p:pic>
      <p:pic>
        <p:nvPicPr>
          <p:cNvPr id="337" name="Google Shape;337;p32"/>
          <p:cNvPicPr preferRelativeResize="0"/>
          <p:nvPr/>
        </p:nvPicPr>
        <p:blipFill>
          <a:blip r:embed="rId4">
            <a:alphaModFix/>
          </a:blip>
          <a:stretch>
            <a:fillRect/>
          </a:stretch>
        </p:blipFill>
        <p:spPr>
          <a:xfrm>
            <a:off x="315174" y="1287425"/>
            <a:ext cx="4572001" cy="3059930"/>
          </a:xfrm>
          <a:prstGeom prst="rect">
            <a:avLst/>
          </a:prstGeom>
          <a:noFill/>
          <a:ln>
            <a:noFill/>
          </a:ln>
        </p:spPr>
      </p:pic>
      <p:sp>
        <p:nvSpPr>
          <p:cNvPr id="338" name="Google Shape;338;p32"/>
          <p:cNvSpPr txBox="1"/>
          <p:nvPr/>
        </p:nvSpPr>
        <p:spPr>
          <a:xfrm>
            <a:off x="5148475" y="4347350"/>
            <a:ext cx="33450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Let Moms easy to prepare lunch</a:t>
            </a:r>
            <a:endParaRPr>
              <a:solidFill>
                <a:srgbClr val="FF0000"/>
              </a:solidFill>
              <a:latin typeface="Calibri"/>
              <a:ea typeface="Calibri"/>
              <a:cs typeface="Calibri"/>
              <a:sym typeface="Calibri"/>
            </a:endParaRPr>
          </a:p>
        </p:txBody>
      </p:sp>
      <p:sp>
        <p:nvSpPr>
          <p:cNvPr id="339" name="Google Shape;339;p32"/>
          <p:cNvSpPr txBox="1"/>
          <p:nvPr/>
        </p:nvSpPr>
        <p:spPr>
          <a:xfrm>
            <a:off x="819150" y="4255700"/>
            <a:ext cx="37527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How make the food they don’t like (Solid Food)</a:t>
            </a:r>
            <a:endParaRPr>
              <a:solidFill>
                <a:srgbClr val="FF0000"/>
              </a:solidFill>
              <a:latin typeface="Calibri"/>
              <a:ea typeface="Calibri"/>
              <a:cs typeface="Calibri"/>
              <a:sym typeface="Calibri"/>
            </a:endParaRPr>
          </a:p>
        </p:txBody>
      </p:sp>
      <p:sp>
        <p:nvSpPr>
          <p:cNvPr id="340" name="Google Shape;340;p32"/>
          <p:cNvSpPr/>
          <p:nvPr/>
        </p:nvSpPr>
        <p:spPr>
          <a:xfrm>
            <a:off x="2301975" y="1408700"/>
            <a:ext cx="1981800" cy="2316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4887175" y="1916500"/>
            <a:ext cx="2495100" cy="252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type="title"/>
          </p:nvPr>
        </p:nvSpPr>
        <p:spPr>
          <a:xfrm>
            <a:off x="819150" y="421700"/>
            <a:ext cx="75057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on Special Diets</a:t>
            </a:r>
            <a:endParaRPr/>
          </a:p>
        </p:txBody>
      </p:sp>
      <p:sp>
        <p:nvSpPr>
          <p:cNvPr id="347" name="Google Shape;347;p33"/>
          <p:cNvSpPr txBox="1"/>
          <p:nvPr>
            <p:ph idx="1" type="body"/>
          </p:nvPr>
        </p:nvSpPr>
        <p:spPr>
          <a:xfrm>
            <a:off x="819150" y="1408700"/>
            <a:ext cx="7505700" cy="30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48" name="Google Shape;348;p33"/>
          <p:cNvPicPr preferRelativeResize="0"/>
          <p:nvPr/>
        </p:nvPicPr>
        <p:blipFill>
          <a:blip r:embed="rId3">
            <a:alphaModFix/>
          </a:blip>
          <a:stretch>
            <a:fillRect/>
          </a:stretch>
        </p:blipFill>
        <p:spPr>
          <a:xfrm>
            <a:off x="587573" y="1263462"/>
            <a:ext cx="4114800" cy="2787777"/>
          </a:xfrm>
          <a:prstGeom prst="rect">
            <a:avLst/>
          </a:prstGeom>
          <a:noFill/>
          <a:ln>
            <a:noFill/>
          </a:ln>
        </p:spPr>
      </p:pic>
      <p:pic>
        <p:nvPicPr>
          <p:cNvPr id="349" name="Google Shape;349;p33"/>
          <p:cNvPicPr preferRelativeResize="0"/>
          <p:nvPr/>
        </p:nvPicPr>
        <p:blipFill>
          <a:blip r:embed="rId4">
            <a:alphaModFix/>
          </a:blip>
          <a:stretch>
            <a:fillRect/>
          </a:stretch>
        </p:blipFill>
        <p:spPr>
          <a:xfrm>
            <a:off x="4179250" y="1263450"/>
            <a:ext cx="4575025" cy="3150025"/>
          </a:xfrm>
          <a:prstGeom prst="rect">
            <a:avLst/>
          </a:prstGeom>
          <a:noFill/>
          <a:ln>
            <a:noFill/>
          </a:ln>
        </p:spPr>
      </p:pic>
      <p:sp>
        <p:nvSpPr>
          <p:cNvPr id="350" name="Google Shape;350;p33"/>
          <p:cNvSpPr txBox="1"/>
          <p:nvPr/>
        </p:nvSpPr>
        <p:spPr>
          <a:xfrm>
            <a:off x="3888350" y="1206175"/>
            <a:ext cx="23484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More complicate </a:t>
            </a:r>
            <a:r>
              <a:rPr lang="en">
                <a:solidFill>
                  <a:srgbClr val="FF0000"/>
                </a:solidFill>
                <a:latin typeface="Calibri"/>
                <a:ea typeface="Calibri"/>
                <a:cs typeface="Calibri"/>
                <a:sym typeface="Calibri"/>
              </a:rPr>
              <a:t>recipe</a:t>
            </a:r>
            <a:endParaRPr>
              <a:solidFill>
                <a:srgbClr val="FF0000"/>
              </a:solidFill>
              <a:latin typeface="Calibri"/>
              <a:ea typeface="Calibri"/>
              <a:cs typeface="Calibri"/>
              <a:sym typeface="Calibri"/>
            </a:endParaRPr>
          </a:p>
        </p:txBody>
      </p:sp>
      <p:sp>
        <p:nvSpPr>
          <p:cNvPr id="351" name="Google Shape;351;p33"/>
          <p:cNvSpPr txBox="1"/>
          <p:nvPr/>
        </p:nvSpPr>
        <p:spPr>
          <a:xfrm>
            <a:off x="6155196" y="4555325"/>
            <a:ext cx="2097000" cy="2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More care about health</a:t>
            </a:r>
            <a:endParaRPr>
              <a:solidFill>
                <a:srgbClr val="FF0000"/>
              </a:solidFill>
              <a:latin typeface="Calibri"/>
              <a:ea typeface="Calibri"/>
              <a:cs typeface="Calibri"/>
              <a:sym typeface="Calibri"/>
            </a:endParaRPr>
          </a:p>
        </p:txBody>
      </p:sp>
      <p:sp>
        <p:nvSpPr>
          <p:cNvPr id="352" name="Google Shape;352;p33"/>
          <p:cNvSpPr/>
          <p:nvPr/>
        </p:nvSpPr>
        <p:spPr>
          <a:xfrm>
            <a:off x="6098050" y="2850650"/>
            <a:ext cx="2051700" cy="1654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a:off x="4884975" y="1255063"/>
            <a:ext cx="1279200" cy="3030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txBox="1"/>
          <p:nvPr/>
        </p:nvSpPr>
        <p:spPr>
          <a:xfrm>
            <a:off x="1050875" y="4051250"/>
            <a:ext cx="37311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Satiety and nutritious food, but without starch</a:t>
            </a:r>
            <a:endParaRPr>
              <a:solidFill>
                <a:srgbClr val="FF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4"/>
          <p:cNvSpPr txBox="1"/>
          <p:nvPr>
            <p:ph type="title"/>
          </p:nvPr>
        </p:nvSpPr>
        <p:spPr>
          <a:xfrm>
            <a:off x="819150" y="388400"/>
            <a:ext cx="75057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on Work vs Life</a:t>
            </a:r>
            <a:endParaRPr/>
          </a:p>
        </p:txBody>
      </p:sp>
      <p:sp>
        <p:nvSpPr>
          <p:cNvPr id="360" name="Google Shape;360;p34"/>
          <p:cNvSpPr txBox="1"/>
          <p:nvPr>
            <p:ph idx="1" type="body"/>
          </p:nvPr>
        </p:nvSpPr>
        <p:spPr>
          <a:xfrm>
            <a:off x="819150" y="1408700"/>
            <a:ext cx="7505700" cy="30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361" name="Google Shape;361;p34"/>
          <p:cNvPicPr preferRelativeResize="0"/>
          <p:nvPr/>
        </p:nvPicPr>
        <p:blipFill rotWithShape="1">
          <a:blip r:embed="rId3">
            <a:alphaModFix/>
          </a:blip>
          <a:srcRect b="0" l="15225" r="14515" t="0"/>
          <a:stretch/>
        </p:blipFill>
        <p:spPr>
          <a:xfrm>
            <a:off x="514775" y="1586625"/>
            <a:ext cx="2728094" cy="2615050"/>
          </a:xfrm>
          <a:prstGeom prst="rect">
            <a:avLst/>
          </a:prstGeom>
          <a:noFill/>
          <a:ln>
            <a:noFill/>
          </a:ln>
        </p:spPr>
      </p:pic>
      <p:pic>
        <p:nvPicPr>
          <p:cNvPr id="362" name="Google Shape;362;p34"/>
          <p:cNvPicPr preferRelativeResize="0"/>
          <p:nvPr/>
        </p:nvPicPr>
        <p:blipFill rotWithShape="1">
          <a:blip r:embed="rId4">
            <a:alphaModFix/>
          </a:blip>
          <a:srcRect b="0" l="16619" r="15069" t="0"/>
          <a:stretch/>
        </p:blipFill>
        <p:spPr>
          <a:xfrm>
            <a:off x="3391987" y="1620813"/>
            <a:ext cx="2579375" cy="2546686"/>
          </a:xfrm>
          <a:prstGeom prst="rect">
            <a:avLst/>
          </a:prstGeom>
          <a:noFill/>
          <a:ln>
            <a:noFill/>
          </a:ln>
        </p:spPr>
      </p:pic>
      <p:sp>
        <p:nvSpPr>
          <p:cNvPr id="363" name="Google Shape;363;p34"/>
          <p:cNvSpPr/>
          <p:nvPr/>
        </p:nvSpPr>
        <p:spPr>
          <a:xfrm>
            <a:off x="1518025" y="1586625"/>
            <a:ext cx="1786500" cy="1475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txBox="1"/>
          <p:nvPr/>
        </p:nvSpPr>
        <p:spPr>
          <a:xfrm>
            <a:off x="3010825" y="1304100"/>
            <a:ext cx="22671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0000"/>
              </a:solidFill>
              <a:latin typeface="Calibri"/>
              <a:ea typeface="Calibri"/>
              <a:cs typeface="Calibri"/>
              <a:sym typeface="Calibri"/>
            </a:endParaRPr>
          </a:p>
        </p:txBody>
      </p:sp>
      <p:sp>
        <p:nvSpPr>
          <p:cNvPr id="365" name="Google Shape;365;p34"/>
          <p:cNvSpPr txBox="1"/>
          <p:nvPr/>
        </p:nvSpPr>
        <p:spPr>
          <a:xfrm>
            <a:off x="1518025" y="1223325"/>
            <a:ext cx="20913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Work Class Preferences?</a:t>
            </a:r>
            <a:endParaRPr>
              <a:solidFill>
                <a:srgbClr val="FF0000"/>
              </a:solidFill>
              <a:latin typeface="Calibri"/>
              <a:ea typeface="Calibri"/>
              <a:cs typeface="Calibri"/>
              <a:sym typeface="Calibri"/>
            </a:endParaRPr>
          </a:p>
        </p:txBody>
      </p:sp>
      <p:sp>
        <p:nvSpPr>
          <p:cNvPr id="366" name="Google Shape;366;p34"/>
          <p:cNvSpPr/>
          <p:nvPr/>
        </p:nvSpPr>
        <p:spPr>
          <a:xfrm>
            <a:off x="514775" y="1667400"/>
            <a:ext cx="1093200" cy="213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34"/>
          <p:cNvPicPr preferRelativeResize="0"/>
          <p:nvPr/>
        </p:nvPicPr>
        <p:blipFill rotWithShape="1">
          <a:blip r:embed="rId5">
            <a:alphaModFix/>
          </a:blip>
          <a:srcRect b="0" l="13160" r="13809" t="0"/>
          <a:stretch/>
        </p:blipFill>
        <p:spPr>
          <a:xfrm>
            <a:off x="5971350" y="1552438"/>
            <a:ext cx="2789749" cy="2683432"/>
          </a:xfrm>
          <a:prstGeom prst="rect">
            <a:avLst/>
          </a:prstGeom>
          <a:noFill/>
          <a:ln>
            <a:noFill/>
          </a:ln>
        </p:spPr>
      </p:pic>
      <p:sp>
        <p:nvSpPr>
          <p:cNvPr id="368" name="Google Shape;368;p34"/>
          <p:cNvSpPr/>
          <p:nvPr/>
        </p:nvSpPr>
        <p:spPr>
          <a:xfrm>
            <a:off x="3243079" y="1858450"/>
            <a:ext cx="1412700" cy="2377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txBox="1"/>
          <p:nvPr/>
        </p:nvSpPr>
        <p:spPr>
          <a:xfrm>
            <a:off x="3242875" y="4296875"/>
            <a:ext cx="25794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Long time to </a:t>
            </a:r>
            <a:r>
              <a:rPr lang="en">
                <a:solidFill>
                  <a:srgbClr val="FF0000"/>
                </a:solidFill>
                <a:latin typeface="Calibri"/>
                <a:ea typeface="Calibri"/>
                <a:cs typeface="Calibri"/>
                <a:sym typeface="Calibri"/>
              </a:rPr>
              <a:t>prepare</a:t>
            </a:r>
            <a:r>
              <a:rPr lang="en">
                <a:solidFill>
                  <a:srgbClr val="FF0000"/>
                </a:solidFill>
                <a:latin typeface="Calibri"/>
                <a:ea typeface="Calibri"/>
                <a:cs typeface="Calibri"/>
                <a:sym typeface="Calibri"/>
              </a:rPr>
              <a:t> and cook</a:t>
            </a:r>
            <a:endParaRPr>
              <a:solidFill>
                <a:srgbClr val="FF0000"/>
              </a:solidFill>
              <a:latin typeface="Calibri"/>
              <a:ea typeface="Calibri"/>
              <a:cs typeface="Calibri"/>
              <a:sym typeface="Calibri"/>
            </a:endParaRPr>
          </a:p>
        </p:txBody>
      </p:sp>
      <p:sp>
        <p:nvSpPr>
          <p:cNvPr id="370" name="Google Shape;370;p34"/>
          <p:cNvSpPr txBox="1"/>
          <p:nvPr/>
        </p:nvSpPr>
        <p:spPr>
          <a:xfrm>
            <a:off x="6359275" y="4296875"/>
            <a:ext cx="20139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libri"/>
                <a:ea typeface="Calibri"/>
                <a:cs typeface="Calibri"/>
                <a:sym typeface="Calibri"/>
              </a:rPr>
              <a:t>Housewife and weekend</a:t>
            </a:r>
            <a:endParaRPr>
              <a:solidFill>
                <a:srgbClr val="FF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5"/>
          <p:cNvSpPr txBox="1"/>
          <p:nvPr>
            <p:ph type="title"/>
          </p:nvPr>
        </p:nvSpPr>
        <p:spPr>
          <a:xfrm>
            <a:off x="864975" y="593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Consumer Behaviors &amp; Business Insights</a:t>
            </a:r>
            <a:endParaRPr b="1" sz="1400">
              <a:solidFill>
                <a:srgbClr val="000000"/>
              </a:solidFill>
              <a:latin typeface="Calibri"/>
              <a:ea typeface="Calibri"/>
              <a:cs typeface="Calibri"/>
              <a:sym typeface="Calibri"/>
            </a:endParaRPr>
          </a:p>
        </p:txBody>
      </p:sp>
      <p:sp>
        <p:nvSpPr>
          <p:cNvPr id="376" name="Google Shape;376;p35"/>
          <p:cNvSpPr txBox="1"/>
          <p:nvPr>
            <p:ph idx="1" type="body"/>
          </p:nvPr>
        </p:nvSpPr>
        <p:spPr>
          <a:xfrm>
            <a:off x="819150" y="1256225"/>
            <a:ext cx="7505700" cy="3397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b="1" lang="en" sz="1800">
                <a:solidFill>
                  <a:srgbClr val="000000"/>
                </a:solidFill>
              </a:rPr>
              <a:t>Housewives</a:t>
            </a:r>
            <a:r>
              <a:rPr lang="en" sz="1800">
                <a:solidFill>
                  <a:srgbClr val="000000"/>
                </a:solidFill>
              </a:rPr>
              <a:t> are an important part of the cookbook readers, whereas different ages of  the group have different preference in terms of cooking recipes and styles.</a:t>
            </a:r>
            <a:endParaRPr sz="1800">
              <a:solidFill>
                <a:srgbClr val="000000"/>
              </a:solidFill>
            </a:endParaRPr>
          </a:p>
          <a:p>
            <a:pPr indent="-342900" lvl="0" marL="457200" rtl="0" algn="l">
              <a:lnSpc>
                <a:spcPct val="100000"/>
              </a:lnSpc>
              <a:spcBef>
                <a:spcPts val="0"/>
              </a:spcBef>
              <a:spcAft>
                <a:spcPts val="0"/>
              </a:spcAft>
              <a:buClr>
                <a:srgbClr val="000000"/>
              </a:buClr>
              <a:buSzPts val="1800"/>
              <a:buChar char="-"/>
            </a:pPr>
            <a:r>
              <a:rPr lang="en" sz="1800">
                <a:solidFill>
                  <a:srgbClr val="000000"/>
                </a:solidFill>
              </a:rPr>
              <a:t>Understanding the </a:t>
            </a:r>
            <a:r>
              <a:rPr b="1" lang="en" sz="1800">
                <a:solidFill>
                  <a:srgbClr val="000000"/>
                </a:solidFill>
              </a:rPr>
              <a:t>culture makeup</a:t>
            </a:r>
            <a:r>
              <a:rPr lang="en" sz="1800">
                <a:solidFill>
                  <a:srgbClr val="000000"/>
                </a:solidFill>
              </a:rPr>
              <a:t> of the readers is important, as one might think asians loves pickles, but do they?</a:t>
            </a:r>
            <a:endParaRPr sz="1800">
              <a:solidFill>
                <a:srgbClr val="000000"/>
              </a:solidFill>
            </a:endParaRPr>
          </a:p>
          <a:p>
            <a:pPr indent="-342900" lvl="0" marL="457200" rtl="0" algn="l">
              <a:lnSpc>
                <a:spcPct val="100000"/>
              </a:lnSpc>
              <a:spcBef>
                <a:spcPts val="0"/>
              </a:spcBef>
              <a:spcAft>
                <a:spcPts val="0"/>
              </a:spcAft>
              <a:buClr>
                <a:srgbClr val="000000"/>
              </a:buClr>
              <a:buSzPts val="1800"/>
              <a:buChar char="-"/>
            </a:pPr>
            <a:r>
              <a:rPr b="1" lang="en" sz="1800">
                <a:solidFill>
                  <a:srgbClr val="000000"/>
                </a:solidFill>
              </a:rPr>
              <a:t>Special groups of target readers/beneficiaries</a:t>
            </a:r>
            <a:r>
              <a:rPr lang="en" sz="1800">
                <a:solidFill>
                  <a:srgbClr val="000000"/>
                </a:solidFill>
              </a:rPr>
              <a:t>, such as toddlers/kids, have special needs in terms of nutrition, whether a easy recipe can fulfill these requirements remain a question.</a:t>
            </a:r>
            <a:endParaRPr sz="1800">
              <a:solidFill>
                <a:srgbClr val="000000"/>
              </a:solidFill>
            </a:endParaRPr>
          </a:p>
          <a:p>
            <a:pPr indent="-342900" lvl="0" marL="457200" rtl="0" algn="l">
              <a:lnSpc>
                <a:spcPct val="100000"/>
              </a:lnSpc>
              <a:spcBef>
                <a:spcPts val="0"/>
              </a:spcBef>
              <a:spcAft>
                <a:spcPts val="0"/>
              </a:spcAft>
              <a:buClr>
                <a:srgbClr val="000000"/>
              </a:buClr>
              <a:buSzPts val="1800"/>
              <a:buChar char="-"/>
            </a:pPr>
            <a:r>
              <a:rPr lang="en" sz="1800">
                <a:solidFill>
                  <a:srgbClr val="000000"/>
                </a:solidFill>
              </a:rPr>
              <a:t>Taking into account of the </a:t>
            </a:r>
            <a:r>
              <a:rPr b="1" lang="en" sz="1800">
                <a:solidFill>
                  <a:srgbClr val="000000"/>
                </a:solidFill>
              </a:rPr>
              <a:t>work-life balance</a:t>
            </a:r>
            <a:r>
              <a:rPr lang="en" sz="1800">
                <a:solidFill>
                  <a:srgbClr val="000000"/>
                </a:solidFill>
              </a:rPr>
              <a:t> of the readers is also an important takeaway for the Cookbook publishers, e.g. </a:t>
            </a:r>
            <a:r>
              <a:rPr lang="en" sz="1800">
                <a:solidFill>
                  <a:srgbClr val="000000"/>
                </a:solidFill>
              </a:rPr>
              <a:t>Work Class prefers frozen food or food that is easy to cook in minutes.</a:t>
            </a:r>
            <a:endParaRPr sz="18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6"/>
          <p:cNvSpPr txBox="1"/>
          <p:nvPr>
            <p:ph type="title"/>
          </p:nvPr>
        </p:nvSpPr>
        <p:spPr>
          <a:xfrm>
            <a:off x="819150" y="845600"/>
            <a:ext cx="75057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a:t>
            </a:r>
            <a:r>
              <a:rPr lang="en"/>
              <a:t>Conclusions from Analysis</a:t>
            </a:r>
            <a:endParaRPr/>
          </a:p>
        </p:txBody>
      </p:sp>
      <p:sp>
        <p:nvSpPr>
          <p:cNvPr id="382" name="Google Shape;382;p36"/>
          <p:cNvSpPr txBox="1"/>
          <p:nvPr>
            <p:ph idx="1" type="body"/>
          </p:nvPr>
        </p:nvSpPr>
        <p:spPr>
          <a:xfrm>
            <a:off x="819150" y="1408700"/>
            <a:ext cx="7505700" cy="303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3 Main Areas in Cookbooks: </a:t>
            </a:r>
            <a:endParaRPr sz="1800"/>
          </a:p>
          <a:p>
            <a:pPr indent="-342900" lvl="1" marL="914400" rtl="0" algn="l">
              <a:spcBef>
                <a:spcPts val="0"/>
              </a:spcBef>
              <a:spcAft>
                <a:spcPts val="0"/>
              </a:spcAft>
              <a:buSzPts val="1800"/>
              <a:buChar char="○"/>
            </a:pPr>
            <a:r>
              <a:rPr b="1" lang="en" sz="1800"/>
              <a:t>Easy-To-Cook</a:t>
            </a:r>
            <a:endParaRPr b="1" sz="1800"/>
          </a:p>
          <a:p>
            <a:pPr indent="-342900" lvl="1" marL="914400" rtl="0" algn="l">
              <a:spcBef>
                <a:spcPts val="0"/>
              </a:spcBef>
              <a:spcAft>
                <a:spcPts val="0"/>
              </a:spcAft>
              <a:buSzPts val="1800"/>
              <a:buChar char="○"/>
            </a:pPr>
            <a:r>
              <a:rPr b="1" lang="en" sz="1800"/>
              <a:t>Diet &amp; Health (Keto, Vegan, Gluten)</a:t>
            </a:r>
            <a:endParaRPr b="1" sz="1800"/>
          </a:p>
          <a:p>
            <a:pPr indent="-342900" lvl="1" marL="914400" rtl="0" algn="l">
              <a:spcBef>
                <a:spcPts val="0"/>
              </a:spcBef>
              <a:spcAft>
                <a:spcPts val="0"/>
              </a:spcAft>
              <a:buSzPts val="1800"/>
              <a:buChar char="○"/>
            </a:pPr>
            <a:r>
              <a:rPr b="1" lang="en" sz="1800"/>
              <a:t>Famous Chefs</a:t>
            </a:r>
            <a:endParaRPr b="1" sz="1800"/>
          </a:p>
          <a:p>
            <a:pPr indent="-342900" lvl="0" marL="457200" rtl="0" algn="l">
              <a:spcBef>
                <a:spcPts val="0"/>
              </a:spcBef>
              <a:spcAft>
                <a:spcPts val="0"/>
              </a:spcAft>
              <a:buSzPts val="1800"/>
              <a:buChar char="●"/>
            </a:pPr>
            <a:r>
              <a:rPr lang="en" sz="1800"/>
              <a:t>Negative reviews tend to focus on these aspects:</a:t>
            </a:r>
            <a:endParaRPr sz="1800"/>
          </a:p>
          <a:p>
            <a:pPr indent="-342900" lvl="1" marL="914400" rtl="0" algn="l">
              <a:spcBef>
                <a:spcPts val="0"/>
              </a:spcBef>
              <a:spcAft>
                <a:spcPts val="0"/>
              </a:spcAft>
              <a:buSzPts val="1800"/>
              <a:buChar char="○"/>
            </a:pPr>
            <a:r>
              <a:rPr lang="en" sz="1800"/>
              <a:t>Authors, Price, Waste-of-time</a:t>
            </a:r>
            <a:endParaRPr sz="1800"/>
          </a:p>
          <a:p>
            <a:pPr indent="-342900" lvl="0" marL="457200" rtl="0" algn="l">
              <a:spcBef>
                <a:spcPts val="0"/>
              </a:spcBef>
              <a:spcAft>
                <a:spcPts val="0"/>
              </a:spcAft>
              <a:buSzPts val="1800"/>
              <a:buChar char="●"/>
            </a:pPr>
            <a:r>
              <a:rPr lang="en" sz="1800"/>
              <a:t>Novel Aspects:</a:t>
            </a:r>
            <a:endParaRPr sz="1800"/>
          </a:p>
          <a:p>
            <a:pPr indent="-342900" lvl="1" marL="914400" rtl="0" algn="l">
              <a:spcBef>
                <a:spcPts val="0"/>
              </a:spcBef>
              <a:spcAft>
                <a:spcPts val="0"/>
              </a:spcAft>
              <a:buSzPts val="1800"/>
              <a:buChar char="○"/>
            </a:pPr>
            <a:r>
              <a:rPr lang="en" sz="1800"/>
              <a:t>Herbs, Detox, Ayurveda - Seeking Cure From Food?</a:t>
            </a:r>
            <a:endParaRPr sz="1800"/>
          </a:p>
          <a:p>
            <a:pPr indent="-342900" lvl="1" marL="914400" rtl="0" algn="l">
              <a:spcBef>
                <a:spcPts val="0"/>
              </a:spcBef>
              <a:spcAft>
                <a:spcPts val="0"/>
              </a:spcAft>
              <a:buSzPts val="1800"/>
              <a:buChar char="○"/>
            </a:pPr>
            <a:r>
              <a:rPr lang="en" sz="1800"/>
              <a:t>Infused Water </a:t>
            </a:r>
            <a:r>
              <a:rPr lang="en" sz="1800"/>
              <a:t>seemed to be a tough topic to write on</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7"/>
          <p:cNvSpPr txBox="1"/>
          <p:nvPr>
            <p:ph type="title"/>
          </p:nvPr>
        </p:nvSpPr>
        <p:spPr>
          <a:xfrm>
            <a:off x="1385850" y="1383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Q&amp;A</a:t>
            </a:r>
            <a:endParaRPr/>
          </a:p>
        </p:txBody>
      </p:sp>
      <p:sp>
        <p:nvSpPr>
          <p:cNvPr id="388" name="Google Shape;388;p37"/>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693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Process</a:t>
            </a:r>
            <a:endParaRPr/>
          </a:p>
        </p:txBody>
      </p:sp>
      <p:grpSp>
        <p:nvGrpSpPr>
          <p:cNvPr id="141" name="Google Shape;141;p15"/>
          <p:cNvGrpSpPr/>
          <p:nvPr/>
        </p:nvGrpSpPr>
        <p:grpSpPr>
          <a:xfrm>
            <a:off x="6330716" y="1851543"/>
            <a:ext cx="2604522" cy="2460300"/>
            <a:chOff x="6254516" y="1318143"/>
            <a:chExt cx="2604522" cy="2460300"/>
          </a:xfrm>
        </p:grpSpPr>
        <p:sp>
          <p:nvSpPr>
            <p:cNvPr id="142" name="Google Shape;142;p15"/>
            <p:cNvSpPr/>
            <p:nvPr/>
          </p:nvSpPr>
          <p:spPr>
            <a:xfrm rot="2700000">
              <a:off x="7239866" y="1053398"/>
              <a:ext cx="489601" cy="2989789"/>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307BF3"/>
                  </a:solidFill>
                  <a:latin typeface="Roboto"/>
                  <a:ea typeface="Roboto"/>
                  <a:cs typeface="Roboto"/>
                  <a:sym typeface="Roboto"/>
                </a:rPr>
                <a:t>5</a:t>
              </a:r>
              <a:endParaRPr b="1" sz="900">
                <a:solidFill>
                  <a:srgbClr val="307BF3"/>
                </a:solidFill>
                <a:latin typeface="Roboto"/>
                <a:ea typeface="Roboto"/>
                <a:cs typeface="Roboto"/>
                <a:sym typeface="Roboto"/>
              </a:endParaRPr>
            </a:p>
          </p:txBody>
        </p:sp>
        <p:sp>
          <p:nvSpPr>
            <p:cNvPr id="144" name="Google Shape;144;p15"/>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Word2Vec Modeling </a:t>
              </a:r>
              <a:endParaRPr b="1" sz="11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&amp; Interpretation</a:t>
              </a:r>
              <a:endParaRPr b="1" sz="1100">
                <a:solidFill>
                  <a:srgbClr val="FFFFFF"/>
                </a:solidFill>
                <a:latin typeface="Roboto"/>
                <a:ea typeface="Roboto"/>
                <a:cs typeface="Roboto"/>
                <a:sym typeface="Roboto"/>
              </a:endParaRPr>
            </a:p>
          </p:txBody>
        </p:sp>
        <p:sp>
          <p:nvSpPr>
            <p:cNvPr id="145" name="Google Shape;145;p15"/>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Gensim</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grpSp>
      <p:grpSp>
        <p:nvGrpSpPr>
          <p:cNvPr id="146" name="Google Shape;146;p15"/>
          <p:cNvGrpSpPr/>
          <p:nvPr/>
        </p:nvGrpSpPr>
        <p:grpSpPr>
          <a:xfrm>
            <a:off x="4837618" y="1851543"/>
            <a:ext cx="2604522" cy="2460300"/>
            <a:chOff x="4761418" y="1318143"/>
            <a:chExt cx="2604522" cy="2460300"/>
          </a:xfrm>
        </p:grpSpPr>
        <p:sp>
          <p:nvSpPr>
            <p:cNvPr id="147" name="Google Shape;147;p15"/>
            <p:cNvSpPr/>
            <p:nvPr/>
          </p:nvSpPr>
          <p:spPr>
            <a:xfrm rot="2700000">
              <a:off x="5746767" y="1053398"/>
              <a:ext cx="489601" cy="2989789"/>
            </a:xfrm>
            <a:prstGeom prst="roundRect">
              <a:avLst>
                <a:gd fmla="val 50000" name="adj"/>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E65F0"/>
                  </a:solidFill>
                  <a:latin typeface="Roboto"/>
                  <a:ea typeface="Roboto"/>
                  <a:cs typeface="Roboto"/>
                  <a:sym typeface="Roboto"/>
                </a:rPr>
                <a:t>4</a:t>
              </a:r>
              <a:endParaRPr b="1" sz="900">
                <a:solidFill>
                  <a:srgbClr val="0E65F0"/>
                </a:solidFill>
                <a:latin typeface="Roboto"/>
                <a:ea typeface="Roboto"/>
                <a:cs typeface="Roboto"/>
                <a:sym typeface="Roboto"/>
              </a:endParaRPr>
            </a:p>
          </p:txBody>
        </p:sp>
        <p:sp>
          <p:nvSpPr>
            <p:cNvPr id="149" name="Google Shape;149;p15"/>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Sentiment Analysis &amp; Prediction</a:t>
              </a:r>
              <a:endParaRPr b="1" sz="1100">
                <a:solidFill>
                  <a:srgbClr val="FFFFFF"/>
                </a:solidFill>
                <a:latin typeface="Roboto"/>
                <a:ea typeface="Roboto"/>
                <a:cs typeface="Roboto"/>
                <a:sym typeface="Roboto"/>
              </a:endParaRPr>
            </a:p>
          </p:txBody>
        </p:sp>
        <p:sp>
          <p:nvSpPr>
            <p:cNvPr id="150" name="Google Shape;150;p15"/>
            <p:cNvSpPr txBox="1"/>
            <p:nvPr/>
          </p:nvSpPr>
          <p:spPr>
            <a:xfrm rot="-2700000">
              <a:off x="5295260"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Naive Sentiment Analysis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CNN</a:t>
              </a:r>
              <a:endParaRPr sz="1200">
                <a:latin typeface="Roboto"/>
                <a:ea typeface="Roboto"/>
                <a:cs typeface="Roboto"/>
                <a:sym typeface="Roboto"/>
              </a:endParaRPr>
            </a:p>
          </p:txBody>
        </p:sp>
      </p:grpSp>
      <p:grpSp>
        <p:nvGrpSpPr>
          <p:cNvPr id="151" name="Google Shape;151;p15"/>
          <p:cNvGrpSpPr/>
          <p:nvPr/>
        </p:nvGrpSpPr>
        <p:grpSpPr>
          <a:xfrm>
            <a:off x="3345951" y="1851543"/>
            <a:ext cx="2604522" cy="2460300"/>
            <a:chOff x="3269751" y="1318143"/>
            <a:chExt cx="2604522" cy="2460300"/>
          </a:xfrm>
        </p:grpSpPr>
        <p:sp>
          <p:nvSpPr>
            <p:cNvPr id="152" name="Google Shape;152;p15"/>
            <p:cNvSpPr/>
            <p:nvPr/>
          </p:nvSpPr>
          <p:spPr>
            <a:xfrm rot="2700000">
              <a:off x="4255100" y="1053398"/>
              <a:ext cx="489601" cy="2989789"/>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D5DDF"/>
                  </a:solidFill>
                  <a:latin typeface="Roboto"/>
                  <a:ea typeface="Roboto"/>
                  <a:cs typeface="Roboto"/>
                  <a:sym typeface="Roboto"/>
                </a:rPr>
                <a:t>3</a:t>
              </a:r>
              <a:endParaRPr b="1" sz="900">
                <a:solidFill>
                  <a:srgbClr val="0D5DDF"/>
                </a:solidFill>
                <a:latin typeface="Roboto"/>
                <a:ea typeface="Roboto"/>
                <a:cs typeface="Roboto"/>
                <a:sym typeface="Roboto"/>
              </a:endParaRPr>
            </a:p>
          </p:txBody>
        </p:sp>
        <p:sp>
          <p:nvSpPr>
            <p:cNvPr id="154" name="Google Shape;154;p15"/>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Clustering</a:t>
              </a:r>
              <a:endParaRPr b="1" sz="1100">
                <a:solidFill>
                  <a:srgbClr val="FFFFFF"/>
                </a:solidFill>
                <a:latin typeface="Roboto"/>
                <a:ea typeface="Roboto"/>
                <a:cs typeface="Roboto"/>
                <a:sym typeface="Roboto"/>
              </a:endParaRPr>
            </a:p>
          </p:txBody>
        </p:sp>
        <p:sp>
          <p:nvSpPr>
            <p:cNvPr id="155" name="Google Shape;155;p15"/>
            <p:cNvSpPr txBox="1"/>
            <p:nvPr/>
          </p:nvSpPr>
          <p:spPr>
            <a:xfrm rot="-2700000">
              <a:off x="3803593"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K - Means</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Topic Modeling</a:t>
              </a:r>
              <a:endParaRPr sz="1200">
                <a:latin typeface="Roboto"/>
                <a:ea typeface="Roboto"/>
                <a:cs typeface="Roboto"/>
                <a:sym typeface="Roboto"/>
              </a:endParaRPr>
            </a:p>
          </p:txBody>
        </p:sp>
      </p:grpSp>
      <p:grpSp>
        <p:nvGrpSpPr>
          <p:cNvPr id="156" name="Google Shape;156;p15"/>
          <p:cNvGrpSpPr/>
          <p:nvPr/>
        </p:nvGrpSpPr>
        <p:grpSpPr>
          <a:xfrm>
            <a:off x="1852826" y="1851543"/>
            <a:ext cx="2604522" cy="2460300"/>
            <a:chOff x="1776626" y="1318143"/>
            <a:chExt cx="2604522" cy="2460300"/>
          </a:xfrm>
        </p:grpSpPr>
        <p:grpSp>
          <p:nvGrpSpPr>
            <p:cNvPr id="157" name="Google Shape;157;p15"/>
            <p:cNvGrpSpPr/>
            <p:nvPr/>
          </p:nvGrpSpPr>
          <p:grpSpPr>
            <a:xfrm>
              <a:off x="1776626" y="1318143"/>
              <a:ext cx="2604522" cy="2460300"/>
              <a:chOff x="1776626" y="1318143"/>
              <a:chExt cx="2604522" cy="2460300"/>
            </a:xfrm>
          </p:grpSpPr>
          <p:sp>
            <p:nvSpPr>
              <p:cNvPr id="158" name="Google Shape;158;p15"/>
              <p:cNvSpPr/>
              <p:nvPr/>
            </p:nvSpPr>
            <p:spPr>
              <a:xfrm rot="2700000">
                <a:off x="2761975" y="1053398"/>
                <a:ext cx="489601" cy="2989789"/>
              </a:xfrm>
              <a:prstGeom prst="roundRect">
                <a:avLst>
                  <a:gd fmla="val 50000" name="adj"/>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Data Understanding</a:t>
                </a:r>
                <a:endParaRPr b="1" sz="1100">
                  <a:solidFill>
                    <a:srgbClr val="FFFFFF"/>
                  </a:solidFill>
                  <a:latin typeface="Roboto"/>
                  <a:ea typeface="Roboto"/>
                  <a:cs typeface="Roboto"/>
                  <a:sym typeface="Roboto"/>
                </a:endParaRPr>
              </a:p>
            </p:txBody>
          </p:sp>
          <p:sp>
            <p:nvSpPr>
              <p:cNvPr id="160" name="Google Shape;160;p15"/>
              <p:cNvSpPr txBox="1"/>
              <p:nvPr/>
            </p:nvSpPr>
            <p:spPr>
              <a:xfrm rot="-2700000">
                <a:off x="231046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Text Mining</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Basic Statistics</a:t>
                </a:r>
                <a:endParaRPr sz="1200">
                  <a:latin typeface="Roboto"/>
                  <a:ea typeface="Roboto"/>
                  <a:cs typeface="Roboto"/>
                  <a:sym typeface="Roboto"/>
                </a:endParaRPr>
              </a:p>
            </p:txBody>
          </p:sp>
        </p:grpSp>
        <p:sp>
          <p:nvSpPr>
            <p:cNvPr id="161" name="Google Shape;161;p15"/>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C58D3"/>
                  </a:solidFill>
                  <a:latin typeface="Roboto"/>
                  <a:ea typeface="Roboto"/>
                  <a:cs typeface="Roboto"/>
                  <a:sym typeface="Roboto"/>
                </a:rPr>
                <a:t>2</a:t>
              </a:r>
              <a:endParaRPr b="1" sz="900">
                <a:solidFill>
                  <a:srgbClr val="0C58D3"/>
                </a:solidFill>
                <a:latin typeface="Roboto"/>
                <a:ea typeface="Roboto"/>
                <a:cs typeface="Roboto"/>
                <a:sym typeface="Roboto"/>
              </a:endParaRPr>
            </a:p>
          </p:txBody>
        </p:sp>
      </p:grpSp>
      <p:grpSp>
        <p:nvGrpSpPr>
          <p:cNvPr id="162" name="Google Shape;162;p15"/>
          <p:cNvGrpSpPr/>
          <p:nvPr/>
        </p:nvGrpSpPr>
        <p:grpSpPr>
          <a:xfrm>
            <a:off x="361159" y="1851543"/>
            <a:ext cx="2604522" cy="2460300"/>
            <a:chOff x="284959" y="1318143"/>
            <a:chExt cx="2604522" cy="2460300"/>
          </a:xfrm>
        </p:grpSpPr>
        <p:sp>
          <p:nvSpPr>
            <p:cNvPr id="163" name="Google Shape;163;p15"/>
            <p:cNvSpPr/>
            <p:nvPr/>
          </p:nvSpPr>
          <p:spPr>
            <a:xfrm rot="2700000">
              <a:off x="1270309" y="1053398"/>
              <a:ext cx="489601" cy="2989789"/>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944A1"/>
                  </a:solidFill>
                  <a:latin typeface="Roboto"/>
                  <a:ea typeface="Roboto"/>
                  <a:cs typeface="Roboto"/>
                  <a:sym typeface="Roboto"/>
                </a:rPr>
                <a:t>1</a:t>
              </a:r>
              <a:endParaRPr b="1" sz="900">
                <a:solidFill>
                  <a:srgbClr val="0944A1"/>
                </a:solidFill>
                <a:latin typeface="Roboto"/>
                <a:ea typeface="Roboto"/>
                <a:cs typeface="Roboto"/>
                <a:sym typeface="Roboto"/>
              </a:endParaRPr>
            </a:p>
          </p:txBody>
        </p:sp>
        <p:sp>
          <p:nvSpPr>
            <p:cNvPr id="165" name="Google Shape;165;p15"/>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Data Collection &amp; Web Scraping</a:t>
              </a:r>
              <a:endParaRPr b="1" sz="1100">
                <a:solidFill>
                  <a:srgbClr val="FFFFFF"/>
                </a:solidFill>
                <a:latin typeface="Roboto"/>
                <a:ea typeface="Roboto"/>
                <a:cs typeface="Roboto"/>
                <a:sym typeface="Roboto"/>
              </a:endParaRPr>
            </a:p>
          </p:txBody>
        </p:sp>
        <p:sp>
          <p:nvSpPr>
            <p:cNvPr id="166" name="Google Shape;166;p15"/>
            <p:cNvSpPr txBox="1"/>
            <p:nvPr/>
          </p:nvSpPr>
          <p:spPr>
            <a:xfrm rot="-2700000">
              <a:off x="818801"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Web Scraping</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Data Cleaning</a:t>
              </a:r>
              <a:endParaRPr sz="1200">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txBox="1"/>
          <p:nvPr>
            <p:ph type="title"/>
          </p:nvPr>
        </p:nvSpPr>
        <p:spPr>
          <a:xfrm>
            <a:off x="819150" y="845600"/>
            <a:ext cx="75057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 Data: Web Scraping</a:t>
            </a:r>
            <a:endParaRPr/>
          </a:p>
          <a:p>
            <a:pPr indent="0" lvl="0" marL="0" rtl="0" algn="l">
              <a:spcBef>
                <a:spcPts val="0"/>
              </a:spcBef>
              <a:spcAft>
                <a:spcPts val="0"/>
              </a:spcAft>
              <a:buNone/>
            </a:pPr>
            <a:r>
              <a:t/>
            </a:r>
            <a:endParaRPr/>
          </a:p>
        </p:txBody>
      </p:sp>
      <p:sp>
        <p:nvSpPr>
          <p:cNvPr id="172" name="Google Shape;172;p16"/>
          <p:cNvSpPr txBox="1"/>
          <p:nvPr>
            <p:ph idx="1" type="body"/>
          </p:nvPr>
        </p:nvSpPr>
        <p:spPr>
          <a:xfrm>
            <a:off x="819150" y="1408700"/>
            <a:ext cx="7505700" cy="303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used Selenium Webdriver to scrape the data of 1,095 books from ‘Cookbooks, Food &amp; Wine’ category on Amazon.com.</a:t>
            </a:r>
            <a:endParaRPr sz="1800"/>
          </a:p>
          <a:p>
            <a:pPr indent="-342900" lvl="0" marL="457200" rtl="0" algn="l">
              <a:spcBef>
                <a:spcPts val="0"/>
              </a:spcBef>
              <a:spcAft>
                <a:spcPts val="0"/>
              </a:spcAft>
              <a:buSzPts val="1800"/>
              <a:buChar char="●"/>
            </a:pPr>
            <a:r>
              <a:rPr lang="en" sz="1800"/>
              <a:t>There are 9 main categories we are interested</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pic>
        <p:nvPicPr>
          <p:cNvPr id="173" name="Google Shape;173;p16"/>
          <p:cNvPicPr preferRelativeResize="0"/>
          <p:nvPr/>
        </p:nvPicPr>
        <p:blipFill rotWithShape="1">
          <a:blip r:embed="rId3">
            <a:alphaModFix/>
          </a:blip>
          <a:srcRect b="32239" l="0" r="0" t="32097"/>
          <a:stretch/>
        </p:blipFill>
        <p:spPr>
          <a:xfrm>
            <a:off x="650975" y="2604350"/>
            <a:ext cx="7842050" cy="183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type="title"/>
          </p:nvPr>
        </p:nvSpPr>
        <p:spPr>
          <a:xfrm>
            <a:off x="819150" y="459825"/>
            <a:ext cx="75057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WordCloud of Book Titles</a:t>
            </a:r>
            <a:endParaRPr/>
          </a:p>
          <a:p>
            <a:pPr indent="0" lvl="0" marL="0" rtl="0" algn="l">
              <a:spcBef>
                <a:spcPts val="0"/>
              </a:spcBef>
              <a:spcAft>
                <a:spcPts val="0"/>
              </a:spcAft>
              <a:buNone/>
            </a:pPr>
            <a:r>
              <a:t/>
            </a:r>
            <a:endParaRPr/>
          </a:p>
        </p:txBody>
      </p:sp>
      <p:sp>
        <p:nvSpPr>
          <p:cNvPr id="179" name="Google Shape;179;p17"/>
          <p:cNvSpPr txBox="1"/>
          <p:nvPr>
            <p:ph idx="1" type="body"/>
          </p:nvPr>
        </p:nvSpPr>
        <p:spPr>
          <a:xfrm>
            <a:off x="980450" y="1562275"/>
            <a:ext cx="7505700" cy="30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80" name="Google Shape;180;p17"/>
          <p:cNvPicPr preferRelativeResize="0"/>
          <p:nvPr/>
        </p:nvPicPr>
        <p:blipFill>
          <a:blip r:embed="rId3">
            <a:alphaModFix/>
          </a:blip>
          <a:stretch>
            <a:fillRect/>
          </a:stretch>
        </p:blipFill>
        <p:spPr>
          <a:xfrm>
            <a:off x="1462075" y="1228325"/>
            <a:ext cx="6219833" cy="314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819150" y="845600"/>
            <a:ext cx="75057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words: Title and Intro</a:t>
            </a:r>
            <a:endParaRPr/>
          </a:p>
        </p:txBody>
      </p:sp>
      <p:sp>
        <p:nvSpPr>
          <p:cNvPr id="186" name="Google Shape;186;p18"/>
          <p:cNvSpPr txBox="1"/>
          <p:nvPr>
            <p:ph idx="1" type="body"/>
          </p:nvPr>
        </p:nvSpPr>
        <p:spPr>
          <a:xfrm>
            <a:off x="819150" y="1408700"/>
            <a:ext cx="7505700" cy="30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87" name="Google Shape;187;p18"/>
          <p:cNvPicPr preferRelativeResize="0"/>
          <p:nvPr/>
        </p:nvPicPr>
        <p:blipFill rotWithShape="1">
          <a:blip r:embed="rId3">
            <a:alphaModFix/>
          </a:blip>
          <a:srcRect b="0" l="22001" r="21669" t="0"/>
          <a:stretch/>
        </p:blipFill>
        <p:spPr>
          <a:xfrm>
            <a:off x="1047750" y="1555500"/>
            <a:ext cx="3483526" cy="2934851"/>
          </a:xfrm>
          <a:prstGeom prst="rect">
            <a:avLst/>
          </a:prstGeom>
          <a:noFill/>
          <a:ln>
            <a:noFill/>
          </a:ln>
        </p:spPr>
      </p:pic>
      <p:pic>
        <p:nvPicPr>
          <p:cNvPr id="188" name="Google Shape;188;p18"/>
          <p:cNvPicPr preferRelativeResize="0"/>
          <p:nvPr/>
        </p:nvPicPr>
        <p:blipFill rotWithShape="1">
          <a:blip r:embed="rId4">
            <a:alphaModFix/>
          </a:blip>
          <a:srcRect b="0" l="22342" r="22530" t="0"/>
          <a:stretch/>
        </p:blipFill>
        <p:spPr>
          <a:xfrm>
            <a:off x="4731275" y="1599522"/>
            <a:ext cx="3483526" cy="30658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19150" y="845600"/>
            <a:ext cx="75057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Correlation</a:t>
            </a:r>
            <a:endParaRPr/>
          </a:p>
        </p:txBody>
      </p:sp>
      <p:sp>
        <p:nvSpPr>
          <p:cNvPr id="194" name="Google Shape;194;p19"/>
          <p:cNvSpPr txBox="1"/>
          <p:nvPr>
            <p:ph idx="1" type="body"/>
          </p:nvPr>
        </p:nvSpPr>
        <p:spPr>
          <a:xfrm>
            <a:off x="819150" y="1408700"/>
            <a:ext cx="7505700" cy="30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95" name="Google Shape;195;p19"/>
          <p:cNvPicPr preferRelativeResize="0"/>
          <p:nvPr/>
        </p:nvPicPr>
        <p:blipFill>
          <a:blip r:embed="rId3">
            <a:alphaModFix/>
          </a:blip>
          <a:stretch>
            <a:fillRect/>
          </a:stretch>
        </p:blipFill>
        <p:spPr>
          <a:xfrm>
            <a:off x="4433887" y="1408700"/>
            <a:ext cx="4044375" cy="3242751"/>
          </a:xfrm>
          <a:prstGeom prst="rect">
            <a:avLst/>
          </a:prstGeom>
          <a:noFill/>
          <a:ln>
            <a:noFill/>
          </a:ln>
        </p:spPr>
      </p:pic>
      <p:sp>
        <p:nvSpPr>
          <p:cNvPr id="196" name="Google Shape;196;p19"/>
          <p:cNvSpPr txBox="1"/>
          <p:nvPr/>
        </p:nvSpPr>
        <p:spPr>
          <a:xfrm>
            <a:off x="972125" y="1450925"/>
            <a:ext cx="3245400" cy="15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Positive correlation include: (hardcover_price, star), (kindle_price, star), (hardcover_price, kindle_price)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 sz="1800">
                <a:latin typeface="Calibri"/>
                <a:ea typeface="Calibri"/>
                <a:cs typeface="Calibri"/>
                <a:sym typeface="Calibri"/>
              </a:rPr>
              <a:t>Negative correlation include: (book_rank, star), (book_rank,review_amount)</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819150" y="513400"/>
            <a:ext cx="75057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Amazon.com </a:t>
            </a:r>
            <a:r>
              <a:rPr lang="en"/>
              <a:t>Sentiment L</a:t>
            </a:r>
            <a:r>
              <a:rPr lang="en"/>
              <a:t>abels</a:t>
            </a:r>
            <a:endParaRPr/>
          </a:p>
        </p:txBody>
      </p:sp>
      <p:sp>
        <p:nvSpPr>
          <p:cNvPr id="202" name="Google Shape;202;p20"/>
          <p:cNvSpPr txBox="1"/>
          <p:nvPr>
            <p:ph idx="1" type="body"/>
          </p:nvPr>
        </p:nvSpPr>
        <p:spPr>
          <a:xfrm>
            <a:off x="819150" y="1103150"/>
            <a:ext cx="7505700" cy="33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After reviewing 10,685 reviews, we find out Amazon labels the sentiment based on the ratings of star.</a:t>
            </a:r>
            <a:endParaRPr sz="1400"/>
          </a:p>
        </p:txBody>
      </p:sp>
      <p:pic>
        <p:nvPicPr>
          <p:cNvPr id="203" name="Google Shape;203;p20"/>
          <p:cNvPicPr preferRelativeResize="0"/>
          <p:nvPr/>
        </p:nvPicPr>
        <p:blipFill>
          <a:blip r:embed="rId3">
            <a:alphaModFix/>
          </a:blip>
          <a:stretch>
            <a:fillRect/>
          </a:stretch>
        </p:blipFill>
        <p:spPr>
          <a:xfrm>
            <a:off x="1851200" y="1533850"/>
            <a:ext cx="5230350" cy="314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708925" y="514950"/>
            <a:ext cx="7505700" cy="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a:t>
            </a:r>
            <a:r>
              <a:rPr lang="en" sz="1800"/>
              <a:t>Based on Introduction + description</a:t>
            </a:r>
            <a:endParaRPr sz="1800"/>
          </a:p>
        </p:txBody>
      </p:sp>
      <p:sp>
        <p:nvSpPr>
          <p:cNvPr id="209" name="Google Shape;209;p21"/>
          <p:cNvSpPr txBox="1"/>
          <p:nvPr>
            <p:ph idx="1" type="body"/>
          </p:nvPr>
        </p:nvSpPr>
        <p:spPr>
          <a:xfrm>
            <a:off x="819150" y="3245675"/>
            <a:ext cx="7505700" cy="30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10" name="Google Shape;210;p21"/>
          <p:cNvPicPr preferRelativeResize="0"/>
          <p:nvPr/>
        </p:nvPicPr>
        <p:blipFill>
          <a:blip r:embed="rId3">
            <a:alphaModFix/>
          </a:blip>
          <a:stretch>
            <a:fillRect/>
          </a:stretch>
        </p:blipFill>
        <p:spPr>
          <a:xfrm>
            <a:off x="3665400" y="1267288"/>
            <a:ext cx="5157924" cy="2676649"/>
          </a:xfrm>
          <a:prstGeom prst="rect">
            <a:avLst/>
          </a:prstGeom>
          <a:noFill/>
          <a:ln>
            <a:noFill/>
          </a:ln>
        </p:spPr>
      </p:pic>
      <p:pic>
        <p:nvPicPr>
          <p:cNvPr id="211" name="Google Shape;211;p21"/>
          <p:cNvPicPr preferRelativeResize="0"/>
          <p:nvPr/>
        </p:nvPicPr>
        <p:blipFill>
          <a:blip r:embed="rId4">
            <a:alphaModFix/>
          </a:blip>
          <a:stretch>
            <a:fillRect/>
          </a:stretch>
        </p:blipFill>
        <p:spPr>
          <a:xfrm>
            <a:off x="896425" y="2571750"/>
            <a:ext cx="2768974" cy="1785376"/>
          </a:xfrm>
          <a:prstGeom prst="rect">
            <a:avLst/>
          </a:prstGeom>
          <a:noFill/>
          <a:ln>
            <a:noFill/>
          </a:ln>
        </p:spPr>
      </p:pic>
      <p:sp>
        <p:nvSpPr>
          <p:cNvPr id="212" name="Google Shape;212;p21"/>
          <p:cNvSpPr/>
          <p:nvPr/>
        </p:nvSpPr>
        <p:spPr>
          <a:xfrm flipH="1" rot="10800000">
            <a:off x="1500913" y="3677375"/>
            <a:ext cx="183600" cy="1746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txBox="1"/>
          <p:nvPr/>
        </p:nvSpPr>
        <p:spPr>
          <a:xfrm>
            <a:off x="1280413" y="3374300"/>
            <a:ext cx="1157400" cy="1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0000"/>
                </a:solidFill>
                <a:latin typeface="Calibri"/>
                <a:ea typeface="Calibri"/>
                <a:cs typeface="Calibri"/>
                <a:sym typeface="Calibri"/>
              </a:rPr>
              <a:t>local optima</a:t>
            </a:r>
            <a:endParaRPr sz="800">
              <a:solidFill>
                <a:srgbClr val="FF0000"/>
              </a:solidFill>
              <a:latin typeface="Calibri"/>
              <a:ea typeface="Calibri"/>
              <a:cs typeface="Calibri"/>
              <a:sym typeface="Calibri"/>
            </a:endParaRPr>
          </a:p>
        </p:txBody>
      </p:sp>
      <p:sp>
        <p:nvSpPr>
          <p:cNvPr id="214" name="Google Shape;214;p21"/>
          <p:cNvSpPr txBox="1"/>
          <p:nvPr/>
        </p:nvSpPr>
        <p:spPr>
          <a:xfrm>
            <a:off x="560275" y="1179075"/>
            <a:ext cx="3288300" cy="64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Filter all meaningless words, like cook, food, recipes</a:t>
            </a:r>
            <a:endParaRPr>
              <a:latin typeface="Calibri"/>
              <a:ea typeface="Calibri"/>
              <a:cs typeface="Calibri"/>
              <a:sym typeface="Calibri"/>
            </a:endParaRPr>
          </a:p>
          <a:p>
            <a:pPr indent="0" lvl="0" marL="0" rtl="0" algn="l">
              <a:spcBef>
                <a:spcPts val="0"/>
              </a:spcBef>
              <a:spcAft>
                <a:spcPts val="0"/>
              </a:spcAft>
              <a:buNone/>
            </a:pPr>
            <a:r>
              <a:t/>
            </a:r>
            <a:endParaRPr sz="9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Find optimal number of clusters by using silhouette_score</a:t>
            </a:r>
            <a:endParaRPr>
              <a:latin typeface="Calibri"/>
              <a:ea typeface="Calibri"/>
              <a:cs typeface="Calibri"/>
              <a:sym typeface="Calibri"/>
            </a:endParaRPr>
          </a:p>
        </p:txBody>
      </p:sp>
      <p:sp>
        <p:nvSpPr>
          <p:cNvPr id="215" name="Google Shape;215;p21"/>
          <p:cNvSpPr txBox="1"/>
          <p:nvPr/>
        </p:nvSpPr>
        <p:spPr>
          <a:xfrm>
            <a:off x="560275" y="4215850"/>
            <a:ext cx="4445400" cy="367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KMeansClusterer( cosine distance, repeat = 20 )</a:t>
            </a:r>
            <a:endParaRPr>
              <a:latin typeface="Calibri"/>
              <a:ea typeface="Calibri"/>
              <a:cs typeface="Calibri"/>
              <a:sym typeface="Calibri"/>
            </a:endParaRPr>
          </a:p>
        </p:txBody>
      </p:sp>
      <p:pic>
        <p:nvPicPr>
          <p:cNvPr id="216" name="Google Shape;216;p21"/>
          <p:cNvPicPr preferRelativeResize="0"/>
          <p:nvPr/>
        </p:nvPicPr>
        <p:blipFill>
          <a:blip r:embed="rId5">
            <a:alphaModFix/>
          </a:blip>
          <a:stretch>
            <a:fillRect/>
          </a:stretch>
        </p:blipFill>
        <p:spPr>
          <a:xfrm>
            <a:off x="1036325" y="2289603"/>
            <a:ext cx="2336196" cy="2374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