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90" r:id="rId3"/>
    <p:sldId id="285" r:id="rId4"/>
    <p:sldId id="288" r:id="rId5"/>
    <p:sldId id="360" r:id="rId6"/>
    <p:sldId id="358" r:id="rId7"/>
    <p:sldId id="385" r:id="rId8"/>
    <p:sldId id="290" r:id="rId9"/>
    <p:sldId id="346" r:id="rId10"/>
    <p:sldId id="383" r:id="rId11"/>
    <p:sldId id="384"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1" r:id="rId32"/>
    <p:sldId id="410" r:id="rId33"/>
    <p:sldId id="412" r:id="rId34"/>
    <p:sldId id="413" r:id="rId35"/>
    <p:sldId id="414" r:id="rId36"/>
    <p:sldId id="415" r:id="rId37"/>
    <p:sldId id="416" r:id="rId38"/>
    <p:sldId id="417" r:id="rId39"/>
    <p:sldId id="421" r:id="rId40"/>
    <p:sldId id="418" r:id="rId41"/>
    <p:sldId id="419" r:id="rId42"/>
    <p:sldId id="420" r:id="rId43"/>
    <p:sldId id="386" r:id="rId44"/>
    <p:sldId id="387" r:id="rId45"/>
    <p:sldId id="388" r:id="rId46"/>
    <p:sldId id="38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2172" autoAdjust="0"/>
  </p:normalViewPr>
  <p:slideViewPr>
    <p:cSldViewPr>
      <p:cViewPr varScale="1">
        <p:scale>
          <a:sx n="105" d="100"/>
          <a:sy n="105" d="100"/>
        </p:scale>
        <p:origin x="-188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1D7BA6-4202-4FEE-805A-09ACD8BE0544}" type="datetimeFigureOut">
              <a:rPr lang="zh-CN" altLang="en-US" smtClean="0"/>
              <a:t>2017/8/3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6F0F0E-FF60-49C6-8429-91017F6429E2}" type="slidenum">
              <a:rPr lang="zh-CN" altLang="en-US" smtClean="0"/>
              <a:t>‹#›</a:t>
            </a:fld>
            <a:endParaRPr lang="zh-CN" altLang="en-US"/>
          </a:p>
        </p:txBody>
      </p:sp>
    </p:spTree>
    <p:extLst>
      <p:ext uri="{BB962C8B-B14F-4D97-AF65-F5344CB8AC3E}">
        <p14:creationId xmlns:p14="http://schemas.microsoft.com/office/powerpoint/2010/main" val="1940346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t>固件系统一般意义上指写入到</a:t>
            </a:r>
            <a:r>
              <a:rPr lang="en-US" altLang="zh-CN" sz="1200" b="0" dirty="0" smtClean="0"/>
              <a:t>EROM</a:t>
            </a:r>
            <a:r>
              <a:rPr lang="zh-CN" altLang="en-US" sz="1200" b="0" dirty="0" smtClean="0"/>
              <a:t>、</a:t>
            </a:r>
            <a:r>
              <a:rPr lang="en-US" altLang="zh-CN" sz="1200" b="0" dirty="0" smtClean="0"/>
              <a:t>EPROM</a:t>
            </a:r>
            <a:r>
              <a:rPr lang="zh-CN" altLang="en-US" sz="1200" b="0" dirty="0" smtClean="0"/>
              <a:t>、</a:t>
            </a:r>
            <a:r>
              <a:rPr lang="en-US" altLang="zh-CN" sz="1200" b="0" dirty="0" smtClean="0"/>
              <a:t>FLASH</a:t>
            </a:r>
            <a:r>
              <a:rPr lang="zh-CN" altLang="en-US" sz="1200" b="0" dirty="0" smtClean="0"/>
              <a:t>中的程序代码，是固化在芯片内部的程序，负责控制、管理、协调芯片及外围硬件资源，担任着系统最基础的工作。</a:t>
            </a:r>
          </a:p>
          <a:p>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3</a:t>
            </a:fld>
            <a:endParaRPr lang="zh-CN" altLang="en-US"/>
          </a:p>
        </p:txBody>
      </p:sp>
    </p:spTree>
    <p:extLst>
      <p:ext uri="{BB962C8B-B14F-4D97-AF65-F5344CB8AC3E}">
        <p14:creationId xmlns:p14="http://schemas.microsoft.com/office/powerpoint/2010/main" val="39253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工程只用到一个</a:t>
            </a:r>
            <a:r>
              <a:rPr lang="en-US" altLang="zh-CN" dirty="0" err="1" smtClean="0"/>
              <a:t>microblaze</a:t>
            </a:r>
            <a:r>
              <a:rPr lang="zh-CN" altLang="en-US" dirty="0" smtClean="0"/>
              <a:t>处理器，因此选择单处理器</a:t>
            </a:r>
            <a:endParaRPr lang="en-US" altLang="zh-CN" dirty="0" smtClean="0"/>
          </a:p>
          <a:p>
            <a:r>
              <a:rPr lang="en-US" altLang="zh-CN" dirty="0" smtClean="0"/>
              <a:t>2.Next</a:t>
            </a:r>
            <a:r>
              <a:rPr lang="zh-CN" altLang="en-US" dirty="0" smtClean="0"/>
              <a:t>进入下一步</a:t>
            </a:r>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19</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1.FPGA</a:t>
            </a:r>
            <a:r>
              <a:rPr lang="zh-CN" altLang="en-US" dirty="0" smtClean="0"/>
              <a:t>提供</a:t>
            </a:r>
            <a:r>
              <a:rPr lang="en-US" altLang="zh-CN" dirty="0" smtClean="0"/>
              <a:t>50MHz</a:t>
            </a:r>
            <a:r>
              <a:rPr lang="zh-CN" altLang="en-US" dirty="0" smtClean="0"/>
              <a:t>的参考时钟</a:t>
            </a:r>
            <a:endParaRPr lang="en-US" altLang="zh-CN" dirty="0" smtClean="0"/>
          </a:p>
          <a:p>
            <a:r>
              <a:rPr lang="en-US" altLang="zh-CN" dirty="0" smtClean="0"/>
              <a:t>2.</a:t>
            </a:r>
            <a:r>
              <a:rPr lang="zh-CN" altLang="en-US" dirty="0" smtClean="0"/>
              <a:t>处理器类型选择</a:t>
            </a:r>
            <a:r>
              <a:rPr lang="en-US" altLang="zh-CN" dirty="0" err="1" smtClean="0"/>
              <a:t>microblaze</a:t>
            </a:r>
            <a:r>
              <a:rPr lang="zh-CN" altLang="en-US" dirty="0" smtClean="0"/>
              <a:t>处理器，对于有</a:t>
            </a:r>
            <a:r>
              <a:rPr lang="en-US" altLang="zh-CN" dirty="0" err="1" smtClean="0"/>
              <a:t>powerPC</a:t>
            </a:r>
            <a:r>
              <a:rPr lang="zh-CN" altLang="en-US" dirty="0" smtClean="0"/>
              <a:t>硬核处理器的</a:t>
            </a:r>
            <a:r>
              <a:rPr lang="en-US" altLang="zh-CN" dirty="0" smtClean="0"/>
              <a:t>FPGA</a:t>
            </a:r>
            <a:r>
              <a:rPr lang="zh-CN" altLang="en-US" dirty="0" smtClean="0"/>
              <a:t>可以选择</a:t>
            </a:r>
            <a:r>
              <a:rPr lang="en-US" altLang="zh-CN" dirty="0" err="1" smtClean="0"/>
              <a:t>powerPC</a:t>
            </a:r>
            <a:endParaRPr lang="en-US" altLang="zh-CN" dirty="0" smtClean="0"/>
          </a:p>
          <a:p>
            <a:r>
              <a:rPr lang="en-US" altLang="zh-CN" dirty="0" smtClean="0"/>
              <a:t>3.Microblaze</a:t>
            </a:r>
            <a:r>
              <a:rPr lang="zh-CN" altLang="en-US" dirty="0" smtClean="0"/>
              <a:t>系统的时钟不能超过，由参考时钟倍频或分频得到，这里选择的处理器时钟为</a:t>
            </a:r>
            <a:r>
              <a:rPr lang="en-US" altLang="zh-CN" dirty="0" smtClean="0"/>
              <a:t>50MHz</a:t>
            </a:r>
          </a:p>
          <a:p>
            <a:r>
              <a:rPr lang="en-US" altLang="zh-CN" dirty="0" smtClean="0"/>
              <a:t>4.Microblaze</a:t>
            </a:r>
            <a:r>
              <a:rPr lang="zh-CN" altLang="en-US" dirty="0" smtClean="0"/>
              <a:t>处理器的内存选择</a:t>
            </a:r>
            <a:r>
              <a:rPr lang="en-US" altLang="zh-CN" dirty="0" smtClean="0"/>
              <a:t>64KB</a:t>
            </a:r>
            <a:r>
              <a:rPr lang="zh-CN" altLang="en-US" dirty="0" smtClean="0"/>
              <a:t>，如果系统很复杂，要相应的提高容量</a:t>
            </a:r>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20</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添加外设</a:t>
            </a:r>
            <a:endParaRPr lang="en-US" altLang="zh-CN" dirty="0" smtClean="0"/>
          </a:p>
          <a:p>
            <a:r>
              <a:rPr lang="en-US" altLang="zh-CN" dirty="0" smtClean="0"/>
              <a:t>2.</a:t>
            </a:r>
            <a:r>
              <a:rPr lang="zh-CN" altLang="en-US" dirty="0" smtClean="0"/>
              <a:t>选择器件的</a:t>
            </a:r>
            <a:r>
              <a:rPr lang="en-US" altLang="zh-CN" dirty="0" smtClean="0"/>
              <a:t>IO</a:t>
            </a:r>
            <a:r>
              <a:rPr lang="zh-CN" altLang="en-US" dirty="0" smtClean="0"/>
              <a:t>接口的类型</a:t>
            </a:r>
            <a:endParaRPr lang="en-US" altLang="zh-CN" dirty="0" smtClean="0"/>
          </a:p>
          <a:p>
            <a:r>
              <a:rPr lang="en-US" altLang="zh-CN" dirty="0" smtClean="0"/>
              <a:t>3.</a:t>
            </a:r>
            <a:r>
              <a:rPr lang="zh-CN" altLang="en-US" dirty="0" smtClean="0"/>
              <a:t>选择外挂的器件</a:t>
            </a:r>
            <a:endParaRPr lang="en-US" altLang="zh-CN" dirty="0" smtClean="0"/>
          </a:p>
          <a:p>
            <a:r>
              <a:rPr lang="en-US" altLang="zh-CN" dirty="0" smtClean="0"/>
              <a:t>4.</a:t>
            </a:r>
            <a:r>
              <a:rPr lang="zh-CN" altLang="en-US" dirty="0" smtClean="0"/>
              <a:t>之后一直</a:t>
            </a:r>
            <a:r>
              <a:rPr lang="en-US" altLang="zh-CN" dirty="0" smtClean="0"/>
              <a:t>next</a:t>
            </a:r>
            <a:r>
              <a:rPr lang="zh-CN" altLang="en-US" dirty="0" smtClean="0"/>
              <a:t>直到</a:t>
            </a:r>
            <a:r>
              <a:rPr lang="en-US" altLang="zh-CN" dirty="0" smtClean="0"/>
              <a:t>finish</a:t>
            </a:r>
            <a:r>
              <a:rPr lang="zh-CN" altLang="en-US" dirty="0" smtClean="0"/>
              <a:t>就可以</a:t>
            </a:r>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21</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err="1" smtClean="0"/>
              <a:t>MicroBlaze</a:t>
            </a:r>
            <a:r>
              <a:rPr lang="zh-CN" altLang="en-US" dirty="0" smtClean="0"/>
              <a:t>原生支持的</a:t>
            </a:r>
            <a:r>
              <a:rPr lang="en-US" altLang="zh-CN" dirty="0" smtClean="0"/>
              <a:t>IP</a:t>
            </a:r>
            <a:r>
              <a:rPr lang="zh-CN" altLang="en-US" dirty="0" smtClean="0"/>
              <a:t>核，可以直接调用</a:t>
            </a:r>
            <a:endParaRPr lang="en-US" altLang="zh-CN" dirty="0" smtClean="0"/>
          </a:p>
          <a:p>
            <a:pPr marL="228600" indent="-228600">
              <a:buAutoNum type="arabicPeriod"/>
            </a:pPr>
            <a:r>
              <a:rPr lang="en-US" altLang="zh-CN" dirty="0" err="1" smtClean="0"/>
              <a:t>Microblaze</a:t>
            </a:r>
            <a:r>
              <a:rPr lang="zh-CN" altLang="en-US" dirty="0" smtClean="0"/>
              <a:t>处理器使用到的总线</a:t>
            </a:r>
            <a:endParaRPr lang="en-US" altLang="zh-CN" dirty="0" smtClean="0"/>
          </a:p>
          <a:p>
            <a:pPr marL="228600" indent="-228600">
              <a:buAutoNum type="arabicPeriod"/>
            </a:pPr>
            <a:r>
              <a:rPr lang="en-US" altLang="zh-CN" dirty="0" smtClean="0"/>
              <a:t>Bus Interface</a:t>
            </a:r>
            <a:r>
              <a:rPr lang="zh-CN" altLang="en-US" dirty="0" smtClean="0"/>
              <a:t>确定外设接口挂载在什么总线上，</a:t>
            </a:r>
            <a:r>
              <a:rPr lang="en-US" altLang="zh-CN" dirty="0" smtClean="0"/>
              <a:t>Ports</a:t>
            </a:r>
            <a:r>
              <a:rPr lang="zh-CN" altLang="en-US" dirty="0" smtClean="0"/>
              <a:t>是外设接口的端口连接关系包括与总线的连接和与外设的连接，</a:t>
            </a:r>
            <a:r>
              <a:rPr lang="en-US" altLang="zh-CN" dirty="0" smtClean="0"/>
              <a:t>Address</a:t>
            </a:r>
            <a:r>
              <a:rPr lang="zh-CN" altLang="en-US" dirty="0" smtClean="0"/>
              <a:t>是为每一个外设分配地址空间，可以自动分配避免冲突</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22</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在</a:t>
            </a:r>
            <a:r>
              <a:rPr lang="en-US" altLang="zh-CN" dirty="0" smtClean="0"/>
              <a:t>IP</a:t>
            </a:r>
            <a:r>
              <a:rPr lang="zh-CN" altLang="en-US" dirty="0" smtClean="0"/>
              <a:t>目录中找到</a:t>
            </a:r>
            <a:r>
              <a:rPr lang="en-US" altLang="zh-CN" dirty="0" err="1" smtClean="0"/>
              <a:t>xps_iicIP</a:t>
            </a:r>
            <a:r>
              <a:rPr lang="zh-CN" altLang="en-US" dirty="0" smtClean="0"/>
              <a:t>右键选择</a:t>
            </a:r>
            <a:r>
              <a:rPr lang="en-US" altLang="zh-CN" dirty="0" smtClean="0"/>
              <a:t>Add IP</a:t>
            </a:r>
          </a:p>
        </p:txBody>
      </p:sp>
      <p:sp>
        <p:nvSpPr>
          <p:cNvPr id="4" name="灯片编号占位符 3"/>
          <p:cNvSpPr>
            <a:spLocks noGrp="1"/>
          </p:cNvSpPr>
          <p:nvPr>
            <p:ph type="sldNum" sz="quarter" idx="10"/>
          </p:nvPr>
        </p:nvSpPr>
        <p:spPr/>
        <p:txBody>
          <a:bodyPr/>
          <a:lstStyle/>
          <a:p>
            <a:fld id="{186F0F0E-FF60-49C6-8429-91017F6429E2}" type="slidenum">
              <a:rPr lang="zh-CN" altLang="en-US" smtClean="0"/>
              <a:t>23</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对</a:t>
            </a:r>
            <a:r>
              <a:rPr lang="en-US" altLang="zh-CN" dirty="0" smtClean="0"/>
              <a:t>IP</a:t>
            </a:r>
            <a:r>
              <a:rPr lang="zh-CN" altLang="en-US" dirty="0" smtClean="0"/>
              <a:t>做相应的配置，根据外设的要求；</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24</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选择</a:t>
            </a:r>
            <a:r>
              <a:rPr lang="en-US" altLang="zh-CN" dirty="0" smtClean="0"/>
              <a:t>Bus Interfaces</a:t>
            </a:r>
            <a:r>
              <a:rPr lang="zh-CN" altLang="en-US" dirty="0" smtClean="0"/>
              <a:t>；</a:t>
            </a:r>
            <a:endParaRPr lang="en-US" altLang="zh-CN" dirty="0" smtClean="0"/>
          </a:p>
          <a:p>
            <a:pPr marL="228600" indent="-228600">
              <a:buAutoNum type="arabicPeriod"/>
            </a:pPr>
            <a:r>
              <a:rPr lang="zh-CN" altLang="en-US" dirty="0" smtClean="0"/>
              <a:t>将</a:t>
            </a:r>
            <a:r>
              <a:rPr lang="en-US" altLang="zh-CN" dirty="0" err="1" smtClean="0"/>
              <a:t>iic</a:t>
            </a:r>
            <a:r>
              <a:rPr lang="zh-CN" altLang="en-US" dirty="0" smtClean="0"/>
              <a:t>接口挂载在 </a:t>
            </a:r>
            <a:r>
              <a:rPr lang="en-US" altLang="zh-CN" dirty="0" err="1" smtClean="0"/>
              <a:t>mb_plb</a:t>
            </a:r>
            <a:r>
              <a:rPr lang="zh-CN" altLang="en-US" dirty="0" smtClean="0"/>
              <a:t>总线上</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25</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选择</a:t>
            </a:r>
            <a:r>
              <a:rPr lang="en-US" altLang="zh-CN" dirty="0" smtClean="0"/>
              <a:t>Ports</a:t>
            </a:r>
          </a:p>
          <a:p>
            <a:pPr marL="228600" indent="-228600">
              <a:buAutoNum type="arabicPeriod"/>
            </a:pPr>
            <a:r>
              <a:rPr lang="zh-CN" altLang="en-US" dirty="0" smtClean="0"/>
              <a:t>将</a:t>
            </a:r>
            <a:r>
              <a:rPr lang="en-US" altLang="zh-CN" dirty="0" err="1" smtClean="0"/>
              <a:t>Sda</a:t>
            </a:r>
            <a:r>
              <a:rPr lang="zh-CN" altLang="en-US" dirty="0" smtClean="0"/>
              <a:t>和</a:t>
            </a:r>
            <a:r>
              <a:rPr lang="en-US" altLang="zh-CN" dirty="0" err="1" smtClean="0"/>
              <a:t>Scl</a:t>
            </a:r>
            <a:r>
              <a:rPr lang="zh-CN" altLang="en-US" dirty="0" smtClean="0"/>
              <a:t>设置成外部端口，用来了</a:t>
            </a:r>
            <a:r>
              <a:rPr lang="en-US" altLang="zh-CN" dirty="0" smtClean="0"/>
              <a:t>INA209</a:t>
            </a:r>
            <a:r>
              <a:rPr lang="zh-CN" altLang="en-US" dirty="0" smtClean="0"/>
              <a:t>外设进行连接通信</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26</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选择</a:t>
            </a:r>
            <a:r>
              <a:rPr lang="en-US" altLang="zh-CN" dirty="0" smtClean="0"/>
              <a:t>Ports</a:t>
            </a:r>
          </a:p>
          <a:p>
            <a:pPr marL="228600" indent="-228600">
              <a:buAutoNum type="arabicPeriod"/>
            </a:pPr>
            <a:r>
              <a:rPr lang="zh-CN" altLang="en-US" dirty="0" smtClean="0"/>
              <a:t>打开</a:t>
            </a:r>
            <a:r>
              <a:rPr lang="en-US" altLang="zh-CN" dirty="0" smtClean="0"/>
              <a:t>External Ports</a:t>
            </a:r>
          </a:p>
          <a:p>
            <a:pPr marL="228600" indent="-228600">
              <a:buAutoNum type="arabicPeriod"/>
            </a:pPr>
            <a:r>
              <a:rPr lang="zh-CN" altLang="en-US" dirty="0" smtClean="0"/>
              <a:t>可以看到</a:t>
            </a:r>
            <a:r>
              <a:rPr lang="en-US" altLang="zh-CN" dirty="0" err="1" smtClean="0"/>
              <a:t>Scl</a:t>
            </a:r>
            <a:r>
              <a:rPr lang="zh-CN" altLang="en-US" dirty="0" smtClean="0"/>
              <a:t>和</a:t>
            </a:r>
            <a:r>
              <a:rPr lang="en-US" altLang="zh-CN" dirty="0" err="1" smtClean="0"/>
              <a:t>Sda</a:t>
            </a:r>
            <a:r>
              <a:rPr lang="zh-CN" altLang="en-US" dirty="0" smtClean="0"/>
              <a:t>设置成了外部引脚，在约束文件里面将这里两个引脚约束到实际的物理管脚上就可以了</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27</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选择</a:t>
            </a:r>
            <a:r>
              <a:rPr lang="en-US" altLang="zh-CN" dirty="0" smtClean="0"/>
              <a:t>Addresses</a:t>
            </a:r>
          </a:p>
          <a:p>
            <a:pPr marL="228600" indent="-228600">
              <a:buAutoNum type="arabicPeriod"/>
            </a:pPr>
            <a:r>
              <a:rPr lang="zh-CN" altLang="en-US" dirty="0" smtClean="0"/>
              <a:t>打开</a:t>
            </a:r>
            <a:r>
              <a:rPr lang="en-US" altLang="zh-CN" dirty="0" smtClean="0"/>
              <a:t>Unmapped Addresses</a:t>
            </a:r>
            <a:r>
              <a:rPr lang="zh-CN" altLang="en-US" dirty="0" smtClean="0"/>
              <a:t>可以看到刚添加的</a:t>
            </a:r>
            <a:r>
              <a:rPr lang="en-US" altLang="zh-CN" dirty="0" smtClean="0"/>
              <a:t>IP</a:t>
            </a:r>
            <a:r>
              <a:rPr lang="zh-CN" altLang="en-US" dirty="0" smtClean="0"/>
              <a:t>还没有分配地址，在这里选择分配</a:t>
            </a:r>
            <a:r>
              <a:rPr lang="en-US" altLang="zh-CN" dirty="0" smtClean="0"/>
              <a:t>64K</a:t>
            </a:r>
            <a:r>
              <a:rPr lang="zh-CN" altLang="en-US" dirty="0" smtClean="0"/>
              <a:t>地址空间</a:t>
            </a:r>
            <a:endParaRPr lang="en-US" altLang="zh-CN" dirty="0" smtClean="0"/>
          </a:p>
          <a:p>
            <a:pPr marL="228600" indent="-228600">
              <a:buAutoNum type="arabicPeriod"/>
            </a:pPr>
            <a:r>
              <a:rPr lang="zh-CN" altLang="en-US" dirty="0" smtClean="0"/>
              <a:t>完成后点击</a:t>
            </a:r>
            <a:r>
              <a:rPr lang="en-US" altLang="zh-CN" dirty="0" smtClean="0"/>
              <a:t>3</a:t>
            </a:r>
            <a:r>
              <a:rPr lang="zh-CN" altLang="en-US" dirty="0" smtClean="0"/>
              <a:t>，可以自动为外设分配地址，避免地址冲突</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28</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整个的固件系统包括两个部分。其一是硬件系统的搭建，需要根据应用场景和需求接入不同的外设，其二是对这些外设进行调度的固件程序的开发，包括底层的驱动程序和上层的管理与调度程序。</a:t>
            </a:r>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4</a:t>
            </a:fld>
            <a:endParaRPr lang="zh-CN" altLang="en-US"/>
          </a:p>
        </p:txBody>
      </p:sp>
    </p:spTree>
    <p:extLst>
      <p:ext uri="{BB962C8B-B14F-4D97-AF65-F5344CB8AC3E}">
        <p14:creationId xmlns:p14="http://schemas.microsoft.com/office/powerpoint/2010/main" val="1349044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以上的步骤完成后就可以在工具栏的</a:t>
            </a:r>
            <a:r>
              <a:rPr lang="en-US" altLang="zh-CN" dirty="0" smtClean="0"/>
              <a:t>Hardware</a:t>
            </a:r>
            <a:r>
              <a:rPr lang="zh-CN" altLang="en-US" dirty="0" smtClean="0"/>
              <a:t>项中选择生成网表，完成后</a:t>
            </a:r>
            <a:r>
              <a:rPr lang="en-US" altLang="zh-CN" dirty="0" smtClean="0"/>
              <a:t>XPS</a:t>
            </a:r>
            <a:r>
              <a:rPr lang="zh-CN" altLang="en-US" dirty="0" smtClean="0"/>
              <a:t>里面的工作就完成了，就可以退出</a:t>
            </a:r>
            <a:r>
              <a:rPr lang="en-US" altLang="zh-CN" dirty="0" smtClean="0"/>
              <a:t>XPS</a:t>
            </a:r>
            <a:r>
              <a:rPr lang="zh-CN" altLang="en-US" dirty="0" smtClean="0"/>
              <a:t>，回到</a:t>
            </a:r>
            <a:r>
              <a:rPr lang="en-US" altLang="zh-CN" dirty="0" smtClean="0"/>
              <a:t>ISE</a:t>
            </a:r>
          </a:p>
        </p:txBody>
      </p:sp>
      <p:sp>
        <p:nvSpPr>
          <p:cNvPr id="4" name="灯片编号占位符 3"/>
          <p:cNvSpPr>
            <a:spLocks noGrp="1"/>
          </p:cNvSpPr>
          <p:nvPr>
            <p:ph type="sldNum" sz="quarter" idx="10"/>
          </p:nvPr>
        </p:nvSpPr>
        <p:spPr/>
        <p:txBody>
          <a:bodyPr/>
          <a:lstStyle/>
          <a:p>
            <a:fld id="{186F0F0E-FF60-49C6-8429-91017F6429E2}" type="slidenum">
              <a:rPr lang="zh-CN" altLang="en-US" smtClean="0"/>
              <a:t>29</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选择</a:t>
            </a:r>
            <a:r>
              <a:rPr lang="en-US" altLang="zh-CN" dirty="0" err="1" smtClean="0"/>
              <a:t>microblaze</a:t>
            </a:r>
            <a:r>
              <a:rPr lang="zh-CN" altLang="en-US" dirty="0" smtClean="0"/>
              <a:t>处理器系统</a:t>
            </a:r>
            <a:endParaRPr lang="en-US" altLang="zh-CN" dirty="0" smtClean="0"/>
          </a:p>
          <a:p>
            <a:pPr marL="228600" indent="-228600">
              <a:buAutoNum type="arabicPeriod"/>
            </a:pPr>
            <a:r>
              <a:rPr lang="zh-CN" altLang="en-US" dirty="0" smtClean="0"/>
              <a:t>生成</a:t>
            </a:r>
            <a:r>
              <a:rPr lang="en-US" altLang="zh-CN" dirty="0" err="1" smtClean="0"/>
              <a:t>microblaze</a:t>
            </a:r>
            <a:r>
              <a:rPr lang="zh-CN" altLang="en-US" dirty="0" smtClean="0"/>
              <a:t>处理器系统的顶层硬件模块，之后就可以对这个处理器系统模块进行综合生成位流</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30</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在</a:t>
            </a:r>
            <a:r>
              <a:rPr lang="en-US" altLang="zh-CN" dirty="0" smtClean="0"/>
              <a:t>Design Entry</a:t>
            </a:r>
            <a:r>
              <a:rPr lang="zh-CN" altLang="en-US" dirty="0" smtClean="0"/>
              <a:t>里右键选择</a:t>
            </a:r>
            <a:r>
              <a:rPr lang="en-US" altLang="zh-CN" dirty="0" smtClean="0"/>
              <a:t>Add Copy of Source</a:t>
            </a:r>
            <a:r>
              <a:rPr lang="zh-CN" altLang="en-US" dirty="0" smtClean="0"/>
              <a:t>来添加约束文件的副本</a:t>
            </a:r>
            <a:endParaRPr lang="en-US" altLang="zh-CN" dirty="0" smtClean="0"/>
          </a:p>
          <a:p>
            <a:pPr marL="228600" indent="-228600">
              <a:buAutoNum type="arabicPeriod"/>
            </a:pPr>
            <a:r>
              <a:rPr lang="zh-CN" altLang="en-US" dirty="0" smtClean="0"/>
              <a:t>在</a:t>
            </a:r>
            <a:r>
              <a:rPr lang="en-US" altLang="zh-CN" dirty="0" err="1" smtClean="0"/>
              <a:t>microblaze</a:t>
            </a:r>
            <a:r>
              <a:rPr lang="zh-CN" altLang="en-US" dirty="0" smtClean="0"/>
              <a:t>硬件功工程文件夹内找到</a:t>
            </a:r>
            <a:r>
              <a:rPr lang="en-US" altLang="zh-CN" dirty="0" err="1" smtClean="0"/>
              <a:t>datawenjain</a:t>
            </a:r>
            <a:r>
              <a:rPr lang="zh-CN" altLang="en-US" dirty="0" smtClean="0"/>
              <a:t>夹选择*</a:t>
            </a:r>
            <a:r>
              <a:rPr lang="en-US" altLang="zh-CN" dirty="0" smtClean="0"/>
              <a:t>.</a:t>
            </a:r>
            <a:r>
              <a:rPr lang="en-US" altLang="zh-CN" dirty="0" err="1" smtClean="0"/>
              <a:t>ucf</a:t>
            </a:r>
            <a:r>
              <a:rPr lang="zh-CN" altLang="en-US" dirty="0" smtClean="0"/>
              <a:t>文件打开</a:t>
            </a:r>
            <a:endParaRPr lang="en-US" altLang="zh-CN" dirty="0" smtClean="0"/>
          </a:p>
          <a:p>
            <a:pPr marL="228600" indent="-228600">
              <a:buAutoNum type="arabicPeriod"/>
            </a:pPr>
            <a:r>
              <a:rPr lang="zh-CN" altLang="en-US" dirty="0" smtClean="0"/>
              <a:t>打开约束文件，根据具体的板子信息在约束文件里约束端口到相应的物理引脚上</a:t>
            </a:r>
            <a:endParaRPr lang="en-US" altLang="zh-CN" dirty="0" smtClean="0"/>
          </a:p>
          <a:p>
            <a:pPr marL="228600" indent="-228600">
              <a:buAutoNum type="arabicPeriod"/>
            </a:pPr>
            <a:r>
              <a:rPr lang="zh-CN" altLang="en-US" dirty="0" smtClean="0"/>
              <a:t>之后就可以对硬件工程进行综合、实现、生成位流操作</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31</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在以上的过程完成后就可以将系统配置位流导入到</a:t>
            </a:r>
            <a:r>
              <a:rPr lang="en-US" altLang="zh-CN" dirty="0" smtClean="0"/>
              <a:t>SDK</a:t>
            </a:r>
            <a:r>
              <a:rPr lang="zh-CN" altLang="en-US" dirty="0" smtClean="0"/>
              <a:t>工程里</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32</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33</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1</a:t>
            </a:r>
            <a:r>
              <a:rPr lang="zh-CN" altLang="en-US" dirty="0" smtClean="0"/>
              <a:t>是工程窗口</a:t>
            </a:r>
            <a:endParaRPr lang="en-US" altLang="zh-CN" dirty="0" smtClean="0"/>
          </a:p>
          <a:p>
            <a:pPr marL="228600" indent="-228600">
              <a:buAutoNum type="arabicPeriod"/>
            </a:pPr>
            <a:r>
              <a:rPr lang="en-US" altLang="zh-CN" dirty="0" smtClean="0"/>
              <a:t>2</a:t>
            </a:r>
            <a:r>
              <a:rPr lang="zh-CN" altLang="en-US" dirty="0" smtClean="0"/>
              <a:t>是文件查看和编辑窗口</a:t>
            </a:r>
            <a:endParaRPr lang="en-US" altLang="zh-CN" dirty="0" smtClean="0"/>
          </a:p>
          <a:p>
            <a:pPr marL="228600" indent="-228600">
              <a:buAutoNum type="arabicPeriod"/>
            </a:pPr>
            <a:r>
              <a:rPr lang="en-US" altLang="zh-CN" dirty="0" smtClean="0"/>
              <a:t>3</a:t>
            </a:r>
            <a:r>
              <a:rPr lang="zh-CN" altLang="en-US" dirty="0" smtClean="0"/>
              <a:t>是工程信息显示的窗口</a:t>
            </a:r>
            <a:endParaRPr lang="en-US" altLang="zh-CN" dirty="0" smtClean="0"/>
          </a:p>
          <a:p>
            <a:pPr marL="228600" indent="-228600">
              <a:buAutoNum type="arabicPeriod"/>
            </a:pPr>
            <a:r>
              <a:rPr lang="en-US" altLang="zh-CN" dirty="0" smtClean="0"/>
              <a:t>4</a:t>
            </a:r>
            <a:r>
              <a:rPr lang="zh-CN" altLang="en-US" dirty="0" smtClean="0"/>
              <a:t>是显示</a:t>
            </a:r>
            <a:r>
              <a:rPr lang="en-US" altLang="zh-CN" dirty="0" smtClean="0"/>
              <a:t>2</a:t>
            </a:r>
            <a:r>
              <a:rPr lang="zh-CN" altLang="en-US" dirty="0" smtClean="0"/>
              <a:t>中打开文件的</a:t>
            </a:r>
            <a:r>
              <a:rPr lang="en-US" altLang="zh-CN" dirty="0" smtClean="0"/>
              <a:t>outline</a:t>
            </a:r>
          </a:p>
        </p:txBody>
      </p:sp>
      <p:sp>
        <p:nvSpPr>
          <p:cNvPr id="4" name="灯片编号占位符 3"/>
          <p:cNvSpPr>
            <a:spLocks noGrp="1"/>
          </p:cNvSpPr>
          <p:nvPr>
            <p:ph type="sldNum" sz="quarter" idx="10"/>
          </p:nvPr>
        </p:nvSpPr>
        <p:spPr/>
        <p:txBody>
          <a:bodyPr/>
          <a:lstStyle/>
          <a:p>
            <a:fld id="{186F0F0E-FF60-49C6-8429-91017F6429E2}" type="slidenum">
              <a:rPr lang="zh-CN" altLang="en-US" smtClean="0"/>
              <a:t>34</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在工具栏的</a:t>
            </a:r>
            <a:r>
              <a:rPr lang="en-US" altLang="zh-CN" dirty="0" smtClean="0"/>
              <a:t>New</a:t>
            </a:r>
            <a:r>
              <a:rPr lang="zh-CN" altLang="en-US" dirty="0" smtClean="0"/>
              <a:t>选项中选择</a:t>
            </a:r>
            <a:r>
              <a:rPr lang="en-US" altLang="zh-CN" dirty="0" smtClean="0"/>
              <a:t>Application Project</a:t>
            </a:r>
            <a:r>
              <a:rPr lang="zh-CN" altLang="en-US" dirty="0" smtClean="0"/>
              <a:t>，新建一个应用工程</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35</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为工程取一个名字；</a:t>
            </a:r>
            <a:endParaRPr lang="en-US" altLang="zh-CN" dirty="0" smtClean="0"/>
          </a:p>
          <a:p>
            <a:pPr marL="228600" indent="-228600">
              <a:buAutoNum type="arabicPeriod"/>
            </a:pPr>
            <a:r>
              <a:rPr lang="zh-CN" altLang="en-US" dirty="0" smtClean="0"/>
              <a:t>为创建的工程添加一个新的</a:t>
            </a:r>
            <a:r>
              <a:rPr lang="en-US" altLang="zh-CN" dirty="0" smtClean="0"/>
              <a:t>BSP</a:t>
            </a:r>
            <a:r>
              <a:rPr lang="zh-CN" altLang="en-US" dirty="0" smtClean="0"/>
              <a:t>文件；</a:t>
            </a:r>
            <a:endParaRPr lang="en-US" altLang="zh-CN" dirty="0" smtClean="0"/>
          </a:p>
          <a:p>
            <a:pPr marL="228600" indent="-228600">
              <a:buAutoNum type="arabicPeriod"/>
            </a:pPr>
            <a:r>
              <a:rPr lang="zh-CN" altLang="en-US" dirty="0" smtClean="0"/>
              <a:t>选择</a:t>
            </a:r>
            <a:r>
              <a:rPr lang="en-US" altLang="zh-CN" dirty="0" smtClean="0"/>
              <a:t>next</a:t>
            </a:r>
            <a:r>
              <a:rPr lang="zh-CN" altLang="en-US" dirty="0" smtClean="0"/>
              <a:t>进入下一步</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36</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为创建的工程选择一个模板；</a:t>
            </a:r>
            <a:endParaRPr lang="en-US" altLang="zh-CN" dirty="0" smtClean="0"/>
          </a:p>
          <a:p>
            <a:pPr marL="228600" indent="-228600">
              <a:buAutoNum type="arabicPeriod"/>
            </a:pPr>
            <a:r>
              <a:rPr lang="en-US" altLang="zh-CN" dirty="0" smtClean="0"/>
              <a:t>Finish</a:t>
            </a:r>
            <a:r>
              <a:rPr lang="zh-CN" altLang="en-US" dirty="0" smtClean="0"/>
              <a:t>完成工程创建。</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37</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test</a:t>
            </a:r>
            <a:r>
              <a:rPr lang="zh-CN" altLang="en-US" dirty="0" smtClean="0"/>
              <a:t>是创建的用户工程，用户的固件程序在</a:t>
            </a:r>
            <a:r>
              <a:rPr lang="en-US" altLang="zh-CN" dirty="0" err="1" smtClean="0"/>
              <a:t>src</a:t>
            </a:r>
            <a:r>
              <a:rPr lang="zh-CN" altLang="en-US" dirty="0" smtClean="0"/>
              <a:t>文件夹下编写</a:t>
            </a:r>
            <a:endParaRPr lang="en-US" altLang="zh-CN" dirty="0" smtClean="0"/>
          </a:p>
          <a:p>
            <a:pPr marL="228600" indent="-228600">
              <a:buAutoNum type="arabicPeriod"/>
            </a:pPr>
            <a:r>
              <a:rPr lang="en-US" altLang="zh-CN" dirty="0" err="1" smtClean="0"/>
              <a:t>test_bsp</a:t>
            </a:r>
            <a:r>
              <a:rPr lang="zh-CN" altLang="en-US" dirty="0" smtClean="0"/>
              <a:t>是</a:t>
            </a:r>
            <a:r>
              <a:rPr lang="en-US" altLang="zh-CN" dirty="0" smtClean="0"/>
              <a:t>BSP</a:t>
            </a:r>
            <a:r>
              <a:rPr lang="zh-CN" altLang="en-US" dirty="0" smtClean="0"/>
              <a:t>工程文件夹，在这个文件夹下是硬件平台各个接口</a:t>
            </a:r>
            <a:r>
              <a:rPr lang="en-US" altLang="zh-CN" dirty="0" smtClean="0"/>
              <a:t>IP</a:t>
            </a:r>
            <a:r>
              <a:rPr lang="zh-CN" altLang="en-US" dirty="0" smtClean="0"/>
              <a:t>的与驱动相关的</a:t>
            </a:r>
            <a:r>
              <a:rPr lang="en-US" altLang="zh-CN" dirty="0" smtClean="0"/>
              <a:t>API</a:t>
            </a:r>
            <a:r>
              <a:rPr lang="zh-CN" altLang="en-US" dirty="0" smtClean="0"/>
              <a:t>函数，用来供用户调用完成想用的功能</a:t>
            </a:r>
            <a:endParaRPr lang="en-US" altLang="zh-CN" dirty="0" smtClean="0"/>
          </a:p>
          <a:p>
            <a:pPr marL="228600" indent="-228600">
              <a:buAutoNum type="arabicPeriod"/>
            </a:pPr>
            <a:r>
              <a:rPr lang="zh-CN" altLang="en-US" dirty="0" smtClean="0"/>
              <a:t>点击</a:t>
            </a:r>
            <a:r>
              <a:rPr lang="en-US" altLang="zh-CN" dirty="0" smtClean="0"/>
              <a:t>3</a:t>
            </a:r>
            <a:r>
              <a:rPr lang="zh-CN" altLang="en-US" dirty="0" smtClean="0"/>
              <a:t>的图标后就可以进行编程下载配置</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38</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t>固件系统一般意义上指写入到</a:t>
            </a:r>
            <a:r>
              <a:rPr lang="en-US" altLang="zh-CN" sz="1200" b="0" dirty="0" smtClean="0"/>
              <a:t>EROM</a:t>
            </a:r>
            <a:r>
              <a:rPr lang="zh-CN" altLang="en-US" sz="1200" b="0" dirty="0" smtClean="0"/>
              <a:t>、</a:t>
            </a:r>
            <a:r>
              <a:rPr lang="en-US" altLang="zh-CN" sz="1200" b="0" dirty="0" smtClean="0"/>
              <a:t>EPROM</a:t>
            </a:r>
            <a:r>
              <a:rPr lang="zh-CN" altLang="en-US" sz="1200" b="0" dirty="0" smtClean="0"/>
              <a:t>、</a:t>
            </a:r>
            <a:r>
              <a:rPr lang="en-US" altLang="zh-CN" sz="1200" b="0" dirty="0" smtClean="0"/>
              <a:t>FLASH</a:t>
            </a:r>
            <a:r>
              <a:rPr lang="zh-CN" altLang="en-US" sz="1200" b="0" dirty="0" smtClean="0"/>
              <a:t>中的程序代码，是固化在芯片内部的程序，负责控制、管理、协调芯片及外围硬件资源，担任着系统最基础的工作。</a:t>
            </a:r>
          </a:p>
          <a:p>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5</a:t>
            </a:fld>
            <a:endParaRPr lang="zh-CN" altLang="en-US"/>
          </a:p>
        </p:txBody>
      </p:sp>
    </p:spTree>
    <p:extLst>
      <p:ext uri="{BB962C8B-B14F-4D97-AF65-F5344CB8AC3E}">
        <p14:creationId xmlns:p14="http://schemas.microsoft.com/office/powerpoint/2010/main" val="2224254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在自己创建的</a:t>
            </a:r>
            <a:r>
              <a:rPr lang="en-US" altLang="zh-CN" dirty="0" smtClean="0"/>
              <a:t>workspace</a:t>
            </a:r>
            <a:r>
              <a:rPr lang="zh-CN" altLang="en-US" dirty="0" smtClean="0"/>
              <a:t>工作空间内的</a:t>
            </a:r>
            <a:r>
              <a:rPr lang="en-US" altLang="zh-CN" dirty="0" err="1" smtClean="0"/>
              <a:t>microblaze_hw_platform</a:t>
            </a:r>
            <a:r>
              <a:rPr lang="zh-CN" altLang="en-US" dirty="0" smtClean="0"/>
              <a:t>文件夹下找到*</a:t>
            </a:r>
            <a:r>
              <a:rPr lang="en-US" altLang="zh-CN" dirty="0" smtClean="0"/>
              <a:t>.bit</a:t>
            </a:r>
            <a:r>
              <a:rPr lang="zh-CN" altLang="en-US" dirty="0" smtClean="0"/>
              <a:t>和</a:t>
            </a:r>
            <a:r>
              <a:rPr lang="en-US" altLang="zh-CN" dirty="0" smtClean="0"/>
              <a:t>*.</a:t>
            </a:r>
            <a:r>
              <a:rPr lang="en-US" altLang="zh-CN" dirty="0" err="1" smtClean="0"/>
              <a:t>bmm</a:t>
            </a:r>
            <a:r>
              <a:rPr lang="zh-CN" altLang="en-US" dirty="0" smtClean="0"/>
              <a:t>文件打开；</a:t>
            </a:r>
            <a:endParaRPr lang="en-US" altLang="zh-CN" dirty="0" smtClean="0"/>
          </a:p>
          <a:p>
            <a:pPr marL="228600" indent="-228600">
              <a:buAutoNum type="arabicPeriod"/>
            </a:pPr>
            <a:r>
              <a:rPr lang="zh-CN" altLang="en-US" dirty="0" smtClean="0"/>
              <a:t>在</a:t>
            </a:r>
            <a:r>
              <a:rPr lang="en-US" altLang="zh-CN" dirty="0" smtClean="0"/>
              <a:t>2</a:t>
            </a:r>
            <a:r>
              <a:rPr lang="zh-CN" altLang="en-US" dirty="0" smtClean="0"/>
              <a:t>的下拉选项中选择相应的固件程序后就可以编程下载了</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39</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经过上述的创建过程就可以完成硬件平台和固件程序的创建与开发，下面演示实验室目前的系统功能。</a:t>
            </a:r>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40</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41</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86F0F0E-FF60-49C6-8429-91017F6429E2}" type="slidenum">
              <a:rPr lang="zh-CN" altLang="en-US" smtClean="0"/>
              <a:t>42</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王健老师新的开发板有广泛的应用场景，需要配套的外设和与之相关的固件驱动程序</a:t>
            </a:r>
            <a:endParaRPr lang="en-US" altLang="zh-CN" sz="2000" dirty="0" smtClean="0"/>
          </a:p>
          <a:p>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46</a:t>
            </a:fld>
            <a:endParaRPr lang="zh-CN" altLang="en-US"/>
          </a:p>
        </p:txBody>
      </p:sp>
    </p:spTree>
    <p:extLst>
      <p:ext uri="{BB962C8B-B14F-4D97-AF65-F5344CB8AC3E}">
        <p14:creationId xmlns:p14="http://schemas.microsoft.com/office/powerpoint/2010/main" val="1554162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t> 以</a:t>
            </a:r>
            <a:r>
              <a:rPr lang="en-US" altLang="zh-CN" sz="1200" b="0" dirty="0" smtClean="0"/>
              <a:t>FPGA</a:t>
            </a:r>
            <a:r>
              <a:rPr lang="zh-CN" altLang="en-US" sz="1200" b="0" dirty="0" smtClean="0"/>
              <a:t>为核心，利用</a:t>
            </a:r>
            <a:r>
              <a:rPr lang="en-US" altLang="zh-CN" sz="1200" b="0" dirty="0" smtClean="0"/>
              <a:t>FPGA</a:t>
            </a:r>
            <a:r>
              <a:rPr lang="zh-CN" altLang="en-US" sz="1200" b="0" dirty="0" smtClean="0"/>
              <a:t>芯片的可编程功能研究一种可对数字集成电路芯片进行功能验证的固件技术，包括以下方面的研究：</a:t>
            </a:r>
            <a:endParaRPr lang="en-US" altLang="zh-CN" sz="1200" b="0" dirty="0" smtClean="0"/>
          </a:p>
          <a:p>
            <a:r>
              <a:rPr lang="zh-CN" altLang="en-US" sz="1200" b="0" dirty="0" smtClean="0"/>
              <a:t>系统架构的研究是为了提高系统整体的工作性能；</a:t>
            </a:r>
            <a:endParaRPr lang="en-US" altLang="zh-CN" sz="1200" b="0" dirty="0" smtClean="0"/>
          </a:p>
          <a:p>
            <a:r>
              <a:rPr lang="zh-CN" altLang="en-US" sz="1200" b="0" dirty="0" smtClean="0"/>
              <a:t>对硬件接口的研究主要工作是研究如何将外设接入系统中；</a:t>
            </a:r>
            <a:endParaRPr lang="en-US" altLang="zh-CN" sz="1200" b="0" dirty="0" smtClean="0"/>
          </a:p>
          <a:p>
            <a:r>
              <a:rPr lang="zh-CN" altLang="en-US" sz="1200" b="0" dirty="0" smtClean="0"/>
              <a:t>驱动程序的研究工作是为了协调系统对各个外设的调度；</a:t>
            </a:r>
            <a:endParaRPr lang="en-US" altLang="zh-CN" sz="1200" b="0" dirty="0" smtClean="0"/>
          </a:p>
          <a:p>
            <a:r>
              <a:rPr lang="zh-CN" altLang="en-US" sz="1200" b="0" dirty="0" smtClean="0"/>
              <a:t>网络通信服务是为了能够远程对固件系统进行控制与操作。</a:t>
            </a:r>
            <a:endParaRPr lang="en-US" altLang="zh-CN" sz="1200" b="0" dirty="0" smtClean="0"/>
          </a:p>
          <a:p>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6</a:t>
            </a:fld>
            <a:endParaRPr lang="zh-CN" altLang="en-US"/>
          </a:p>
        </p:txBody>
      </p:sp>
    </p:spTree>
    <p:extLst>
      <p:ext uri="{BB962C8B-B14F-4D97-AF65-F5344CB8AC3E}">
        <p14:creationId xmlns:p14="http://schemas.microsoft.com/office/powerpoint/2010/main" val="216170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MicroBlaze</a:t>
            </a:r>
            <a:r>
              <a:rPr lang="zh-CN" altLang="en-US" dirty="0" smtClean="0"/>
              <a:t>软核处理器</a:t>
            </a:r>
            <a:endParaRPr lang="en-US" altLang="zh-CN" dirty="0" smtClean="0"/>
          </a:p>
          <a:p>
            <a:pPr marL="0" indent="0">
              <a:buNone/>
            </a:pPr>
            <a:r>
              <a:rPr lang="en-US" altLang="zh-CN" sz="1200" b="0" dirty="0" smtClean="0"/>
              <a:t>        MicroBlaze </a:t>
            </a:r>
            <a:r>
              <a:rPr lang="zh-CN" altLang="en-US" sz="1200" b="0" dirty="0" smtClean="0"/>
              <a:t>采用 </a:t>
            </a:r>
            <a:r>
              <a:rPr lang="en-US" altLang="zh-CN" sz="1200" b="0" dirty="0" smtClean="0"/>
              <a:t>32 </a:t>
            </a:r>
            <a:r>
              <a:rPr lang="zh-CN" altLang="en-US" sz="1200" b="0" dirty="0" smtClean="0"/>
              <a:t>位哈佛 </a:t>
            </a:r>
            <a:r>
              <a:rPr lang="en-US" altLang="zh-CN" sz="1200" b="0" dirty="0" smtClean="0"/>
              <a:t>RISC </a:t>
            </a:r>
            <a:r>
              <a:rPr lang="zh-CN" altLang="en-US" sz="1200" b="0" dirty="0" smtClean="0"/>
              <a:t>架构， 没有区分数据接口为 </a:t>
            </a:r>
            <a:r>
              <a:rPr lang="en-US" altLang="zh-CN" sz="1200" b="0" dirty="0" smtClean="0"/>
              <a:t>IO </a:t>
            </a:r>
            <a:r>
              <a:rPr lang="zh-CN" altLang="en-US" sz="1200" b="0" dirty="0" smtClean="0"/>
              <a:t>或者存储，所以处理器存储的接口是 </a:t>
            </a:r>
            <a:r>
              <a:rPr lang="en-US" altLang="zh-CN" sz="1200" b="0" dirty="0" smtClean="0"/>
              <a:t>PLB</a:t>
            </a:r>
            <a:r>
              <a:rPr lang="zh-CN" altLang="en-US" sz="1200" b="0" dirty="0" smtClean="0"/>
              <a:t>（</a:t>
            </a:r>
            <a:r>
              <a:rPr lang="en-US" altLang="zh-CN" sz="1200" b="0" dirty="0" smtClean="0"/>
              <a:t>Processor Local Bus</a:t>
            </a:r>
            <a:r>
              <a:rPr lang="zh-CN" altLang="en-US" sz="1200" b="0" dirty="0" smtClean="0"/>
              <a:t>） 和 </a:t>
            </a:r>
            <a:r>
              <a:rPr lang="en-US" altLang="zh-CN" sz="1200" b="0" dirty="0" smtClean="0"/>
              <a:t>LMB</a:t>
            </a:r>
            <a:r>
              <a:rPr lang="zh-CN" altLang="en-US" sz="1200" b="0" dirty="0" smtClean="0"/>
              <a:t>（</a:t>
            </a:r>
            <a:r>
              <a:rPr lang="en-US" altLang="zh-CN" sz="1200" b="0" dirty="0" smtClean="0"/>
              <a:t>Local Memory Bus</a:t>
            </a:r>
            <a:r>
              <a:rPr lang="zh-CN" altLang="en-US" sz="1200" b="0" dirty="0" smtClean="0"/>
              <a:t>）， 并且 </a:t>
            </a:r>
            <a:r>
              <a:rPr lang="en-US" altLang="zh-CN" sz="1200" b="0" dirty="0" smtClean="0"/>
              <a:t>LMB </a:t>
            </a:r>
            <a:r>
              <a:rPr lang="zh-CN" altLang="en-US" sz="1200" b="0" dirty="0" smtClean="0"/>
              <a:t>存储地址空间不与 </a:t>
            </a:r>
            <a:r>
              <a:rPr lang="en-US" altLang="zh-CN" sz="1200" b="0" dirty="0" smtClean="0"/>
              <a:t>PLB </a:t>
            </a:r>
            <a:r>
              <a:rPr lang="zh-CN" altLang="en-US" sz="1200" b="0" dirty="0" smtClean="0"/>
              <a:t>重合。 用户开发的接口可以通过 </a:t>
            </a:r>
            <a:r>
              <a:rPr lang="en-US" altLang="zh-CN" sz="1200" b="0" dirty="0" smtClean="0"/>
              <a:t>PLBv46</a:t>
            </a:r>
            <a:r>
              <a:rPr lang="zh-CN" altLang="en-US" sz="1200" b="0" dirty="0" smtClean="0"/>
              <a:t>总线或者 </a:t>
            </a:r>
            <a:r>
              <a:rPr lang="en-US" altLang="zh-CN" sz="1200" b="0" dirty="0" smtClean="0"/>
              <a:t>FSL</a:t>
            </a:r>
            <a:r>
              <a:rPr lang="zh-CN" altLang="en-US" sz="1200" b="0" dirty="0" smtClean="0"/>
              <a:t>（</a:t>
            </a:r>
            <a:r>
              <a:rPr lang="en-US" altLang="zh-CN" sz="1200" b="0" dirty="0" smtClean="0"/>
              <a:t>Fast Simple Link</a:t>
            </a:r>
            <a:r>
              <a:rPr lang="zh-CN" altLang="en-US" sz="1200" b="0" dirty="0" smtClean="0"/>
              <a:t>） 接入系统。</a:t>
            </a:r>
            <a:endParaRPr lang="en-US" altLang="zh-CN" sz="1200" b="0" dirty="0" smtClean="0"/>
          </a:p>
          <a:p>
            <a:pPr marL="0" indent="0">
              <a:buNone/>
            </a:pPr>
            <a:r>
              <a:rPr lang="en-US" altLang="zh-CN" sz="1200" b="0" dirty="0" smtClean="0"/>
              <a:t>        </a:t>
            </a:r>
            <a:r>
              <a:rPr lang="zh-CN" altLang="en-US" sz="1200" b="0" dirty="0" smtClean="0"/>
              <a:t>一般而言，基于总线开发的用户自定义接口通常使用</a:t>
            </a:r>
            <a:r>
              <a:rPr lang="en-US" altLang="zh-CN" sz="1200" b="0" dirty="0" smtClean="0"/>
              <a:t>PLBv46</a:t>
            </a:r>
            <a:r>
              <a:rPr lang="zh-CN" altLang="en-US" sz="1200" b="0" dirty="0" smtClean="0"/>
              <a:t>总线接入系统。</a:t>
            </a:r>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8</a:t>
            </a:fld>
            <a:endParaRPr lang="zh-CN" altLang="en-US"/>
          </a:p>
        </p:txBody>
      </p:sp>
    </p:spTree>
    <p:extLst>
      <p:ext uri="{BB962C8B-B14F-4D97-AF65-F5344CB8AC3E}">
        <p14:creationId xmlns:p14="http://schemas.microsoft.com/office/powerpoint/2010/main" val="407110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添加源</a:t>
            </a:r>
            <a:endParaRPr lang="en-US" altLang="zh-CN" dirty="0" smtClean="0"/>
          </a:p>
          <a:p>
            <a:r>
              <a:rPr lang="en-US" altLang="zh-CN" dirty="0" smtClean="0"/>
              <a:t>2.</a:t>
            </a:r>
            <a:r>
              <a:rPr lang="zh-CN" altLang="en-US" dirty="0" smtClean="0"/>
              <a:t>选择源的类型为嵌入式处理器</a:t>
            </a:r>
            <a:endParaRPr lang="en-US" altLang="zh-CN" dirty="0" smtClean="0"/>
          </a:p>
          <a:p>
            <a:r>
              <a:rPr lang="en-US" altLang="zh-CN" dirty="0" smtClean="0"/>
              <a:t>3.</a:t>
            </a:r>
            <a:r>
              <a:rPr lang="zh-CN" altLang="en-US" dirty="0" smtClean="0"/>
              <a:t>嵌入式处理器的名字为</a:t>
            </a:r>
            <a:r>
              <a:rPr lang="en-US" altLang="zh-CN" dirty="0" err="1" smtClean="0"/>
              <a:t>microblaze</a:t>
            </a:r>
            <a:endParaRPr lang="en-US" altLang="zh-CN" dirty="0" smtClean="0"/>
          </a:p>
          <a:p>
            <a:r>
              <a:rPr lang="en-US" altLang="zh-CN" dirty="0" smtClean="0"/>
              <a:t>4.Next</a:t>
            </a:r>
            <a:r>
              <a:rPr lang="zh-CN" altLang="en-US" dirty="0" smtClean="0"/>
              <a:t>进入</a:t>
            </a:r>
            <a:r>
              <a:rPr lang="en-US" altLang="zh-CN" dirty="0" smtClean="0"/>
              <a:t>BSD</a:t>
            </a:r>
            <a:r>
              <a:rPr lang="zh-CN" altLang="en-US" dirty="0" smtClean="0"/>
              <a:t>向导</a:t>
            </a:r>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15</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对于比较老的</a:t>
            </a:r>
            <a:r>
              <a:rPr lang="en-US" altLang="zh-CN" dirty="0" err="1" smtClean="0"/>
              <a:t>xilinxFPGA</a:t>
            </a:r>
            <a:r>
              <a:rPr lang="zh-CN" altLang="en-US" dirty="0" smtClean="0"/>
              <a:t>芯片只能支持</a:t>
            </a:r>
            <a:r>
              <a:rPr lang="en-US" altLang="zh-CN" dirty="0" smtClean="0"/>
              <a:t>PLB</a:t>
            </a:r>
            <a:r>
              <a:rPr lang="zh-CN" altLang="en-US" dirty="0" smtClean="0"/>
              <a:t>总线系统，新的</a:t>
            </a:r>
            <a:r>
              <a:rPr lang="en-US" altLang="zh-CN" dirty="0" smtClean="0"/>
              <a:t>FPGA</a:t>
            </a:r>
            <a:r>
              <a:rPr lang="zh-CN" altLang="en-US" dirty="0" smtClean="0"/>
              <a:t>可以支持</a:t>
            </a:r>
            <a:r>
              <a:rPr lang="en-US" altLang="zh-CN" dirty="0" smtClean="0"/>
              <a:t>AXI</a:t>
            </a:r>
            <a:r>
              <a:rPr lang="zh-CN" altLang="en-US" dirty="0" smtClean="0"/>
              <a:t>系统</a:t>
            </a:r>
            <a:endParaRPr lang="en-US" altLang="zh-CN" dirty="0" smtClean="0"/>
          </a:p>
          <a:p>
            <a:r>
              <a:rPr lang="en-US" altLang="zh-CN" dirty="0" smtClean="0"/>
              <a:t>2.OK</a:t>
            </a:r>
            <a:r>
              <a:rPr lang="zh-CN" altLang="en-US" dirty="0" smtClean="0"/>
              <a:t>进入下一步</a:t>
            </a:r>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16</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创建一个新的嵌入式处理器</a:t>
            </a:r>
            <a:endParaRPr lang="en-US" altLang="zh-CN" dirty="0" smtClean="0"/>
          </a:p>
          <a:p>
            <a:r>
              <a:rPr lang="en-US" altLang="zh-CN" dirty="0" smtClean="0"/>
              <a:t>2.next</a:t>
            </a:r>
            <a:r>
              <a:rPr lang="zh-CN" altLang="en-US" dirty="0" smtClean="0"/>
              <a:t>进入下一步</a:t>
            </a:r>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17</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选择</a:t>
            </a:r>
            <a:r>
              <a:rPr lang="en-US" altLang="zh-CN" dirty="0" smtClean="0"/>
              <a:t>FPGA</a:t>
            </a:r>
            <a:r>
              <a:rPr lang="zh-CN" altLang="en-US" dirty="0" smtClean="0"/>
              <a:t>芯片的开发板，由于</a:t>
            </a:r>
            <a:r>
              <a:rPr lang="en-US" altLang="zh-CN" dirty="0" smtClean="0"/>
              <a:t>SX55</a:t>
            </a:r>
            <a:r>
              <a:rPr lang="zh-CN" altLang="en-US" dirty="0" smtClean="0"/>
              <a:t>芯片是在实验室自己的开发板上，没有官方的开发板，因此这里不做选择，其他的保持默认即可</a:t>
            </a:r>
            <a:endParaRPr lang="en-US" altLang="zh-CN" dirty="0" smtClean="0"/>
          </a:p>
          <a:p>
            <a:r>
              <a:rPr lang="en-US" altLang="zh-CN" dirty="0" smtClean="0"/>
              <a:t>1.next</a:t>
            </a:r>
            <a:r>
              <a:rPr lang="zh-CN" altLang="en-US" dirty="0" smtClean="0"/>
              <a:t>进入下一步</a:t>
            </a:r>
            <a:endParaRPr lang="zh-CN" altLang="en-US" dirty="0"/>
          </a:p>
        </p:txBody>
      </p:sp>
      <p:sp>
        <p:nvSpPr>
          <p:cNvPr id="4" name="灯片编号占位符 3"/>
          <p:cNvSpPr>
            <a:spLocks noGrp="1"/>
          </p:cNvSpPr>
          <p:nvPr>
            <p:ph type="sldNum" sz="quarter" idx="10"/>
          </p:nvPr>
        </p:nvSpPr>
        <p:spPr/>
        <p:txBody>
          <a:bodyPr/>
          <a:lstStyle/>
          <a:p>
            <a:fld id="{186F0F0E-FF60-49C6-8429-91017F6429E2}" type="slidenum">
              <a:rPr lang="zh-CN" altLang="en-US" smtClean="0"/>
              <a:t>18</a:t>
            </a:fld>
            <a:endParaRPr lang="zh-CN" altLang="en-US"/>
          </a:p>
        </p:txBody>
      </p:sp>
    </p:spTree>
    <p:extLst>
      <p:ext uri="{BB962C8B-B14F-4D97-AF65-F5344CB8AC3E}">
        <p14:creationId xmlns:p14="http://schemas.microsoft.com/office/powerpoint/2010/main" val="2573446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descr="icon 副本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69850"/>
            <a:ext cx="766763"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5"/>
          <p:cNvSpPr>
            <a:spLocks noGrp="1" noChangeArrowheads="1"/>
          </p:cNvSpPr>
          <p:nvPr>
            <p:ph type="ctrTitle" sz="quarter"/>
          </p:nvPr>
        </p:nvSpPr>
        <p:spPr>
          <a:xfrm>
            <a:off x="849313" y="1638300"/>
            <a:ext cx="7772400" cy="1143000"/>
          </a:xfrm>
        </p:spPr>
        <p:txBody>
          <a:bodyPr lIns="92075" tIns="46038" rIns="92075" bIns="46038" anchor="b"/>
          <a:lstStyle>
            <a:lvl1pPr>
              <a:defRPr sz="4000"/>
            </a:lvl1pPr>
          </a:lstStyle>
          <a:p>
            <a:r>
              <a:rPr lang="zh-CN" altLang="en-US" smtClean="0"/>
              <a:t>单击此处编辑母版标题样式</a:t>
            </a:r>
            <a:endParaRPr lang="zh-CN" altLang="en-US"/>
          </a:p>
        </p:txBody>
      </p:sp>
      <p:sp>
        <p:nvSpPr>
          <p:cNvPr id="4102" name="Rectangle 6"/>
          <p:cNvSpPr>
            <a:spLocks noGrp="1" noChangeArrowheads="1"/>
          </p:cNvSpPr>
          <p:nvPr>
            <p:ph type="subTitle" sz="quarter" idx="1"/>
          </p:nvPr>
        </p:nvSpPr>
        <p:spPr>
          <a:xfrm>
            <a:off x="1331913" y="3836988"/>
            <a:ext cx="6400800" cy="1752600"/>
          </a:xfrm>
        </p:spPr>
        <p:txBody>
          <a:bodyPr anchor="ctr"/>
          <a:lstStyle>
            <a:lvl1pPr marL="0" indent="0" algn="ctr">
              <a:buFont typeface="Wingdings" pitchFamily="2" charset="2"/>
              <a:buNone/>
              <a:defRPr sz="2800" b="0"/>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37836347"/>
      </p:ext>
    </p:extLst>
  </p:cSld>
  <p:clrMapOvr>
    <a:masterClrMapping/>
  </p:clrMapOvr>
  <p:transition>
    <p:split orient="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50370487"/>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82550"/>
            <a:ext cx="2076450" cy="5930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82550"/>
            <a:ext cx="6076950" cy="5930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2018632"/>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30142913"/>
      </p:ext>
    </p:extLst>
  </p:cSld>
  <p:clrMapOvr>
    <a:masterClrMapping/>
  </p:clrMapOvr>
  <p:transition>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83535634"/>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83185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83185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06589413"/>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69936039"/>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49468732"/>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231622"/>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08221076"/>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18188584"/>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10"/>
          <p:cNvSpPr>
            <a:spLocks noGrp="1" noChangeArrowheads="1"/>
          </p:cNvSpPr>
          <p:nvPr>
            <p:ph type="body" idx="1"/>
          </p:nvPr>
        </p:nvSpPr>
        <p:spPr bwMode="auto">
          <a:xfrm>
            <a:off x="609600" y="83185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dirty="0" smtClean="0"/>
              <a:t>单击此处编辑母版文本样式</a:t>
            </a:r>
          </a:p>
          <a:p>
            <a:pPr lvl="1"/>
            <a:r>
              <a:rPr lang="zh-CN" altLang="en-US" dirty="0" smtClean="0"/>
              <a:t>第二层</a:t>
            </a:r>
          </a:p>
          <a:p>
            <a:pPr lvl="2"/>
            <a:r>
              <a:rPr lang="zh-CN" altLang="en-US" dirty="0" smtClean="0"/>
              <a:t>第三层</a:t>
            </a:r>
          </a:p>
          <a:p>
            <a:pPr lvl="3"/>
            <a:r>
              <a:rPr lang="zh-CN" altLang="en-US" dirty="0" smtClean="0"/>
              <a:t>第四层</a:t>
            </a:r>
          </a:p>
          <a:p>
            <a:pPr lvl="4"/>
            <a:r>
              <a:rPr lang="zh-CN" altLang="en-US" dirty="0" smtClean="0"/>
              <a:t>第五层</a:t>
            </a:r>
          </a:p>
        </p:txBody>
      </p:sp>
      <p:sp>
        <p:nvSpPr>
          <p:cNvPr id="3083" name="Rectangle 11"/>
          <p:cNvSpPr>
            <a:spLocks noChangeArrowheads="1"/>
          </p:cNvSpPr>
          <p:nvPr/>
        </p:nvSpPr>
        <p:spPr bwMode="auto">
          <a:xfrm>
            <a:off x="323850" y="6435725"/>
            <a:ext cx="8242300" cy="422275"/>
          </a:xfrm>
          <a:prstGeom prst="rect">
            <a:avLst/>
          </a:prstGeom>
          <a:solidFill>
            <a:schemeClr val="bg1"/>
          </a:solidFill>
          <a:ln w="9525">
            <a:noFill/>
            <a:miter lim="800000"/>
            <a:headEnd/>
            <a:tailEnd/>
          </a:ln>
          <a:effectLst>
            <a:outerShdw dist="107763" dir="2700000" algn="ctr" rotWithShape="0">
              <a:srgbClr val="808080"/>
            </a:outerShdw>
          </a:effectLst>
        </p:spPr>
        <p:txBody>
          <a:bodyPr wrap="none" lIns="92075" tIns="46038" rIns="92075" bIns="46038" anchor="ctr"/>
          <a:lstStyle/>
          <a:p>
            <a:pPr eaLnBrk="0" fontAlgn="base" hangingPunct="0">
              <a:spcBef>
                <a:spcPct val="20000"/>
              </a:spcBef>
              <a:spcAft>
                <a:spcPct val="0"/>
              </a:spcAft>
              <a:buClr>
                <a:srgbClr val="FFCC66"/>
              </a:buClr>
              <a:buSzPct val="90000"/>
              <a:buFont typeface="Wingdings" pitchFamily="2" charset="2"/>
              <a:buNone/>
              <a:defRPr/>
            </a:pPr>
            <a:r>
              <a:rPr lang="en-US" altLang="zh-CN" sz="2000" dirty="0">
                <a:solidFill>
                  <a:srgbClr val="FFFFFF"/>
                </a:solidFill>
                <a:effectLst>
                  <a:outerShdw blurRad="38100" dist="38100" dir="2700000" algn="tl">
                    <a:srgbClr val="000000"/>
                  </a:outerShdw>
                </a:effectLst>
                <a:latin typeface="Tahoma" pitchFamily="34" charset="0"/>
              </a:rPr>
              <a:t>ASIC &amp; System State-Key Lab., </a:t>
            </a:r>
            <a:r>
              <a:rPr lang="en-US" altLang="zh-CN" sz="2000" dirty="0" err="1">
                <a:solidFill>
                  <a:srgbClr val="FFFFFF"/>
                </a:solidFill>
                <a:effectLst>
                  <a:outerShdw blurRad="38100" dist="38100" dir="2700000" algn="tl">
                    <a:srgbClr val="000000"/>
                  </a:outerShdw>
                </a:effectLst>
                <a:latin typeface="Tahoma" pitchFamily="34" charset="0"/>
              </a:rPr>
              <a:t>Fudan</a:t>
            </a:r>
            <a:r>
              <a:rPr lang="en-US" altLang="zh-CN" sz="2000" dirty="0">
                <a:solidFill>
                  <a:srgbClr val="FFFFFF"/>
                </a:solidFill>
                <a:effectLst>
                  <a:outerShdw blurRad="38100" dist="38100" dir="2700000" algn="tl">
                    <a:srgbClr val="000000"/>
                  </a:outerShdw>
                </a:effectLst>
                <a:latin typeface="Tahoma" pitchFamily="34" charset="0"/>
              </a:rPr>
              <a:t> University, China</a:t>
            </a:r>
            <a:endParaRPr lang="en-US" altLang="zh-CN" sz="2000" u="sng" dirty="0">
              <a:solidFill>
                <a:srgbClr val="FFFFFF"/>
              </a:solidFill>
              <a:latin typeface="Arial Rounded MT Bold" pitchFamily="34" charset="0"/>
              <a:ea typeface="方正大黑简体" pitchFamily="2" charset="-122"/>
            </a:endParaRPr>
          </a:p>
        </p:txBody>
      </p:sp>
      <p:grpSp>
        <p:nvGrpSpPr>
          <p:cNvPr id="2052" name="Group 12"/>
          <p:cNvGrpSpPr>
            <a:grpSpLocks/>
          </p:cNvGrpSpPr>
          <p:nvPr/>
        </p:nvGrpSpPr>
        <p:grpSpPr bwMode="auto">
          <a:xfrm>
            <a:off x="8231188" y="6426200"/>
            <a:ext cx="912812" cy="425450"/>
            <a:chOff x="5185" y="4049"/>
            <a:chExt cx="575" cy="271"/>
          </a:xfrm>
        </p:grpSpPr>
        <p:grpSp>
          <p:nvGrpSpPr>
            <p:cNvPr id="2056" name="Group 13"/>
            <p:cNvGrpSpPr>
              <a:grpSpLocks/>
            </p:cNvGrpSpPr>
            <p:nvPr/>
          </p:nvGrpSpPr>
          <p:grpSpPr bwMode="auto">
            <a:xfrm>
              <a:off x="5185" y="4049"/>
              <a:ext cx="575" cy="271"/>
              <a:chOff x="5185" y="4049"/>
              <a:chExt cx="575" cy="271"/>
            </a:xfrm>
          </p:grpSpPr>
          <p:sp>
            <p:nvSpPr>
              <p:cNvPr id="3086" name="AutoShape 14"/>
              <p:cNvSpPr>
                <a:spLocks noChangeArrowheads="1"/>
              </p:cNvSpPr>
              <p:nvPr/>
            </p:nvSpPr>
            <p:spPr bwMode="auto">
              <a:xfrm flipH="1">
                <a:off x="5185" y="4049"/>
                <a:ext cx="230" cy="271"/>
              </a:xfrm>
              <a:prstGeom prst="rtTriangle">
                <a:avLst/>
              </a:prstGeom>
              <a:gradFill rotWithShape="0">
                <a:gsLst>
                  <a:gs pos="0">
                    <a:schemeClr val="tx1">
                      <a:gamma/>
                      <a:shade val="46275"/>
                      <a:invGamma/>
                    </a:schemeClr>
                  </a:gs>
                  <a:gs pos="100000">
                    <a:schemeClr val="tx1"/>
                  </a:gs>
                </a:gsLst>
                <a:lin ang="0" scaled="1"/>
              </a:gradFill>
              <a:ln w="9525">
                <a:noFill/>
                <a:miter lim="800000"/>
                <a:headEnd/>
                <a:tailEnd/>
              </a:ln>
              <a:effectLst/>
            </p:spPr>
            <p:txBody>
              <a:bodyPr wrap="none" lIns="92075" tIns="46038" rIns="92075" bIns="46038" anchor="ctr"/>
              <a:lstStyle/>
              <a:p>
                <a:pPr eaLnBrk="0" fontAlgn="base" hangingPunct="0">
                  <a:spcBef>
                    <a:spcPct val="0"/>
                  </a:spcBef>
                  <a:spcAft>
                    <a:spcPct val="0"/>
                  </a:spcAft>
                  <a:defRPr/>
                </a:pPr>
                <a:endParaRPr lang="zh-CN" altLang="en-US">
                  <a:solidFill>
                    <a:srgbClr val="FFFFFF"/>
                  </a:solidFill>
                  <a:latin typeface="Arial" charset="0"/>
                </a:endParaRPr>
              </a:p>
            </p:txBody>
          </p:sp>
          <p:sp>
            <p:nvSpPr>
              <p:cNvPr id="2060" name="Rectangle 15"/>
              <p:cNvSpPr>
                <a:spLocks noChangeArrowheads="1"/>
              </p:cNvSpPr>
              <p:nvPr/>
            </p:nvSpPr>
            <p:spPr bwMode="auto">
              <a:xfrm flipH="1">
                <a:off x="5414" y="4052"/>
                <a:ext cx="346" cy="26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defRPr/>
                </a:pPr>
                <a:endParaRPr lang="zh-CN" altLang="en-US" smtClean="0">
                  <a:solidFill>
                    <a:srgbClr val="FFFFFF"/>
                  </a:solidFill>
                  <a:ea typeface="华文楷体" pitchFamily="2" charset="-122"/>
                </a:endParaRPr>
              </a:p>
            </p:txBody>
          </p:sp>
        </p:grpSp>
        <p:graphicFrame>
          <p:nvGraphicFramePr>
            <p:cNvPr id="2057" name="Object 16"/>
            <p:cNvGraphicFramePr>
              <a:graphicFrameLocks noChangeAspect="1"/>
            </p:cNvGraphicFramePr>
            <p:nvPr/>
          </p:nvGraphicFramePr>
          <p:xfrm>
            <a:off x="5445" y="4074"/>
            <a:ext cx="231" cy="228"/>
          </p:xfrm>
          <a:graphic>
            <a:graphicData uri="http://schemas.openxmlformats.org/presentationml/2006/ole">
              <mc:AlternateContent xmlns:mc="http://schemas.openxmlformats.org/markup-compatibility/2006">
                <mc:Choice xmlns:v="urn:schemas-microsoft-com:vml" Requires="v">
                  <p:oleObj spid="_x0000_s1488" name="Image" r:id="rId14" imgW="25605365" imgH="25274974" progId="">
                    <p:embed/>
                  </p:oleObj>
                </mc:Choice>
                <mc:Fallback>
                  <p:oleObj name="Image" r:id="rId14" imgW="25605365" imgH="2527497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45" y="4074"/>
                          <a:ext cx="231" cy="228"/>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Lst>
                      </p:spPr>
                    </p:pic>
                  </p:oleObj>
                </mc:Fallback>
              </mc:AlternateContent>
            </a:graphicData>
          </a:graphic>
        </p:graphicFrame>
      </p:grpSp>
      <p:pic>
        <p:nvPicPr>
          <p:cNvPr id="2053" name="Picture 17" descr="icon 副本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4000" y="69850"/>
            <a:ext cx="766763"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19"/>
          <p:cNvSpPr>
            <a:spLocks noGrp="1" noChangeArrowheads="1"/>
          </p:cNvSpPr>
          <p:nvPr>
            <p:ph type="title"/>
          </p:nvPr>
        </p:nvSpPr>
        <p:spPr bwMode="auto">
          <a:xfrm>
            <a:off x="1258888" y="82550"/>
            <a:ext cx="75612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2055" name="Rectangle 22"/>
          <p:cNvSpPr>
            <a:spLocks noChangeArrowheads="1"/>
          </p:cNvSpPr>
          <p:nvPr/>
        </p:nvSpPr>
        <p:spPr bwMode="auto">
          <a:xfrm>
            <a:off x="914400" y="685800"/>
            <a:ext cx="8077200" cy="74613"/>
          </a:xfrm>
          <a:prstGeom prst="rect">
            <a:avLst/>
          </a:prstGeom>
          <a:solidFill>
            <a:schemeClr val="bg1"/>
          </a:solidFill>
          <a:ln>
            <a:noFill/>
          </a:ln>
          <a:extLst/>
        </p:spPr>
        <p:txBody>
          <a:bodyPr wrap="none" lIns="92075" tIns="46038" rIns="92075" bIns="4603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defRPr/>
            </a:pPr>
            <a:endParaRPr lang="zh-CN" altLang="en-US" smtClean="0">
              <a:solidFill>
                <a:srgbClr val="0000FF"/>
              </a:solidFill>
              <a:ea typeface="华文楷体" pitchFamily="2" charset="-122"/>
            </a:endParaRPr>
          </a:p>
        </p:txBody>
      </p:sp>
    </p:spTree>
    <p:extLst>
      <p:ext uri="{BB962C8B-B14F-4D97-AF65-F5344CB8AC3E}">
        <p14:creationId xmlns:p14="http://schemas.microsoft.com/office/powerpoint/2010/main" val="4250770949"/>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chemeClr val="bg2"/>
          </a:solidFill>
          <a:latin typeface="+mj-lt"/>
          <a:ea typeface="+mj-ea"/>
          <a:cs typeface="+mj-cs"/>
        </a:defRPr>
      </a:lvl1pPr>
      <a:lvl2pPr algn="l" rtl="0" eaLnBrk="0" fontAlgn="base" hangingPunct="0">
        <a:spcBef>
          <a:spcPct val="0"/>
        </a:spcBef>
        <a:spcAft>
          <a:spcPct val="0"/>
        </a:spcAft>
        <a:defRPr kumimoji="1" sz="3600" b="1">
          <a:solidFill>
            <a:schemeClr val="bg2"/>
          </a:solidFill>
          <a:latin typeface="Arial" charset="0"/>
          <a:ea typeface="宋体" pitchFamily="2" charset="-122"/>
        </a:defRPr>
      </a:lvl2pPr>
      <a:lvl3pPr algn="l" rtl="0" eaLnBrk="0" fontAlgn="base" hangingPunct="0">
        <a:spcBef>
          <a:spcPct val="0"/>
        </a:spcBef>
        <a:spcAft>
          <a:spcPct val="0"/>
        </a:spcAft>
        <a:defRPr kumimoji="1" sz="3600" b="1">
          <a:solidFill>
            <a:schemeClr val="bg2"/>
          </a:solidFill>
          <a:latin typeface="Arial" charset="0"/>
          <a:ea typeface="宋体" pitchFamily="2" charset="-122"/>
        </a:defRPr>
      </a:lvl3pPr>
      <a:lvl4pPr algn="l" rtl="0" eaLnBrk="0" fontAlgn="base" hangingPunct="0">
        <a:spcBef>
          <a:spcPct val="0"/>
        </a:spcBef>
        <a:spcAft>
          <a:spcPct val="0"/>
        </a:spcAft>
        <a:defRPr kumimoji="1" sz="3600" b="1">
          <a:solidFill>
            <a:schemeClr val="bg2"/>
          </a:solidFill>
          <a:latin typeface="Arial" charset="0"/>
          <a:ea typeface="宋体" pitchFamily="2" charset="-122"/>
        </a:defRPr>
      </a:lvl4pPr>
      <a:lvl5pPr algn="l" rtl="0" eaLnBrk="0" fontAlgn="base" hangingPunct="0">
        <a:spcBef>
          <a:spcPct val="0"/>
        </a:spcBef>
        <a:spcAft>
          <a:spcPct val="0"/>
        </a:spcAft>
        <a:defRPr kumimoji="1" sz="3600" b="1">
          <a:solidFill>
            <a:schemeClr val="bg2"/>
          </a:solidFill>
          <a:latin typeface="Arial" charset="0"/>
          <a:ea typeface="宋体" pitchFamily="2" charset="-122"/>
        </a:defRPr>
      </a:lvl5pPr>
      <a:lvl6pPr marL="457200" algn="r" rtl="0" eaLnBrk="1" fontAlgn="base" hangingPunct="1">
        <a:spcBef>
          <a:spcPct val="0"/>
        </a:spcBef>
        <a:spcAft>
          <a:spcPct val="0"/>
        </a:spcAft>
        <a:defRPr kumimoji="1" sz="3600" b="1">
          <a:solidFill>
            <a:schemeClr val="bg1"/>
          </a:solidFill>
          <a:latin typeface="Arial" charset="0"/>
          <a:ea typeface="宋体" pitchFamily="2" charset="-122"/>
        </a:defRPr>
      </a:lvl6pPr>
      <a:lvl7pPr marL="914400" algn="r" rtl="0" eaLnBrk="1" fontAlgn="base" hangingPunct="1">
        <a:spcBef>
          <a:spcPct val="0"/>
        </a:spcBef>
        <a:spcAft>
          <a:spcPct val="0"/>
        </a:spcAft>
        <a:defRPr kumimoji="1" sz="3600" b="1">
          <a:solidFill>
            <a:schemeClr val="bg1"/>
          </a:solidFill>
          <a:latin typeface="Arial" charset="0"/>
          <a:ea typeface="宋体" pitchFamily="2" charset="-122"/>
        </a:defRPr>
      </a:lvl7pPr>
      <a:lvl8pPr marL="1371600" algn="r" rtl="0" eaLnBrk="1" fontAlgn="base" hangingPunct="1">
        <a:spcBef>
          <a:spcPct val="0"/>
        </a:spcBef>
        <a:spcAft>
          <a:spcPct val="0"/>
        </a:spcAft>
        <a:defRPr kumimoji="1" sz="3600" b="1">
          <a:solidFill>
            <a:schemeClr val="bg1"/>
          </a:solidFill>
          <a:latin typeface="Arial" charset="0"/>
          <a:ea typeface="宋体" pitchFamily="2" charset="-122"/>
        </a:defRPr>
      </a:lvl8pPr>
      <a:lvl9pPr marL="1828800" algn="r" rtl="0" eaLnBrk="1" fontAlgn="base" hangingPunct="1">
        <a:spcBef>
          <a:spcPct val="0"/>
        </a:spcBef>
        <a:spcAft>
          <a:spcPct val="0"/>
        </a:spcAft>
        <a:defRPr kumimoji="1" sz="36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1"/>
        </a:buClr>
        <a:buFont typeface="Wingdings" pitchFamily="2" charset="2"/>
        <a:buChar char="n"/>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chemeClr val="bg1"/>
        </a:buClr>
        <a:buFont typeface="Wingdings" pitchFamily="2" charset="2"/>
        <a:buChar char="²"/>
        <a:defRPr kumimoji="1" sz="2800" b="1">
          <a:solidFill>
            <a:schemeClr val="bg2"/>
          </a:solidFill>
          <a:latin typeface="+mn-lt"/>
          <a:ea typeface="+mn-ea"/>
        </a:defRPr>
      </a:lvl2pPr>
      <a:lvl3pPr marL="1143000" indent="-228600" algn="l" rtl="0" eaLnBrk="0" fontAlgn="base" hangingPunct="0">
        <a:spcBef>
          <a:spcPct val="20000"/>
        </a:spcBef>
        <a:spcAft>
          <a:spcPct val="0"/>
        </a:spcAft>
        <a:buClr>
          <a:schemeClr val="bg1"/>
        </a:buClr>
        <a:buFont typeface="Wingdings" pitchFamily="2" charset="2"/>
        <a:buChar char="Ø"/>
        <a:defRPr kumimoji="1" sz="2400" b="1">
          <a:solidFill>
            <a:schemeClr val="bg2"/>
          </a:solidFill>
          <a:latin typeface="+mn-lt"/>
          <a:ea typeface="+mn-ea"/>
        </a:defRPr>
      </a:lvl3pPr>
      <a:lvl4pPr marL="1600200" indent="-228600" algn="l" rtl="0" eaLnBrk="0" fontAlgn="base" hangingPunct="0">
        <a:spcBef>
          <a:spcPct val="20000"/>
        </a:spcBef>
        <a:spcAft>
          <a:spcPct val="0"/>
        </a:spcAft>
        <a:buClr>
          <a:schemeClr val="bg1"/>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chemeClr val="bg1"/>
        </a:buClr>
        <a:buChar char="•"/>
        <a:defRPr kumimoji="1" sz="2000" b="1">
          <a:solidFill>
            <a:schemeClr val="bg2"/>
          </a:solidFill>
          <a:latin typeface="+mn-lt"/>
          <a:ea typeface="+mn-ea"/>
        </a:defRPr>
      </a:lvl5pPr>
      <a:lvl6pPr marL="2514600" indent="-228600" algn="l" rtl="0" eaLnBrk="1" fontAlgn="base" hangingPunct="1">
        <a:spcBef>
          <a:spcPct val="20000"/>
        </a:spcBef>
        <a:spcAft>
          <a:spcPct val="0"/>
        </a:spcAft>
        <a:buClr>
          <a:schemeClr val="bg1"/>
        </a:buClr>
        <a:buChar char="•"/>
        <a:defRPr kumimoji="1" sz="2000" b="1">
          <a:solidFill>
            <a:schemeClr val="bg1"/>
          </a:solidFill>
          <a:latin typeface="+mn-lt"/>
          <a:ea typeface="+mn-ea"/>
        </a:defRPr>
      </a:lvl6pPr>
      <a:lvl7pPr marL="2971800" indent="-228600" algn="l" rtl="0" eaLnBrk="1" fontAlgn="base" hangingPunct="1">
        <a:spcBef>
          <a:spcPct val="20000"/>
        </a:spcBef>
        <a:spcAft>
          <a:spcPct val="0"/>
        </a:spcAft>
        <a:buClr>
          <a:schemeClr val="bg1"/>
        </a:buClr>
        <a:buChar char="•"/>
        <a:defRPr kumimoji="1" sz="2000" b="1">
          <a:solidFill>
            <a:schemeClr val="bg1"/>
          </a:solidFill>
          <a:latin typeface="+mn-lt"/>
          <a:ea typeface="+mn-ea"/>
        </a:defRPr>
      </a:lvl7pPr>
      <a:lvl8pPr marL="3429000" indent="-228600" algn="l" rtl="0" eaLnBrk="1" fontAlgn="base" hangingPunct="1">
        <a:spcBef>
          <a:spcPct val="20000"/>
        </a:spcBef>
        <a:spcAft>
          <a:spcPct val="0"/>
        </a:spcAft>
        <a:buClr>
          <a:schemeClr val="bg1"/>
        </a:buClr>
        <a:buChar char="•"/>
        <a:defRPr kumimoji="1" sz="2000" b="1">
          <a:solidFill>
            <a:schemeClr val="bg1"/>
          </a:solidFill>
          <a:latin typeface="+mn-lt"/>
          <a:ea typeface="+mn-ea"/>
        </a:defRPr>
      </a:lvl8pPr>
      <a:lvl9pPr marL="3886200" indent="-228600" algn="l" rtl="0" eaLnBrk="1" fontAlgn="base" hangingPunct="1">
        <a:spcBef>
          <a:spcPct val="20000"/>
        </a:spcBef>
        <a:spcAft>
          <a:spcPct val="0"/>
        </a:spcAft>
        <a:buClr>
          <a:schemeClr val="bg1"/>
        </a:buClr>
        <a:buChar char="•"/>
        <a:defRPr kumimoji="1" sz="2000" b="1">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Box 1"/>
          <p:cNvSpPr txBox="1">
            <a:spLocks noChangeArrowheads="1"/>
          </p:cNvSpPr>
          <p:nvPr/>
        </p:nvSpPr>
        <p:spPr bwMode="auto">
          <a:xfrm>
            <a:off x="2971800" y="420688"/>
            <a:ext cx="3200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1"/>
              </a:buClr>
              <a:buFont typeface="Wingdings" pitchFamily="2" charset="2"/>
              <a:buChar char="n"/>
              <a:defRPr kumimoji="1" sz="3200" b="1">
                <a:solidFill>
                  <a:schemeClr val="bg2"/>
                </a:solidFill>
                <a:latin typeface="Times New Roman" pitchFamily="18" charset="0"/>
                <a:ea typeface="华文楷体" pitchFamily="2" charset="-122"/>
              </a:defRPr>
            </a:lvl1pPr>
            <a:lvl2pPr marL="742950" indent="-285750" eaLnBrk="0" hangingPunct="0">
              <a:spcBef>
                <a:spcPct val="20000"/>
              </a:spcBef>
              <a:buClr>
                <a:schemeClr val="bg1"/>
              </a:buClr>
              <a:buFont typeface="Wingdings" pitchFamily="2" charset="2"/>
              <a:buChar char="²"/>
              <a:defRPr kumimoji="1" sz="2800" b="1">
                <a:solidFill>
                  <a:schemeClr val="bg2"/>
                </a:solidFill>
                <a:latin typeface="Times New Roman" pitchFamily="18" charset="0"/>
                <a:ea typeface="华文楷体" pitchFamily="2" charset="-122"/>
              </a:defRPr>
            </a:lvl2pPr>
            <a:lvl3pPr marL="1143000" indent="-228600" eaLnBrk="0" hangingPunct="0">
              <a:spcBef>
                <a:spcPct val="20000"/>
              </a:spcBef>
              <a:buClr>
                <a:schemeClr val="bg1"/>
              </a:buClr>
              <a:buFont typeface="Wingdings" pitchFamily="2" charset="2"/>
              <a:buChar char="Ø"/>
              <a:defRPr kumimoji="1" sz="2400" b="1">
                <a:solidFill>
                  <a:schemeClr val="bg2"/>
                </a:solidFill>
                <a:latin typeface="Times New Roman" pitchFamily="18" charset="0"/>
                <a:ea typeface="华文楷体" pitchFamily="2" charset="-122"/>
              </a:defRPr>
            </a:lvl3pPr>
            <a:lvl4pPr marL="1600200" indent="-228600" eaLnBrk="0" hangingPunct="0">
              <a:spcBef>
                <a:spcPct val="20000"/>
              </a:spcBef>
              <a:buClr>
                <a:schemeClr val="bg1"/>
              </a:buClr>
              <a:buChar char="–"/>
              <a:defRPr kumimoji="1" sz="2000" b="1">
                <a:solidFill>
                  <a:schemeClr val="bg2"/>
                </a:solidFill>
                <a:latin typeface="Times New Roman" pitchFamily="18" charset="0"/>
                <a:ea typeface="华文楷体" pitchFamily="2" charset="-122"/>
              </a:defRPr>
            </a:lvl4pPr>
            <a:lvl5pPr marL="2057400" indent="-228600" eaLnBrk="0" hangingPunct="0">
              <a:spcBef>
                <a:spcPct val="20000"/>
              </a:spcBef>
              <a:buClr>
                <a:schemeClr val="bg1"/>
              </a:buClr>
              <a:buChar char="•"/>
              <a:defRPr kumimoji="1" sz="2000" b="1">
                <a:solidFill>
                  <a:schemeClr val="bg2"/>
                </a:solidFill>
                <a:latin typeface="Times New Roman" pitchFamily="18" charset="0"/>
                <a:ea typeface="华文楷体" pitchFamily="2" charset="-122"/>
              </a:defRPr>
            </a:lvl5pPr>
            <a:lvl6pPr marL="2514600" indent="-228600" eaLnBrk="0" fontAlgn="base" hangingPunct="0">
              <a:spcBef>
                <a:spcPct val="20000"/>
              </a:spcBef>
              <a:spcAft>
                <a:spcPct val="0"/>
              </a:spcAft>
              <a:buClr>
                <a:schemeClr val="bg1"/>
              </a:buClr>
              <a:buChar char="•"/>
              <a:defRPr kumimoji="1" sz="2000" b="1">
                <a:solidFill>
                  <a:schemeClr val="bg2"/>
                </a:solidFill>
                <a:latin typeface="Times New Roman" pitchFamily="18" charset="0"/>
                <a:ea typeface="华文楷体" pitchFamily="2" charset="-122"/>
              </a:defRPr>
            </a:lvl6pPr>
            <a:lvl7pPr marL="2971800" indent="-228600" eaLnBrk="0" fontAlgn="base" hangingPunct="0">
              <a:spcBef>
                <a:spcPct val="20000"/>
              </a:spcBef>
              <a:spcAft>
                <a:spcPct val="0"/>
              </a:spcAft>
              <a:buClr>
                <a:schemeClr val="bg1"/>
              </a:buClr>
              <a:buChar char="•"/>
              <a:defRPr kumimoji="1" sz="2000" b="1">
                <a:solidFill>
                  <a:schemeClr val="bg2"/>
                </a:solidFill>
                <a:latin typeface="Times New Roman" pitchFamily="18" charset="0"/>
                <a:ea typeface="华文楷体" pitchFamily="2" charset="-122"/>
              </a:defRPr>
            </a:lvl7pPr>
            <a:lvl8pPr marL="3429000" indent="-228600" eaLnBrk="0" fontAlgn="base" hangingPunct="0">
              <a:spcBef>
                <a:spcPct val="20000"/>
              </a:spcBef>
              <a:spcAft>
                <a:spcPct val="0"/>
              </a:spcAft>
              <a:buClr>
                <a:schemeClr val="bg1"/>
              </a:buClr>
              <a:buChar char="•"/>
              <a:defRPr kumimoji="1" sz="2000" b="1">
                <a:solidFill>
                  <a:schemeClr val="bg2"/>
                </a:solidFill>
                <a:latin typeface="Times New Roman" pitchFamily="18" charset="0"/>
                <a:ea typeface="华文楷体" pitchFamily="2" charset="-122"/>
              </a:defRPr>
            </a:lvl8pPr>
            <a:lvl9pPr marL="3886200" indent="-228600" eaLnBrk="0" fontAlgn="base" hangingPunct="0">
              <a:spcBef>
                <a:spcPct val="20000"/>
              </a:spcBef>
              <a:spcAft>
                <a:spcPct val="0"/>
              </a:spcAft>
              <a:buClr>
                <a:schemeClr val="bg1"/>
              </a:buClr>
              <a:buChar char="•"/>
              <a:defRPr kumimoji="1" sz="2000" b="1">
                <a:solidFill>
                  <a:schemeClr val="bg2"/>
                </a:solidFill>
                <a:latin typeface="Times New Roman" pitchFamily="18" charset="0"/>
                <a:ea typeface="华文楷体" pitchFamily="2" charset="-122"/>
              </a:defRPr>
            </a:lvl9pPr>
          </a:lstStyle>
          <a:p>
            <a:pPr algn="ctr" eaLnBrk="1" hangingPunct="1">
              <a:spcBef>
                <a:spcPct val="0"/>
              </a:spcBef>
              <a:buClrTx/>
              <a:buFontTx/>
              <a:buNone/>
            </a:pPr>
            <a:r>
              <a:rPr kumimoji="0" lang="zh-CN" altLang="en-US" sz="1200" dirty="0">
                <a:latin typeface="Arial" pitchFamily="34" charset="0"/>
                <a:ea typeface="宋体" pitchFamily="2" charset="-122"/>
              </a:rPr>
              <a:t>复旦大学 </a:t>
            </a:r>
            <a:r>
              <a:rPr kumimoji="0" lang="zh-CN" altLang="en-US" sz="1200" dirty="0" smtClean="0">
                <a:latin typeface="Arial" pitchFamily="34" charset="0"/>
                <a:ea typeface="宋体" pitchFamily="2" charset="-122"/>
              </a:rPr>
              <a:t> </a:t>
            </a:r>
            <a:r>
              <a:rPr kumimoji="0" lang="en-US" altLang="zh-CN" sz="1200" dirty="0" smtClean="0">
                <a:latin typeface="Arial" pitchFamily="34" charset="0"/>
                <a:ea typeface="宋体" pitchFamily="2" charset="-122"/>
              </a:rPr>
              <a:t>FPGA</a:t>
            </a:r>
            <a:r>
              <a:rPr kumimoji="0" lang="zh-CN" altLang="en-US" sz="1200" dirty="0">
                <a:latin typeface="Arial" pitchFamily="34" charset="0"/>
                <a:ea typeface="宋体" pitchFamily="2" charset="-122"/>
              </a:rPr>
              <a:t>课题组</a:t>
            </a:r>
            <a:r>
              <a:rPr kumimoji="0" lang="zh-CN" altLang="en-US" sz="1200" dirty="0" smtClean="0">
                <a:latin typeface="Arial" pitchFamily="34" charset="0"/>
                <a:ea typeface="宋体" pitchFamily="2" charset="-122"/>
              </a:rPr>
              <a:t> </a:t>
            </a:r>
            <a:endParaRPr kumimoji="0" lang="zh-CN" altLang="en-US" sz="1200" dirty="0">
              <a:latin typeface="Arial" pitchFamily="34" charset="0"/>
              <a:ea typeface="宋体" pitchFamily="2" charset="-122"/>
            </a:endParaRPr>
          </a:p>
        </p:txBody>
      </p:sp>
      <p:sp>
        <p:nvSpPr>
          <p:cNvPr id="5" name="Rectangle 3"/>
          <p:cNvSpPr txBox="1">
            <a:spLocks noChangeArrowheads="1"/>
          </p:cNvSpPr>
          <p:nvPr/>
        </p:nvSpPr>
        <p:spPr bwMode="auto">
          <a:xfrm>
            <a:off x="2080096" y="5181600"/>
            <a:ext cx="514508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marL="0" indent="0" algn="ctr" rtl="0" eaLnBrk="0" fontAlgn="base" hangingPunct="0">
              <a:spcBef>
                <a:spcPct val="20000"/>
              </a:spcBef>
              <a:spcAft>
                <a:spcPct val="0"/>
              </a:spcAft>
              <a:buClr>
                <a:schemeClr val="bg1"/>
              </a:buClr>
              <a:buFont typeface="Wingdings" pitchFamily="2" charset="2"/>
              <a:buNone/>
              <a:defRPr kumimoji="1" sz="2800" b="0">
                <a:solidFill>
                  <a:schemeClr val="bg2"/>
                </a:solidFill>
                <a:latin typeface="+mn-lt"/>
                <a:ea typeface="+mn-ea"/>
                <a:cs typeface="+mn-cs"/>
              </a:defRPr>
            </a:lvl1pPr>
            <a:lvl2pPr marL="742950" indent="-285750" algn="l" rtl="0" eaLnBrk="0" fontAlgn="base" hangingPunct="0">
              <a:spcBef>
                <a:spcPct val="20000"/>
              </a:spcBef>
              <a:spcAft>
                <a:spcPct val="0"/>
              </a:spcAft>
              <a:buClr>
                <a:schemeClr val="bg1"/>
              </a:buClr>
              <a:buFont typeface="Wingdings" pitchFamily="2" charset="2"/>
              <a:buChar char="²"/>
              <a:defRPr kumimoji="1" sz="2800" b="1">
                <a:solidFill>
                  <a:schemeClr val="bg2"/>
                </a:solidFill>
                <a:latin typeface="+mn-lt"/>
                <a:ea typeface="+mn-ea"/>
              </a:defRPr>
            </a:lvl2pPr>
            <a:lvl3pPr marL="1143000" indent="-228600" algn="l" rtl="0" eaLnBrk="0" fontAlgn="base" hangingPunct="0">
              <a:spcBef>
                <a:spcPct val="20000"/>
              </a:spcBef>
              <a:spcAft>
                <a:spcPct val="0"/>
              </a:spcAft>
              <a:buClr>
                <a:schemeClr val="bg1"/>
              </a:buClr>
              <a:buFont typeface="Wingdings" pitchFamily="2" charset="2"/>
              <a:buChar char="Ø"/>
              <a:defRPr kumimoji="1" sz="2400" b="1">
                <a:solidFill>
                  <a:schemeClr val="bg2"/>
                </a:solidFill>
                <a:latin typeface="+mn-lt"/>
                <a:ea typeface="+mn-ea"/>
              </a:defRPr>
            </a:lvl3pPr>
            <a:lvl4pPr marL="1600200" indent="-228600" algn="l" rtl="0" eaLnBrk="0" fontAlgn="base" hangingPunct="0">
              <a:spcBef>
                <a:spcPct val="20000"/>
              </a:spcBef>
              <a:spcAft>
                <a:spcPct val="0"/>
              </a:spcAft>
              <a:buClr>
                <a:schemeClr val="bg1"/>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chemeClr val="bg1"/>
              </a:buClr>
              <a:buChar char="•"/>
              <a:defRPr kumimoji="1" sz="2000" b="1">
                <a:solidFill>
                  <a:schemeClr val="bg2"/>
                </a:solidFill>
                <a:latin typeface="+mn-lt"/>
                <a:ea typeface="+mn-ea"/>
              </a:defRPr>
            </a:lvl5pPr>
            <a:lvl6pPr marL="2514600" indent="-228600" algn="l" rtl="0" eaLnBrk="1" fontAlgn="base" hangingPunct="1">
              <a:spcBef>
                <a:spcPct val="20000"/>
              </a:spcBef>
              <a:spcAft>
                <a:spcPct val="0"/>
              </a:spcAft>
              <a:buClr>
                <a:schemeClr val="bg1"/>
              </a:buClr>
              <a:buChar char="•"/>
              <a:defRPr kumimoji="1" sz="2000" b="1">
                <a:solidFill>
                  <a:schemeClr val="bg1"/>
                </a:solidFill>
                <a:latin typeface="+mn-lt"/>
                <a:ea typeface="+mn-ea"/>
              </a:defRPr>
            </a:lvl6pPr>
            <a:lvl7pPr marL="2971800" indent="-228600" algn="l" rtl="0" eaLnBrk="1" fontAlgn="base" hangingPunct="1">
              <a:spcBef>
                <a:spcPct val="20000"/>
              </a:spcBef>
              <a:spcAft>
                <a:spcPct val="0"/>
              </a:spcAft>
              <a:buClr>
                <a:schemeClr val="bg1"/>
              </a:buClr>
              <a:buChar char="•"/>
              <a:defRPr kumimoji="1" sz="2000" b="1">
                <a:solidFill>
                  <a:schemeClr val="bg1"/>
                </a:solidFill>
                <a:latin typeface="+mn-lt"/>
                <a:ea typeface="+mn-ea"/>
              </a:defRPr>
            </a:lvl7pPr>
            <a:lvl8pPr marL="3429000" indent="-228600" algn="l" rtl="0" eaLnBrk="1" fontAlgn="base" hangingPunct="1">
              <a:spcBef>
                <a:spcPct val="20000"/>
              </a:spcBef>
              <a:spcAft>
                <a:spcPct val="0"/>
              </a:spcAft>
              <a:buClr>
                <a:schemeClr val="bg1"/>
              </a:buClr>
              <a:buChar char="•"/>
              <a:defRPr kumimoji="1" sz="2000" b="1">
                <a:solidFill>
                  <a:schemeClr val="bg1"/>
                </a:solidFill>
                <a:latin typeface="+mn-lt"/>
                <a:ea typeface="+mn-ea"/>
              </a:defRPr>
            </a:lvl8pPr>
            <a:lvl9pPr marL="3886200" indent="-228600" algn="l" rtl="0" eaLnBrk="1" fontAlgn="base" hangingPunct="1">
              <a:spcBef>
                <a:spcPct val="20000"/>
              </a:spcBef>
              <a:spcAft>
                <a:spcPct val="0"/>
              </a:spcAft>
              <a:buClr>
                <a:schemeClr val="bg1"/>
              </a:buClr>
              <a:buChar char="•"/>
              <a:defRPr kumimoji="1" sz="2000" b="1">
                <a:solidFill>
                  <a:schemeClr val="bg1"/>
                </a:solidFill>
                <a:latin typeface="+mn-lt"/>
                <a:ea typeface="+mn-ea"/>
              </a:defRPr>
            </a:lvl9pPr>
          </a:lstStyle>
          <a:p>
            <a:pPr algn="l" eaLnBrk="1" hangingPunct="1">
              <a:defRPr/>
            </a:pPr>
            <a:r>
              <a:rPr lang="zh-CN" altLang="en-US" sz="1800" b="1" kern="0" dirty="0" smtClean="0">
                <a:latin typeface="+mj-ea"/>
                <a:ea typeface="+mj-ea"/>
              </a:rPr>
              <a:t>复旦大学 专用集成电路与系统国家重点实验室</a:t>
            </a:r>
            <a:endParaRPr lang="en-US" altLang="zh-CN" sz="1800" b="1" kern="0" dirty="0" smtClean="0">
              <a:latin typeface="+mj-ea"/>
              <a:ea typeface="+mj-ea"/>
            </a:endParaRPr>
          </a:p>
          <a:p>
            <a:pPr algn="l" eaLnBrk="1" hangingPunct="1">
              <a:defRPr/>
            </a:pPr>
            <a:endParaRPr lang="en-US" altLang="zh-CN" sz="1800" b="1" kern="0" dirty="0">
              <a:latin typeface="+mj-ea"/>
              <a:ea typeface="+mj-ea"/>
            </a:endParaRPr>
          </a:p>
          <a:p>
            <a:pPr eaLnBrk="1" hangingPunct="1">
              <a:defRPr/>
            </a:pPr>
            <a:r>
              <a:rPr lang="en-US" altLang="zh-CN" sz="1800" b="1" kern="0" dirty="0" smtClean="0">
                <a:latin typeface="+mj-ea"/>
                <a:ea typeface="+mj-ea"/>
              </a:rPr>
              <a:t>2017</a:t>
            </a:r>
            <a:r>
              <a:rPr lang="zh-CN" altLang="en-US" sz="1800" b="1" kern="0" dirty="0" smtClean="0">
                <a:latin typeface="+mj-ea"/>
                <a:ea typeface="+mj-ea"/>
              </a:rPr>
              <a:t>年</a:t>
            </a:r>
            <a:r>
              <a:rPr lang="en-US" altLang="zh-CN" sz="1800" b="1" kern="0" dirty="0">
                <a:latin typeface="+mj-ea"/>
                <a:ea typeface="+mj-ea"/>
              </a:rPr>
              <a:t>8</a:t>
            </a:r>
            <a:r>
              <a:rPr lang="zh-CN" altLang="en-US" sz="1800" b="1" kern="0" dirty="0" smtClean="0">
                <a:latin typeface="+mj-ea"/>
                <a:ea typeface="+mj-ea"/>
              </a:rPr>
              <a:t>月</a:t>
            </a:r>
            <a:endParaRPr lang="en-US" altLang="zh-CN" sz="1800" b="1" kern="0" dirty="0" smtClean="0">
              <a:latin typeface="+mj-ea"/>
              <a:ea typeface="+mj-ea"/>
            </a:endParaRPr>
          </a:p>
        </p:txBody>
      </p:sp>
      <p:sp>
        <p:nvSpPr>
          <p:cNvPr id="2" name="副标题 1"/>
          <p:cNvSpPr>
            <a:spLocks noGrp="1"/>
          </p:cNvSpPr>
          <p:nvPr>
            <p:ph type="subTitle" sz="quarter" idx="1"/>
          </p:nvPr>
        </p:nvSpPr>
        <p:spPr>
          <a:xfrm>
            <a:off x="1371600" y="3429000"/>
            <a:ext cx="6400800" cy="1752600"/>
          </a:xfrm>
        </p:spPr>
        <p:txBody>
          <a:bodyPr/>
          <a:lstStyle/>
          <a:p>
            <a:endParaRPr lang="en-US" altLang="zh-CN" b="1" dirty="0" smtClean="0">
              <a:latin typeface="+mj-ea"/>
              <a:ea typeface="+mj-ea"/>
            </a:endParaRPr>
          </a:p>
          <a:p>
            <a:r>
              <a:rPr lang="zh-CN" altLang="en-US" b="1" dirty="0" smtClean="0">
                <a:latin typeface="+mj-ea"/>
                <a:ea typeface="+mj-ea"/>
              </a:rPr>
              <a:t>报告人：王星</a:t>
            </a:r>
            <a:endParaRPr lang="zh-CN" altLang="en-US" b="1" dirty="0">
              <a:latin typeface="+mj-ea"/>
              <a:ea typeface="+mj-ea"/>
            </a:endParaRPr>
          </a:p>
        </p:txBody>
      </p:sp>
      <p:sp>
        <p:nvSpPr>
          <p:cNvPr id="3" name="标题 2"/>
          <p:cNvSpPr>
            <a:spLocks noGrp="1"/>
          </p:cNvSpPr>
          <p:nvPr>
            <p:ph type="ctrTitle" sz="quarter"/>
          </p:nvPr>
        </p:nvSpPr>
        <p:spPr>
          <a:xfrm>
            <a:off x="683568" y="1638300"/>
            <a:ext cx="7938145" cy="1358652"/>
          </a:xfrm>
        </p:spPr>
        <p:txBody>
          <a:bodyPr/>
          <a:lstStyle/>
          <a:p>
            <a:pPr algn="ctr"/>
            <a:r>
              <a:rPr lang="zh-CN" altLang="en-US" dirty="0" smtClean="0"/>
              <a:t>数字集成电路芯片固件系统</a:t>
            </a:r>
            <a:r>
              <a:rPr lang="en-US" altLang="zh-CN" dirty="0" smtClean="0"/>
              <a:t/>
            </a:r>
            <a:br>
              <a:rPr lang="en-US" altLang="zh-CN" dirty="0" smtClean="0"/>
            </a:br>
            <a:r>
              <a:rPr lang="en-US" altLang="zh-CN" dirty="0" smtClean="0"/>
              <a:t>DIC Firmware System</a:t>
            </a:r>
            <a:endParaRPr lang="zh-CN" altLang="en-US" dirty="0"/>
          </a:p>
        </p:txBody>
      </p:sp>
    </p:spTree>
    <p:extLst>
      <p:ext uri="{BB962C8B-B14F-4D97-AF65-F5344CB8AC3E}">
        <p14:creationId xmlns:p14="http://schemas.microsoft.com/office/powerpoint/2010/main" val="2916760006"/>
      </p:ext>
    </p:extLst>
  </p:cSld>
  <p:clrMapOvr>
    <a:masterClrMapping/>
  </p:clrMapOvr>
  <p:transition advTm="15046">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网络结构</a:t>
            </a:r>
            <a:endParaRPr lang="zh-CN" altLang="en-US" dirty="0"/>
          </a:p>
        </p:txBody>
      </p:sp>
      <p:pic>
        <p:nvPicPr>
          <p:cNvPr id="4" name="内容占位符 3" descr="C:\Users\yangpei\Documents\gs\ICSICT\论文\671277811884674944.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908720"/>
            <a:ext cx="7128792" cy="5347999"/>
          </a:xfrm>
          <a:prstGeom prst="rect">
            <a:avLst/>
          </a:prstGeom>
          <a:noFill/>
          <a:ln>
            <a:noFill/>
          </a:ln>
        </p:spPr>
      </p:pic>
    </p:spTree>
    <p:extLst>
      <p:ext uri="{BB962C8B-B14F-4D97-AF65-F5344CB8AC3E}">
        <p14:creationId xmlns:p14="http://schemas.microsoft.com/office/powerpoint/2010/main" val="480791778"/>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888" y="82550"/>
            <a:ext cx="6625480" cy="609600"/>
          </a:xfrm>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lumMod val="85000"/>
                  </a:schemeClr>
                </a:solidFill>
                <a:latin typeface="+mn-ea"/>
              </a:rPr>
              <a:t>固件系统介绍</a:t>
            </a:r>
            <a:endParaRPr lang="en-US" altLang="zh-CN" dirty="0" smtClean="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smtClean="0">
                <a:solidFill>
                  <a:schemeClr val="tx1">
                    <a:lumMod val="85000"/>
                  </a:schemeClr>
                </a:solidFill>
                <a:latin typeface="+mn-ea"/>
              </a:rPr>
              <a:t>实验室固件系统现状</a:t>
            </a:r>
            <a:endParaRPr lang="en-US" altLang="zh-CN" dirty="0" smtClean="0">
              <a:solidFill>
                <a:schemeClr val="tx1">
                  <a:lumMod val="85000"/>
                </a:schemeClr>
              </a:solidFill>
              <a:latin typeface="+mn-ea"/>
            </a:endParaRPr>
          </a:p>
          <a:p>
            <a:endParaRPr lang="en-US" altLang="zh-CN" dirty="0">
              <a:latin typeface="+mn-ea"/>
            </a:endParaRPr>
          </a:p>
          <a:p>
            <a:r>
              <a:rPr lang="zh-CN" altLang="en-US" dirty="0" smtClean="0">
                <a:latin typeface="+mn-ea"/>
              </a:rPr>
              <a:t>系统演示</a:t>
            </a:r>
            <a:endParaRPr lang="en-US" altLang="zh-CN" dirty="0" smtClean="0">
              <a:latin typeface="+mn-ea"/>
            </a:endParaRPr>
          </a:p>
          <a:p>
            <a:endParaRPr lang="en-US" altLang="zh-CN" dirty="0">
              <a:latin typeface="+mn-ea"/>
            </a:endParaRPr>
          </a:p>
          <a:p>
            <a:r>
              <a:rPr lang="zh-CN" altLang="en-US" dirty="0" smtClean="0">
                <a:solidFill>
                  <a:schemeClr val="tx1">
                    <a:lumMod val="85000"/>
                  </a:schemeClr>
                </a:solidFill>
                <a:latin typeface="+mn-ea"/>
              </a:rPr>
              <a:t>研究目标</a:t>
            </a:r>
            <a:endParaRPr lang="en-US" altLang="zh-CN" dirty="0" smtClean="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smtClean="0">
                <a:solidFill>
                  <a:schemeClr val="tx1">
                    <a:lumMod val="85000"/>
                  </a:schemeClr>
                </a:solidFill>
                <a:latin typeface="+mn-ea"/>
              </a:rPr>
              <a:t>总结</a:t>
            </a:r>
            <a:endParaRPr lang="zh-CN" altLang="en-US" dirty="0">
              <a:solidFill>
                <a:schemeClr val="tx1">
                  <a:lumMod val="85000"/>
                </a:schemeClr>
              </a:solidFill>
              <a:latin typeface="+mn-ea"/>
            </a:endParaRPr>
          </a:p>
        </p:txBody>
      </p:sp>
    </p:spTree>
    <p:extLst>
      <p:ext uri="{BB962C8B-B14F-4D97-AF65-F5344CB8AC3E}">
        <p14:creationId xmlns:p14="http://schemas.microsoft.com/office/powerpoint/2010/main" val="2635421088"/>
      </p:ext>
    </p:extLst>
  </p:cSld>
  <p:clrMapOvr>
    <a:masterClrMapping/>
  </p:clrMapOvr>
  <p:transition advTm="11676">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endParaRPr lang="zh-CN" altLang="en-US" dirty="0"/>
          </a:p>
        </p:txBody>
      </p:sp>
      <p:sp>
        <p:nvSpPr>
          <p:cNvPr id="3" name="内容占位符 2"/>
          <p:cNvSpPr>
            <a:spLocks noGrp="1"/>
          </p:cNvSpPr>
          <p:nvPr>
            <p:ph idx="1"/>
          </p:nvPr>
        </p:nvSpPr>
        <p:spPr/>
        <p:txBody>
          <a:bodyPr/>
          <a:lstStyle/>
          <a:p>
            <a:r>
              <a:rPr lang="zh-CN" altLang="en-US" dirty="0" smtClean="0"/>
              <a:t>开发工具</a:t>
            </a:r>
            <a:endParaRPr lang="en-US" altLang="zh-CN" dirty="0" smtClean="0"/>
          </a:p>
          <a:p>
            <a:pPr lvl="1"/>
            <a:r>
              <a:rPr lang="en-US" altLang="zh-CN" dirty="0"/>
              <a:t>Xilinx</a:t>
            </a:r>
            <a:r>
              <a:rPr lang="zh-CN" altLang="en-US" dirty="0"/>
              <a:t> </a:t>
            </a:r>
            <a:r>
              <a:rPr lang="en-US" altLang="zh-CN" dirty="0"/>
              <a:t> EDK</a:t>
            </a:r>
            <a:r>
              <a:rPr lang="zh-CN" altLang="en-US" dirty="0"/>
              <a:t>开发</a:t>
            </a:r>
            <a:r>
              <a:rPr lang="zh-CN" altLang="en-US" dirty="0" smtClean="0"/>
              <a:t>套件</a:t>
            </a:r>
            <a:endParaRPr lang="en-US" altLang="zh-CN" dirty="0" smtClean="0"/>
          </a:p>
          <a:p>
            <a:pPr lvl="1"/>
            <a:endParaRPr lang="en-US" altLang="zh-CN" dirty="0"/>
          </a:p>
          <a:p>
            <a:pPr lvl="2"/>
            <a:r>
              <a:rPr lang="en-US" altLang="zh-CN" dirty="0"/>
              <a:t>XPS  for hardware platform </a:t>
            </a:r>
            <a:r>
              <a:rPr lang="en-US" altLang="zh-CN" dirty="0" smtClean="0"/>
              <a:t>design</a:t>
            </a:r>
          </a:p>
          <a:p>
            <a:pPr lvl="2"/>
            <a:endParaRPr lang="en-US" altLang="zh-CN" dirty="0"/>
          </a:p>
          <a:p>
            <a:pPr lvl="2"/>
            <a:r>
              <a:rPr lang="en-US" altLang="zh-CN" dirty="0"/>
              <a:t>SDK for firmware program </a:t>
            </a:r>
            <a:r>
              <a:rPr lang="en-US" altLang="zh-CN" dirty="0" smtClean="0"/>
              <a:t>design</a:t>
            </a:r>
          </a:p>
          <a:p>
            <a:pPr lvl="2"/>
            <a:endParaRPr lang="en-US" altLang="zh-CN" dirty="0" smtClean="0"/>
          </a:p>
          <a:p>
            <a:pPr lvl="1"/>
            <a:endParaRPr lang="en-US" altLang="zh-CN" dirty="0"/>
          </a:p>
          <a:p>
            <a:pPr marL="914400" lvl="2" indent="0">
              <a:buNone/>
            </a:pPr>
            <a:endParaRPr lang="en-US" altLang="zh-CN" dirty="0" smtClean="0"/>
          </a:p>
          <a:p>
            <a:pPr lvl="2"/>
            <a:endParaRPr lang="zh-CN" altLang="en-US" dirty="0"/>
          </a:p>
        </p:txBody>
      </p:sp>
    </p:spTree>
    <p:extLst>
      <p:ext uri="{BB962C8B-B14F-4D97-AF65-F5344CB8AC3E}">
        <p14:creationId xmlns:p14="http://schemas.microsoft.com/office/powerpoint/2010/main" val="3478854696"/>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endParaRPr lang="zh-CN" altLang="en-US" dirty="0"/>
          </a:p>
        </p:txBody>
      </p:sp>
      <p:sp>
        <p:nvSpPr>
          <p:cNvPr id="3" name="内容占位符 2"/>
          <p:cNvSpPr>
            <a:spLocks noGrp="1"/>
          </p:cNvSpPr>
          <p:nvPr>
            <p:ph idx="1"/>
          </p:nvPr>
        </p:nvSpPr>
        <p:spPr/>
        <p:txBody>
          <a:bodyPr/>
          <a:lstStyle/>
          <a:p>
            <a:r>
              <a:rPr lang="zh-CN" altLang="en-US" dirty="0" smtClean="0"/>
              <a:t>固件系统开发基本</a:t>
            </a:r>
            <a:r>
              <a:rPr lang="zh-CN" altLang="en-US" dirty="0" smtClean="0"/>
              <a:t>流程</a:t>
            </a:r>
            <a:endParaRPr lang="en-US" altLang="zh-CN" dirty="0" smtClean="0"/>
          </a:p>
          <a:p>
            <a:pPr lvl="1"/>
            <a:r>
              <a:rPr lang="en-US" altLang="zh-CN" dirty="0"/>
              <a:t>ISE</a:t>
            </a:r>
            <a:r>
              <a:rPr lang="zh-CN" altLang="en-US" dirty="0"/>
              <a:t>添加嵌入式处理器源</a:t>
            </a:r>
            <a:endParaRPr lang="en-US" altLang="zh-CN" dirty="0"/>
          </a:p>
          <a:p>
            <a:pPr lvl="1"/>
            <a:r>
              <a:rPr lang="en-US" altLang="zh-CN" dirty="0"/>
              <a:t>XPS</a:t>
            </a:r>
            <a:r>
              <a:rPr lang="zh-CN" altLang="en-US" dirty="0"/>
              <a:t>配置处理器并挂在相应外设并生成网标</a:t>
            </a:r>
            <a:endParaRPr lang="en-US" altLang="zh-CN" dirty="0"/>
          </a:p>
          <a:p>
            <a:pPr lvl="1"/>
            <a:r>
              <a:rPr lang="en-US" altLang="zh-CN" dirty="0"/>
              <a:t>ISE</a:t>
            </a:r>
            <a:r>
              <a:rPr lang="zh-CN" altLang="en-US" dirty="0"/>
              <a:t>综合</a:t>
            </a:r>
            <a:r>
              <a:rPr lang="en-US" altLang="zh-CN" dirty="0"/>
              <a:t>XPS</a:t>
            </a:r>
            <a:r>
              <a:rPr lang="zh-CN" altLang="en-US" dirty="0"/>
              <a:t>搭好的硬件平台并生成位流</a:t>
            </a:r>
            <a:endParaRPr lang="en-US" altLang="zh-CN" dirty="0"/>
          </a:p>
          <a:p>
            <a:pPr lvl="1"/>
            <a:r>
              <a:rPr lang="zh-CN" altLang="en-US" dirty="0"/>
              <a:t>在</a:t>
            </a:r>
            <a:r>
              <a:rPr lang="en-US" altLang="zh-CN" dirty="0"/>
              <a:t>SDK</a:t>
            </a:r>
            <a:r>
              <a:rPr lang="zh-CN" altLang="en-US" dirty="0"/>
              <a:t>中开发驱动程序和系统管理程序</a:t>
            </a:r>
            <a:endParaRPr lang="en-US" altLang="zh-CN" dirty="0"/>
          </a:p>
          <a:p>
            <a:pPr lvl="1"/>
            <a:r>
              <a:rPr lang="zh-CN" altLang="en-US" dirty="0"/>
              <a:t>将位流和编译好的固件程序下载到</a:t>
            </a:r>
            <a:r>
              <a:rPr lang="en-US" altLang="zh-CN" dirty="0"/>
              <a:t>FPGA</a:t>
            </a:r>
            <a:r>
              <a:rPr lang="zh-CN" altLang="en-US" dirty="0" smtClean="0"/>
              <a:t>执行</a:t>
            </a:r>
            <a:endParaRPr lang="en-US" altLang="zh-CN" dirty="0" smtClean="0"/>
          </a:p>
          <a:p>
            <a:pPr marL="342900" lvl="1" indent="-342900">
              <a:buFont typeface="Wingdings" pitchFamily="2" charset="2"/>
              <a:buChar char="n"/>
            </a:pPr>
            <a:r>
              <a:rPr lang="zh-CN" altLang="en-US" dirty="0"/>
              <a:t>成果展示</a:t>
            </a:r>
            <a:endParaRPr lang="en-US" altLang="zh-CN" dirty="0"/>
          </a:p>
          <a:p>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526701002"/>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endParaRPr lang="zh-CN" altLang="en-US" dirty="0"/>
          </a:p>
        </p:txBody>
      </p:sp>
      <p:sp>
        <p:nvSpPr>
          <p:cNvPr id="3" name="内容占位符 2"/>
          <p:cNvSpPr>
            <a:spLocks noGrp="1"/>
          </p:cNvSpPr>
          <p:nvPr>
            <p:ph idx="1"/>
          </p:nvPr>
        </p:nvSpPr>
        <p:spPr/>
        <p:txBody>
          <a:bodyPr/>
          <a:lstStyle/>
          <a:p>
            <a:r>
              <a:rPr lang="zh-CN" altLang="en-US" dirty="0" smtClean="0"/>
              <a:t>固件系统开发基本流程</a:t>
            </a:r>
            <a:endParaRPr lang="en-US" altLang="zh-CN" dirty="0"/>
          </a:p>
          <a:p>
            <a:endParaRPr lang="en-US" altLang="zh-CN" dirty="0" smtClean="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71712"/>
            <a:ext cx="7128792" cy="5052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2617757"/>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a:t>
            </a:r>
            <a:r>
              <a:rPr lang="zh-CN" altLang="en-US" dirty="0" smtClean="0"/>
              <a:t>添加源文件</a:t>
            </a:r>
            <a:endParaRPr lang="en-US" altLang="zh-CN" dirty="0" smtClean="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817" y="1318480"/>
            <a:ext cx="5373638" cy="5020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椭圆 5"/>
          <p:cNvSpPr/>
          <p:nvPr/>
        </p:nvSpPr>
        <p:spPr bwMode="auto">
          <a:xfrm>
            <a:off x="1979712" y="1988840"/>
            <a:ext cx="720080" cy="392580"/>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12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7" name="椭圆 6"/>
          <p:cNvSpPr/>
          <p:nvPr/>
        </p:nvSpPr>
        <p:spPr bwMode="auto">
          <a:xfrm>
            <a:off x="2627784" y="4714244"/>
            <a:ext cx="1537049" cy="370940"/>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1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11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8" name="椭圆 7"/>
          <p:cNvSpPr/>
          <p:nvPr/>
        </p:nvSpPr>
        <p:spPr bwMode="auto">
          <a:xfrm>
            <a:off x="4788024" y="4332564"/>
            <a:ext cx="1296144" cy="392580"/>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12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9" name="椭圆 8"/>
          <p:cNvSpPr/>
          <p:nvPr/>
        </p:nvSpPr>
        <p:spPr bwMode="auto">
          <a:xfrm>
            <a:off x="6084168" y="5877272"/>
            <a:ext cx="792088" cy="435859"/>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4</a:t>
            </a:r>
            <a:endParaRPr kumimoji="1" lang="zh-CN" altLang="en-US"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2317096684"/>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-BSB</a:t>
            </a:r>
            <a:r>
              <a:rPr lang="zh-CN" altLang="en-US" dirty="0"/>
              <a:t>向导</a:t>
            </a:r>
            <a:endParaRPr lang="en-US" altLang="zh-CN" dirty="0" smtClean="0"/>
          </a:p>
          <a:p>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398997"/>
            <a:ext cx="6270402" cy="4982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椭圆 2"/>
          <p:cNvSpPr/>
          <p:nvPr/>
        </p:nvSpPr>
        <p:spPr bwMode="auto">
          <a:xfrm>
            <a:off x="1259632" y="3429000"/>
            <a:ext cx="1656184" cy="738814"/>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椭圆 3"/>
          <p:cNvSpPr/>
          <p:nvPr/>
        </p:nvSpPr>
        <p:spPr bwMode="auto">
          <a:xfrm>
            <a:off x="5292080" y="5786530"/>
            <a:ext cx="1584176" cy="738814"/>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4080535668"/>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-BSB</a:t>
            </a:r>
            <a:r>
              <a:rPr lang="zh-CN" altLang="en-US" dirty="0"/>
              <a:t>向导</a:t>
            </a:r>
            <a:endParaRPr lang="en-US" altLang="zh-CN" dirty="0" smtClean="0"/>
          </a:p>
          <a:p>
            <a:endParaRPr lang="zh-CN" altLang="en-US" dirty="0"/>
          </a:p>
        </p:txBody>
      </p:sp>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922" t="13986" r="23182" b="16608"/>
          <a:stretch/>
        </p:blipFill>
        <p:spPr bwMode="auto">
          <a:xfrm>
            <a:off x="1979712" y="1412776"/>
            <a:ext cx="5135929" cy="5025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椭圆 5"/>
          <p:cNvSpPr/>
          <p:nvPr/>
        </p:nvSpPr>
        <p:spPr bwMode="auto">
          <a:xfrm>
            <a:off x="1619672" y="2132856"/>
            <a:ext cx="2160240" cy="738814"/>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7" name="椭圆 6"/>
          <p:cNvSpPr/>
          <p:nvPr/>
        </p:nvSpPr>
        <p:spPr bwMode="auto">
          <a:xfrm>
            <a:off x="4716016" y="5949280"/>
            <a:ext cx="3024336" cy="738814"/>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2071109487"/>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-BSB</a:t>
            </a:r>
            <a:r>
              <a:rPr lang="zh-CN" altLang="en-US" dirty="0"/>
              <a:t>向导</a:t>
            </a:r>
            <a:endParaRPr lang="en-US" altLang="zh-CN" dirty="0" smtClean="0"/>
          </a:p>
          <a:p>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340768"/>
            <a:ext cx="5232250" cy="509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椭圆 2"/>
          <p:cNvSpPr/>
          <p:nvPr/>
        </p:nvSpPr>
        <p:spPr bwMode="auto">
          <a:xfrm>
            <a:off x="5292080" y="5949280"/>
            <a:ext cx="1584176" cy="738814"/>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445140777"/>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-BSB</a:t>
            </a:r>
            <a:r>
              <a:rPr lang="zh-CN" altLang="en-US" dirty="0"/>
              <a:t>向导</a:t>
            </a:r>
            <a:endParaRPr lang="en-US" altLang="zh-CN" dirty="0" smtClean="0"/>
          </a:p>
          <a:p>
            <a:endParaRPr lang="zh-CN"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319258"/>
            <a:ext cx="5184576" cy="5089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 3"/>
          <p:cNvSpPr/>
          <p:nvPr/>
        </p:nvSpPr>
        <p:spPr bwMode="auto">
          <a:xfrm>
            <a:off x="2555776" y="1772816"/>
            <a:ext cx="1872208" cy="738814"/>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6" name="椭圆 5"/>
          <p:cNvSpPr/>
          <p:nvPr/>
        </p:nvSpPr>
        <p:spPr bwMode="auto">
          <a:xfrm>
            <a:off x="5724128" y="5877272"/>
            <a:ext cx="1368152" cy="738814"/>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3286977613"/>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888" y="82550"/>
            <a:ext cx="6625480" cy="609600"/>
          </a:xfrm>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latin typeface="+mn-ea"/>
              </a:rPr>
              <a:t>固件系统介绍</a:t>
            </a:r>
            <a:endParaRPr lang="en-US" altLang="zh-CN" dirty="0" smtClean="0">
              <a:latin typeface="+mn-ea"/>
            </a:endParaRPr>
          </a:p>
          <a:p>
            <a:endParaRPr lang="en-US" altLang="zh-CN" dirty="0">
              <a:latin typeface="+mn-ea"/>
            </a:endParaRPr>
          </a:p>
          <a:p>
            <a:r>
              <a:rPr lang="zh-CN" altLang="en-US" dirty="0" smtClean="0">
                <a:latin typeface="+mn-ea"/>
              </a:rPr>
              <a:t>实验室固件系统现状</a:t>
            </a:r>
            <a:endParaRPr lang="en-US" altLang="zh-CN" dirty="0" smtClean="0">
              <a:latin typeface="+mn-ea"/>
            </a:endParaRPr>
          </a:p>
          <a:p>
            <a:endParaRPr lang="en-US" altLang="zh-CN" dirty="0">
              <a:latin typeface="+mn-ea"/>
            </a:endParaRPr>
          </a:p>
          <a:p>
            <a:r>
              <a:rPr lang="zh-CN" altLang="en-US" dirty="0" smtClean="0">
                <a:latin typeface="+mn-ea"/>
              </a:rPr>
              <a:t>系统演示</a:t>
            </a:r>
            <a:endParaRPr lang="en-US" altLang="zh-CN" dirty="0" smtClean="0">
              <a:latin typeface="+mn-ea"/>
            </a:endParaRPr>
          </a:p>
          <a:p>
            <a:endParaRPr lang="en-US" altLang="zh-CN" dirty="0">
              <a:latin typeface="+mn-ea"/>
            </a:endParaRPr>
          </a:p>
          <a:p>
            <a:r>
              <a:rPr lang="zh-CN" altLang="en-US" dirty="0" smtClean="0">
                <a:latin typeface="+mn-ea"/>
              </a:rPr>
              <a:t>研究目标</a:t>
            </a:r>
            <a:endParaRPr lang="en-US" altLang="zh-CN" dirty="0" smtClean="0">
              <a:latin typeface="+mn-ea"/>
            </a:endParaRPr>
          </a:p>
          <a:p>
            <a:endParaRPr lang="en-US" altLang="zh-CN" dirty="0">
              <a:latin typeface="+mn-ea"/>
            </a:endParaRPr>
          </a:p>
          <a:p>
            <a:r>
              <a:rPr lang="zh-CN" altLang="en-US" dirty="0" smtClean="0">
                <a:latin typeface="+mn-ea"/>
              </a:rPr>
              <a:t>总结</a:t>
            </a:r>
            <a:endParaRPr lang="zh-CN" altLang="en-US" dirty="0">
              <a:latin typeface="+mn-ea"/>
            </a:endParaRPr>
          </a:p>
        </p:txBody>
      </p:sp>
    </p:spTree>
    <p:extLst>
      <p:ext uri="{BB962C8B-B14F-4D97-AF65-F5344CB8AC3E}">
        <p14:creationId xmlns:p14="http://schemas.microsoft.com/office/powerpoint/2010/main" val="159309323"/>
      </p:ext>
    </p:extLst>
  </p:cSld>
  <p:clrMapOvr>
    <a:masterClrMapping/>
  </p:clrMapOvr>
  <p:transition advTm="11676">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-BSB</a:t>
            </a:r>
            <a:r>
              <a:rPr lang="zh-CN" altLang="en-US" dirty="0"/>
              <a:t>向导</a:t>
            </a:r>
            <a:endParaRPr lang="en-US" altLang="zh-CN" dirty="0" smtClean="0"/>
          </a:p>
          <a:p>
            <a:endParaRPr lang="zh-CN" altLang="en-US"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340768"/>
            <a:ext cx="5184576" cy="5096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 2"/>
          <p:cNvSpPr/>
          <p:nvPr/>
        </p:nvSpPr>
        <p:spPr bwMode="auto">
          <a:xfrm>
            <a:off x="1907704" y="2060848"/>
            <a:ext cx="2160240" cy="27482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10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7" name="圆角矩形 6"/>
          <p:cNvSpPr/>
          <p:nvPr/>
        </p:nvSpPr>
        <p:spPr bwMode="auto">
          <a:xfrm>
            <a:off x="1979712" y="2348880"/>
            <a:ext cx="2016224" cy="27482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10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8" name="圆角矩形 7"/>
          <p:cNvSpPr/>
          <p:nvPr/>
        </p:nvSpPr>
        <p:spPr bwMode="auto">
          <a:xfrm>
            <a:off x="1979712" y="2623708"/>
            <a:ext cx="2088232" cy="27482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10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9" name="圆角矩形 8"/>
          <p:cNvSpPr/>
          <p:nvPr/>
        </p:nvSpPr>
        <p:spPr bwMode="auto">
          <a:xfrm>
            <a:off x="2123728" y="2898536"/>
            <a:ext cx="1944216" cy="27482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4</a:t>
            </a:r>
            <a:endParaRPr kumimoji="1" lang="zh-CN" altLang="en-US" sz="10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4012707443"/>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-BSB</a:t>
            </a:r>
            <a:r>
              <a:rPr lang="zh-CN" altLang="en-US" dirty="0"/>
              <a:t>向导</a:t>
            </a:r>
            <a:endParaRPr lang="en-US" altLang="zh-CN" dirty="0" smtClean="0"/>
          </a:p>
          <a:p>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839" y="1340768"/>
            <a:ext cx="5141640"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椭圆 6"/>
          <p:cNvSpPr/>
          <p:nvPr/>
        </p:nvSpPr>
        <p:spPr bwMode="auto">
          <a:xfrm>
            <a:off x="1979712" y="2276872"/>
            <a:ext cx="720080" cy="392580"/>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12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8" name="椭圆 7"/>
          <p:cNvSpPr/>
          <p:nvPr/>
        </p:nvSpPr>
        <p:spPr bwMode="auto">
          <a:xfrm>
            <a:off x="2483768" y="2636912"/>
            <a:ext cx="1296144" cy="392580"/>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12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9" name="椭圆 8"/>
          <p:cNvSpPr/>
          <p:nvPr/>
        </p:nvSpPr>
        <p:spPr bwMode="auto">
          <a:xfrm>
            <a:off x="2555776" y="3029492"/>
            <a:ext cx="1008112" cy="392580"/>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12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374001153"/>
      </p:ext>
    </p:ext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-XPS</a:t>
            </a:r>
            <a:r>
              <a:rPr lang="zh-CN" altLang="en-US" dirty="0" smtClean="0"/>
              <a:t>配置</a:t>
            </a:r>
            <a:endParaRPr lang="en-US" altLang="zh-CN" dirty="0" smtClean="0"/>
          </a:p>
          <a:p>
            <a:endParaRPr lang="en-US" altLang="zh-CN" dirty="0" smtClean="0"/>
          </a:p>
          <a:p>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34" y="1423151"/>
            <a:ext cx="7791997" cy="495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 2"/>
          <p:cNvSpPr/>
          <p:nvPr/>
        </p:nvSpPr>
        <p:spPr bwMode="auto">
          <a:xfrm>
            <a:off x="668435" y="2060848"/>
            <a:ext cx="2607421" cy="293814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圆角矩形 3"/>
          <p:cNvSpPr/>
          <p:nvPr/>
        </p:nvSpPr>
        <p:spPr bwMode="auto">
          <a:xfrm>
            <a:off x="3347864" y="1709208"/>
            <a:ext cx="792088" cy="323196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6" name="圆角矩形 5"/>
          <p:cNvSpPr/>
          <p:nvPr/>
        </p:nvSpPr>
        <p:spPr bwMode="auto">
          <a:xfrm>
            <a:off x="4139952" y="1700808"/>
            <a:ext cx="2880320" cy="242821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2246295602"/>
      </p:ext>
    </p:extLst>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-XPS</a:t>
            </a:r>
            <a:r>
              <a:rPr lang="zh-CN" altLang="en-US" dirty="0" smtClean="0"/>
              <a:t>配置</a:t>
            </a:r>
            <a:r>
              <a:rPr lang="en-US" altLang="zh-CN" dirty="0" smtClean="0"/>
              <a:t>-</a:t>
            </a:r>
            <a:r>
              <a:rPr lang="zh-CN" altLang="en-US" dirty="0" smtClean="0"/>
              <a:t>添加</a:t>
            </a:r>
            <a:r>
              <a:rPr lang="en-US" altLang="zh-CN" dirty="0" smtClean="0"/>
              <a:t>IIC</a:t>
            </a:r>
            <a:r>
              <a:rPr lang="zh-CN" altLang="en-US" dirty="0" smtClean="0"/>
              <a:t>接口</a:t>
            </a:r>
            <a:endParaRPr lang="en-US" altLang="zh-CN" dirty="0" smtClean="0"/>
          </a:p>
          <a:p>
            <a:endParaRPr lang="en-US" altLang="zh-CN" dirty="0" smtClean="0"/>
          </a:p>
          <a:p>
            <a:endParaRPr lang="zh-CN" alt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556792"/>
            <a:ext cx="7718250" cy="482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bwMode="auto">
          <a:xfrm>
            <a:off x="1187624" y="3789040"/>
            <a:ext cx="4392488" cy="57606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accent2"/>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1682716784"/>
      </p:ext>
    </p:extLst>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-XPS</a:t>
            </a:r>
            <a:r>
              <a:rPr lang="zh-CN" altLang="en-US" dirty="0" smtClean="0"/>
              <a:t>配置</a:t>
            </a:r>
            <a:r>
              <a:rPr lang="en-US" altLang="zh-CN" dirty="0" smtClean="0"/>
              <a:t>-</a:t>
            </a:r>
            <a:r>
              <a:rPr lang="zh-CN" altLang="en-US" dirty="0" smtClean="0"/>
              <a:t>添加</a:t>
            </a:r>
            <a:r>
              <a:rPr lang="en-US" altLang="zh-CN" dirty="0" smtClean="0"/>
              <a:t>IIC</a:t>
            </a:r>
            <a:r>
              <a:rPr lang="zh-CN" altLang="en-US" dirty="0" smtClean="0"/>
              <a:t>接口</a:t>
            </a:r>
            <a:endParaRPr lang="en-US" altLang="zh-CN" dirty="0" smtClean="0"/>
          </a:p>
          <a:p>
            <a:endParaRPr lang="en-US" altLang="zh-CN" dirty="0" smtClean="0"/>
          </a:p>
          <a:p>
            <a:endParaRPr lang="zh-CN" alt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361" y="1412776"/>
            <a:ext cx="4677891" cy="4995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478209"/>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-XPS</a:t>
            </a:r>
            <a:r>
              <a:rPr lang="zh-CN" altLang="en-US" dirty="0" smtClean="0"/>
              <a:t>配置</a:t>
            </a:r>
            <a:r>
              <a:rPr lang="en-US" altLang="zh-CN" dirty="0" smtClean="0"/>
              <a:t>-</a:t>
            </a:r>
            <a:r>
              <a:rPr lang="zh-CN" altLang="en-US" dirty="0" smtClean="0"/>
              <a:t>添加</a:t>
            </a:r>
            <a:r>
              <a:rPr lang="en-US" altLang="zh-CN" dirty="0" smtClean="0"/>
              <a:t>IIC</a:t>
            </a:r>
            <a:r>
              <a:rPr lang="zh-CN" altLang="en-US" dirty="0" smtClean="0"/>
              <a:t>接口</a:t>
            </a:r>
            <a:endParaRPr lang="en-US" altLang="zh-CN" dirty="0" smtClean="0"/>
          </a:p>
          <a:p>
            <a:endParaRPr lang="en-US" altLang="zh-CN" dirty="0" smtClean="0"/>
          </a:p>
          <a:p>
            <a:endParaRPr lang="zh-CN" alt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57" y="1479553"/>
            <a:ext cx="8186814"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 2"/>
          <p:cNvSpPr/>
          <p:nvPr/>
        </p:nvSpPr>
        <p:spPr bwMode="auto">
          <a:xfrm>
            <a:off x="5220072" y="1988840"/>
            <a:ext cx="1224136"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圆角矩形 3"/>
          <p:cNvSpPr/>
          <p:nvPr/>
        </p:nvSpPr>
        <p:spPr bwMode="auto">
          <a:xfrm>
            <a:off x="5508104" y="3831620"/>
            <a:ext cx="1872208" cy="77370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2149350072"/>
      </p:ext>
    </p:extLst>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-XPS</a:t>
            </a:r>
            <a:r>
              <a:rPr lang="zh-CN" altLang="en-US" dirty="0" smtClean="0"/>
              <a:t>配置</a:t>
            </a:r>
            <a:r>
              <a:rPr lang="en-US" altLang="zh-CN" dirty="0" smtClean="0"/>
              <a:t>-</a:t>
            </a:r>
            <a:r>
              <a:rPr lang="zh-CN" altLang="en-US" dirty="0" smtClean="0"/>
              <a:t>添加</a:t>
            </a:r>
            <a:r>
              <a:rPr lang="en-US" altLang="zh-CN" dirty="0" smtClean="0"/>
              <a:t>IIC</a:t>
            </a:r>
            <a:r>
              <a:rPr lang="zh-CN" altLang="en-US" dirty="0" smtClean="0"/>
              <a:t>接口</a:t>
            </a:r>
            <a:endParaRPr lang="en-US" altLang="zh-CN" dirty="0" smtClean="0"/>
          </a:p>
          <a:p>
            <a:endParaRPr lang="en-US" altLang="zh-CN" dirty="0" smtClean="0"/>
          </a:p>
          <a:p>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15" y="1340768"/>
            <a:ext cx="8926785" cy="5114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 5"/>
          <p:cNvSpPr/>
          <p:nvPr/>
        </p:nvSpPr>
        <p:spPr bwMode="auto">
          <a:xfrm>
            <a:off x="4680607" y="1844824"/>
            <a:ext cx="611473"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7" name="圆角矩形 6"/>
          <p:cNvSpPr/>
          <p:nvPr/>
        </p:nvSpPr>
        <p:spPr bwMode="auto">
          <a:xfrm>
            <a:off x="4211960" y="5229200"/>
            <a:ext cx="1080120" cy="3970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8" name="圆角矩形 7"/>
          <p:cNvSpPr/>
          <p:nvPr/>
        </p:nvSpPr>
        <p:spPr bwMode="auto">
          <a:xfrm>
            <a:off x="6084168" y="5517232"/>
            <a:ext cx="1800200"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769990514"/>
      </p:ext>
    </p:extLst>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-XPS</a:t>
            </a:r>
            <a:r>
              <a:rPr lang="zh-CN" altLang="en-US" dirty="0" smtClean="0"/>
              <a:t>配置</a:t>
            </a:r>
            <a:r>
              <a:rPr lang="en-US" altLang="zh-CN" dirty="0" smtClean="0"/>
              <a:t>-</a:t>
            </a:r>
            <a:r>
              <a:rPr lang="zh-CN" altLang="en-US" dirty="0" smtClean="0"/>
              <a:t>添加</a:t>
            </a:r>
            <a:r>
              <a:rPr lang="en-US" altLang="zh-CN" dirty="0" smtClean="0"/>
              <a:t>IIC</a:t>
            </a:r>
            <a:r>
              <a:rPr lang="zh-CN" altLang="en-US" dirty="0" smtClean="0"/>
              <a:t>接口</a:t>
            </a:r>
            <a:endParaRPr lang="en-US" altLang="zh-CN" dirty="0" smtClean="0"/>
          </a:p>
          <a:p>
            <a:endParaRPr lang="en-US" altLang="zh-CN" dirty="0" smtClean="0"/>
          </a:p>
          <a:p>
            <a:endParaRPr lang="zh-CN" altLang="en-US"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74212"/>
            <a:ext cx="8166280" cy="4951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 2"/>
          <p:cNvSpPr/>
          <p:nvPr/>
        </p:nvSpPr>
        <p:spPr bwMode="auto">
          <a:xfrm>
            <a:off x="5364088" y="2077956"/>
            <a:ext cx="648072" cy="3429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圆角矩形 3"/>
          <p:cNvSpPr/>
          <p:nvPr/>
        </p:nvSpPr>
        <p:spPr bwMode="auto">
          <a:xfrm>
            <a:off x="4355976" y="2420888"/>
            <a:ext cx="1152128" cy="3429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9" name="圆角矩形 8"/>
          <p:cNvSpPr/>
          <p:nvPr/>
        </p:nvSpPr>
        <p:spPr bwMode="auto">
          <a:xfrm>
            <a:off x="4550684" y="3429000"/>
            <a:ext cx="1461476"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1871971656"/>
      </p:ext>
    </p:extLst>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-XPS</a:t>
            </a:r>
            <a:r>
              <a:rPr lang="zh-CN" altLang="en-US" dirty="0" smtClean="0"/>
              <a:t>配置</a:t>
            </a:r>
            <a:r>
              <a:rPr lang="en-US" altLang="zh-CN" dirty="0" smtClean="0"/>
              <a:t>-</a:t>
            </a:r>
            <a:r>
              <a:rPr lang="zh-CN" altLang="en-US" dirty="0" smtClean="0"/>
              <a:t>添加</a:t>
            </a:r>
            <a:r>
              <a:rPr lang="en-US" altLang="zh-CN" dirty="0" smtClean="0"/>
              <a:t>IIC</a:t>
            </a:r>
            <a:r>
              <a:rPr lang="zh-CN" altLang="en-US" dirty="0" smtClean="0"/>
              <a:t>接口</a:t>
            </a:r>
            <a:endParaRPr lang="en-US" altLang="zh-CN" dirty="0" smtClean="0"/>
          </a:p>
          <a:p>
            <a:endParaRPr lang="en-US" altLang="zh-CN" dirty="0" smtClean="0"/>
          </a:p>
          <a:p>
            <a:endParaRPr lang="zh-CN" alt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0808"/>
            <a:ext cx="9031138" cy="4077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 5"/>
          <p:cNvSpPr/>
          <p:nvPr/>
        </p:nvSpPr>
        <p:spPr bwMode="auto">
          <a:xfrm>
            <a:off x="4355976" y="2204864"/>
            <a:ext cx="720080" cy="3429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8" name="圆角矩形 7"/>
          <p:cNvSpPr/>
          <p:nvPr/>
        </p:nvSpPr>
        <p:spPr bwMode="auto">
          <a:xfrm>
            <a:off x="6516216" y="4149080"/>
            <a:ext cx="1224136"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10" name="圆角矩形 9"/>
          <p:cNvSpPr/>
          <p:nvPr/>
        </p:nvSpPr>
        <p:spPr bwMode="auto">
          <a:xfrm>
            <a:off x="8676456" y="2060848"/>
            <a:ext cx="354682" cy="55588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3315765003"/>
      </p:ext>
    </p:extLst>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-XPS</a:t>
            </a:r>
            <a:r>
              <a:rPr lang="zh-CN" altLang="en-US" dirty="0" smtClean="0"/>
              <a:t>配置</a:t>
            </a:r>
            <a:r>
              <a:rPr lang="en-US" altLang="zh-CN" dirty="0" smtClean="0"/>
              <a:t>-</a:t>
            </a:r>
            <a:r>
              <a:rPr lang="zh-CN" altLang="en-US" dirty="0" smtClean="0"/>
              <a:t>添加</a:t>
            </a:r>
            <a:r>
              <a:rPr lang="en-US" altLang="zh-CN" dirty="0" smtClean="0"/>
              <a:t>IIC</a:t>
            </a:r>
            <a:r>
              <a:rPr lang="zh-CN" altLang="en-US" dirty="0" smtClean="0"/>
              <a:t>接口</a:t>
            </a:r>
            <a:endParaRPr lang="en-US" altLang="zh-CN" dirty="0" smtClean="0"/>
          </a:p>
          <a:p>
            <a:endParaRPr lang="en-US" altLang="zh-CN" dirty="0" smtClean="0"/>
          </a:p>
          <a:p>
            <a:endParaRPr lang="zh-CN"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357182"/>
            <a:ext cx="6881402" cy="5006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 2"/>
          <p:cNvSpPr/>
          <p:nvPr/>
        </p:nvSpPr>
        <p:spPr bwMode="auto">
          <a:xfrm>
            <a:off x="2843808" y="1556792"/>
            <a:ext cx="2304256" cy="64807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accent2"/>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191536108"/>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888" y="82550"/>
            <a:ext cx="6625480" cy="609600"/>
          </a:xfrm>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latin typeface="+mn-ea"/>
              </a:rPr>
              <a:t>固件系统介绍</a:t>
            </a:r>
            <a:endParaRPr lang="en-US" altLang="zh-CN" dirty="0">
              <a:latin typeface="+mn-ea"/>
            </a:endParaRPr>
          </a:p>
          <a:p>
            <a:endParaRPr lang="en-US" altLang="zh-CN" dirty="0">
              <a:latin typeface="+mn-ea"/>
            </a:endParaRPr>
          </a:p>
          <a:p>
            <a:r>
              <a:rPr lang="zh-CN" altLang="en-US" dirty="0">
                <a:solidFill>
                  <a:schemeClr val="tx1">
                    <a:lumMod val="85000"/>
                  </a:schemeClr>
                </a:solidFill>
                <a:latin typeface="+mn-ea"/>
              </a:rPr>
              <a:t>实验室固件系统现状</a:t>
            </a:r>
            <a:endParaRPr lang="en-US" altLang="zh-CN" dirty="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a:solidFill>
                  <a:schemeClr val="tx1">
                    <a:lumMod val="85000"/>
                  </a:schemeClr>
                </a:solidFill>
                <a:latin typeface="+mn-ea"/>
              </a:rPr>
              <a:t>系统演示</a:t>
            </a:r>
            <a:endParaRPr lang="en-US" altLang="zh-CN" dirty="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a:solidFill>
                  <a:schemeClr val="tx1">
                    <a:lumMod val="85000"/>
                  </a:schemeClr>
                </a:solidFill>
                <a:latin typeface="+mn-ea"/>
              </a:rPr>
              <a:t>研究目标</a:t>
            </a:r>
            <a:endParaRPr lang="en-US" altLang="zh-CN" dirty="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a:solidFill>
                  <a:schemeClr val="tx1">
                    <a:lumMod val="85000"/>
                  </a:schemeClr>
                </a:solidFill>
                <a:latin typeface="+mn-ea"/>
              </a:rPr>
              <a:t>总结</a:t>
            </a:r>
          </a:p>
        </p:txBody>
      </p:sp>
    </p:spTree>
    <p:extLst>
      <p:ext uri="{BB962C8B-B14F-4D97-AF65-F5344CB8AC3E}">
        <p14:creationId xmlns:p14="http://schemas.microsoft.com/office/powerpoint/2010/main" val="2972812760"/>
      </p:ext>
    </p:extLst>
  </p:cSld>
  <p:clrMapOvr>
    <a:masterClrMapping/>
  </p:clrMapOvr>
  <p:transition advTm="11676">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-ISE</a:t>
            </a:r>
            <a:r>
              <a:rPr lang="zh-CN" altLang="en-US" dirty="0" smtClean="0"/>
              <a:t>综合</a:t>
            </a:r>
            <a:endParaRPr lang="en-US" altLang="zh-CN" dirty="0" smtClean="0"/>
          </a:p>
          <a:p>
            <a:endParaRPr lang="en-US" altLang="zh-CN" dirty="0" smtClean="0"/>
          </a:p>
          <a:p>
            <a:endParaRPr lang="en-US" altLang="zh-CN" dirty="0" smtClean="0"/>
          </a:p>
          <a:p>
            <a:endParaRPr lang="zh-CN" alt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7826846" cy="4985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圆角矩形 3"/>
          <p:cNvSpPr/>
          <p:nvPr/>
        </p:nvSpPr>
        <p:spPr bwMode="auto">
          <a:xfrm>
            <a:off x="1043608" y="2706128"/>
            <a:ext cx="1872208" cy="308817"/>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6" name="圆角矩形 5"/>
          <p:cNvSpPr/>
          <p:nvPr/>
        </p:nvSpPr>
        <p:spPr bwMode="auto">
          <a:xfrm>
            <a:off x="1187624" y="4941168"/>
            <a:ext cx="1584176" cy="3429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1234530101"/>
      </p:ext>
    </p:extLst>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-ISE</a:t>
            </a:r>
            <a:r>
              <a:rPr lang="zh-CN" altLang="en-US" dirty="0" smtClean="0"/>
              <a:t>综合</a:t>
            </a:r>
            <a:endParaRPr lang="en-US" altLang="zh-CN" dirty="0" smtClean="0"/>
          </a:p>
          <a:p>
            <a:endParaRPr lang="en-US" altLang="zh-CN" dirty="0" smtClean="0"/>
          </a:p>
          <a:p>
            <a:endParaRPr lang="en-US" altLang="zh-CN" dirty="0" smtClean="0"/>
          </a:p>
          <a:p>
            <a:endParaRPr lang="zh-CN" altLang="en-US"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325787"/>
            <a:ext cx="6157124" cy="5116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bwMode="auto">
          <a:xfrm>
            <a:off x="1835696" y="2697208"/>
            <a:ext cx="1800200" cy="25765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8" name="圆角矩形 7"/>
          <p:cNvSpPr/>
          <p:nvPr/>
        </p:nvSpPr>
        <p:spPr bwMode="auto">
          <a:xfrm>
            <a:off x="3995936" y="3501008"/>
            <a:ext cx="1512168" cy="3429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9" name="圆角矩形 8"/>
          <p:cNvSpPr/>
          <p:nvPr/>
        </p:nvSpPr>
        <p:spPr bwMode="auto">
          <a:xfrm>
            <a:off x="1907704" y="5072144"/>
            <a:ext cx="1368152" cy="44508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20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209254538"/>
      </p:ext>
    </p:extLst>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-ISE</a:t>
            </a:r>
            <a:r>
              <a:rPr lang="zh-CN" altLang="en-US" dirty="0" smtClean="0"/>
              <a:t>综合</a:t>
            </a:r>
            <a:endParaRPr lang="en-US" altLang="zh-CN" dirty="0" smtClean="0"/>
          </a:p>
          <a:p>
            <a:endParaRPr lang="en-US" altLang="zh-CN" dirty="0" smtClean="0"/>
          </a:p>
          <a:p>
            <a:endParaRPr lang="en-US" altLang="zh-CN" dirty="0" smtClean="0"/>
          </a:p>
          <a:p>
            <a:endParaRPr lang="zh-CN" altLang="en-US" dirty="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340768"/>
            <a:ext cx="5904656" cy="5018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bwMode="auto">
          <a:xfrm>
            <a:off x="2411760" y="2857553"/>
            <a:ext cx="2088232" cy="28341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8" name="圆角矩形 7"/>
          <p:cNvSpPr/>
          <p:nvPr/>
        </p:nvSpPr>
        <p:spPr bwMode="auto">
          <a:xfrm>
            <a:off x="2267744" y="5085184"/>
            <a:ext cx="2232248" cy="3429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14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2579686373"/>
      </p:ext>
    </p:extLst>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-SDK</a:t>
            </a:r>
            <a:r>
              <a:rPr lang="zh-CN" altLang="en-US" dirty="0" smtClean="0"/>
              <a:t>工程</a:t>
            </a:r>
            <a:endParaRPr lang="en-US" altLang="zh-CN" dirty="0" smtClean="0"/>
          </a:p>
          <a:p>
            <a:endParaRPr lang="en-US" altLang="zh-CN" dirty="0" smtClean="0"/>
          </a:p>
          <a:p>
            <a:endParaRPr lang="en-US" altLang="zh-CN" dirty="0" smtClean="0"/>
          </a:p>
          <a:p>
            <a:endParaRPr lang="zh-CN" alt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1484784"/>
            <a:ext cx="5895975"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 2"/>
          <p:cNvSpPr/>
          <p:nvPr/>
        </p:nvSpPr>
        <p:spPr bwMode="auto">
          <a:xfrm>
            <a:off x="2411760" y="2492896"/>
            <a:ext cx="3096344" cy="32812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TextBox 3"/>
          <p:cNvSpPr txBox="1"/>
          <p:nvPr/>
        </p:nvSpPr>
        <p:spPr>
          <a:xfrm>
            <a:off x="1624013" y="5013176"/>
            <a:ext cx="6032421" cy="369332"/>
          </a:xfrm>
          <a:prstGeom prst="rect">
            <a:avLst/>
          </a:prstGeom>
          <a:noFill/>
        </p:spPr>
        <p:txBody>
          <a:bodyPr wrap="none" rtlCol="0">
            <a:spAutoFit/>
          </a:bodyPr>
          <a:lstStyle/>
          <a:p>
            <a:r>
              <a:rPr lang="zh-CN" altLang="en-US" dirty="0" smtClean="0">
                <a:solidFill>
                  <a:schemeClr val="bg2"/>
                </a:solidFill>
              </a:rPr>
              <a:t>将</a:t>
            </a:r>
            <a:r>
              <a:rPr lang="en-US" altLang="zh-CN" dirty="0" smtClean="0">
                <a:solidFill>
                  <a:schemeClr val="bg2"/>
                </a:solidFill>
              </a:rPr>
              <a:t>SDK</a:t>
            </a:r>
            <a:r>
              <a:rPr lang="zh-CN" altLang="en-US" dirty="0" smtClean="0">
                <a:solidFill>
                  <a:schemeClr val="bg2"/>
                </a:solidFill>
              </a:rPr>
              <a:t>工程的</a:t>
            </a:r>
            <a:r>
              <a:rPr lang="en-US" altLang="zh-CN" dirty="0" smtClean="0">
                <a:solidFill>
                  <a:schemeClr val="bg2"/>
                </a:solidFill>
              </a:rPr>
              <a:t>workspace</a:t>
            </a:r>
            <a:r>
              <a:rPr lang="zh-CN" altLang="en-US" dirty="0" smtClean="0">
                <a:solidFill>
                  <a:schemeClr val="bg2"/>
                </a:solidFill>
              </a:rPr>
              <a:t>创建在整个</a:t>
            </a:r>
            <a:r>
              <a:rPr lang="en-US" altLang="zh-CN" dirty="0" smtClean="0">
                <a:solidFill>
                  <a:schemeClr val="bg2"/>
                </a:solidFill>
              </a:rPr>
              <a:t>EDK</a:t>
            </a:r>
            <a:r>
              <a:rPr lang="zh-CN" altLang="en-US" dirty="0" smtClean="0">
                <a:solidFill>
                  <a:schemeClr val="bg2"/>
                </a:solidFill>
              </a:rPr>
              <a:t>工程的目录下面。</a:t>
            </a:r>
            <a:endParaRPr lang="zh-CN" altLang="en-US" dirty="0">
              <a:solidFill>
                <a:schemeClr val="bg2"/>
              </a:solidFill>
            </a:endParaRPr>
          </a:p>
        </p:txBody>
      </p:sp>
    </p:spTree>
    <p:extLst>
      <p:ext uri="{BB962C8B-B14F-4D97-AF65-F5344CB8AC3E}">
        <p14:creationId xmlns:p14="http://schemas.microsoft.com/office/powerpoint/2010/main" val="593844112"/>
      </p:ext>
    </p:extLst>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-SDK</a:t>
            </a:r>
            <a:r>
              <a:rPr lang="zh-CN" altLang="en-US" dirty="0" smtClean="0"/>
              <a:t>工程</a:t>
            </a:r>
            <a:endParaRPr lang="en-US" altLang="zh-CN" dirty="0" smtClean="0"/>
          </a:p>
          <a:p>
            <a:endParaRPr lang="en-US" altLang="zh-CN" dirty="0" smtClean="0"/>
          </a:p>
          <a:p>
            <a:endParaRPr lang="en-US" altLang="zh-CN" dirty="0" smtClean="0"/>
          </a:p>
          <a:p>
            <a:endParaRPr lang="zh-CN" altLang="en-US"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0768"/>
            <a:ext cx="7132290" cy="5075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 2"/>
          <p:cNvSpPr/>
          <p:nvPr/>
        </p:nvSpPr>
        <p:spPr bwMode="auto">
          <a:xfrm>
            <a:off x="683568" y="2060848"/>
            <a:ext cx="1800200" cy="26710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圆角矩形 3"/>
          <p:cNvSpPr/>
          <p:nvPr/>
        </p:nvSpPr>
        <p:spPr bwMode="auto">
          <a:xfrm>
            <a:off x="2483768" y="2075031"/>
            <a:ext cx="3960440" cy="293814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6" name="圆角矩形 5"/>
          <p:cNvSpPr/>
          <p:nvPr/>
        </p:nvSpPr>
        <p:spPr bwMode="auto">
          <a:xfrm>
            <a:off x="2555776" y="5013176"/>
            <a:ext cx="5184576" cy="9361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9" name="圆角矩形 8"/>
          <p:cNvSpPr/>
          <p:nvPr/>
        </p:nvSpPr>
        <p:spPr bwMode="auto">
          <a:xfrm>
            <a:off x="6444208" y="2008893"/>
            <a:ext cx="1296144" cy="242821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4</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4154449023"/>
      </p:ext>
    </p:extLst>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-SDK</a:t>
            </a:r>
            <a:r>
              <a:rPr lang="zh-CN" altLang="en-US" dirty="0" smtClean="0"/>
              <a:t>工程</a:t>
            </a:r>
            <a:endParaRPr lang="en-US" altLang="zh-CN" dirty="0" smtClean="0"/>
          </a:p>
          <a:p>
            <a:endParaRPr lang="en-US" altLang="zh-CN" dirty="0" smtClean="0"/>
          </a:p>
          <a:p>
            <a:endParaRPr lang="en-US" altLang="zh-CN" dirty="0" smtClean="0"/>
          </a:p>
          <a:p>
            <a:endParaRPr lang="zh-CN" altLang="en-US"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54014"/>
            <a:ext cx="8404051" cy="475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bwMode="auto">
          <a:xfrm>
            <a:off x="323528" y="1556792"/>
            <a:ext cx="5544616"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2314494145"/>
      </p:ext>
    </p:extLst>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-SDK</a:t>
            </a:r>
            <a:r>
              <a:rPr lang="zh-CN" altLang="en-US" dirty="0" smtClean="0"/>
              <a:t>工程</a:t>
            </a:r>
            <a:endParaRPr lang="en-US" altLang="zh-CN" dirty="0" smtClean="0"/>
          </a:p>
          <a:p>
            <a:endParaRPr lang="en-US" altLang="zh-CN" dirty="0" smtClean="0"/>
          </a:p>
          <a:p>
            <a:endParaRPr lang="en-US" altLang="zh-CN" dirty="0" smtClean="0"/>
          </a:p>
          <a:p>
            <a:endParaRPr lang="zh-CN" alt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340768"/>
            <a:ext cx="4081885" cy="5112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 2"/>
          <p:cNvSpPr/>
          <p:nvPr/>
        </p:nvSpPr>
        <p:spPr bwMode="auto">
          <a:xfrm>
            <a:off x="2531058" y="2060848"/>
            <a:ext cx="1968934"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圆角矩形 3"/>
          <p:cNvSpPr/>
          <p:nvPr/>
        </p:nvSpPr>
        <p:spPr bwMode="auto">
          <a:xfrm>
            <a:off x="2555776" y="4797152"/>
            <a:ext cx="3600400"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6" name="圆角矩形 5"/>
          <p:cNvSpPr/>
          <p:nvPr/>
        </p:nvSpPr>
        <p:spPr bwMode="auto">
          <a:xfrm>
            <a:off x="4139952" y="5877272"/>
            <a:ext cx="648072"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812222581"/>
      </p:ext>
    </p:extLst>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-SDK</a:t>
            </a:r>
            <a:r>
              <a:rPr lang="zh-CN" altLang="en-US" dirty="0" smtClean="0"/>
              <a:t>工程</a:t>
            </a:r>
            <a:endParaRPr lang="en-US" altLang="zh-CN" dirty="0" smtClean="0"/>
          </a:p>
          <a:p>
            <a:endParaRPr lang="en-US" altLang="zh-CN" dirty="0" smtClean="0"/>
          </a:p>
          <a:p>
            <a:endParaRPr lang="en-US" altLang="zh-CN" dirty="0" smtClean="0"/>
          </a:p>
          <a:p>
            <a:endParaRPr lang="zh-CN" altLang="en-US"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340768"/>
            <a:ext cx="4032448" cy="5074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bwMode="auto">
          <a:xfrm>
            <a:off x="2339752" y="2527912"/>
            <a:ext cx="1584176" cy="3970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8" name="圆角矩形 7"/>
          <p:cNvSpPr/>
          <p:nvPr/>
        </p:nvSpPr>
        <p:spPr bwMode="auto">
          <a:xfrm>
            <a:off x="4716016" y="5800033"/>
            <a:ext cx="720080"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1390209841"/>
      </p:ext>
    </p:extLst>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-SDK</a:t>
            </a:r>
            <a:r>
              <a:rPr lang="zh-CN" altLang="en-US" dirty="0" smtClean="0"/>
              <a:t>工程</a:t>
            </a:r>
            <a:endParaRPr lang="en-US" altLang="zh-CN" dirty="0" smtClean="0"/>
          </a:p>
          <a:p>
            <a:endParaRPr lang="en-US" altLang="zh-CN" dirty="0" smtClean="0"/>
          </a:p>
          <a:p>
            <a:endParaRPr lang="en-US" altLang="zh-CN" dirty="0" smtClean="0"/>
          </a:p>
          <a:p>
            <a:endParaRPr lang="zh-CN" altLang="en-US"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18667"/>
            <a:ext cx="7352506" cy="5095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圆角矩形 2"/>
          <p:cNvSpPr/>
          <p:nvPr/>
        </p:nvSpPr>
        <p:spPr bwMode="auto">
          <a:xfrm>
            <a:off x="1029039" y="3068960"/>
            <a:ext cx="1656184" cy="70336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4" name="圆角矩形 3"/>
          <p:cNvSpPr/>
          <p:nvPr/>
        </p:nvSpPr>
        <p:spPr bwMode="auto">
          <a:xfrm>
            <a:off x="1029039" y="3767350"/>
            <a:ext cx="1656184" cy="102980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6" name="圆角矩形 5"/>
          <p:cNvSpPr/>
          <p:nvPr/>
        </p:nvSpPr>
        <p:spPr bwMode="auto">
          <a:xfrm>
            <a:off x="5580112" y="1628800"/>
            <a:ext cx="288032" cy="55080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4160535857"/>
      </p:ext>
    </p:extLst>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系统演示</a:t>
            </a:r>
            <a:r>
              <a:rPr lang="en-US" altLang="zh-CN" dirty="0" smtClean="0"/>
              <a:t>-</a:t>
            </a:r>
            <a:r>
              <a:rPr lang="zh-CN" altLang="en-US" dirty="0" smtClean="0"/>
              <a:t>创建工程</a:t>
            </a:r>
            <a:endParaRPr lang="zh-CN" altLang="en-US" dirty="0"/>
          </a:p>
        </p:txBody>
      </p:sp>
      <p:sp>
        <p:nvSpPr>
          <p:cNvPr id="5" name="内容占位符 4"/>
          <p:cNvSpPr>
            <a:spLocks noGrp="1"/>
          </p:cNvSpPr>
          <p:nvPr>
            <p:ph idx="1"/>
          </p:nvPr>
        </p:nvSpPr>
        <p:spPr/>
        <p:txBody>
          <a:bodyPr/>
          <a:lstStyle/>
          <a:p>
            <a:r>
              <a:rPr lang="zh-CN" altLang="en-US" dirty="0" smtClean="0"/>
              <a:t>新建工程</a:t>
            </a:r>
            <a:r>
              <a:rPr lang="en-US" altLang="zh-CN" dirty="0" smtClean="0"/>
              <a:t>-SDK</a:t>
            </a:r>
            <a:r>
              <a:rPr lang="zh-CN" altLang="en-US" dirty="0" smtClean="0"/>
              <a:t>工程</a:t>
            </a:r>
            <a:endParaRPr lang="en-US" altLang="zh-CN" dirty="0" smtClean="0"/>
          </a:p>
          <a:p>
            <a:endParaRPr lang="en-US" altLang="zh-CN" dirty="0" smtClean="0"/>
          </a:p>
          <a:p>
            <a:endParaRPr lang="en-US" altLang="zh-CN" dirty="0" smtClean="0"/>
          </a:p>
          <a:p>
            <a:endParaRPr lang="zh-CN" altLang="en-US" dirty="0"/>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590675"/>
            <a:ext cx="759142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圆角矩形 8"/>
          <p:cNvSpPr/>
          <p:nvPr/>
        </p:nvSpPr>
        <p:spPr bwMode="auto">
          <a:xfrm>
            <a:off x="7668344" y="2924944"/>
            <a:ext cx="576064"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1</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10" name="圆角矩形 9"/>
          <p:cNvSpPr/>
          <p:nvPr/>
        </p:nvSpPr>
        <p:spPr bwMode="auto">
          <a:xfrm>
            <a:off x="1835696" y="4005064"/>
            <a:ext cx="2952328" cy="43673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2</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11" name="圆角矩形 10"/>
          <p:cNvSpPr/>
          <p:nvPr/>
        </p:nvSpPr>
        <p:spPr bwMode="auto">
          <a:xfrm>
            <a:off x="6372200" y="4725144"/>
            <a:ext cx="1008112" cy="58129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rPr>
              <a:t>3</a:t>
            </a:r>
            <a:endParaRPr kumimoji="1" lang="zh-CN" altLang="en-US" sz="2800" b="0"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1185914763"/>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888" y="82550"/>
            <a:ext cx="6625480" cy="609600"/>
          </a:xfrm>
        </p:spPr>
        <p:txBody>
          <a:bodyPr/>
          <a:lstStyle/>
          <a:p>
            <a:pPr algn="ctr"/>
            <a:r>
              <a:rPr lang="zh-CN" altLang="en-US" dirty="0" smtClean="0"/>
              <a:t>固件系统</a:t>
            </a:r>
            <a:endParaRPr lang="zh-CN" altLang="en-US" dirty="0"/>
          </a:p>
        </p:txBody>
      </p:sp>
      <p:sp>
        <p:nvSpPr>
          <p:cNvPr id="5" name="内容占位符 4"/>
          <p:cNvSpPr>
            <a:spLocks noGrp="1"/>
          </p:cNvSpPr>
          <p:nvPr>
            <p:ph idx="1"/>
          </p:nvPr>
        </p:nvSpPr>
        <p:spPr>
          <a:xfrm>
            <a:off x="1763688" y="6021288"/>
            <a:ext cx="5760640" cy="504056"/>
          </a:xfrm>
        </p:spPr>
        <p:txBody>
          <a:bodyPr/>
          <a:lstStyle/>
          <a:p>
            <a:pPr marL="0" indent="0" algn="ctr">
              <a:buNone/>
            </a:pPr>
            <a:r>
              <a:rPr lang="en-US" altLang="zh-CN" sz="2400" dirty="0" smtClean="0"/>
              <a:t>MicroBlaze</a:t>
            </a:r>
            <a:r>
              <a:rPr lang="zh-CN" altLang="en-US" sz="2400" dirty="0" smtClean="0"/>
              <a:t>软核处理器</a:t>
            </a:r>
            <a:r>
              <a:rPr lang="en-US" altLang="zh-CN" sz="2400" dirty="0" smtClean="0"/>
              <a:t>PLBv46</a:t>
            </a:r>
            <a:r>
              <a:rPr lang="zh-CN" altLang="en-US" sz="2400" dirty="0" smtClean="0"/>
              <a:t>总线结构</a:t>
            </a:r>
            <a:endParaRPr lang="zh-CN" altLang="en-US" sz="2400" dirty="0"/>
          </a:p>
        </p:txBody>
      </p:sp>
      <p:pic>
        <p:nvPicPr>
          <p:cNvPr id="6" name="图片 5"/>
          <p:cNvPicPr>
            <a:picLocks noChangeAspect="1"/>
          </p:cNvPicPr>
          <p:nvPr/>
        </p:nvPicPr>
        <p:blipFill>
          <a:blip r:embed="rId3"/>
          <a:stretch>
            <a:fillRect/>
          </a:stretch>
        </p:blipFill>
        <p:spPr>
          <a:xfrm>
            <a:off x="1979712" y="755725"/>
            <a:ext cx="4896544" cy="5328067"/>
          </a:xfrm>
          <a:prstGeom prst="rect">
            <a:avLst/>
          </a:prstGeom>
        </p:spPr>
      </p:pic>
    </p:spTree>
    <p:extLst>
      <p:ext uri="{BB962C8B-B14F-4D97-AF65-F5344CB8AC3E}">
        <p14:creationId xmlns:p14="http://schemas.microsoft.com/office/powerpoint/2010/main" val="2778608900"/>
      </p:ext>
    </p:extLst>
  </p:cSld>
  <p:clrMapOvr>
    <a:masterClrMapping/>
  </p:clrMapOvr>
  <p:transition>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a:t>
            </a:r>
            <a:r>
              <a:rPr lang="zh-CN" altLang="en-US" dirty="0" smtClean="0"/>
              <a:t>演示</a:t>
            </a:r>
            <a:r>
              <a:rPr lang="en-US" altLang="zh-CN" dirty="0" smtClean="0"/>
              <a:t>-</a:t>
            </a:r>
            <a:r>
              <a:rPr lang="zh-CN" altLang="en-US" dirty="0" smtClean="0"/>
              <a:t>成果展示</a:t>
            </a:r>
            <a:endParaRPr lang="zh-CN" altLang="en-US" dirty="0"/>
          </a:p>
        </p:txBody>
      </p:sp>
      <p:sp>
        <p:nvSpPr>
          <p:cNvPr id="5" name="内容占位符 4"/>
          <p:cNvSpPr>
            <a:spLocks noGrp="1"/>
          </p:cNvSpPr>
          <p:nvPr>
            <p:ph idx="1"/>
          </p:nvPr>
        </p:nvSpPr>
        <p:spPr/>
        <p:txBody>
          <a:bodyPr/>
          <a:lstStyle/>
          <a:p>
            <a:endParaRPr lang="en-US" altLang="zh-CN" dirty="0" smtClean="0"/>
          </a:p>
          <a:p>
            <a:r>
              <a:rPr lang="en-US" altLang="zh-CN" dirty="0" smtClean="0"/>
              <a:t>IIC</a:t>
            </a:r>
            <a:r>
              <a:rPr lang="zh-CN" altLang="en-US" dirty="0" smtClean="0"/>
              <a:t>读取</a:t>
            </a:r>
            <a:r>
              <a:rPr lang="en-US" altLang="zh-CN" dirty="0" smtClean="0"/>
              <a:t>INA209</a:t>
            </a:r>
            <a:r>
              <a:rPr lang="zh-CN" altLang="en-US" dirty="0" smtClean="0"/>
              <a:t>测量的直流参数数据</a:t>
            </a:r>
            <a:endParaRPr lang="en-US" altLang="zh-CN" dirty="0" smtClean="0"/>
          </a:p>
          <a:p>
            <a:endParaRPr lang="en-US" altLang="zh-CN" dirty="0" smtClean="0"/>
          </a:p>
          <a:p>
            <a:r>
              <a:rPr lang="zh-CN" altLang="en-US" dirty="0" smtClean="0"/>
              <a:t>网络对</a:t>
            </a:r>
            <a:r>
              <a:rPr lang="en-US" altLang="zh-CN" dirty="0" smtClean="0"/>
              <a:t>SD</a:t>
            </a:r>
            <a:r>
              <a:rPr lang="zh-CN" altLang="en-US" dirty="0" smtClean="0"/>
              <a:t>卡的读写</a:t>
            </a:r>
            <a:endParaRPr lang="en-US" altLang="zh-CN" dirty="0" smtClean="0"/>
          </a:p>
          <a:p>
            <a:endParaRPr lang="en-US" altLang="zh-CN" dirty="0" smtClean="0"/>
          </a:p>
          <a:p>
            <a:r>
              <a:rPr lang="zh-CN" altLang="en-US" dirty="0" smtClean="0">
                <a:solidFill>
                  <a:schemeClr val="tx1">
                    <a:lumMod val="85000"/>
                  </a:schemeClr>
                </a:solidFill>
              </a:rPr>
              <a:t>网络对</a:t>
            </a:r>
            <a:r>
              <a:rPr lang="en-US" altLang="zh-CN" dirty="0" smtClean="0">
                <a:solidFill>
                  <a:schemeClr val="tx1">
                    <a:lumMod val="85000"/>
                  </a:schemeClr>
                </a:solidFill>
              </a:rPr>
              <a:t>CF</a:t>
            </a:r>
            <a:r>
              <a:rPr lang="zh-CN" altLang="en-US" dirty="0" smtClean="0">
                <a:solidFill>
                  <a:schemeClr val="tx1">
                    <a:lumMod val="85000"/>
                  </a:schemeClr>
                </a:solidFill>
              </a:rPr>
              <a:t>卡的读写</a:t>
            </a:r>
            <a:endParaRPr lang="en-US" altLang="zh-CN" dirty="0" smtClean="0">
              <a:solidFill>
                <a:schemeClr val="tx1">
                  <a:lumMod val="85000"/>
                </a:schemeClr>
              </a:solidFill>
            </a:endParaRPr>
          </a:p>
          <a:p>
            <a:pPr lvl="1"/>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689814753"/>
      </p:ext>
    </p:extLst>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a:t>
            </a:r>
            <a:r>
              <a:rPr lang="zh-CN" altLang="en-US" dirty="0" smtClean="0"/>
              <a:t>演示</a:t>
            </a:r>
            <a:r>
              <a:rPr lang="en-US" altLang="zh-CN" dirty="0"/>
              <a:t>-</a:t>
            </a:r>
            <a:r>
              <a:rPr lang="zh-CN" altLang="en-US" dirty="0"/>
              <a:t>成果展示</a:t>
            </a:r>
            <a:endParaRPr lang="zh-CN" altLang="en-US" dirty="0"/>
          </a:p>
        </p:txBody>
      </p:sp>
      <p:sp>
        <p:nvSpPr>
          <p:cNvPr id="5" name="内容占位符 4"/>
          <p:cNvSpPr>
            <a:spLocks noGrp="1"/>
          </p:cNvSpPr>
          <p:nvPr>
            <p:ph idx="1"/>
          </p:nvPr>
        </p:nvSpPr>
        <p:spPr/>
        <p:txBody>
          <a:bodyPr/>
          <a:lstStyle/>
          <a:p>
            <a:r>
              <a:rPr lang="en-US" altLang="zh-CN" dirty="0" smtClean="0"/>
              <a:t>IIC</a:t>
            </a:r>
            <a:r>
              <a:rPr lang="zh-CN" altLang="en-US" dirty="0" smtClean="0"/>
              <a:t>读取</a:t>
            </a:r>
            <a:r>
              <a:rPr lang="en-US" altLang="zh-CN" dirty="0" smtClean="0"/>
              <a:t>INA209</a:t>
            </a:r>
            <a:r>
              <a:rPr lang="zh-CN" altLang="en-US" dirty="0" smtClean="0"/>
              <a:t>测量的直流参数数据</a:t>
            </a:r>
            <a:endParaRPr lang="en-US" altLang="zh-CN" dirty="0" smtClean="0"/>
          </a:p>
          <a:p>
            <a:pPr lvl="1"/>
            <a:r>
              <a:rPr lang="zh-CN" altLang="en-US" dirty="0" smtClean="0"/>
              <a:t>读取状态</a:t>
            </a:r>
            <a:endParaRPr lang="en-US" altLang="zh-CN" dirty="0" smtClean="0"/>
          </a:p>
          <a:p>
            <a:pPr lvl="1"/>
            <a:endParaRPr lang="en-US" altLang="zh-CN" dirty="0" smtClean="0"/>
          </a:p>
          <a:p>
            <a:pPr lvl="1"/>
            <a:endParaRPr lang="en-US" altLang="zh-CN" dirty="0" smtClean="0"/>
          </a:p>
          <a:p>
            <a:pPr lvl="1"/>
            <a:r>
              <a:rPr lang="zh-CN" altLang="en-US" dirty="0" smtClean="0"/>
              <a:t>读取寄存器数据</a:t>
            </a:r>
            <a:endParaRPr lang="en-US" altLang="zh-CN" dirty="0" smtClean="0"/>
          </a:p>
          <a:p>
            <a:pPr lvl="1"/>
            <a:endParaRPr lang="en-US" altLang="zh-CN" dirty="0" smtClean="0"/>
          </a:p>
          <a:p>
            <a:endParaRPr lang="en-US" altLang="zh-CN" dirty="0" smtClean="0"/>
          </a:p>
          <a:p>
            <a:pPr lvl="1"/>
            <a:endParaRPr lang="en-US" altLang="zh-CN" dirty="0" smtClean="0"/>
          </a:p>
          <a:p>
            <a:endParaRPr lang="en-US" altLang="zh-CN" dirty="0" smtClean="0"/>
          </a:p>
          <a:p>
            <a:endParaRPr lang="zh-CN" altLang="en-US" dirty="0"/>
          </a:p>
        </p:txBody>
      </p:sp>
      <p:pic>
        <p:nvPicPr>
          <p:cNvPr id="4" name="图片 3" descr="F:\starpic\starpic\iic_state.png"/>
          <p:cNvPicPr/>
          <p:nvPr/>
        </p:nvPicPr>
        <p:blipFill>
          <a:blip r:embed="rId3">
            <a:extLst>
              <a:ext uri="{28A0092B-C50C-407E-A947-70E740481C1C}">
                <a14:useLocalDpi xmlns:a14="http://schemas.microsoft.com/office/drawing/2010/main" val="0"/>
              </a:ext>
            </a:extLst>
          </a:blip>
          <a:srcRect/>
          <a:stretch>
            <a:fillRect/>
          </a:stretch>
        </p:blipFill>
        <p:spPr bwMode="auto">
          <a:xfrm>
            <a:off x="2838083" y="1988840"/>
            <a:ext cx="1451610" cy="914400"/>
          </a:xfrm>
          <a:prstGeom prst="rect">
            <a:avLst/>
          </a:prstGeom>
          <a:noFill/>
          <a:ln>
            <a:noFill/>
          </a:ln>
        </p:spPr>
      </p:pic>
      <p:pic>
        <p:nvPicPr>
          <p:cNvPr id="6" name="图片 5" descr="F:\starpic\starpic\iic_read.png"/>
          <p:cNvPicPr/>
          <p:nvPr/>
        </p:nvPicPr>
        <p:blipFill>
          <a:blip r:embed="rId4">
            <a:extLst>
              <a:ext uri="{28A0092B-C50C-407E-A947-70E740481C1C}">
                <a14:useLocalDpi xmlns:a14="http://schemas.microsoft.com/office/drawing/2010/main" val="0"/>
              </a:ext>
            </a:extLst>
          </a:blip>
          <a:srcRect/>
          <a:stretch>
            <a:fillRect/>
          </a:stretch>
        </p:blipFill>
        <p:spPr bwMode="auto">
          <a:xfrm>
            <a:off x="2847340" y="3428999"/>
            <a:ext cx="1724660" cy="1740535"/>
          </a:xfrm>
          <a:prstGeom prst="rect">
            <a:avLst/>
          </a:prstGeom>
          <a:noFill/>
          <a:ln>
            <a:noFill/>
          </a:ln>
        </p:spPr>
      </p:pic>
    </p:spTree>
    <p:extLst>
      <p:ext uri="{BB962C8B-B14F-4D97-AF65-F5344CB8AC3E}">
        <p14:creationId xmlns:p14="http://schemas.microsoft.com/office/powerpoint/2010/main" val="2315672035"/>
      </p:ext>
    </p:extLst>
  </p:cSld>
  <p:clrMapOvr>
    <a:masterClrMapping/>
  </p:clrMapOvr>
  <p:transition>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系统</a:t>
            </a:r>
            <a:r>
              <a:rPr lang="zh-CN" altLang="en-US" dirty="0" smtClean="0"/>
              <a:t>演示</a:t>
            </a:r>
            <a:r>
              <a:rPr lang="en-US" altLang="zh-CN" dirty="0"/>
              <a:t>-</a:t>
            </a:r>
            <a:r>
              <a:rPr lang="zh-CN" altLang="en-US" dirty="0"/>
              <a:t>成果展示</a:t>
            </a:r>
            <a:endParaRPr lang="zh-CN" altLang="en-US" dirty="0"/>
          </a:p>
        </p:txBody>
      </p:sp>
      <p:sp>
        <p:nvSpPr>
          <p:cNvPr id="5" name="内容占位符 4"/>
          <p:cNvSpPr>
            <a:spLocks noGrp="1"/>
          </p:cNvSpPr>
          <p:nvPr>
            <p:ph idx="1"/>
          </p:nvPr>
        </p:nvSpPr>
        <p:spPr/>
        <p:txBody>
          <a:bodyPr/>
          <a:lstStyle/>
          <a:p>
            <a:r>
              <a:rPr lang="zh-CN" altLang="en-US" dirty="0" smtClean="0"/>
              <a:t>网络对</a:t>
            </a:r>
            <a:r>
              <a:rPr lang="en-US" altLang="zh-CN" dirty="0" smtClean="0"/>
              <a:t>SD</a:t>
            </a:r>
            <a:r>
              <a:rPr lang="zh-CN" altLang="en-US" dirty="0" smtClean="0"/>
              <a:t>卡的读写</a:t>
            </a:r>
            <a:endParaRPr lang="en-US" altLang="zh-CN" dirty="0" smtClean="0"/>
          </a:p>
          <a:p>
            <a:pPr lvl="1"/>
            <a:r>
              <a:rPr lang="en-US" altLang="zh-CN" dirty="0" err="1" smtClean="0"/>
              <a:t>sw</a:t>
            </a:r>
            <a:r>
              <a:rPr lang="zh-CN" altLang="en-US" dirty="0" smtClean="0"/>
              <a:t>和</a:t>
            </a:r>
            <a:r>
              <a:rPr lang="en-US" altLang="zh-CN" dirty="0" err="1" smtClean="0"/>
              <a:t>sr</a:t>
            </a:r>
            <a:endParaRPr lang="en-US" altLang="zh-CN" dirty="0" smtClean="0"/>
          </a:p>
          <a:p>
            <a:pPr lvl="1"/>
            <a:endParaRPr lang="en-US" altLang="zh-CN" dirty="0" smtClean="0"/>
          </a:p>
          <a:p>
            <a:pPr marL="457200" lvl="1" indent="0">
              <a:buNone/>
            </a:pPr>
            <a:endParaRPr lang="en-US" altLang="zh-CN" dirty="0" smtClean="0"/>
          </a:p>
          <a:p>
            <a:pPr marL="457200" lvl="1" indent="0">
              <a:buNone/>
            </a:pPr>
            <a:endParaRPr lang="en-US" altLang="zh-CN" dirty="0" smtClean="0"/>
          </a:p>
          <a:p>
            <a:pPr lvl="1"/>
            <a:r>
              <a:rPr lang="en-US" altLang="zh-CN" dirty="0" smtClean="0"/>
              <a:t>mw</a:t>
            </a:r>
            <a:r>
              <a:rPr lang="zh-CN" altLang="en-US" dirty="0" smtClean="0"/>
              <a:t>和</a:t>
            </a:r>
            <a:r>
              <a:rPr lang="en-US" altLang="zh-CN" dirty="0" err="1" smtClean="0"/>
              <a:t>mr</a:t>
            </a:r>
            <a:endParaRPr lang="en-US" altLang="zh-CN" dirty="0" smtClean="0"/>
          </a:p>
          <a:p>
            <a:endParaRPr lang="en-US" altLang="zh-CN" dirty="0" smtClean="0"/>
          </a:p>
          <a:p>
            <a:endParaRPr lang="zh-CN" altLang="en-US" dirty="0"/>
          </a:p>
        </p:txBody>
      </p:sp>
      <p:pic>
        <p:nvPicPr>
          <p:cNvPr id="4" name="图片 3" descr="F:\starpic\starpic\sd_sw_sr.png"/>
          <p:cNvPicPr/>
          <p:nvPr/>
        </p:nvPicPr>
        <p:blipFill>
          <a:blip r:embed="rId3">
            <a:extLst>
              <a:ext uri="{28A0092B-C50C-407E-A947-70E740481C1C}">
                <a14:useLocalDpi xmlns:a14="http://schemas.microsoft.com/office/drawing/2010/main" val="0"/>
              </a:ext>
            </a:extLst>
          </a:blip>
          <a:srcRect/>
          <a:stretch>
            <a:fillRect/>
          </a:stretch>
        </p:blipFill>
        <p:spPr bwMode="auto">
          <a:xfrm>
            <a:off x="2897289" y="1557047"/>
            <a:ext cx="4365347" cy="1800200"/>
          </a:xfrm>
          <a:prstGeom prst="rect">
            <a:avLst/>
          </a:prstGeom>
          <a:noFill/>
          <a:ln>
            <a:noFill/>
          </a:ln>
        </p:spPr>
      </p:pic>
      <p:pic>
        <p:nvPicPr>
          <p:cNvPr id="6" name="图片 5" descr="F:\starpic\starpic\sd_mw_mr_sr.png"/>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645024"/>
            <a:ext cx="4824536" cy="2736473"/>
          </a:xfrm>
          <a:prstGeom prst="rect">
            <a:avLst/>
          </a:prstGeom>
          <a:noFill/>
          <a:ln>
            <a:noFill/>
          </a:ln>
        </p:spPr>
      </p:pic>
      <p:sp>
        <p:nvSpPr>
          <p:cNvPr id="3" name="圆角矩形 2"/>
          <p:cNvSpPr/>
          <p:nvPr/>
        </p:nvSpPr>
        <p:spPr bwMode="auto">
          <a:xfrm>
            <a:off x="5436096" y="2060848"/>
            <a:ext cx="648072"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accent2"/>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7" name="圆角矩形 6"/>
          <p:cNvSpPr/>
          <p:nvPr/>
        </p:nvSpPr>
        <p:spPr bwMode="auto">
          <a:xfrm>
            <a:off x="5292080" y="3212976"/>
            <a:ext cx="540060"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accent2"/>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8" name="圆角矩形 7"/>
          <p:cNvSpPr/>
          <p:nvPr/>
        </p:nvSpPr>
        <p:spPr bwMode="auto">
          <a:xfrm>
            <a:off x="5760132" y="3717032"/>
            <a:ext cx="540060" cy="36004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accent2"/>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9" name="圆角矩形 8"/>
          <p:cNvSpPr/>
          <p:nvPr/>
        </p:nvSpPr>
        <p:spPr bwMode="auto">
          <a:xfrm>
            <a:off x="5562110" y="4797152"/>
            <a:ext cx="810090" cy="43204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accent2"/>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10" name="圆角矩形 9"/>
          <p:cNvSpPr/>
          <p:nvPr/>
        </p:nvSpPr>
        <p:spPr bwMode="auto">
          <a:xfrm>
            <a:off x="3131840" y="5877272"/>
            <a:ext cx="4608512" cy="57606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accent2"/>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638902664"/>
      </p:ext>
    </p:extLst>
  </p:cSld>
  <p:clrMapOvr>
    <a:masterClrMapping/>
  </p:clrMapOvr>
  <p:transition>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888" y="82550"/>
            <a:ext cx="6625480" cy="609600"/>
          </a:xfrm>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solidFill>
                  <a:schemeClr val="tx1">
                    <a:lumMod val="85000"/>
                  </a:schemeClr>
                </a:solidFill>
                <a:latin typeface="+mn-ea"/>
              </a:rPr>
              <a:t>固件系统介绍</a:t>
            </a:r>
            <a:endParaRPr lang="en-US" altLang="zh-CN" dirty="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a:solidFill>
                  <a:schemeClr val="tx1">
                    <a:lumMod val="85000"/>
                  </a:schemeClr>
                </a:solidFill>
                <a:latin typeface="+mn-ea"/>
              </a:rPr>
              <a:t>实验室固件系统现状</a:t>
            </a:r>
            <a:endParaRPr lang="en-US" altLang="zh-CN" dirty="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a:solidFill>
                  <a:schemeClr val="tx1">
                    <a:lumMod val="85000"/>
                  </a:schemeClr>
                </a:solidFill>
                <a:latin typeface="+mn-ea"/>
              </a:rPr>
              <a:t>系统演示</a:t>
            </a:r>
            <a:endParaRPr lang="en-US" altLang="zh-CN" dirty="0">
              <a:solidFill>
                <a:schemeClr val="tx1">
                  <a:lumMod val="85000"/>
                </a:schemeClr>
              </a:solidFill>
              <a:latin typeface="+mn-ea"/>
            </a:endParaRPr>
          </a:p>
          <a:p>
            <a:endParaRPr lang="en-US" altLang="zh-CN" dirty="0">
              <a:latin typeface="+mn-ea"/>
            </a:endParaRPr>
          </a:p>
          <a:p>
            <a:r>
              <a:rPr lang="zh-CN" altLang="en-US" dirty="0">
                <a:latin typeface="+mn-ea"/>
              </a:rPr>
              <a:t>研究目标</a:t>
            </a:r>
            <a:endParaRPr lang="en-US" altLang="zh-CN" dirty="0">
              <a:latin typeface="+mn-ea"/>
            </a:endParaRPr>
          </a:p>
          <a:p>
            <a:endParaRPr lang="en-US" altLang="zh-CN" dirty="0">
              <a:latin typeface="+mn-ea"/>
            </a:endParaRPr>
          </a:p>
          <a:p>
            <a:r>
              <a:rPr lang="zh-CN" altLang="en-US" dirty="0">
                <a:solidFill>
                  <a:schemeClr val="tx1">
                    <a:lumMod val="85000"/>
                  </a:schemeClr>
                </a:solidFill>
                <a:latin typeface="+mn-ea"/>
              </a:rPr>
              <a:t>总结</a:t>
            </a:r>
          </a:p>
        </p:txBody>
      </p:sp>
    </p:spTree>
    <p:extLst>
      <p:ext uri="{BB962C8B-B14F-4D97-AF65-F5344CB8AC3E}">
        <p14:creationId xmlns:p14="http://schemas.microsoft.com/office/powerpoint/2010/main" val="3753891899"/>
      </p:ext>
    </p:extLst>
  </p:cSld>
  <p:clrMapOvr>
    <a:masterClrMapping/>
  </p:clrMapOvr>
  <p:transition advTm="11676">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研究目标</a:t>
            </a:r>
            <a:endParaRPr lang="zh-CN" altLang="en-US" dirty="0"/>
          </a:p>
        </p:txBody>
      </p:sp>
      <p:sp>
        <p:nvSpPr>
          <p:cNvPr id="3" name="内容占位符 2"/>
          <p:cNvSpPr>
            <a:spLocks noGrp="1"/>
          </p:cNvSpPr>
          <p:nvPr>
            <p:ph idx="1"/>
          </p:nvPr>
        </p:nvSpPr>
        <p:spPr/>
        <p:txBody>
          <a:bodyPr/>
          <a:lstStyle/>
          <a:p>
            <a:r>
              <a:rPr lang="zh-CN" altLang="en-US" dirty="0" smtClean="0"/>
              <a:t>实验室</a:t>
            </a:r>
            <a:r>
              <a:rPr lang="en-US" altLang="zh-CN" dirty="0" smtClean="0"/>
              <a:t>BR0101</a:t>
            </a:r>
            <a:r>
              <a:rPr lang="zh-CN" altLang="en-US" dirty="0"/>
              <a:t>开发</a:t>
            </a:r>
            <a:r>
              <a:rPr lang="zh-CN" altLang="en-US" dirty="0" smtClean="0"/>
              <a:t>板上固件系统开发</a:t>
            </a:r>
            <a:endParaRPr lang="en-US" altLang="zh-CN" dirty="0" smtClean="0"/>
          </a:p>
          <a:p>
            <a:r>
              <a:rPr lang="zh-CN" altLang="en-US" dirty="0" smtClean="0"/>
              <a:t>更快速的数据通信</a:t>
            </a:r>
            <a:endParaRPr lang="en-US" altLang="zh-CN" dirty="0" smtClean="0"/>
          </a:p>
          <a:p>
            <a:pPr lvl="1"/>
            <a:r>
              <a:rPr lang="zh-CN" altLang="en-US" dirty="0" smtClean="0"/>
              <a:t>添加</a:t>
            </a:r>
            <a:r>
              <a:rPr lang="en-US" altLang="zh-CN" dirty="0" smtClean="0"/>
              <a:t>DDR3</a:t>
            </a:r>
            <a:r>
              <a:rPr lang="zh-CN" altLang="en-US" dirty="0" smtClean="0"/>
              <a:t>存储器</a:t>
            </a:r>
            <a:endParaRPr lang="en-US" altLang="zh-CN" dirty="0" smtClean="0"/>
          </a:p>
          <a:p>
            <a:pPr lvl="1"/>
            <a:r>
              <a:rPr lang="zh-CN" altLang="en-US" dirty="0" smtClean="0"/>
              <a:t>百兆</a:t>
            </a:r>
            <a:r>
              <a:rPr lang="en-US" altLang="zh-CN" dirty="0" smtClean="0"/>
              <a:t>/</a:t>
            </a:r>
            <a:r>
              <a:rPr lang="zh-CN" altLang="en-US" dirty="0" smtClean="0"/>
              <a:t>千兆以太网</a:t>
            </a:r>
            <a:endParaRPr lang="en-US" altLang="zh-CN" dirty="0" smtClean="0"/>
          </a:p>
          <a:p>
            <a:pPr lvl="1"/>
            <a:r>
              <a:rPr lang="zh-CN" altLang="en-US" dirty="0" smtClean="0"/>
              <a:t>多电平标准，更多外设的支持</a:t>
            </a:r>
            <a:endParaRPr lang="en-US" altLang="zh-CN" dirty="0" smtClean="0"/>
          </a:p>
          <a:p>
            <a:r>
              <a:rPr lang="zh-CN" altLang="en-US" dirty="0" smtClean="0"/>
              <a:t>更广泛的应用场景</a:t>
            </a:r>
            <a:endParaRPr lang="en-US" altLang="zh-CN" dirty="0" smtClean="0"/>
          </a:p>
          <a:p>
            <a:pPr lvl="1"/>
            <a:r>
              <a:rPr lang="zh-CN" altLang="en-US" dirty="0" smtClean="0"/>
              <a:t>原型验证</a:t>
            </a:r>
            <a:endParaRPr lang="en-US" altLang="zh-CN" dirty="0" smtClean="0"/>
          </a:p>
          <a:p>
            <a:pPr lvl="1"/>
            <a:r>
              <a:rPr lang="zh-CN" altLang="en-US" dirty="0" smtClean="0"/>
              <a:t>功能测试</a:t>
            </a:r>
            <a:endParaRPr lang="en-US" altLang="zh-CN" dirty="0" smtClean="0"/>
          </a:p>
          <a:p>
            <a:pPr lvl="1"/>
            <a:r>
              <a:rPr lang="zh-CN" altLang="en-US" dirty="0" smtClean="0"/>
              <a:t>硬件加速</a:t>
            </a:r>
            <a:endParaRPr lang="en-US" altLang="zh-CN" dirty="0" smtClean="0"/>
          </a:p>
          <a:p>
            <a:pPr lvl="1"/>
            <a:r>
              <a:rPr lang="zh-CN" altLang="en-US" dirty="0" smtClean="0"/>
              <a:t>。。。</a:t>
            </a:r>
            <a:endParaRPr lang="zh-CN" altLang="en-US" dirty="0"/>
          </a:p>
        </p:txBody>
      </p:sp>
    </p:spTree>
    <p:extLst>
      <p:ext uri="{BB962C8B-B14F-4D97-AF65-F5344CB8AC3E}">
        <p14:creationId xmlns:p14="http://schemas.microsoft.com/office/powerpoint/2010/main" val="1819037569"/>
      </p:ext>
    </p:extLst>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888" y="82550"/>
            <a:ext cx="6625480" cy="609600"/>
          </a:xfrm>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solidFill>
                  <a:schemeClr val="tx1">
                    <a:lumMod val="85000"/>
                  </a:schemeClr>
                </a:solidFill>
                <a:latin typeface="+mn-ea"/>
              </a:rPr>
              <a:t>固件系统介绍</a:t>
            </a:r>
            <a:endParaRPr lang="en-US" altLang="zh-CN" dirty="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a:solidFill>
                  <a:schemeClr val="tx1">
                    <a:lumMod val="85000"/>
                  </a:schemeClr>
                </a:solidFill>
                <a:latin typeface="+mn-ea"/>
              </a:rPr>
              <a:t>实验室固件系统现状</a:t>
            </a:r>
            <a:endParaRPr lang="en-US" altLang="zh-CN" dirty="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a:solidFill>
                  <a:schemeClr val="tx1">
                    <a:lumMod val="85000"/>
                  </a:schemeClr>
                </a:solidFill>
                <a:latin typeface="+mn-ea"/>
              </a:rPr>
              <a:t>系统演示</a:t>
            </a:r>
            <a:endParaRPr lang="en-US" altLang="zh-CN" dirty="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a:solidFill>
                  <a:schemeClr val="tx1">
                    <a:lumMod val="85000"/>
                  </a:schemeClr>
                </a:solidFill>
                <a:latin typeface="+mn-ea"/>
              </a:rPr>
              <a:t>研究目标</a:t>
            </a:r>
            <a:endParaRPr lang="en-US" altLang="zh-CN" dirty="0">
              <a:solidFill>
                <a:schemeClr val="tx1">
                  <a:lumMod val="85000"/>
                </a:schemeClr>
              </a:solidFill>
              <a:latin typeface="+mn-ea"/>
            </a:endParaRPr>
          </a:p>
          <a:p>
            <a:endParaRPr lang="en-US" altLang="zh-CN" dirty="0">
              <a:latin typeface="+mn-ea"/>
            </a:endParaRPr>
          </a:p>
          <a:p>
            <a:r>
              <a:rPr lang="zh-CN" altLang="en-US" dirty="0">
                <a:latin typeface="+mn-ea"/>
              </a:rPr>
              <a:t>总结</a:t>
            </a:r>
          </a:p>
        </p:txBody>
      </p:sp>
    </p:spTree>
    <p:extLst>
      <p:ext uri="{BB962C8B-B14F-4D97-AF65-F5344CB8AC3E}">
        <p14:creationId xmlns:p14="http://schemas.microsoft.com/office/powerpoint/2010/main" val="1782233335"/>
      </p:ext>
    </p:extLst>
  </p:cSld>
  <p:clrMapOvr>
    <a:masterClrMapping/>
  </p:clrMapOvr>
  <p:transition advTm="11676">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总结</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固件系统的开发涉及到很多方面：</a:t>
            </a:r>
            <a:endParaRPr lang="en-US" altLang="zh-CN" dirty="0" smtClean="0"/>
          </a:p>
          <a:p>
            <a:r>
              <a:rPr lang="zh-CN" altLang="en-US" sz="2400" dirty="0" smtClean="0"/>
              <a:t>基本能力</a:t>
            </a:r>
            <a:endParaRPr lang="en-US" altLang="zh-CN" sz="2400" dirty="0" smtClean="0"/>
          </a:p>
          <a:p>
            <a:pPr lvl="1"/>
            <a:r>
              <a:rPr lang="zh-CN" altLang="en-US" sz="2000" dirty="0" smtClean="0"/>
              <a:t>工程实践与调试</a:t>
            </a:r>
            <a:endParaRPr lang="en-US" altLang="zh-CN" sz="2000" dirty="0" smtClean="0"/>
          </a:p>
          <a:p>
            <a:pPr lvl="1"/>
            <a:r>
              <a:rPr lang="zh-CN" altLang="en-US" sz="2000" dirty="0"/>
              <a:t>需要</a:t>
            </a:r>
            <a:r>
              <a:rPr lang="en-US" altLang="zh-CN" sz="2000" dirty="0"/>
              <a:t>FPGA</a:t>
            </a:r>
            <a:r>
              <a:rPr lang="zh-CN" altLang="en-US" sz="2000" dirty="0"/>
              <a:t>软硬件协同开发</a:t>
            </a:r>
            <a:r>
              <a:rPr lang="zh-CN" altLang="en-US" sz="2000" dirty="0" smtClean="0"/>
              <a:t>能力</a:t>
            </a:r>
            <a:endParaRPr lang="en-US" altLang="zh-CN" sz="2000" dirty="0" smtClean="0"/>
          </a:p>
          <a:p>
            <a:r>
              <a:rPr lang="zh-CN" altLang="en-US" sz="2400" dirty="0" smtClean="0"/>
              <a:t>工作内容</a:t>
            </a:r>
            <a:endParaRPr lang="en-US" altLang="zh-CN" sz="2400" dirty="0" smtClean="0"/>
          </a:p>
          <a:p>
            <a:pPr lvl="1"/>
            <a:r>
              <a:rPr lang="zh-CN" altLang="en-US" sz="2000" dirty="0" smtClean="0"/>
              <a:t>支持</a:t>
            </a:r>
            <a:r>
              <a:rPr lang="en-US" altLang="zh-CN" sz="2000" dirty="0" smtClean="0"/>
              <a:t>BR0101</a:t>
            </a:r>
            <a:r>
              <a:rPr lang="zh-CN" altLang="en-US" sz="2000" dirty="0" smtClean="0"/>
              <a:t>上更多的</a:t>
            </a:r>
            <a:r>
              <a:rPr lang="zh-CN" altLang="en-US" sz="2000" dirty="0" smtClean="0"/>
              <a:t>外设</a:t>
            </a:r>
            <a:endParaRPr lang="en-US" altLang="zh-CN" sz="2000" dirty="0" smtClean="0"/>
          </a:p>
          <a:p>
            <a:pPr lvl="1"/>
            <a:r>
              <a:rPr lang="zh-CN" altLang="en-US" sz="2000" dirty="0" smtClean="0"/>
              <a:t>驱动程序的开发</a:t>
            </a:r>
            <a:endParaRPr lang="en-US" altLang="zh-CN" sz="2000" dirty="0" smtClean="0"/>
          </a:p>
          <a:p>
            <a:pPr lvl="1"/>
            <a:r>
              <a:rPr lang="zh-CN" altLang="en-US" sz="2000" dirty="0" smtClean="0"/>
              <a:t>系统架构的</a:t>
            </a:r>
            <a:r>
              <a:rPr lang="zh-CN" altLang="en-US" sz="2000" dirty="0" smtClean="0"/>
              <a:t>研究</a:t>
            </a:r>
            <a:endParaRPr lang="en-US" altLang="zh-CN" sz="2000" dirty="0" smtClean="0"/>
          </a:p>
          <a:p>
            <a:pPr lvl="1"/>
            <a:endParaRPr lang="en-US" altLang="zh-CN" sz="2000" dirty="0" smtClean="0"/>
          </a:p>
          <a:p>
            <a:endParaRPr lang="en-US" altLang="zh-CN" sz="2400" dirty="0" smtClean="0"/>
          </a:p>
          <a:p>
            <a:endParaRPr lang="zh-CN" altLang="en-US" dirty="0"/>
          </a:p>
        </p:txBody>
      </p:sp>
    </p:spTree>
    <p:extLst>
      <p:ext uri="{BB962C8B-B14F-4D97-AF65-F5344CB8AC3E}">
        <p14:creationId xmlns:p14="http://schemas.microsoft.com/office/powerpoint/2010/main" val="3579793908"/>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固件系统介绍</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固件技术</a:t>
            </a:r>
            <a:endParaRPr lang="en-US" altLang="zh-CN" dirty="0" smtClean="0"/>
          </a:p>
          <a:p>
            <a:r>
              <a:rPr lang="zh-CN" altLang="en-US" sz="2400" b="0" dirty="0" smtClean="0"/>
              <a:t>开发成本低</a:t>
            </a:r>
            <a:endParaRPr lang="en-US" altLang="zh-CN" sz="2400" b="0" dirty="0" smtClean="0"/>
          </a:p>
          <a:p>
            <a:endParaRPr lang="en-US" altLang="zh-CN" sz="2400" b="0" dirty="0"/>
          </a:p>
          <a:p>
            <a:r>
              <a:rPr lang="zh-CN" altLang="en-US" sz="2400" b="0" dirty="0" smtClean="0"/>
              <a:t>高硬件兼容性</a:t>
            </a:r>
            <a:endParaRPr lang="en-US" altLang="zh-CN" sz="2400" b="0" dirty="0" smtClean="0"/>
          </a:p>
          <a:p>
            <a:endParaRPr lang="en-US" altLang="zh-CN" sz="2400" b="0" dirty="0" smtClean="0"/>
          </a:p>
          <a:p>
            <a:r>
              <a:rPr lang="zh-CN" altLang="en-US" sz="2400" b="0" dirty="0" smtClean="0"/>
              <a:t>目标芯片的广泛适用性</a:t>
            </a:r>
            <a:endParaRPr lang="en-US" altLang="zh-CN" sz="2400" b="0" dirty="0" smtClean="0"/>
          </a:p>
          <a:p>
            <a:endParaRPr lang="en-US" altLang="zh-CN" sz="2400" b="0" dirty="0"/>
          </a:p>
          <a:p>
            <a:r>
              <a:rPr lang="zh-CN" altLang="en-US" sz="2400" b="0" dirty="0" smtClean="0"/>
              <a:t>高可扩展性</a:t>
            </a:r>
            <a:endParaRPr lang="en-US" altLang="zh-CN" sz="2400" b="0" dirty="0"/>
          </a:p>
          <a:p>
            <a:endParaRPr lang="en-US" altLang="zh-CN" sz="2400" b="0" dirty="0" smtClean="0"/>
          </a:p>
          <a:p>
            <a:endParaRPr lang="en-US" altLang="zh-CN" sz="2400" b="0" dirty="0"/>
          </a:p>
          <a:p>
            <a:endParaRPr lang="en-US" altLang="zh-CN" sz="2400" b="0" dirty="0"/>
          </a:p>
        </p:txBody>
      </p:sp>
    </p:spTree>
    <p:extLst>
      <p:ext uri="{BB962C8B-B14F-4D97-AF65-F5344CB8AC3E}">
        <p14:creationId xmlns:p14="http://schemas.microsoft.com/office/powerpoint/2010/main" val="2340956874"/>
      </p:ext>
    </p:extLst>
  </p:cSld>
  <p:clrMapOvr>
    <a:masterClrMapping/>
  </p:clrMapOvr>
  <p:transition advTm="22669">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固件系统介绍</a:t>
            </a:r>
            <a:endParaRPr lang="zh-CN" altLang="en-US" dirty="0"/>
          </a:p>
        </p:txBody>
      </p:sp>
      <p:sp>
        <p:nvSpPr>
          <p:cNvPr id="3" name="内容占位符 2"/>
          <p:cNvSpPr>
            <a:spLocks noGrp="1"/>
          </p:cNvSpPr>
          <p:nvPr>
            <p:ph idx="1"/>
          </p:nvPr>
        </p:nvSpPr>
        <p:spPr/>
        <p:txBody>
          <a:bodyPr/>
          <a:lstStyle/>
          <a:p>
            <a:pPr marL="0" indent="0">
              <a:buNone/>
            </a:pPr>
            <a:r>
              <a:rPr lang="zh-CN" altLang="en-US" dirty="0"/>
              <a:t>固件</a:t>
            </a:r>
            <a:r>
              <a:rPr lang="zh-CN" altLang="en-US" dirty="0" smtClean="0"/>
              <a:t>技术所研究内容：</a:t>
            </a:r>
            <a:endParaRPr lang="en-US" altLang="zh-CN" dirty="0" smtClean="0"/>
          </a:p>
          <a:p>
            <a:r>
              <a:rPr lang="zh-CN" altLang="en-US" sz="2400" b="0" dirty="0"/>
              <a:t>系统</a:t>
            </a:r>
            <a:r>
              <a:rPr lang="zh-CN" altLang="en-US" sz="2400" b="0" dirty="0" smtClean="0"/>
              <a:t>架构的研究</a:t>
            </a:r>
            <a:endParaRPr lang="en-US" altLang="zh-CN" sz="2400" b="0" dirty="0" smtClean="0"/>
          </a:p>
          <a:p>
            <a:endParaRPr lang="en-US" altLang="zh-CN" sz="2400" b="0" dirty="0" smtClean="0"/>
          </a:p>
          <a:p>
            <a:r>
              <a:rPr lang="zh-CN" altLang="en-US" sz="2400" b="0" dirty="0" smtClean="0"/>
              <a:t>硬件接口的开发</a:t>
            </a:r>
            <a:endParaRPr lang="en-US" altLang="zh-CN" sz="2400" b="0" dirty="0" smtClean="0"/>
          </a:p>
          <a:p>
            <a:endParaRPr lang="en-US" altLang="zh-CN" sz="2400" b="0" dirty="0" smtClean="0"/>
          </a:p>
          <a:p>
            <a:r>
              <a:rPr lang="zh-CN" altLang="en-US" sz="2400" b="0" dirty="0" smtClean="0"/>
              <a:t>驱动程序的开发</a:t>
            </a:r>
            <a:endParaRPr lang="en-US" altLang="zh-CN" sz="2400" b="0" dirty="0" smtClean="0"/>
          </a:p>
          <a:p>
            <a:endParaRPr lang="en-US" altLang="zh-CN" sz="2400" b="0" dirty="0" smtClean="0"/>
          </a:p>
          <a:p>
            <a:r>
              <a:rPr lang="zh-CN" altLang="en-US" sz="2400" b="0" dirty="0" smtClean="0"/>
              <a:t>网络通信服务器的搭建</a:t>
            </a:r>
            <a:endParaRPr lang="en-US" altLang="zh-CN" sz="2400" b="0" dirty="0" smtClean="0"/>
          </a:p>
          <a:p>
            <a:endParaRPr lang="en-US" altLang="zh-CN" sz="2400" b="0" dirty="0" smtClean="0"/>
          </a:p>
          <a:p>
            <a:r>
              <a:rPr lang="zh-CN" altLang="en-US" sz="2400" b="0" dirty="0" smtClean="0"/>
              <a:t>网络通信客户端的开发</a:t>
            </a:r>
            <a:endParaRPr lang="en-US" altLang="zh-CN" sz="2400" b="0" dirty="0" smtClean="0"/>
          </a:p>
        </p:txBody>
      </p:sp>
    </p:spTree>
    <p:extLst>
      <p:ext uri="{BB962C8B-B14F-4D97-AF65-F5344CB8AC3E}">
        <p14:creationId xmlns:p14="http://schemas.microsoft.com/office/powerpoint/2010/main" val="2805060600"/>
      </p:ext>
    </p:extLst>
  </p:cSld>
  <p:clrMapOvr>
    <a:masterClrMapping/>
  </p:clrMapOvr>
  <p:transition advTm="23471">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888" y="82550"/>
            <a:ext cx="6625480" cy="609600"/>
          </a:xfrm>
        </p:spPr>
        <p:txBody>
          <a:bodyPr/>
          <a:lstStyle/>
          <a:p>
            <a:pPr algn="ctr"/>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solidFill>
                  <a:schemeClr val="tx1">
                    <a:lumMod val="85000"/>
                  </a:schemeClr>
                </a:solidFill>
                <a:latin typeface="+mn-ea"/>
              </a:rPr>
              <a:t>固件系统介绍</a:t>
            </a:r>
            <a:endParaRPr lang="en-US" altLang="zh-CN" dirty="0">
              <a:solidFill>
                <a:schemeClr val="tx1">
                  <a:lumMod val="85000"/>
                </a:schemeClr>
              </a:solidFill>
              <a:latin typeface="+mn-ea"/>
            </a:endParaRPr>
          </a:p>
          <a:p>
            <a:endParaRPr lang="en-US" altLang="zh-CN" dirty="0">
              <a:latin typeface="+mn-ea"/>
            </a:endParaRPr>
          </a:p>
          <a:p>
            <a:r>
              <a:rPr lang="zh-CN" altLang="en-US" dirty="0">
                <a:latin typeface="+mn-ea"/>
              </a:rPr>
              <a:t>实验室固件系统现状</a:t>
            </a:r>
            <a:endParaRPr lang="en-US" altLang="zh-CN" dirty="0">
              <a:latin typeface="+mn-ea"/>
            </a:endParaRPr>
          </a:p>
          <a:p>
            <a:endParaRPr lang="en-US" altLang="zh-CN" dirty="0">
              <a:latin typeface="+mn-ea"/>
            </a:endParaRPr>
          </a:p>
          <a:p>
            <a:r>
              <a:rPr lang="zh-CN" altLang="en-US" dirty="0">
                <a:solidFill>
                  <a:schemeClr val="tx1">
                    <a:lumMod val="85000"/>
                  </a:schemeClr>
                </a:solidFill>
                <a:latin typeface="+mn-ea"/>
              </a:rPr>
              <a:t>系统演示</a:t>
            </a:r>
            <a:endParaRPr lang="en-US" altLang="zh-CN" dirty="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a:solidFill>
                  <a:schemeClr val="tx1">
                    <a:lumMod val="85000"/>
                  </a:schemeClr>
                </a:solidFill>
                <a:latin typeface="+mn-ea"/>
              </a:rPr>
              <a:t>研究目标</a:t>
            </a:r>
            <a:endParaRPr lang="en-US" altLang="zh-CN" dirty="0">
              <a:solidFill>
                <a:schemeClr val="tx1">
                  <a:lumMod val="85000"/>
                </a:schemeClr>
              </a:solidFill>
              <a:latin typeface="+mn-ea"/>
            </a:endParaRPr>
          </a:p>
          <a:p>
            <a:endParaRPr lang="en-US" altLang="zh-CN" dirty="0">
              <a:solidFill>
                <a:schemeClr val="tx1">
                  <a:lumMod val="85000"/>
                </a:schemeClr>
              </a:solidFill>
              <a:latin typeface="+mn-ea"/>
            </a:endParaRPr>
          </a:p>
          <a:p>
            <a:r>
              <a:rPr lang="zh-CN" altLang="en-US" dirty="0">
                <a:solidFill>
                  <a:schemeClr val="tx1">
                    <a:lumMod val="85000"/>
                  </a:schemeClr>
                </a:solidFill>
                <a:latin typeface="+mn-ea"/>
              </a:rPr>
              <a:t>总结</a:t>
            </a:r>
          </a:p>
        </p:txBody>
      </p:sp>
    </p:spTree>
    <p:extLst>
      <p:ext uri="{BB962C8B-B14F-4D97-AF65-F5344CB8AC3E}">
        <p14:creationId xmlns:p14="http://schemas.microsoft.com/office/powerpoint/2010/main" val="1100028873"/>
      </p:ext>
    </p:extLst>
  </p:cSld>
  <p:clrMapOvr>
    <a:masterClrMapping/>
  </p:clrMapOvr>
  <p:transition advTm="11676">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888" y="82550"/>
            <a:ext cx="6625480" cy="609600"/>
          </a:xfrm>
        </p:spPr>
        <p:txBody>
          <a:bodyPr/>
          <a:lstStyle/>
          <a:p>
            <a:pPr algn="ctr"/>
            <a:r>
              <a:rPr lang="zh-CN" altLang="en-US" dirty="0" smtClean="0"/>
              <a:t>固件系统设计实现</a:t>
            </a:r>
            <a:endParaRPr lang="zh-CN" altLang="en-US" dirty="0"/>
          </a:p>
        </p:txBody>
      </p:sp>
      <p:sp>
        <p:nvSpPr>
          <p:cNvPr id="3" name="内容占位符 2"/>
          <p:cNvSpPr>
            <a:spLocks noGrp="1"/>
          </p:cNvSpPr>
          <p:nvPr>
            <p:ph idx="1"/>
          </p:nvPr>
        </p:nvSpPr>
        <p:spPr>
          <a:xfrm>
            <a:off x="3131468" y="5805264"/>
            <a:ext cx="2880320" cy="640234"/>
          </a:xfrm>
        </p:spPr>
        <p:txBody>
          <a:bodyPr/>
          <a:lstStyle/>
          <a:p>
            <a:pPr marL="0" indent="0">
              <a:buNone/>
            </a:pPr>
            <a:r>
              <a:rPr lang="zh-CN" altLang="en-US" dirty="0" smtClean="0"/>
              <a:t>固件系统架构</a:t>
            </a:r>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89364113"/>
              </p:ext>
            </p:extLst>
          </p:nvPr>
        </p:nvGraphicFramePr>
        <p:xfrm>
          <a:off x="971600" y="764704"/>
          <a:ext cx="8064896" cy="4773102"/>
        </p:xfrm>
        <a:graphic>
          <a:graphicData uri="http://schemas.openxmlformats.org/presentationml/2006/ole">
            <mc:AlternateContent xmlns:mc="http://schemas.openxmlformats.org/markup-compatibility/2006">
              <mc:Choice xmlns:v="urn:schemas-microsoft-com:vml" Requires="v">
                <p:oleObj spid="_x0000_s2184" name="Visio" r:id="rId4" imgW="9820179" imgH="5838933" progId="Visio.DrawingConvertable.15">
                  <p:embed/>
                </p:oleObj>
              </mc:Choice>
              <mc:Fallback>
                <p:oleObj name="Visio" r:id="rId4" imgW="9820179" imgH="5838933" progId="Visio.DrawingConvertable.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764704"/>
                        <a:ext cx="8064896" cy="4773102"/>
                      </a:xfrm>
                      <a:prstGeom prst="rect">
                        <a:avLst/>
                      </a:prstGeom>
                      <a:noFill/>
                    </p:spPr>
                  </p:pic>
                </p:oleObj>
              </mc:Fallback>
            </mc:AlternateContent>
          </a:graphicData>
        </a:graphic>
      </p:graphicFrame>
    </p:spTree>
    <p:extLst>
      <p:ext uri="{BB962C8B-B14F-4D97-AF65-F5344CB8AC3E}">
        <p14:creationId xmlns:p14="http://schemas.microsoft.com/office/powerpoint/2010/main" val="497118073"/>
      </p:ext>
    </p:extLst>
  </p:cSld>
  <p:clrMapOvr>
    <a:masterClrMapping/>
  </p:clrMapOvr>
  <p:transition advTm="1766">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网络接口</a:t>
            </a:r>
            <a:endParaRPr lang="zh-CN" altLang="en-US" dirty="0"/>
          </a:p>
        </p:txBody>
      </p:sp>
      <p:sp>
        <p:nvSpPr>
          <p:cNvPr id="3" name="内容占位符 2"/>
          <p:cNvSpPr>
            <a:spLocks noGrp="1"/>
          </p:cNvSpPr>
          <p:nvPr>
            <p:ph idx="1"/>
          </p:nvPr>
        </p:nvSpPr>
        <p:spPr>
          <a:xfrm>
            <a:off x="609600" y="831850"/>
            <a:ext cx="8305800" cy="1012974"/>
          </a:xfrm>
        </p:spPr>
        <p:txBody>
          <a:bodyPr/>
          <a:lstStyle/>
          <a:p>
            <a:pPr marL="0" indent="0">
              <a:buNone/>
            </a:pPr>
            <a:r>
              <a:rPr lang="en-US" altLang="zh-CN" sz="2400" b="0" dirty="0" smtClean="0"/>
              <a:t>        </a:t>
            </a:r>
            <a:r>
              <a:rPr lang="zh-CN" altLang="en-US" sz="2400" b="0" dirty="0" smtClean="0"/>
              <a:t>在网络接口部分，并未做太多硬件接口上的设计工作，更多是参与网络通信协议的制定以及网络通信结构的设计。</a:t>
            </a:r>
            <a:endParaRPr lang="zh-CN" altLang="en-US" sz="2400" b="0" dirty="0"/>
          </a:p>
        </p:txBody>
      </p:sp>
      <p:pic>
        <p:nvPicPr>
          <p:cNvPr id="6" name="图片 5"/>
          <p:cNvPicPr>
            <a:picLocks noChangeAspect="1"/>
          </p:cNvPicPr>
          <p:nvPr/>
        </p:nvPicPr>
        <p:blipFill>
          <a:blip r:embed="rId2"/>
          <a:stretch>
            <a:fillRect/>
          </a:stretch>
        </p:blipFill>
        <p:spPr>
          <a:xfrm>
            <a:off x="1907704" y="1700808"/>
            <a:ext cx="5361880" cy="3902596"/>
          </a:xfrm>
          <a:prstGeom prst="rect">
            <a:avLst/>
          </a:prstGeom>
        </p:spPr>
      </p:pic>
      <p:sp>
        <p:nvSpPr>
          <p:cNvPr id="7" name="文本框 6"/>
          <p:cNvSpPr txBox="1"/>
          <p:nvPr/>
        </p:nvSpPr>
        <p:spPr>
          <a:xfrm>
            <a:off x="3572981" y="5603404"/>
            <a:ext cx="2031325" cy="461665"/>
          </a:xfrm>
          <a:prstGeom prst="rect">
            <a:avLst/>
          </a:prstGeom>
          <a:noFill/>
        </p:spPr>
        <p:txBody>
          <a:bodyPr wrap="none" rtlCol="0">
            <a:spAutoFit/>
          </a:bodyPr>
          <a:lstStyle/>
          <a:p>
            <a:r>
              <a:rPr lang="zh-CN" altLang="en-US" sz="2400" dirty="0" smtClean="0">
                <a:solidFill>
                  <a:schemeClr val="bg2"/>
                </a:solidFill>
              </a:rPr>
              <a:t>网络访问结构</a:t>
            </a:r>
            <a:endParaRPr lang="zh-CN" altLang="en-US" sz="2400" dirty="0">
              <a:solidFill>
                <a:schemeClr val="bg2"/>
              </a:solidFill>
            </a:endParaRPr>
          </a:p>
        </p:txBody>
      </p:sp>
    </p:spTree>
    <p:extLst>
      <p:ext uri="{BB962C8B-B14F-4D97-AF65-F5344CB8AC3E}">
        <p14:creationId xmlns:p14="http://schemas.microsoft.com/office/powerpoint/2010/main" val="2193206835"/>
      </p:ext>
    </p:extLst>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review">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9DCFF"/>
        </a:solid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accent2"/>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B9DCFF"/>
        </a:solid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accent2"/>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3471</TotalTime>
  <Words>1876</Words>
  <Application>Microsoft Office PowerPoint</Application>
  <PresentationFormat>全屏显示(4:3)</PresentationFormat>
  <Paragraphs>381</Paragraphs>
  <Slides>46</Slides>
  <Notes>34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49" baseType="lpstr">
      <vt:lpstr>review</vt:lpstr>
      <vt:lpstr>Image</vt:lpstr>
      <vt:lpstr>Visio</vt:lpstr>
      <vt:lpstr>数字集成电路芯片固件系统 DIC Firmware System</vt:lpstr>
      <vt:lpstr>目录</vt:lpstr>
      <vt:lpstr>目录</vt:lpstr>
      <vt:lpstr>固件系统</vt:lpstr>
      <vt:lpstr>固件系统介绍</vt:lpstr>
      <vt:lpstr>固件系统介绍</vt:lpstr>
      <vt:lpstr>目录</vt:lpstr>
      <vt:lpstr>固件系统设计实现</vt:lpstr>
      <vt:lpstr>网络接口</vt:lpstr>
      <vt:lpstr>网络结构</vt:lpstr>
      <vt:lpstr>目录</vt:lpstr>
      <vt:lpstr>系统演示</vt:lpstr>
      <vt:lpstr>系统演示</vt:lpstr>
      <vt:lpstr>系统演示</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系统演示-创建工程</vt:lpstr>
      <vt:lpstr>系统演示-成果展示</vt:lpstr>
      <vt:lpstr>系统演示-成果展示</vt:lpstr>
      <vt:lpstr>系统演示-成果展示</vt:lpstr>
      <vt:lpstr>目录</vt:lpstr>
      <vt:lpstr>研究目标</vt:lpstr>
      <vt:lpstr>目录</vt:lpstr>
      <vt:lpstr>总结</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应用于全数字锁相环的时间数字转换器的研究与设计</dc:title>
  <dc:creator>temp1</dc:creator>
  <cp:lastModifiedBy>Windows 用户</cp:lastModifiedBy>
  <cp:revision>377</cp:revision>
  <dcterms:created xsi:type="dcterms:W3CDTF">2014-05-27T07:33:14Z</dcterms:created>
  <dcterms:modified xsi:type="dcterms:W3CDTF">2017-08-03T00:58:37Z</dcterms:modified>
</cp:coreProperties>
</file>