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5"/>
  </p:normalViewPr>
  <p:slideViewPr>
    <p:cSldViewPr snapToGrid="0" snapToObjects="1">
      <p:cViewPr varScale="1">
        <p:scale>
          <a:sx n="90" d="100"/>
          <a:sy n="90"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svg"/><Relationship Id="rId1"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7.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2A91812-7860-442A-B469-EC0924549E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447B7B-99FB-4E6B-A34B-A57BBD592E14}">
      <dgm:prSet/>
      <dgm:spPr/>
      <dgm:t>
        <a:bodyPr/>
        <a:lstStyle/>
        <a:p>
          <a:r>
            <a:rPr lang="en-US"/>
            <a:t>As mentioned above, the selected two neighborhoods were quite similar, and they were not far from each other, therefore, this neighborhood that they locate on could be considering as the preferred area for investment. </a:t>
          </a:r>
        </a:p>
      </dgm:t>
    </dgm:pt>
    <dgm:pt modelId="{59A894FB-9C82-4C0E-AACE-3C3FC863435B}" type="parTrans" cxnId="{5FC4C7E7-F4B7-4833-BE47-7BA8F4648CE1}">
      <dgm:prSet/>
      <dgm:spPr/>
      <dgm:t>
        <a:bodyPr/>
        <a:lstStyle/>
        <a:p>
          <a:endParaRPr lang="en-US"/>
        </a:p>
      </dgm:t>
    </dgm:pt>
    <dgm:pt modelId="{F3B234D2-BDCE-4110-97CB-3B7FA77A5296}" type="sibTrans" cxnId="{5FC4C7E7-F4B7-4833-BE47-7BA8F4648CE1}">
      <dgm:prSet/>
      <dgm:spPr/>
      <dgm:t>
        <a:bodyPr/>
        <a:lstStyle/>
        <a:p>
          <a:endParaRPr lang="en-US"/>
        </a:p>
      </dgm:t>
    </dgm:pt>
    <dgm:pt modelId="{1DCA0689-AF24-435F-B016-FA04DA00E3DF}">
      <dgm:prSet/>
      <dgm:spPr/>
      <dgm:t>
        <a:bodyPr/>
        <a:lstStyle/>
        <a:p>
          <a:r>
            <a:rPr lang="en-US"/>
            <a:t>And the limitations of this analysis include the possible neglect of of neighbors with more Chinese grocery stores and restaurants since it considered more frequency than the amount. </a:t>
          </a:r>
        </a:p>
      </dgm:t>
    </dgm:pt>
    <dgm:pt modelId="{EFF04E1F-D2A2-4F39-B9D7-8036EC17780F}" type="parTrans" cxnId="{369D5A6A-9260-4BAB-93D4-0C805137802A}">
      <dgm:prSet/>
      <dgm:spPr/>
      <dgm:t>
        <a:bodyPr/>
        <a:lstStyle/>
        <a:p>
          <a:endParaRPr lang="en-US"/>
        </a:p>
      </dgm:t>
    </dgm:pt>
    <dgm:pt modelId="{95CA0958-1832-4CE9-8389-C44CDDDAF4B6}" type="sibTrans" cxnId="{369D5A6A-9260-4BAB-93D4-0C805137802A}">
      <dgm:prSet/>
      <dgm:spPr/>
      <dgm:t>
        <a:bodyPr/>
        <a:lstStyle/>
        <a:p>
          <a:endParaRPr lang="en-US"/>
        </a:p>
      </dgm:t>
    </dgm:pt>
    <dgm:pt modelId="{6B8BD435-1B23-46A0-BDFB-ED658FBDC638}">
      <dgm:prSet/>
      <dgm:spPr/>
      <dgm:t>
        <a:bodyPr/>
        <a:lstStyle/>
        <a:p>
          <a:r>
            <a:rPr lang="en-US"/>
            <a:t>Lastly, the transport factor was not considered in the investment plan, which can be very important in reality. The adoption of 10km parameter of search venues may lead to long distance of traveling and cause inconvenience for tenants. </a:t>
          </a:r>
        </a:p>
      </dgm:t>
    </dgm:pt>
    <dgm:pt modelId="{9424BB9B-1178-4012-AF70-0564CC3D53ED}" type="parTrans" cxnId="{8A85D321-71DF-465F-B17E-3978924D7944}">
      <dgm:prSet/>
      <dgm:spPr/>
      <dgm:t>
        <a:bodyPr/>
        <a:lstStyle/>
        <a:p>
          <a:endParaRPr lang="en-US"/>
        </a:p>
      </dgm:t>
    </dgm:pt>
    <dgm:pt modelId="{7D7B40C0-FAFE-43A5-9FB5-4035A07E8C96}" type="sibTrans" cxnId="{8A85D321-71DF-465F-B17E-3978924D7944}">
      <dgm:prSet/>
      <dgm:spPr/>
      <dgm:t>
        <a:bodyPr/>
        <a:lstStyle/>
        <a:p>
          <a:endParaRPr lang="en-US"/>
        </a:p>
      </dgm:t>
    </dgm:pt>
    <dgm:pt modelId="{567F7D33-3632-4566-8329-383E13CA43D9}" type="pres">
      <dgm:prSet presAssocID="{22A91812-7860-442A-B469-EC0924549E3D}" presName="root" presStyleCnt="0">
        <dgm:presLayoutVars>
          <dgm:dir/>
          <dgm:resizeHandles val="exact"/>
        </dgm:presLayoutVars>
      </dgm:prSet>
      <dgm:spPr/>
    </dgm:pt>
    <dgm:pt modelId="{A71B5390-11DA-4AE1-83EB-C507B7D0156C}" type="pres">
      <dgm:prSet presAssocID="{C0447B7B-99FB-4E6B-A34B-A57BBD592E14}" presName="compNode" presStyleCnt="0"/>
      <dgm:spPr/>
    </dgm:pt>
    <dgm:pt modelId="{9B9BDAE9-0993-4369-9DFF-7186D520EFFA}" type="pres">
      <dgm:prSet presAssocID="{C0447B7B-99FB-4E6B-A34B-A57BBD592E14}" presName="bgRect" presStyleLbl="bgShp" presStyleIdx="0" presStyleCnt="3"/>
      <dgm:spPr/>
    </dgm:pt>
    <dgm:pt modelId="{5698B195-A6C9-4608-B38A-6AB7952F7D27}" type="pres">
      <dgm:prSet presAssocID="{C0447B7B-99FB-4E6B-A34B-A57BBD592E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1780C374-03DB-4274-B6FC-B62B1BD672C0}" type="pres">
      <dgm:prSet presAssocID="{C0447B7B-99FB-4E6B-A34B-A57BBD592E14}" presName="spaceRect" presStyleCnt="0"/>
      <dgm:spPr/>
    </dgm:pt>
    <dgm:pt modelId="{0B2617FD-DA7D-4B42-A077-EFF5693E9F5E}" type="pres">
      <dgm:prSet presAssocID="{C0447B7B-99FB-4E6B-A34B-A57BBD592E14}" presName="parTx" presStyleLbl="revTx" presStyleIdx="0" presStyleCnt="3">
        <dgm:presLayoutVars>
          <dgm:chMax val="0"/>
          <dgm:chPref val="0"/>
        </dgm:presLayoutVars>
      </dgm:prSet>
      <dgm:spPr/>
    </dgm:pt>
    <dgm:pt modelId="{8E9FC535-6591-410D-BFC9-D99B5FF67BC3}" type="pres">
      <dgm:prSet presAssocID="{F3B234D2-BDCE-4110-97CB-3B7FA77A5296}" presName="sibTrans" presStyleCnt="0"/>
      <dgm:spPr/>
    </dgm:pt>
    <dgm:pt modelId="{8902F7E4-E77D-43C8-BFC0-AD647475FC23}" type="pres">
      <dgm:prSet presAssocID="{1DCA0689-AF24-435F-B016-FA04DA00E3DF}" presName="compNode" presStyleCnt="0"/>
      <dgm:spPr/>
    </dgm:pt>
    <dgm:pt modelId="{0332479F-B5A6-4559-BA09-99C4DD1DC423}" type="pres">
      <dgm:prSet presAssocID="{1DCA0689-AF24-435F-B016-FA04DA00E3DF}" presName="bgRect" presStyleLbl="bgShp" presStyleIdx="1" presStyleCnt="3"/>
      <dgm:spPr/>
    </dgm:pt>
    <dgm:pt modelId="{5D8C0402-21E9-4C9A-9DA7-C217738E9213}" type="pres">
      <dgm:prSet presAssocID="{1DCA0689-AF24-435F-B016-FA04DA00E3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3229E38-CE8C-4360-84E6-109E50B5A9A3}" type="pres">
      <dgm:prSet presAssocID="{1DCA0689-AF24-435F-B016-FA04DA00E3DF}" presName="spaceRect" presStyleCnt="0"/>
      <dgm:spPr/>
    </dgm:pt>
    <dgm:pt modelId="{80C06217-043F-45DF-BE08-B62D39004559}" type="pres">
      <dgm:prSet presAssocID="{1DCA0689-AF24-435F-B016-FA04DA00E3DF}" presName="parTx" presStyleLbl="revTx" presStyleIdx="1" presStyleCnt="3">
        <dgm:presLayoutVars>
          <dgm:chMax val="0"/>
          <dgm:chPref val="0"/>
        </dgm:presLayoutVars>
      </dgm:prSet>
      <dgm:spPr/>
    </dgm:pt>
    <dgm:pt modelId="{42418507-4590-4A3E-B979-BDC4451DFD30}" type="pres">
      <dgm:prSet presAssocID="{95CA0958-1832-4CE9-8389-C44CDDDAF4B6}" presName="sibTrans" presStyleCnt="0"/>
      <dgm:spPr/>
    </dgm:pt>
    <dgm:pt modelId="{C376766B-AAE8-497E-873C-0BBE39EC2BC4}" type="pres">
      <dgm:prSet presAssocID="{6B8BD435-1B23-46A0-BDFB-ED658FBDC638}" presName="compNode" presStyleCnt="0"/>
      <dgm:spPr/>
    </dgm:pt>
    <dgm:pt modelId="{573730B3-9E46-4722-8EDF-7243BD7ED5DE}" type="pres">
      <dgm:prSet presAssocID="{6B8BD435-1B23-46A0-BDFB-ED658FBDC638}" presName="bgRect" presStyleLbl="bgShp" presStyleIdx="2" presStyleCnt="3"/>
      <dgm:spPr/>
    </dgm:pt>
    <dgm:pt modelId="{5606E20D-9A4C-489C-B920-C54A3AB2F35C}" type="pres">
      <dgm:prSet presAssocID="{6B8BD435-1B23-46A0-BDFB-ED658FBDC6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2F112D88-FFCC-4961-BE9F-BD5297D31E6E}" type="pres">
      <dgm:prSet presAssocID="{6B8BD435-1B23-46A0-BDFB-ED658FBDC638}" presName="spaceRect" presStyleCnt="0"/>
      <dgm:spPr/>
    </dgm:pt>
    <dgm:pt modelId="{8DCC6B2B-CD9B-47DF-8D26-3B52D5EBB26F}" type="pres">
      <dgm:prSet presAssocID="{6B8BD435-1B23-46A0-BDFB-ED658FBDC638}" presName="parTx" presStyleLbl="revTx" presStyleIdx="2" presStyleCnt="3">
        <dgm:presLayoutVars>
          <dgm:chMax val="0"/>
          <dgm:chPref val="0"/>
        </dgm:presLayoutVars>
      </dgm:prSet>
      <dgm:spPr/>
    </dgm:pt>
  </dgm:ptLst>
  <dgm:cxnLst>
    <dgm:cxn modelId="{8A85D321-71DF-465F-B17E-3978924D7944}" srcId="{22A91812-7860-442A-B469-EC0924549E3D}" destId="{6B8BD435-1B23-46A0-BDFB-ED658FBDC638}" srcOrd="2" destOrd="0" parTransId="{9424BB9B-1178-4012-AF70-0564CC3D53ED}" sibTransId="{7D7B40C0-FAFE-43A5-9FB5-4035A07E8C96}"/>
    <dgm:cxn modelId="{BFE13B5E-E4DD-4E9A-A41B-22B78E228459}" type="presOf" srcId="{1DCA0689-AF24-435F-B016-FA04DA00E3DF}" destId="{80C06217-043F-45DF-BE08-B62D39004559}" srcOrd="0" destOrd="0" presId="urn:microsoft.com/office/officeart/2018/2/layout/IconVerticalSolidList"/>
    <dgm:cxn modelId="{369D5A6A-9260-4BAB-93D4-0C805137802A}" srcId="{22A91812-7860-442A-B469-EC0924549E3D}" destId="{1DCA0689-AF24-435F-B016-FA04DA00E3DF}" srcOrd="1" destOrd="0" parTransId="{EFF04E1F-D2A2-4F39-B9D7-8036EC17780F}" sibTransId="{95CA0958-1832-4CE9-8389-C44CDDDAF4B6}"/>
    <dgm:cxn modelId="{512F48C3-0FE9-4B91-8111-712EB803D409}" type="presOf" srcId="{22A91812-7860-442A-B469-EC0924549E3D}" destId="{567F7D33-3632-4566-8329-383E13CA43D9}" srcOrd="0" destOrd="0" presId="urn:microsoft.com/office/officeart/2018/2/layout/IconVerticalSolidList"/>
    <dgm:cxn modelId="{B1A0F5C6-6190-4D24-8901-788B3597EB07}" type="presOf" srcId="{6B8BD435-1B23-46A0-BDFB-ED658FBDC638}" destId="{8DCC6B2B-CD9B-47DF-8D26-3B52D5EBB26F}" srcOrd="0" destOrd="0" presId="urn:microsoft.com/office/officeart/2018/2/layout/IconVerticalSolidList"/>
    <dgm:cxn modelId="{660F62DD-2CE0-4697-88BF-92C922F8DCFF}" type="presOf" srcId="{C0447B7B-99FB-4E6B-A34B-A57BBD592E14}" destId="{0B2617FD-DA7D-4B42-A077-EFF5693E9F5E}" srcOrd="0" destOrd="0" presId="urn:microsoft.com/office/officeart/2018/2/layout/IconVerticalSolidList"/>
    <dgm:cxn modelId="{5FC4C7E7-F4B7-4833-BE47-7BA8F4648CE1}" srcId="{22A91812-7860-442A-B469-EC0924549E3D}" destId="{C0447B7B-99FB-4E6B-A34B-A57BBD592E14}" srcOrd="0" destOrd="0" parTransId="{59A894FB-9C82-4C0E-AACE-3C3FC863435B}" sibTransId="{F3B234D2-BDCE-4110-97CB-3B7FA77A5296}"/>
    <dgm:cxn modelId="{19C2C9F2-E284-499B-8760-1BA757516CCA}" type="presParOf" srcId="{567F7D33-3632-4566-8329-383E13CA43D9}" destId="{A71B5390-11DA-4AE1-83EB-C507B7D0156C}" srcOrd="0" destOrd="0" presId="urn:microsoft.com/office/officeart/2018/2/layout/IconVerticalSolidList"/>
    <dgm:cxn modelId="{FB67EC4E-AE60-49DB-9F59-D7129F6438D3}" type="presParOf" srcId="{A71B5390-11DA-4AE1-83EB-C507B7D0156C}" destId="{9B9BDAE9-0993-4369-9DFF-7186D520EFFA}" srcOrd="0" destOrd="0" presId="urn:microsoft.com/office/officeart/2018/2/layout/IconVerticalSolidList"/>
    <dgm:cxn modelId="{0C6C7B2D-07AC-4AE4-9814-8A798787CCF0}" type="presParOf" srcId="{A71B5390-11DA-4AE1-83EB-C507B7D0156C}" destId="{5698B195-A6C9-4608-B38A-6AB7952F7D27}" srcOrd="1" destOrd="0" presId="urn:microsoft.com/office/officeart/2018/2/layout/IconVerticalSolidList"/>
    <dgm:cxn modelId="{EE061CA3-383F-4F86-A978-AA9BD5BE53C2}" type="presParOf" srcId="{A71B5390-11DA-4AE1-83EB-C507B7D0156C}" destId="{1780C374-03DB-4274-B6FC-B62B1BD672C0}" srcOrd="2" destOrd="0" presId="urn:microsoft.com/office/officeart/2018/2/layout/IconVerticalSolidList"/>
    <dgm:cxn modelId="{D9945AB4-5923-4DE4-8C13-354DC78C16ED}" type="presParOf" srcId="{A71B5390-11DA-4AE1-83EB-C507B7D0156C}" destId="{0B2617FD-DA7D-4B42-A077-EFF5693E9F5E}" srcOrd="3" destOrd="0" presId="urn:microsoft.com/office/officeart/2018/2/layout/IconVerticalSolidList"/>
    <dgm:cxn modelId="{D7FF11DB-F825-4CC1-8D99-B0D122637CD3}" type="presParOf" srcId="{567F7D33-3632-4566-8329-383E13CA43D9}" destId="{8E9FC535-6591-410D-BFC9-D99B5FF67BC3}" srcOrd="1" destOrd="0" presId="urn:microsoft.com/office/officeart/2018/2/layout/IconVerticalSolidList"/>
    <dgm:cxn modelId="{15202946-80AE-458E-B5FC-AFC10DDCC2F9}" type="presParOf" srcId="{567F7D33-3632-4566-8329-383E13CA43D9}" destId="{8902F7E4-E77D-43C8-BFC0-AD647475FC23}" srcOrd="2" destOrd="0" presId="urn:microsoft.com/office/officeart/2018/2/layout/IconVerticalSolidList"/>
    <dgm:cxn modelId="{AC6C956A-3AD4-409A-8B46-7BF41E1B9F6C}" type="presParOf" srcId="{8902F7E4-E77D-43C8-BFC0-AD647475FC23}" destId="{0332479F-B5A6-4559-BA09-99C4DD1DC423}" srcOrd="0" destOrd="0" presId="urn:microsoft.com/office/officeart/2018/2/layout/IconVerticalSolidList"/>
    <dgm:cxn modelId="{D3910AF1-8675-45D1-87DA-59A8A04E4A6E}" type="presParOf" srcId="{8902F7E4-E77D-43C8-BFC0-AD647475FC23}" destId="{5D8C0402-21E9-4C9A-9DA7-C217738E9213}" srcOrd="1" destOrd="0" presId="urn:microsoft.com/office/officeart/2018/2/layout/IconVerticalSolidList"/>
    <dgm:cxn modelId="{D7343123-0001-4D74-8391-7B12465AD913}" type="presParOf" srcId="{8902F7E4-E77D-43C8-BFC0-AD647475FC23}" destId="{23229E38-CE8C-4360-84E6-109E50B5A9A3}" srcOrd="2" destOrd="0" presId="urn:microsoft.com/office/officeart/2018/2/layout/IconVerticalSolidList"/>
    <dgm:cxn modelId="{2732FAF0-6D52-4745-9658-F7D3F3C70759}" type="presParOf" srcId="{8902F7E4-E77D-43C8-BFC0-AD647475FC23}" destId="{80C06217-043F-45DF-BE08-B62D39004559}" srcOrd="3" destOrd="0" presId="urn:microsoft.com/office/officeart/2018/2/layout/IconVerticalSolidList"/>
    <dgm:cxn modelId="{E26FDE97-8C68-43F8-92E1-30912721BCE6}" type="presParOf" srcId="{567F7D33-3632-4566-8329-383E13CA43D9}" destId="{42418507-4590-4A3E-B979-BDC4451DFD30}" srcOrd="3" destOrd="0" presId="urn:microsoft.com/office/officeart/2018/2/layout/IconVerticalSolidList"/>
    <dgm:cxn modelId="{7D189F1B-6659-4335-B385-D6F92D6D1651}" type="presParOf" srcId="{567F7D33-3632-4566-8329-383E13CA43D9}" destId="{C376766B-AAE8-497E-873C-0BBE39EC2BC4}" srcOrd="4" destOrd="0" presId="urn:microsoft.com/office/officeart/2018/2/layout/IconVerticalSolidList"/>
    <dgm:cxn modelId="{65ACEAA6-39ED-4EF7-B400-1B92B2E34AA0}" type="presParOf" srcId="{C376766B-AAE8-497E-873C-0BBE39EC2BC4}" destId="{573730B3-9E46-4722-8EDF-7243BD7ED5DE}" srcOrd="0" destOrd="0" presId="urn:microsoft.com/office/officeart/2018/2/layout/IconVerticalSolidList"/>
    <dgm:cxn modelId="{9BE1630D-BDDD-4FA4-B59E-289B06C1B630}" type="presParOf" srcId="{C376766B-AAE8-497E-873C-0BBE39EC2BC4}" destId="{5606E20D-9A4C-489C-B920-C54A3AB2F35C}" srcOrd="1" destOrd="0" presId="urn:microsoft.com/office/officeart/2018/2/layout/IconVerticalSolidList"/>
    <dgm:cxn modelId="{B51FCBB6-7A80-48B9-A6D8-1072174C7677}" type="presParOf" srcId="{C376766B-AAE8-497E-873C-0BBE39EC2BC4}" destId="{2F112D88-FFCC-4961-BE9F-BD5297D31E6E}" srcOrd="2" destOrd="0" presId="urn:microsoft.com/office/officeart/2018/2/layout/IconVerticalSolidList"/>
    <dgm:cxn modelId="{A85F18B3-EDFB-4BEF-B91D-9D1DA1A404CF}" type="presParOf" srcId="{C376766B-AAE8-497E-873C-0BBE39EC2BC4}" destId="{8DCC6B2B-CD9B-47DF-8D26-3B52D5EBB26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DAE9-0993-4369-9DFF-7186D520EFFA}">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8B195-A6C9-4608-B38A-6AB7952F7D27}">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2617FD-DA7D-4B42-A077-EFF5693E9F5E}">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711200">
            <a:lnSpc>
              <a:spcPct val="90000"/>
            </a:lnSpc>
            <a:spcBef>
              <a:spcPct val="0"/>
            </a:spcBef>
            <a:spcAft>
              <a:spcPct val="35000"/>
            </a:spcAft>
            <a:buNone/>
          </a:pPr>
          <a:r>
            <a:rPr lang="en-US" sz="1600" kern="1200"/>
            <a:t>As mentioned above, the selected two neighborhoods were quite similar, and they were not far from each other, therefore, this neighborhood that they locate on could be considering as the preferred area for investment. </a:t>
          </a:r>
        </a:p>
      </dsp:txBody>
      <dsp:txXfrm>
        <a:off x="1616455" y="598"/>
        <a:ext cx="4649555" cy="1399528"/>
      </dsp:txXfrm>
    </dsp:sp>
    <dsp:sp modelId="{0332479F-B5A6-4559-BA09-99C4DD1DC423}">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C0402-21E9-4C9A-9DA7-C217738E9213}">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C06217-043F-45DF-BE08-B62D39004559}">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711200">
            <a:lnSpc>
              <a:spcPct val="90000"/>
            </a:lnSpc>
            <a:spcBef>
              <a:spcPct val="0"/>
            </a:spcBef>
            <a:spcAft>
              <a:spcPct val="35000"/>
            </a:spcAft>
            <a:buNone/>
          </a:pPr>
          <a:r>
            <a:rPr lang="en-US" sz="1600" kern="1200"/>
            <a:t>And the limitations of this analysis include the possible neglect of of neighbors with more Chinese grocery stores and restaurants since it considered more frequency than the amount. </a:t>
          </a:r>
        </a:p>
      </dsp:txBody>
      <dsp:txXfrm>
        <a:off x="1616455" y="1750009"/>
        <a:ext cx="4649555" cy="1399528"/>
      </dsp:txXfrm>
    </dsp:sp>
    <dsp:sp modelId="{573730B3-9E46-4722-8EDF-7243BD7ED5DE}">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6E20D-9A4C-489C-B920-C54A3AB2F35C}">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CC6B2B-CD9B-47DF-8D26-3B52D5EBB26F}">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711200">
            <a:lnSpc>
              <a:spcPct val="90000"/>
            </a:lnSpc>
            <a:spcBef>
              <a:spcPct val="0"/>
            </a:spcBef>
            <a:spcAft>
              <a:spcPct val="35000"/>
            </a:spcAft>
            <a:buNone/>
          </a:pPr>
          <a:r>
            <a:rPr lang="en-US" sz="1600" kern="1200"/>
            <a:t>Lastly, the transport factor was not considered in the investment plan, which can be very important in reality. The adoption of 10km parameter of search venues may lead to long distance of traveling and cause inconvenience for tenants. </a:t>
          </a:r>
        </a:p>
      </dsp:txBody>
      <dsp:txXfrm>
        <a:off x="1616455" y="3499420"/>
        <a:ext cx="4649555" cy="13995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477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80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89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8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306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382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93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54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740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80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0989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1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03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77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645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9/13/19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9/13/19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7144090"/>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5" r:id="rId12"/>
    <p:sldLayoutId id="2147483670" r:id="rId13"/>
    <p:sldLayoutId id="2147483671" r:id="rId14"/>
    <p:sldLayoutId id="2147483672" r:id="rId15"/>
    <p:sldLayoutId id="2147483673" r:id="rId16"/>
    <p:sldLayoutId id="2147483674"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63776B-9D2A-4729-92E9-382DD900BFD3}"/>
              </a:ext>
            </a:extLst>
          </p:cNvPr>
          <p:cNvPicPr>
            <a:picLocks noChangeAspect="1"/>
          </p:cNvPicPr>
          <p:nvPr/>
        </p:nvPicPr>
        <p:blipFill rotWithShape="1">
          <a:blip r:embed="rId3"/>
          <a:srcRect t="15730"/>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6D86EE-1D92-EA47-841E-CDC65FC6915C}"/>
              </a:ext>
            </a:extLst>
          </p:cNvPr>
          <p:cNvSpPr>
            <a:spLocks noGrp="1"/>
          </p:cNvSpPr>
          <p:nvPr>
            <p:ph type="ctrTitle"/>
          </p:nvPr>
        </p:nvSpPr>
        <p:spPr>
          <a:xfrm>
            <a:off x="7389962" y="1673524"/>
            <a:ext cx="3485073" cy="2420504"/>
          </a:xfrm>
        </p:spPr>
        <p:txBody>
          <a:bodyPr>
            <a:normAutofit/>
          </a:bodyPr>
          <a:lstStyle/>
          <a:p>
            <a:pPr algn="l"/>
            <a:r>
              <a:rPr lang="en-US" altLang="zh-CN" sz="4000"/>
              <a:t>Real-estate</a:t>
            </a:r>
            <a:r>
              <a:rPr lang="zh-CN" altLang="en-US" sz="4000"/>
              <a:t> </a:t>
            </a:r>
            <a:r>
              <a:rPr lang="en-US" altLang="zh-CN" sz="4000"/>
              <a:t>Investment</a:t>
            </a:r>
            <a:r>
              <a:rPr lang="zh-CN" altLang="en-US" sz="4000"/>
              <a:t> </a:t>
            </a:r>
            <a:r>
              <a:rPr lang="en-US" altLang="zh-CN" sz="4000"/>
              <a:t>in</a:t>
            </a:r>
            <a:r>
              <a:rPr lang="zh-CN" altLang="en-US" sz="4000"/>
              <a:t> </a:t>
            </a:r>
            <a:r>
              <a:rPr lang="en-US" altLang="zh-CN" sz="4000"/>
              <a:t>Toronto</a:t>
            </a:r>
            <a:endParaRPr lang="en-US" sz="4000"/>
          </a:p>
        </p:txBody>
      </p:sp>
      <p:sp>
        <p:nvSpPr>
          <p:cNvPr id="3" name="Subtitle 2">
            <a:extLst>
              <a:ext uri="{FF2B5EF4-FFF2-40B4-BE49-F238E27FC236}">
                <a16:creationId xmlns:a16="http://schemas.microsoft.com/office/drawing/2014/main" id="{D6B9AFD3-8023-E14D-87E1-0275EB8E1647}"/>
              </a:ext>
            </a:extLst>
          </p:cNvPr>
          <p:cNvSpPr>
            <a:spLocks noGrp="1"/>
          </p:cNvSpPr>
          <p:nvPr>
            <p:ph type="subTitle" idx="1"/>
          </p:nvPr>
        </p:nvSpPr>
        <p:spPr>
          <a:xfrm>
            <a:off x="7389965" y="4157933"/>
            <a:ext cx="3485072" cy="1026544"/>
          </a:xfrm>
        </p:spPr>
        <p:txBody>
          <a:bodyPr>
            <a:normAutofit/>
          </a:bodyPr>
          <a:lstStyle/>
          <a:p>
            <a:pPr algn="l">
              <a:lnSpc>
                <a:spcPct val="90000"/>
              </a:lnSpc>
            </a:pPr>
            <a:r>
              <a:rPr lang="en-US" altLang="zh-CN" sz="1600" err="1">
                <a:solidFill>
                  <a:srgbClr val="FEC975"/>
                </a:solidFill>
              </a:rPr>
              <a:t>Lingjun</a:t>
            </a:r>
            <a:r>
              <a:rPr lang="zh-CN" altLang="en-US" sz="1600">
                <a:solidFill>
                  <a:srgbClr val="FEC975"/>
                </a:solidFill>
              </a:rPr>
              <a:t> </a:t>
            </a:r>
            <a:r>
              <a:rPr lang="en-US" altLang="zh-CN" sz="1600">
                <a:solidFill>
                  <a:srgbClr val="FEC975"/>
                </a:solidFill>
              </a:rPr>
              <a:t>ZHANG</a:t>
            </a:r>
          </a:p>
          <a:p>
            <a:pPr algn="l">
              <a:lnSpc>
                <a:spcPct val="90000"/>
              </a:lnSpc>
            </a:pPr>
            <a:r>
              <a:rPr lang="en-US" altLang="zh-CN" sz="1600">
                <a:solidFill>
                  <a:srgbClr val="FEC975"/>
                </a:solidFill>
              </a:rPr>
              <a:t>For</a:t>
            </a:r>
            <a:r>
              <a:rPr lang="zh-CN" altLang="en-US" sz="1600">
                <a:solidFill>
                  <a:srgbClr val="FEC975"/>
                </a:solidFill>
              </a:rPr>
              <a:t> </a:t>
            </a:r>
            <a:r>
              <a:rPr lang="en-US" altLang="zh-CN" sz="1600">
                <a:solidFill>
                  <a:srgbClr val="FEC975"/>
                </a:solidFill>
              </a:rPr>
              <a:t>IBM</a:t>
            </a:r>
            <a:r>
              <a:rPr lang="zh-CN" altLang="en-US" sz="1600">
                <a:solidFill>
                  <a:srgbClr val="FEC975"/>
                </a:solidFill>
              </a:rPr>
              <a:t> </a:t>
            </a:r>
            <a:r>
              <a:rPr lang="en-US" altLang="zh-CN" sz="1600">
                <a:solidFill>
                  <a:srgbClr val="FEC975"/>
                </a:solidFill>
              </a:rPr>
              <a:t>Data</a:t>
            </a:r>
            <a:r>
              <a:rPr lang="zh-CN" altLang="en-US" sz="1600">
                <a:solidFill>
                  <a:srgbClr val="FEC975"/>
                </a:solidFill>
              </a:rPr>
              <a:t> </a:t>
            </a:r>
            <a:r>
              <a:rPr lang="en-US" altLang="zh-CN" sz="1600">
                <a:solidFill>
                  <a:srgbClr val="FEC975"/>
                </a:solidFill>
              </a:rPr>
              <a:t>Science</a:t>
            </a:r>
            <a:r>
              <a:rPr lang="zh-CN" altLang="en-US" sz="1600">
                <a:solidFill>
                  <a:srgbClr val="FEC975"/>
                </a:solidFill>
              </a:rPr>
              <a:t> </a:t>
            </a:r>
            <a:r>
              <a:rPr lang="en-US" altLang="zh-CN" sz="1600">
                <a:solidFill>
                  <a:srgbClr val="FEC975"/>
                </a:solidFill>
              </a:rPr>
              <a:t>Capstone</a:t>
            </a:r>
          </a:p>
          <a:p>
            <a:pPr algn="l">
              <a:lnSpc>
                <a:spcPct val="90000"/>
              </a:lnSpc>
            </a:pPr>
            <a:r>
              <a:rPr lang="en-US" altLang="zh-CN" sz="1600">
                <a:solidFill>
                  <a:srgbClr val="FEC975"/>
                </a:solidFill>
              </a:rPr>
              <a:t>Sep,</a:t>
            </a:r>
            <a:r>
              <a:rPr lang="zh-CN" altLang="en-US" sz="1600">
                <a:solidFill>
                  <a:srgbClr val="FEC975"/>
                </a:solidFill>
              </a:rPr>
              <a:t> </a:t>
            </a:r>
            <a:r>
              <a:rPr lang="en-US" altLang="zh-CN" sz="1600">
                <a:solidFill>
                  <a:srgbClr val="FEC975"/>
                </a:solidFill>
              </a:rPr>
              <a:t>2019</a:t>
            </a:r>
            <a:endParaRPr lang="en-US" sz="1600">
              <a:solidFill>
                <a:srgbClr val="FEC975"/>
              </a:solidFill>
            </a:endParaRPr>
          </a:p>
        </p:txBody>
      </p:sp>
    </p:spTree>
    <p:extLst>
      <p:ext uri="{BB962C8B-B14F-4D97-AF65-F5344CB8AC3E}">
        <p14:creationId xmlns:p14="http://schemas.microsoft.com/office/powerpoint/2010/main" val="94040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84559B-7185-9841-B01E-6B0AEE6DE9D4}"/>
              </a:ext>
            </a:extLst>
          </p:cNvPr>
          <p:cNvPicPr>
            <a:picLocks noChangeAspect="1"/>
          </p:cNvPicPr>
          <p:nvPr/>
        </p:nvPicPr>
        <p:blipFill rotWithShape="1">
          <a:blip r:embed="rId2">
            <a:alphaModFix amt="25000"/>
          </a:blip>
          <a:srcRect b="5462"/>
          <a:stretch/>
        </p:blipFill>
        <p:spPr>
          <a:xfrm>
            <a:off x="20" y="10"/>
            <a:ext cx="12191980" cy="6857990"/>
          </a:xfrm>
          <a:prstGeom prst="rect">
            <a:avLst/>
          </a:prstGeom>
        </p:spPr>
      </p:pic>
      <p:sp>
        <p:nvSpPr>
          <p:cNvPr id="2" name="Title 1">
            <a:extLst>
              <a:ext uri="{FF2B5EF4-FFF2-40B4-BE49-F238E27FC236}">
                <a16:creationId xmlns:a16="http://schemas.microsoft.com/office/drawing/2014/main" id="{DC95C967-2ACC-7B4C-AD28-B3F680037A1B}"/>
              </a:ext>
            </a:extLst>
          </p:cNvPr>
          <p:cNvSpPr>
            <a:spLocks noGrp="1"/>
          </p:cNvSpPr>
          <p:nvPr>
            <p:ph type="title"/>
          </p:nvPr>
        </p:nvSpPr>
        <p:spPr>
          <a:xfrm>
            <a:off x="913795" y="609600"/>
            <a:ext cx="10353762" cy="1257300"/>
          </a:xfrm>
        </p:spPr>
        <p:txBody>
          <a:bodyPr>
            <a:normAutofit/>
          </a:bodyPr>
          <a:lstStyle/>
          <a:p>
            <a:r>
              <a:rPr lang="en-US" altLang="zh-CN" dirty="0"/>
              <a:t>Conclusion</a:t>
            </a:r>
            <a:r>
              <a:rPr lang="zh-CN" altLang="en-US" dirty="0"/>
              <a:t> </a:t>
            </a:r>
            <a:endParaRPr lang="en-US" dirty="0"/>
          </a:p>
        </p:txBody>
      </p:sp>
      <p:sp>
        <p:nvSpPr>
          <p:cNvPr id="3" name="Content Placeholder 2">
            <a:extLst>
              <a:ext uri="{FF2B5EF4-FFF2-40B4-BE49-F238E27FC236}">
                <a16:creationId xmlns:a16="http://schemas.microsoft.com/office/drawing/2014/main" id="{AA7293FD-6292-254D-AEF0-14A3A85BFBB3}"/>
              </a:ext>
            </a:extLst>
          </p:cNvPr>
          <p:cNvSpPr>
            <a:spLocks noGrp="1"/>
          </p:cNvSpPr>
          <p:nvPr>
            <p:ph idx="1"/>
          </p:nvPr>
        </p:nvSpPr>
        <p:spPr>
          <a:xfrm>
            <a:off x="913795" y="2076450"/>
            <a:ext cx="10353762" cy="3714749"/>
          </a:xfrm>
        </p:spPr>
        <p:txBody>
          <a:bodyPr anchor="ctr">
            <a:normAutofit/>
          </a:bodyPr>
          <a:lstStyle/>
          <a:p>
            <a:pPr marL="36900" indent="0">
              <a:buNone/>
            </a:pPr>
            <a:r>
              <a:rPr lang="en-US" dirty="0">
                <a:effectLst/>
              </a:rPr>
              <a:t>In this project, we first identified the business problem, which was followed by the data acquisition and preparation. As for machine learning , we utilized K-means clustering and Foursquare API. To conclude, “Dorset Park, Scarborough Town Centre, Wexford heights”, “</a:t>
            </a:r>
            <a:r>
              <a:rPr lang="en-US" dirty="0" err="1">
                <a:effectLst/>
              </a:rPr>
              <a:t>L’Amoreaux</a:t>
            </a:r>
            <a:r>
              <a:rPr lang="en-US" dirty="0">
                <a:effectLst/>
              </a:rPr>
              <a:t> West, Steels West” meets the requirement of our client but better choices may exist. The finding of this project can also help the relevant investors with similar requirements. </a:t>
            </a:r>
          </a:p>
          <a:p>
            <a:pPr marL="36900" indent="0">
              <a:buNone/>
            </a:pPr>
            <a:endParaRPr lang="en-US" dirty="0"/>
          </a:p>
        </p:txBody>
      </p:sp>
    </p:spTree>
    <p:extLst>
      <p:ext uri="{BB962C8B-B14F-4D97-AF65-F5344CB8AC3E}">
        <p14:creationId xmlns:p14="http://schemas.microsoft.com/office/powerpoint/2010/main" val="835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198B0D-58FF-8A4E-ABBA-216A56B39CC4}"/>
              </a:ext>
            </a:extLst>
          </p:cNvPr>
          <p:cNvSpPr>
            <a:spLocks noGrp="1"/>
          </p:cNvSpPr>
          <p:nvPr>
            <p:ph type="title"/>
          </p:nvPr>
        </p:nvSpPr>
        <p:spPr>
          <a:xfrm>
            <a:off x="900506" y="1118808"/>
            <a:ext cx="4671467" cy="4747683"/>
          </a:xfrm>
        </p:spPr>
        <p:txBody>
          <a:bodyPr anchor="ctr">
            <a:normAutofit/>
          </a:bodyPr>
          <a:lstStyle/>
          <a:p>
            <a:pPr algn="l"/>
            <a:r>
              <a:rPr lang="en-US" sz="5000"/>
              <a:t>Introduction</a:t>
            </a:r>
          </a:p>
        </p:txBody>
      </p:sp>
      <p:sp>
        <p:nvSpPr>
          <p:cNvPr id="3" name="Content Placeholder 2">
            <a:extLst>
              <a:ext uri="{FF2B5EF4-FFF2-40B4-BE49-F238E27FC236}">
                <a16:creationId xmlns:a16="http://schemas.microsoft.com/office/drawing/2014/main" id="{DEAB7ECF-9385-5A4D-BED5-E50D881AB204}"/>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altLang="zh-CN">
                <a:solidFill>
                  <a:schemeClr val="tx1"/>
                </a:solidFill>
              </a:rPr>
              <a:t>John</a:t>
            </a:r>
            <a:r>
              <a:rPr lang="zh-CN" altLang="en-US">
                <a:solidFill>
                  <a:schemeClr val="tx1"/>
                </a:solidFill>
              </a:rPr>
              <a:t> </a:t>
            </a:r>
            <a:r>
              <a:rPr lang="en-US" altLang="zh-CN">
                <a:solidFill>
                  <a:schemeClr val="tx1"/>
                </a:solidFill>
              </a:rPr>
              <a:t>has</a:t>
            </a:r>
            <a:r>
              <a:rPr lang="zh-CN" altLang="en-US">
                <a:solidFill>
                  <a:schemeClr val="tx1"/>
                </a:solidFill>
              </a:rPr>
              <a:t> </a:t>
            </a:r>
            <a:r>
              <a:rPr lang="en-US" altLang="zh-CN">
                <a:solidFill>
                  <a:schemeClr val="tx1"/>
                </a:solidFill>
              </a:rPr>
              <a:t>been</a:t>
            </a:r>
            <a:r>
              <a:rPr lang="zh-CN" altLang="en-US">
                <a:solidFill>
                  <a:schemeClr val="tx1"/>
                </a:solidFill>
              </a:rPr>
              <a:t> </a:t>
            </a:r>
            <a:r>
              <a:rPr lang="en-US" altLang="zh-CN">
                <a:solidFill>
                  <a:schemeClr val="tx1"/>
                </a:solidFill>
              </a:rPr>
              <a:t>investing</a:t>
            </a:r>
            <a:r>
              <a:rPr lang="zh-CN" altLang="en-US">
                <a:solidFill>
                  <a:schemeClr val="tx1"/>
                </a:solidFill>
              </a:rPr>
              <a:t> </a:t>
            </a:r>
            <a:r>
              <a:rPr lang="en-US" altLang="zh-CN">
                <a:solidFill>
                  <a:schemeClr val="tx1"/>
                </a:solidFill>
              </a:rPr>
              <a:t>in</a:t>
            </a:r>
            <a:r>
              <a:rPr lang="zh-CN" altLang="en-US">
                <a:solidFill>
                  <a:schemeClr val="tx1"/>
                </a:solidFill>
              </a:rPr>
              <a:t> </a:t>
            </a:r>
            <a:r>
              <a:rPr lang="en-US" altLang="zh-CN">
                <a:solidFill>
                  <a:schemeClr val="tx1"/>
                </a:solidFill>
              </a:rPr>
              <a:t>Canadian</a:t>
            </a:r>
            <a:r>
              <a:rPr lang="zh-CN" altLang="en-US">
                <a:solidFill>
                  <a:schemeClr val="tx1"/>
                </a:solidFill>
              </a:rPr>
              <a:t> </a:t>
            </a:r>
            <a:r>
              <a:rPr lang="en-US" altLang="zh-CN">
                <a:solidFill>
                  <a:schemeClr val="tx1"/>
                </a:solidFill>
              </a:rPr>
              <a:t>real-estate</a:t>
            </a:r>
            <a:r>
              <a:rPr lang="zh-CN" altLang="en-US">
                <a:solidFill>
                  <a:schemeClr val="tx1"/>
                </a:solidFill>
              </a:rPr>
              <a:t> </a:t>
            </a:r>
            <a:r>
              <a:rPr lang="en-US" altLang="zh-CN">
                <a:solidFill>
                  <a:schemeClr val="tx1"/>
                </a:solidFill>
              </a:rPr>
              <a:t>for</a:t>
            </a:r>
            <a:r>
              <a:rPr lang="zh-CN" altLang="en-US">
                <a:solidFill>
                  <a:schemeClr val="tx1"/>
                </a:solidFill>
              </a:rPr>
              <a:t> </a:t>
            </a:r>
            <a:r>
              <a:rPr lang="en-US" altLang="zh-CN">
                <a:solidFill>
                  <a:schemeClr val="tx1"/>
                </a:solidFill>
              </a:rPr>
              <a:t>many</a:t>
            </a:r>
            <a:r>
              <a:rPr lang="zh-CN" altLang="en-US">
                <a:solidFill>
                  <a:schemeClr val="tx1"/>
                </a:solidFill>
              </a:rPr>
              <a:t> </a:t>
            </a:r>
            <a:r>
              <a:rPr lang="en-US" altLang="zh-CN">
                <a:solidFill>
                  <a:schemeClr val="tx1"/>
                </a:solidFill>
              </a:rPr>
              <a:t>years,</a:t>
            </a:r>
            <a:r>
              <a:rPr lang="zh-CN" altLang="en-US">
                <a:solidFill>
                  <a:schemeClr val="tx1"/>
                </a:solidFill>
              </a:rPr>
              <a:t> </a:t>
            </a:r>
            <a:r>
              <a:rPr lang="en-US" altLang="zh-CN">
                <a:solidFill>
                  <a:schemeClr val="tx1"/>
                </a:solidFill>
              </a:rPr>
              <a:t>and</a:t>
            </a:r>
            <a:r>
              <a:rPr lang="zh-CN" altLang="en-US">
                <a:solidFill>
                  <a:schemeClr val="tx1"/>
                </a:solidFill>
              </a:rPr>
              <a:t> </a:t>
            </a:r>
            <a:r>
              <a:rPr lang="en-US" altLang="zh-CN">
                <a:solidFill>
                  <a:schemeClr val="tx1"/>
                </a:solidFill>
              </a:rPr>
              <a:t>recently</a:t>
            </a:r>
            <a:r>
              <a:rPr lang="zh-CN" altLang="en-US">
                <a:solidFill>
                  <a:schemeClr val="tx1"/>
                </a:solidFill>
              </a:rPr>
              <a:t> </a:t>
            </a:r>
            <a:r>
              <a:rPr lang="en-US" altLang="zh-CN">
                <a:solidFill>
                  <a:schemeClr val="tx1"/>
                </a:solidFill>
              </a:rPr>
              <a:t>he</a:t>
            </a:r>
            <a:r>
              <a:rPr lang="zh-CN" altLang="en-US">
                <a:solidFill>
                  <a:schemeClr val="tx1"/>
                </a:solidFill>
              </a:rPr>
              <a:t> </a:t>
            </a:r>
            <a:r>
              <a:rPr lang="en-US" altLang="zh-CN">
                <a:solidFill>
                  <a:schemeClr val="tx1"/>
                </a:solidFill>
              </a:rPr>
              <a:t>noticed</a:t>
            </a:r>
            <a:r>
              <a:rPr lang="zh-CN" altLang="en-US">
                <a:solidFill>
                  <a:schemeClr val="tx1"/>
                </a:solidFill>
              </a:rPr>
              <a:t> </a:t>
            </a:r>
            <a:r>
              <a:rPr lang="en-US" altLang="zh-CN">
                <a:solidFill>
                  <a:schemeClr val="tx1"/>
                </a:solidFill>
              </a:rPr>
              <a:t>that</a:t>
            </a:r>
            <a:r>
              <a:rPr lang="zh-CN" altLang="en-US">
                <a:solidFill>
                  <a:schemeClr val="tx1"/>
                </a:solidFill>
              </a:rPr>
              <a:t> </a:t>
            </a:r>
            <a:r>
              <a:rPr lang="en-US" altLang="zh-CN">
                <a:solidFill>
                  <a:schemeClr val="tx1"/>
                </a:solidFill>
              </a:rPr>
              <a:t>apartments</a:t>
            </a:r>
            <a:r>
              <a:rPr lang="zh-CN" altLang="en-US">
                <a:solidFill>
                  <a:schemeClr val="tx1"/>
                </a:solidFill>
              </a:rPr>
              <a:t> </a:t>
            </a:r>
            <a:r>
              <a:rPr lang="en-US" altLang="zh-CN">
                <a:solidFill>
                  <a:schemeClr val="tx1"/>
                </a:solidFill>
              </a:rPr>
              <a:t>locating</a:t>
            </a:r>
            <a:r>
              <a:rPr lang="zh-CN" altLang="en-US">
                <a:solidFill>
                  <a:schemeClr val="tx1"/>
                </a:solidFill>
              </a:rPr>
              <a:t> </a:t>
            </a:r>
            <a:r>
              <a:rPr lang="en-US" altLang="zh-CN">
                <a:solidFill>
                  <a:schemeClr val="tx1"/>
                </a:solidFill>
              </a:rPr>
              <a:t>near</a:t>
            </a:r>
            <a:r>
              <a:rPr lang="zh-CN" altLang="en-US">
                <a:solidFill>
                  <a:schemeClr val="tx1"/>
                </a:solidFill>
              </a:rPr>
              <a:t> </a:t>
            </a:r>
            <a:r>
              <a:rPr lang="en-US" altLang="zh-CN">
                <a:solidFill>
                  <a:schemeClr val="tx1"/>
                </a:solidFill>
              </a:rPr>
              <a:t>Chinese</a:t>
            </a:r>
            <a:r>
              <a:rPr lang="zh-CN" altLang="en-US">
                <a:solidFill>
                  <a:schemeClr val="tx1"/>
                </a:solidFill>
              </a:rPr>
              <a:t> </a:t>
            </a:r>
            <a:r>
              <a:rPr lang="en-US" altLang="zh-CN">
                <a:solidFill>
                  <a:schemeClr val="tx1"/>
                </a:solidFill>
              </a:rPr>
              <a:t>restaurants</a:t>
            </a:r>
            <a:r>
              <a:rPr lang="zh-CN" altLang="en-US">
                <a:solidFill>
                  <a:schemeClr val="tx1"/>
                </a:solidFill>
              </a:rPr>
              <a:t> </a:t>
            </a:r>
            <a:r>
              <a:rPr lang="en-US" altLang="zh-CN">
                <a:solidFill>
                  <a:schemeClr val="tx1"/>
                </a:solidFill>
              </a:rPr>
              <a:t>and</a:t>
            </a:r>
            <a:r>
              <a:rPr lang="zh-CN" altLang="en-US">
                <a:solidFill>
                  <a:schemeClr val="tx1"/>
                </a:solidFill>
              </a:rPr>
              <a:t> </a:t>
            </a:r>
            <a:r>
              <a:rPr lang="en-US" altLang="zh-CN">
                <a:solidFill>
                  <a:schemeClr val="tx1"/>
                </a:solidFill>
              </a:rPr>
              <a:t>Chinese</a:t>
            </a:r>
            <a:r>
              <a:rPr lang="zh-CN" altLang="en-US">
                <a:solidFill>
                  <a:schemeClr val="tx1"/>
                </a:solidFill>
              </a:rPr>
              <a:t> </a:t>
            </a:r>
            <a:r>
              <a:rPr lang="en-US" altLang="zh-CN">
                <a:solidFill>
                  <a:schemeClr val="tx1"/>
                </a:solidFill>
              </a:rPr>
              <a:t>grocery</a:t>
            </a:r>
            <a:r>
              <a:rPr lang="zh-CN" altLang="en-US">
                <a:solidFill>
                  <a:schemeClr val="tx1"/>
                </a:solidFill>
              </a:rPr>
              <a:t> </a:t>
            </a:r>
            <a:r>
              <a:rPr lang="en-US" altLang="zh-CN">
                <a:solidFill>
                  <a:schemeClr val="tx1"/>
                </a:solidFill>
              </a:rPr>
              <a:t>stores</a:t>
            </a:r>
            <a:r>
              <a:rPr lang="zh-CN" altLang="en-US">
                <a:solidFill>
                  <a:schemeClr val="tx1"/>
                </a:solidFill>
              </a:rPr>
              <a:t> </a:t>
            </a:r>
            <a:r>
              <a:rPr lang="en-US" altLang="zh-CN">
                <a:solidFill>
                  <a:schemeClr val="tx1"/>
                </a:solidFill>
              </a:rPr>
              <a:t>are</a:t>
            </a:r>
            <a:r>
              <a:rPr lang="zh-CN" altLang="en-US">
                <a:solidFill>
                  <a:schemeClr val="tx1"/>
                </a:solidFill>
              </a:rPr>
              <a:t> </a:t>
            </a:r>
            <a:r>
              <a:rPr lang="en-US" altLang="zh-CN">
                <a:solidFill>
                  <a:schemeClr val="tx1"/>
                </a:solidFill>
              </a:rPr>
              <a:t>becoming</a:t>
            </a:r>
            <a:r>
              <a:rPr lang="zh-CN" altLang="en-US">
                <a:solidFill>
                  <a:schemeClr val="tx1"/>
                </a:solidFill>
              </a:rPr>
              <a:t> </a:t>
            </a:r>
            <a:r>
              <a:rPr lang="en-US" altLang="zh-CN">
                <a:solidFill>
                  <a:schemeClr val="tx1"/>
                </a:solidFill>
              </a:rPr>
              <a:t>more</a:t>
            </a:r>
            <a:r>
              <a:rPr lang="zh-CN" altLang="en-US">
                <a:solidFill>
                  <a:schemeClr val="tx1"/>
                </a:solidFill>
              </a:rPr>
              <a:t> </a:t>
            </a:r>
            <a:r>
              <a:rPr lang="en-US" altLang="zh-CN">
                <a:solidFill>
                  <a:schemeClr val="tx1"/>
                </a:solidFill>
              </a:rPr>
              <a:t>popular</a:t>
            </a:r>
            <a:r>
              <a:rPr lang="zh-CN" altLang="en-US">
                <a:solidFill>
                  <a:schemeClr val="tx1"/>
                </a:solidFill>
              </a:rPr>
              <a:t> </a:t>
            </a:r>
            <a:r>
              <a:rPr lang="en-US" altLang="zh-CN">
                <a:solidFill>
                  <a:schemeClr val="tx1"/>
                </a:solidFill>
              </a:rPr>
              <a:t>among</a:t>
            </a:r>
            <a:r>
              <a:rPr lang="zh-CN" altLang="en-US">
                <a:solidFill>
                  <a:schemeClr val="tx1"/>
                </a:solidFill>
              </a:rPr>
              <a:t> </a:t>
            </a:r>
            <a:r>
              <a:rPr lang="en-US" altLang="zh-CN">
                <a:solidFill>
                  <a:schemeClr val="tx1"/>
                </a:solidFill>
              </a:rPr>
              <a:t>tenants.</a:t>
            </a:r>
            <a:r>
              <a:rPr lang="zh-CN" altLang="en-US">
                <a:solidFill>
                  <a:schemeClr val="tx1"/>
                </a:solidFill>
              </a:rPr>
              <a:t> </a:t>
            </a:r>
            <a:r>
              <a:rPr lang="en-US" altLang="zh-CN">
                <a:solidFill>
                  <a:schemeClr val="tx1"/>
                </a:solidFill>
              </a:rPr>
              <a:t>Therefore,</a:t>
            </a:r>
            <a:r>
              <a:rPr lang="zh-CN" altLang="en-US">
                <a:solidFill>
                  <a:schemeClr val="tx1"/>
                </a:solidFill>
              </a:rPr>
              <a:t> </a:t>
            </a:r>
            <a:r>
              <a:rPr lang="en-US" altLang="zh-CN">
                <a:solidFill>
                  <a:schemeClr val="tx1"/>
                </a:solidFill>
              </a:rPr>
              <a:t>3</a:t>
            </a:r>
            <a:r>
              <a:rPr lang="zh-CN" altLang="en-US">
                <a:solidFill>
                  <a:schemeClr val="tx1"/>
                </a:solidFill>
              </a:rPr>
              <a:t> </a:t>
            </a:r>
            <a:r>
              <a:rPr lang="en-US" altLang="zh-CN">
                <a:solidFill>
                  <a:schemeClr val="tx1"/>
                </a:solidFill>
              </a:rPr>
              <a:t>requirements</a:t>
            </a:r>
            <a:r>
              <a:rPr lang="zh-CN" altLang="en-US">
                <a:solidFill>
                  <a:schemeClr val="tx1"/>
                </a:solidFill>
              </a:rPr>
              <a:t> </a:t>
            </a:r>
            <a:r>
              <a:rPr lang="en-US" altLang="zh-CN">
                <a:solidFill>
                  <a:schemeClr val="tx1"/>
                </a:solidFill>
              </a:rPr>
              <a:t>were</a:t>
            </a:r>
            <a:r>
              <a:rPr lang="zh-CN" altLang="en-US">
                <a:solidFill>
                  <a:schemeClr val="tx1"/>
                </a:solidFill>
              </a:rPr>
              <a:t> </a:t>
            </a:r>
            <a:r>
              <a:rPr lang="en-US" altLang="zh-CN">
                <a:solidFill>
                  <a:schemeClr val="tx1"/>
                </a:solidFill>
              </a:rPr>
              <a:t>identified</a:t>
            </a:r>
            <a:r>
              <a:rPr lang="zh-CN" altLang="en-US">
                <a:solidFill>
                  <a:schemeClr val="tx1"/>
                </a:solidFill>
              </a:rPr>
              <a:t> </a:t>
            </a:r>
            <a:r>
              <a:rPr lang="en-US" altLang="zh-CN">
                <a:solidFill>
                  <a:schemeClr val="tx1"/>
                </a:solidFill>
              </a:rPr>
              <a:t>as:</a:t>
            </a:r>
          </a:p>
          <a:p>
            <a:r>
              <a:rPr lang="en-US">
                <a:solidFill>
                  <a:schemeClr val="tx1"/>
                </a:solidFill>
                <a:effectLst/>
              </a:rPr>
              <a:t>With Chinese grocery stores nearby</a:t>
            </a:r>
          </a:p>
          <a:p>
            <a:r>
              <a:rPr lang="en-US">
                <a:solidFill>
                  <a:schemeClr val="tx1"/>
                </a:solidFill>
                <a:effectLst/>
              </a:rPr>
              <a:t>With Chinese restaurants nearby</a:t>
            </a:r>
          </a:p>
          <a:p>
            <a:r>
              <a:rPr lang="en-US">
                <a:solidFill>
                  <a:schemeClr val="tx1"/>
                </a:solidFill>
                <a:effectLst/>
              </a:rPr>
              <a:t>Better with a mall or city-center environment </a:t>
            </a:r>
          </a:p>
          <a:p>
            <a:endParaRPr lang="en-US">
              <a:solidFill>
                <a:schemeClr val="tx1"/>
              </a:solidFill>
            </a:endParaRPr>
          </a:p>
        </p:txBody>
      </p:sp>
    </p:spTree>
    <p:extLst>
      <p:ext uri="{BB962C8B-B14F-4D97-AF65-F5344CB8AC3E}">
        <p14:creationId xmlns:p14="http://schemas.microsoft.com/office/powerpoint/2010/main" val="96385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849B3-289C-1B4E-99F8-FD20178B7AE5}"/>
              </a:ext>
            </a:extLst>
          </p:cNvPr>
          <p:cNvSpPr>
            <a:spLocks noGrp="1"/>
          </p:cNvSpPr>
          <p:nvPr>
            <p:ph type="title"/>
          </p:nvPr>
        </p:nvSpPr>
        <p:spPr>
          <a:xfrm>
            <a:off x="834013" y="1115568"/>
            <a:ext cx="3487616" cy="4626864"/>
          </a:xfrm>
        </p:spPr>
        <p:txBody>
          <a:bodyPr>
            <a:normAutofit/>
          </a:bodyPr>
          <a:lstStyle/>
          <a:p>
            <a:pPr algn="l"/>
            <a:r>
              <a:rPr lang="en-US" sz="3600"/>
              <a:t>Data Description</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A6465D-C4EA-1A4F-B3B3-46C2746D2455}"/>
              </a:ext>
            </a:extLst>
          </p:cNvPr>
          <p:cNvSpPr>
            <a:spLocks noGrp="1"/>
          </p:cNvSpPr>
          <p:nvPr>
            <p:ph idx="1"/>
          </p:nvPr>
        </p:nvSpPr>
        <p:spPr>
          <a:xfrm>
            <a:off x="5105398" y="1115568"/>
            <a:ext cx="6245352" cy="4626864"/>
          </a:xfrm>
        </p:spPr>
        <p:txBody>
          <a:bodyPr anchor="ctr">
            <a:normAutofit/>
          </a:bodyPr>
          <a:lstStyle/>
          <a:p>
            <a:pPr marL="36900" indent="0">
              <a:buNone/>
            </a:pPr>
            <a:r>
              <a:rPr lang="en-US" b="1" dirty="0">
                <a:effectLst/>
              </a:rPr>
              <a:t>Data Scraping </a:t>
            </a:r>
            <a:endParaRPr lang="en-US" dirty="0">
              <a:effectLst/>
            </a:endParaRPr>
          </a:p>
          <a:p>
            <a:pPr marL="36900" indent="0">
              <a:buNone/>
            </a:pPr>
            <a:r>
              <a:rPr lang="en-US" dirty="0">
                <a:effectLst/>
              </a:rPr>
              <a:t>Raw data were scraped from </a:t>
            </a:r>
            <a:r>
              <a:rPr lang="en-US" dirty="0" err="1">
                <a:effectLst/>
              </a:rPr>
              <a:t>wikipedia</a:t>
            </a:r>
            <a:r>
              <a:rPr lang="en-US" dirty="0">
                <a:effectLst/>
              </a:rPr>
              <a:t> (</a:t>
            </a:r>
            <a:r>
              <a:rPr lang="en-US" u="sng" dirty="0">
                <a:effectLst/>
                <a:hlinkClick r:id="rId3"/>
              </a:rPr>
              <a:t>https://en.wikipedia.org/wiki/List_of_postal_codes_of_Canada:_M</a:t>
            </a:r>
            <a:r>
              <a:rPr lang="en-US" dirty="0">
                <a:effectLst/>
              </a:rPr>
              <a:t>) which were later cleaned and transformed into pandas data-frame for better analysis. </a:t>
            </a:r>
          </a:p>
          <a:p>
            <a:pPr marL="36900" indent="0">
              <a:buNone/>
            </a:pPr>
            <a:br>
              <a:rPr lang="en-US" dirty="0">
                <a:effectLst/>
              </a:rPr>
            </a:br>
            <a:endParaRPr lang="en-US" dirty="0">
              <a:effectLst/>
            </a:endParaRPr>
          </a:p>
          <a:p>
            <a:pPr marL="36900" indent="0">
              <a:buNone/>
            </a:pPr>
            <a:r>
              <a:rPr lang="en-US" b="1" dirty="0">
                <a:effectLst/>
              </a:rPr>
              <a:t>Location Analysis</a:t>
            </a:r>
            <a:endParaRPr lang="en-US" dirty="0">
              <a:effectLst/>
            </a:endParaRPr>
          </a:p>
          <a:p>
            <a:pPr marL="36900" indent="0">
              <a:buNone/>
            </a:pPr>
            <a:r>
              <a:rPr lang="en-US" dirty="0">
                <a:effectLst/>
              </a:rPr>
              <a:t>The main location source used in the analysis is Foursquare, which provide the neighborhood information of venue, service categories, location, ratings and tips.</a:t>
            </a:r>
          </a:p>
          <a:p>
            <a:pPr marL="36900" indent="0">
              <a:buNone/>
            </a:pPr>
            <a:endParaRPr lang="en-US" dirty="0"/>
          </a:p>
        </p:txBody>
      </p:sp>
    </p:spTree>
    <p:extLst>
      <p:ext uri="{BB962C8B-B14F-4D97-AF65-F5344CB8AC3E}">
        <p14:creationId xmlns:p14="http://schemas.microsoft.com/office/powerpoint/2010/main" val="376790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A4E2C-1963-584B-92AD-599C2A40126D}"/>
              </a:ext>
            </a:extLst>
          </p:cNvPr>
          <p:cNvSpPr>
            <a:spLocks noGrp="1"/>
          </p:cNvSpPr>
          <p:nvPr>
            <p:ph type="title"/>
          </p:nvPr>
        </p:nvSpPr>
        <p:spPr>
          <a:xfrm>
            <a:off x="913795" y="963506"/>
            <a:ext cx="3740815" cy="4827693"/>
          </a:xfrm>
        </p:spPr>
        <p:txBody>
          <a:bodyPr>
            <a:normAutofit/>
          </a:bodyPr>
          <a:lstStyle/>
          <a:p>
            <a:pPr algn="r"/>
            <a:r>
              <a:rPr lang="en-US" dirty="0"/>
              <a:t>Methodology</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13A14A-BB0A-C449-90EC-BB5342688B59}"/>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rPr>
              <a:t>K-means clustering was applied to find the location similar to city centers and malls, while the other two requirements were solved by the venue and ratings information gained from Foursquare API. </a:t>
            </a:r>
          </a:p>
        </p:txBody>
      </p:sp>
    </p:spTree>
    <p:extLst>
      <p:ext uri="{BB962C8B-B14F-4D97-AF65-F5344CB8AC3E}">
        <p14:creationId xmlns:p14="http://schemas.microsoft.com/office/powerpoint/2010/main" val="160652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AFA3B-13D2-4FAA-90F4-A6579AC43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49E8D-D2C1-B548-917A-6145EC7C0A61}"/>
              </a:ext>
            </a:extLst>
          </p:cNvPr>
          <p:cNvSpPr>
            <a:spLocks noGrp="1"/>
          </p:cNvSpPr>
          <p:nvPr>
            <p:ph type="title"/>
          </p:nvPr>
        </p:nvSpPr>
        <p:spPr>
          <a:xfrm>
            <a:off x="1370693" y="4477814"/>
            <a:ext cx="9440034" cy="1017059"/>
          </a:xfrm>
        </p:spPr>
        <p:txBody>
          <a:bodyPr vert="horz" lIns="91440" tIns="45720" rIns="91440" bIns="45720" rtlCol="0" anchor="b">
            <a:normAutofit/>
          </a:bodyPr>
          <a:lstStyle/>
          <a:p>
            <a:pPr>
              <a:lnSpc>
                <a:spcPct val="90000"/>
              </a:lnSpc>
            </a:pPr>
            <a:r>
              <a:rPr lang="en-US" sz="2600"/>
              <a:t>55 neighborhoods were found during the process of gaining city segmentation, and a map of Toronto and Scarborough</a:t>
            </a:r>
          </a:p>
        </p:txBody>
      </p:sp>
      <p:pic>
        <p:nvPicPr>
          <p:cNvPr id="4" name="Content Placeholder 3">
            <a:extLst>
              <a:ext uri="{FF2B5EF4-FFF2-40B4-BE49-F238E27FC236}">
                <a16:creationId xmlns:a16="http://schemas.microsoft.com/office/drawing/2014/main" id="{E122B9D5-1AA4-E942-8806-A15CDB674813}"/>
              </a:ext>
            </a:extLst>
          </p:cNvPr>
          <p:cNvPicPr>
            <a:picLocks noGrp="1" noChangeAspect="1"/>
          </p:cNvPicPr>
          <p:nvPr>
            <p:ph idx="1"/>
          </p:nvPr>
        </p:nvPicPr>
        <p:blipFill>
          <a:blip r:embed="rId3"/>
          <a:stretch>
            <a:fillRect/>
          </a:stretch>
        </p:blipFill>
        <p:spPr>
          <a:xfrm>
            <a:off x="1868405" y="1064806"/>
            <a:ext cx="8432753" cy="2782808"/>
          </a:xfrm>
          <a:prstGeom prst="rect">
            <a:avLst/>
          </a:prstGeom>
        </p:spPr>
      </p:pic>
    </p:spTree>
    <p:extLst>
      <p:ext uri="{BB962C8B-B14F-4D97-AF65-F5344CB8AC3E}">
        <p14:creationId xmlns:p14="http://schemas.microsoft.com/office/powerpoint/2010/main" val="172891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6A28-FBC0-B24D-A6BF-3FBD0CEDFBD8}"/>
              </a:ext>
            </a:extLst>
          </p:cNvPr>
          <p:cNvSpPr>
            <a:spLocks noGrp="1"/>
          </p:cNvSpPr>
          <p:nvPr>
            <p:ph type="title"/>
          </p:nvPr>
        </p:nvSpPr>
        <p:spPr>
          <a:xfrm>
            <a:off x="913795" y="609600"/>
            <a:ext cx="10353762" cy="1257300"/>
          </a:xfrm>
        </p:spPr>
        <p:txBody>
          <a:bodyPr>
            <a:normAutofit/>
          </a:bodyPr>
          <a:lstStyle/>
          <a:p>
            <a:pPr>
              <a:lnSpc>
                <a:spcPct val="90000"/>
              </a:lnSpc>
            </a:pPr>
            <a:r>
              <a:rPr lang="en-US" dirty="0"/>
              <a:t>3 neighborhoods were selected since they have Chinese restaurants as one of their top venues</a:t>
            </a:r>
            <a:endParaRPr lang="en-US"/>
          </a:p>
        </p:txBody>
      </p:sp>
      <p:graphicFrame>
        <p:nvGraphicFramePr>
          <p:cNvPr id="4" name="Content Placeholder 3">
            <a:extLst>
              <a:ext uri="{FF2B5EF4-FFF2-40B4-BE49-F238E27FC236}">
                <a16:creationId xmlns:a16="http://schemas.microsoft.com/office/drawing/2014/main" id="{B402ABCD-DF94-0B4E-B306-5B16C17D221A}"/>
              </a:ext>
            </a:extLst>
          </p:cNvPr>
          <p:cNvGraphicFramePr>
            <a:graphicFrameLocks noGrp="1"/>
          </p:cNvGraphicFramePr>
          <p:nvPr>
            <p:ph idx="1"/>
          </p:nvPr>
        </p:nvGraphicFramePr>
        <p:xfrm>
          <a:off x="914400" y="2501044"/>
          <a:ext cx="10353676" cy="2865563"/>
        </p:xfrm>
        <a:graphic>
          <a:graphicData uri="http://schemas.openxmlformats.org/drawingml/2006/table">
            <a:tbl>
              <a:tblPr>
                <a:noFill/>
              </a:tblPr>
              <a:tblGrid>
                <a:gridCol w="2156280">
                  <a:extLst>
                    <a:ext uri="{9D8B030D-6E8A-4147-A177-3AD203B41FA5}">
                      <a16:colId xmlns:a16="http://schemas.microsoft.com/office/drawing/2014/main" val="3046893566"/>
                    </a:ext>
                  </a:extLst>
                </a:gridCol>
                <a:gridCol w="3137522">
                  <a:extLst>
                    <a:ext uri="{9D8B030D-6E8A-4147-A177-3AD203B41FA5}">
                      <a16:colId xmlns:a16="http://schemas.microsoft.com/office/drawing/2014/main" val="205594986"/>
                    </a:ext>
                  </a:extLst>
                </a:gridCol>
                <a:gridCol w="5059874">
                  <a:extLst>
                    <a:ext uri="{9D8B030D-6E8A-4147-A177-3AD203B41FA5}">
                      <a16:colId xmlns:a16="http://schemas.microsoft.com/office/drawing/2014/main" val="299915958"/>
                    </a:ext>
                  </a:extLst>
                </a:gridCol>
              </a:tblGrid>
              <a:tr h="1063424">
                <a:tc>
                  <a:txBody>
                    <a:bodyPr/>
                    <a:lstStyle/>
                    <a:p>
                      <a:pPr algn="r"/>
                      <a:r>
                        <a:rPr lang="en-US" sz="2100">
                          <a:solidFill>
                            <a:schemeClr val="tx1">
                              <a:lumMod val="85000"/>
                              <a:lumOff val="15000"/>
                            </a:schemeClr>
                          </a:solidFill>
                          <a:effectLst/>
                          <a:latin typeface="Times New Roman" panose="02020603050405020304" pitchFamily="18" charset="0"/>
                        </a:rPr>
                        <a:t>M1K</a:t>
                      </a:r>
                      <a:endParaRPr lang="en-US" sz="2100">
                        <a:solidFill>
                          <a:schemeClr val="tx1">
                            <a:lumMod val="85000"/>
                            <a:lumOff val="15000"/>
                          </a:schemeClr>
                        </a:solidFill>
                        <a:effectLst/>
                      </a:endParaRPr>
                    </a:p>
                  </a:txBody>
                  <a:tcPr marL="304415" marR="182649" marT="182649" marB="182649" anchor="ctr">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r"/>
                      <a:r>
                        <a:rPr lang="en-US" sz="2100">
                          <a:solidFill>
                            <a:schemeClr val="tx1">
                              <a:lumMod val="85000"/>
                              <a:lumOff val="15000"/>
                            </a:schemeClr>
                          </a:solidFill>
                          <a:effectLst/>
                          <a:latin typeface="Times New Roman" panose="02020603050405020304" pitchFamily="18" charset="0"/>
                        </a:rPr>
                        <a:t>Scarborough</a:t>
                      </a:r>
                      <a:endParaRPr lang="en-US" sz="2100">
                        <a:solidFill>
                          <a:schemeClr val="tx1">
                            <a:lumMod val="85000"/>
                            <a:lumOff val="15000"/>
                          </a:schemeClr>
                        </a:solidFill>
                        <a:effectLst/>
                      </a:endParaRPr>
                    </a:p>
                  </a:txBody>
                  <a:tcPr marL="304415" marR="182649" marT="182649" marB="182649" anchor="ctr">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r"/>
                      <a:r>
                        <a:rPr lang="en-US" sz="2100">
                          <a:solidFill>
                            <a:schemeClr val="tx1">
                              <a:lumMod val="85000"/>
                              <a:lumOff val="15000"/>
                            </a:schemeClr>
                          </a:solidFill>
                          <a:effectLst/>
                          <a:latin typeface="Times New Roman" panose="02020603050405020304" pitchFamily="18" charset="0"/>
                        </a:rPr>
                        <a:t>East Birchmount Park, Ionview, Kennedy Park</a:t>
                      </a:r>
                      <a:endParaRPr lang="en-US" sz="2100">
                        <a:solidFill>
                          <a:schemeClr val="tx1">
                            <a:lumMod val="85000"/>
                            <a:lumOff val="15000"/>
                          </a:schemeClr>
                        </a:solidFill>
                        <a:effectLst/>
                      </a:endParaRPr>
                    </a:p>
                  </a:txBody>
                  <a:tcPr marL="304415" marR="182649" marT="182649" marB="182649" anchor="ctr">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1458546"/>
                  </a:ext>
                </a:extLst>
              </a:tr>
              <a:tr h="1063424">
                <a:tc>
                  <a:txBody>
                    <a:bodyPr/>
                    <a:lstStyle/>
                    <a:p>
                      <a:pPr algn="r"/>
                      <a:r>
                        <a:rPr lang="en-US" sz="2100">
                          <a:solidFill>
                            <a:schemeClr val="tx1">
                              <a:lumMod val="85000"/>
                              <a:lumOff val="15000"/>
                            </a:schemeClr>
                          </a:solidFill>
                          <a:effectLst/>
                          <a:latin typeface="Times New Roman" panose="02020603050405020304" pitchFamily="18" charset="0"/>
                        </a:rPr>
                        <a:t>M1P</a:t>
                      </a:r>
                      <a:endParaRPr lang="en-US" sz="2100">
                        <a:solidFill>
                          <a:schemeClr val="tx1">
                            <a:lumMod val="85000"/>
                            <a:lumOff val="15000"/>
                          </a:schemeClr>
                        </a:solidFill>
                        <a:effectLst/>
                      </a:endParaRPr>
                    </a:p>
                  </a:txBody>
                  <a:tcPr marL="304415" marR="182649" marT="182649" marB="18264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a:r>
                        <a:rPr lang="en-US" sz="2100">
                          <a:solidFill>
                            <a:schemeClr val="tx1">
                              <a:lumMod val="85000"/>
                              <a:lumOff val="15000"/>
                            </a:schemeClr>
                          </a:solidFill>
                          <a:effectLst/>
                          <a:latin typeface="Times New Roman" panose="02020603050405020304" pitchFamily="18" charset="0"/>
                        </a:rPr>
                        <a:t>Scarborough</a:t>
                      </a:r>
                      <a:endParaRPr lang="en-US" sz="2100">
                        <a:solidFill>
                          <a:schemeClr val="tx1">
                            <a:lumMod val="85000"/>
                            <a:lumOff val="15000"/>
                          </a:schemeClr>
                        </a:solidFill>
                        <a:effectLst/>
                      </a:endParaRPr>
                    </a:p>
                  </a:txBody>
                  <a:tcPr marL="304415" marR="182649" marT="182649" marB="18264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a:r>
                        <a:rPr lang="en-US" sz="2100">
                          <a:solidFill>
                            <a:schemeClr val="tx1">
                              <a:lumMod val="85000"/>
                              <a:lumOff val="15000"/>
                            </a:schemeClr>
                          </a:solidFill>
                          <a:effectLst/>
                          <a:latin typeface="Times New Roman" panose="02020603050405020304" pitchFamily="18" charset="0"/>
                        </a:rPr>
                        <a:t>Dorset Park, Scarborough Town Centre, Wexford Heights</a:t>
                      </a:r>
                      <a:endParaRPr lang="en-US" sz="2100">
                        <a:solidFill>
                          <a:schemeClr val="tx1">
                            <a:lumMod val="85000"/>
                            <a:lumOff val="15000"/>
                          </a:schemeClr>
                        </a:solidFill>
                        <a:effectLst/>
                      </a:endParaRPr>
                    </a:p>
                  </a:txBody>
                  <a:tcPr marL="304415" marR="182649" marT="182649" marB="18264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50521653"/>
                  </a:ext>
                </a:extLst>
              </a:tr>
              <a:tr h="738715">
                <a:tc>
                  <a:txBody>
                    <a:bodyPr/>
                    <a:lstStyle/>
                    <a:p>
                      <a:pPr algn="r"/>
                      <a:r>
                        <a:rPr lang="en-US" sz="2100">
                          <a:solidFill>
                            <a:schemeClr val="tx1">
                              <a:lumMod val="85000"/>
                              <a:lumOff val="15000"/>
                            </a:schemeClr>
                          </a:solidFill>
                          <a:effectLst/>
                          <a:latin typeface="Times New Roman" panose="02020603050405020304" pitchFamily="18" charset="0"/>
                        </a:rPr>
                        <a:t>M1W</a:t>
                      </a:r>
                      <a:endParaRPr lang="en-US" sz="2100">
                        <a:solidFill>
                          <a:schemeClr val="tx1">
                            <a:lumMod val="85000"/>
                            <a:lumOff val="15000"/>
                          </a:schemeClr>
                        </a:solidFill>
                        <a:effectLst/>
                      </a:endParaRPr>
                    </a:p>
                  </a:txBody>
                  <a:tcPr marL="304415" marR="182649" marT="182649" marB="182649"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a:r>
                        <a:rPr lang="en-US" sz="2100">
                          <a:solidFill>
                            <a:schemeClr val="tx1">
                              <a:lumMod val="85000"/>
                              <a:lumOff val="15000"/>
                            </a:schemeClr>
                          </a:solidFill>
                          <a:effectLst/>
                          <a:latin typeface="Times New Roman" panose="02020603050405020304" pitchFamily="18" charset="0"/>
                        </a:rPr>
                        <a:t>Scarborough</a:t>
                      </a:r>
                      <a:endParaRPr lang="en-US" sz="2100">
                        <a:solidFill>
                          <a:schemeClr val="tx1">
                            <a:lumMod val="85000"/>
                            <a:lumOff val="15000"/>
                          </a:schemeClr>
                        </a:solidFill>
                        <a:effectLst/>
                      </a:endParaRPr>
                    </a:p>
                  </a:txBody>
                  <a:tcPr marL="304415" marR="182649" marT="182649" marB="18264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a:r>
                        <a:rPr lang="en-US" sz="2100">
                          <a:solidFill>
                            <a:schemeClr val="tx1">
                              <a:lumMod val="85000"/>
                              <a:lumOff val="15000"/>
                            </a:schemeClr>
                          </a:solidFill>
                          <a:effectLst/>
                          <a:latin typeface="Times New Roman" panose="02020603050405020304" pitchFamily="18" charset="0"/>
                        </a:rPr>
                        <a:t>L'Amoreaux West, Steeles West</a:t>
                      </a:r>
                      <a:endParaRPr lang="en-US" sz="2100">
                        <a:solidFill>
                          <a:schemeClr val="tx1">
                            <a:lumMod val="85000"/>
                            <a:lumOff val="15000"/>
                          </a:schemeClr>
                        </a:solidFill>
                        <a:effectLst/>
                      </a:endParaRPr>
                    </a:p>
                  </a:txBody>
                  <a:tcPr marL="304415" marR="182649" marT="182649" marB="182649"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096072160"/>
                  </a:ext>
                </a:extLst>
              </a:tr>
            </a:tbl>
          </a:graphicData>
        </a:graphic>
      </p:graphicFrame>
    </p:spTree>
    <p:extLst>
      <p:ext uri="{BB962C8B-B14F-4D97-AF65-F5344CB8AC3E}">
        <p14:creationId xmlns:p14="http://schemas.microsoft.com/office/powerpoint/2010/main" val="91066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42F6F-EF7D-DD4E-BA62-C09CF3246B6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lnSpc>
                <a:spcPct val="90000"/>
              </a:lnSpc>
            </a:pPr>
            <a:r>
              <a:rPr lang="en-US" sz="2000"/>
              <a:t>The selected two neighborhoods were quite similar, and they were not far from each other, therefore, this neighborhood that they locate on could be considering as the preferred area for investment.</a:t>
            </a:r>
            <a:br>
              <a:rPr lang="en-US" sz="2000"/>
            </a:br>
            <a:endParaRPr lang="en-US" sz="200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7258DF-13A2-474A-A09A-81C0201E4731}"/>
              </a:ext>
            </a:extLst>
          </p:cNvPr>
          <p:cNvPicPr>
            <a:picLocks noChangeAspect="1"/>
          </p:cNvPicPr>
          <p:nvPr/>
        </p:nvPicPr>
        <p:blipFill>
          <a:blip r:embed="rId3"/>
          <a:stretch>
            <a:fillRect/>
          </a:stretch>
        </p:blipFill>
        <p:spPr>
          <a:xfrm>
            <a:off x="5324315" y="1585194"/>
            <a:ext cx="6197668" cy="3687612"/>
          </a:xfrm>
          <a:prstGeom prst="rect">
            <a:avLst/>
          </a:prstGeom>
        </p:spPr>
      </p:pic>
    </p:spTree>
    <p:extLst>
      <p:ext uri="{BB962C8B-B14F-4D97-AF65-F5344CB8AC3E}">
        <p14:creationId xmlns:p14="http://schemas.microsoft.com/office/powerpoint/2010/main" val="135990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5CBE74-C247-CB4D-AD44-FC0C3C9CF016}"/>
              </a:ext>
            </a:extLst>
          </p:cNvPr>
          <p:cNvSpPr>
            <a:spLocks noGrp="1"/>
          </p:cNvSpPr>
          <p:nvPr>
            <p:ph type="title"/>
          </p:nvPr>
        </p:nvSpPr>
        <p:spPr>
          <a:xfrm>
            <a:off x="900506" y="1118808"/>
            <a:ext cx="4671467" cy="4747683"/>
          </a:xfrm>
        </p:spPr>
        <p:txBody>
          <a:bodyPr anchor="ctr">
            <a:normAutofit/>
          </a:bodyPr>
          <a:lstStyle/>
          <a:p>
            <a:pPr algn="l"/>
            <a:r>
              <a:rPr lang="en-US" altLang="zh-CN" sz="5000"/>
              <a:t>Results</a:t>
            </a:r>
            <a:endParaRPr lang="en-US" sz="5000"/>
          </a:p>
        </p:txBody>
      </p:sp>
      <p:sp>
        <p:nvSpPr>
          <p:cNvPr id="3" name="Content Placeholder 2">
            <a:extLst>
              <a:ext uri="{FF2B5EF4-FFF2-40B4-BE49-F238E27FC236}">
                <a16:creationId xmlns:a16="http://schemas.microsoft.com/office/drawing/2014/main" id="{CEE5963A-CA45-244D-A1BC-3B560E7196F0}"/>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a:solidFill>
                  <a:schemeClr val="tx1"/>
                </a:solidFill>
              </a:rPr>
              <a:t>The two districts, i.e. ‘Dorset Park, Scarborough Town Centre, Wexford heights’, and “L’Amoreaux West, Steels West” can be selected in terms of Restaurants and Grocery Stores. Moreover, they both locate in with the cluster 2, which is Scarborough, and can be considered as the ideal place meeting the requirements of John.</a:t>
            </a:r>
          </a:p>
          <a:p>
            <a:pPr marL="36900" indent="0">
              <a:buNone/>
            </a:pPr>
            <a:endParaRPr lang="en-US">
              <a:solidFill>
                <a:schemeClr val="tx1"/>
              </a:solidFill>
            </a:endParaRPr>
          </a:p>
        </p:txBody>
      </p:sp>
    </p:spTree>
    <p:extLst>
      <p:ext uri="{BB962C8B-B14F-4D97-AF65-F5344CB8AC3E}">
        <p14:creationId xmlns:p14="http://schemas.microsoft.com/office/powerpoint/2010/main" val="358462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E0F0-A1CE-8849-AB15-52D4214F66D0}"/>
              </a:ext>
            </a:extLst>
          </p:cNvPr>
          <p:cNvSpPr>
            <a:spLocks noGrp="1"/>
          </p:cNvSpPr>
          <p:nvPr>
            <p:ph type="title"/>
          </p:nvPr>
        </p:nvSpPr>
        <p:spPr>
          <a:xfrm>
            <a:off x="633743" y="609599"/>
            <a:ext cx="3413156" cy="5273675"/>
          </a:xfrm>
        </p:spPr>
        <p:txBody>
          <a:bodyPr>
            <a:normAutofit/>
          </a:bodyPr>
          <a:lstStyle/>
          <a:p>
            <a:r>
              <a:rPr lang="en-US" altLang="zh-CN" dirty="0"/>
              <a:t>Discussion</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A634D4E6-AC73-4C76-B935-80D0A3368A4D}"/>
              </a:ext>
            </a:extLst>
          </p:cNvPr>
          <p:cNvGraphicFramePr>
            <a:graphicFrameLocks noGrp="1"/>
          </p:cNvGraphicFramePr>
          <p:nvPr>
            <p:ph idx="1"/>
            <p:extLst>
              <p:ext uri="{D42A27DB-BD31-4B8C-83A1-F6EECF244321}">
                <p14:modId xmlns:p14="http://schemas.microsoft.com/office/powerpoint/2010/main" val="230508307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3596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4"/>
      </a:dk2>
      <a:lt2>
        <a:srgbClr val="E2E8E7"/>
      </a:lt2>
      <a:accent1>
        <a:srgbClr val="C34D5F"/>
      </a:accent1>
      <a:accent2>
        <a:srgbClr val="B13B7E"/>
      </a:accent2>
      <a:accent3>
        <a:srgbClr val="C34DC2"/>
      </a:accent3>
      <a:accent4>
        <a:srgbClr val="813BB1"/>
      </a:accent4>
      <a:accent5>
        <a:srgbClr val="624DC3"/>
      </a:accent5>
      <a:accent6>
        <a:srgbClr val="3B57B1"/>
      </a:accent6>
      <a:hlink>
        <a:srgbClr val="8763CB"/>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0</TotalTime>
  <Words>468</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Calisto MT</vt:lpstr>
      <vt:lpstr>Times New Roman</vt:lpstr>
      <vt:lpstr>Wingdings 2</vt:lpstr>
      <vt:lpstr>SlateVTI</vt:lpstr>
      <vt:lpstr>Real-estate Investment in Toronto</vt:lpstr>
      <vt:lpstr>Introduction</vt:lpstr>
      <vt:lpstr>Data Description</vt:lpstr>
      <vt:lpstr>Methodology</vt:lpstr>
      <vt:lpstr>55 neighborhoods were found during the process of gaining city segmentation, and a map of Toronto and Scarborough</vt:lpstr>
      <vt:lpstr>3 neighborhoods were selected since they have Chinese restaurants as one of their top venues</vt:lpstr>
      <vt:lpstr>The selected two neighborhoods were quite similar, and they were not far from each other, therefore, this neighborhood that they locate on could be considering as the preferred area for investment. </vt:lpstr>
      <vt:lpstr>Results</vt:lpstr>
      <vt:lpstr>Discussion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Real-estate Investment in Toronto</dc:title>
  <dc:creator>34889</dc:creator>
  <cp:lastModifiedBy>34889</cp:lastModifiedBy>
  <cp:revision>1</cp:revision>
  <dcterms:created xsi:type="dcterms:W3CDTF">2019-09-13T08:04:54Z</dcterms:created>
  <dcterms:modified xsi:type="dcterms:W3CDTF">2019-09-13T08:05:01Z</dcterms:modified>
</cp:coreProperties>
</file>