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2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D600C-FE19-4CE7-8D89-1EAD0C872E57}" type="datetimeFigureOut">
              <a:rPr lang="zh-TW" altLang="en-US" smtClean="0"/>
              <a:t>2012/2/7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C7784-1B45-42CB-9C68-68F6A259D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4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7784-1B45-42CB-9C68-68F6A259D53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5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7784-1B45-42CB-9C68-68F6A259D53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54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7784-1B45-42CB-9C68-68F6A259D53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5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7784-1B45-42CB-9C68-68F6A259D53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5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7784-1B45-42CB-9C68-68F6A259D53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54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7784-1B45-42CB-9C68-68F6A259D53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5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6756400"/>
            <a:ext cx="9144000" cy="10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rgbClr val="E9EAEF">
                  <a:shade val="100000"/>
                  <a:satMod val="115000"/>
                  <a:alpha val="0"/>
                </a:srgbClr>
              </a:gs>
            </a:gsLst>
            <a:lin ang="5400000" scaled="0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pic>
        <p:nvPicPr>
          <p:cNvPr id="16" name="Picture 10" descr="t-par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1371599" cy="850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52270" y="6324600"/>
            <a:ext cx="63557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95648"/>
            <a:ext cx="7772400" cy="1509712"/>
          </a:xfrm>
        </p:spPr>
        <p:txBody>
          <a:bodyPr/>
          <a:lstStyle>
            <a:lvl1pPr marL="32004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13725" y="6432550"/>
            <a:ext cx="762000" cy="36671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C4CC19-6185-491E-AB20-18391D3062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9" name="Date Placeholder 27"/>
          <p:cNvSpPr>
            <a:spLocks noGrp="1"/>
          </p:cNvSpPr>
          <p:nvPr>
            <p:ph type="dt" sz="half" idx="11"/>
          </p:nvPr>
        </p:nvSpPr>
        <p:spPr>
          <a:xfrm>
            <a:off x="76200" y="6477000"/>
            <a:ext cx="1371600" cy="304800"/>
          </a:xfrm>
        </p:spPr>
        <p:txBody>
          <a:bodyPr/>
          <a:lstStyle>
            <a:lvl1pPr>
              <a:defRPr/>
            </a:lvl1pPr>
          </a:lstStyle>
          <a:p>
            <a:fld id="{0C1E8651-1801-4FA6-9927-5F1D627880FB}" type="datetimeFigureOut">
              <a:rPr lang="zh-TW" altLang="en-US" smtClean="0"/>
              <a:t>2012/2/7</a:t>
            </a:fld>
            <a:endParaRPr lang="zh-TW" altLang="en-US"/>
          </a:p>
        </p:txBody>
      </p:sp>
      <p:sp>
        <p:nvSpPr>
          <p:cNvPr id="20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2362200" y="6488113"/>
            <a:ext cx="4343400" cy="304800"/>
          </a:xfrm>
        </p:spPr>
        <p:txBody>
          <a:bodyPr/>
          <a:lstStyle>
            <a:lvl1pPr>
              <a:defRPr b="0"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00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6756400"/>
            <a:ext cx="9144000" cy="10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rgbClr val="E9EAEF">
                  <a:shade val="100000"/>
                  <a:satMod val="115000"/>
                  <a:alpha val="0"/>
                </a:srgbClr>
              </a:gs>
            </a:gsLst>
            <a:lin ang="5400000" scaled="0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pic>
        <p:nvPicPr>
          <p:cNvPr id="17" name="Picture 10" descr="t-par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1371599" cy="850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52270" y="6324600"/>
            <a:ext cx="63557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13725" y="6432550"/>
            <a:ext cx="762000" cy="36671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C4CC19-6185-491E-AB20-18391D3062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614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225" y="22098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673349"/>
            <a:ext cx="4041648" cy="370015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673349"/>
            <a:ext cx="4041775" cy="370015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0" name="Slide Number Placeholder 26"/>
          <p:cNvSpPr>
            <a:spLocks noGrp="1"/>
          </p:cNvSpPr>
          <p:nvPr>
            <p:ph type="sldNum" sz="quarter" idx="10"/>
          </p:nvPr>
        </p:nvSpPr>
        <p:spPr>
          <a:xfrm>
            <a:off x="8213725" y="6432550"/>
            <a:ext cx="762000" cy="366713"/>
          </a:xfrm>
        </p:spPr>
        <p:txBody>
          <a:bodyPr/>
          <a:lstStyle>
            <a:lvl1pPr>
              <a:defRPr/>
            </a:lvl1pPr>
          </a:lstStyle>
          <a:p>
            <a:fld id="{1BC4CC19-6185-491E-AB20-18391D3062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Date Placeholder 27"/>
          <p:cNvSpPr>
            <a:spLocks noGrp="1"/>
          </p:cNvSpPr>
          <p:nvPr>
            <p:ph type="dt" sz="half" idx="11"/>
          </p:nvPr>
        </p:nvSpPr>
        <p:spPr>
          <a:xfrm>
            <a:off x="76200" y="6553200"/>
            <a:ext cx="1371600" cy="304800"/>
          </a:xfrm>
        </p:spPr>
        <p:txBody>
          <a:bodyPr/>
          <a:lstStyle>
            <a:lvl1pPr>
              <a:defRPr/>
            </a:lvl1pPr>
          </a:lstStyle>
          <a:p>
            <a:fld id="{0C1E8651-1801-4FA6-9927-5F1D627880FB}" type="datetimeFigureOut">
              <a:rPr lang="zh-TW" altLang="en-US" smtClean="0"/>
              <a:t>2012/2/7</a:t>
            </a:fld>
            <a:endParaRPr lang="zh-TW" altLang="en-US"/>
          </a:p>
        </p:txBody>
      </p:sp>
      <p:sp>
        <p:nvSpPr>
          <p:cNvPr id="22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2362200" y="6488113"/>
            <a:ext cx="4343400" cy="304800"/>
          </a:xfrm>
        </p:spPr>
        <p:txBody>
          <a:bodyPr/>
          <a:lstStyle>
            <a:lvl1pPr>
              <a:defRPr b="0"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8467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6756400"/>
            <a:ext cx="9144000" cy="10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rgbClr val="E9EAEF">
                  <a:shade val="100000"/>
                  <a:satMod val="115000"/>
                  <a:alpha val="0"/>
                </a:srgbClr>
              </a:gs>
            </a:gsLst>
            <a:lin ang="5400000" scaled="0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pic>
        <p:nvPicPr>
          <p:cNvPr id="15" name="Picture 10" descr="t-par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1371599" cy="850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52270" y="6324600"/>
            <a:ext cx="63557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13725" y="6432550"/>
            <a:ext cx="762000" cy="36671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C4CC19-6185-491E-AB20-18391D3062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9149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V="1">
            <a:off x="0" y="6756400"/>
            <a:ext cx="9144000" cy="10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rgbClr val="E9EAEF">
                  <a:shade val="100000"/>
                  <a:satMod val="115000"/>
                  <a:alpha val="0"/>
                </a:srgbClr>
              </a:gs>
            </a:gsLst>
            <a:lin ang="5400000" scaled="0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pic>
        <p:nvPicPr>
          <p:cNvPr id="14" name="Picture 10" descr="t-par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1371599" cy="850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52270" y="6324600"/>
            <a:ext cx="63557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3725" y="6432550"/>
            <a:ext cx="762000" cy="36671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C4CC19-6185-491E-AB20-18391D3062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4872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6756400"/>
            <a:ext cx="9144000" cy="10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rgbClr val="E9EAEF">
                  <a:shade val="100000"/>
                  <a:satMod val="115000"/>
                  <a:alpha val="0"/>
                </a:srgbClr>
              </a:gs>
            </a:gsLst>
            <a:lin ang="5400000" scaled="0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pic>
        <p:nvPicPr>
          <p:cNvPr id="17" name="Picture 10" descr="t-par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1371599" cy="850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52270" y="6324600"/>
            <a:ext cx="63557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06680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496" y="1938337"/>
            <a:ext cx="3383280" cy="4448815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447799"/>
            <a:ext cx="5111750" cy="49257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13725" y="6432550"/>
            <a:ext cx="762000" cy="36671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C4CC19-6185-491E-AB20-18391D3062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Date Placeholder 27"/>
          <p:cNvSpPr>
            <a:spLocks noGrp="1"/>
          </p:cNvSpPr>
          <p:nvPr>
            <p:ph type="dt" sz="half" idx="11"/>
          </p:nvPr>
        </p:nvSpPr>
        <p:spPr>
          <a:xfrm>
            <a:off x="76200" y="6477000"/>
            <a:ext cx="1371600" cy="304800"/>
          </a:xfrm>
        </p:spPr>
        <p:txBody>
          <a:bodyPr/>
          <a:lstStyle>
            <a:lvl1pPr>
              <a:defRPr/>
            </a:lvl1pPr>
          </a:lstStyle>
          <a:p>
            <a:fld id="{0C1E8651-1801-4FA6-9927-5F1D627880FB}" type="datetimeFigureOut">
              <a:rPr lang="zh-TW" altLang="en-US" smtClean="0"/>
              <a:t>2012/2/7</a:t>
            </a:fld>
            <a:endParaRPr lang="zh-TW" altLang="en-US"/>
          </a:p>
        </p:txBody>
      </p:sp>
      <p:sp>
        <p:nvSpPr>
          <p:cNvPr id="21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2362200" y="6488113"/>
            <a:ext cx="4343400" cy="304800"/>
          </a:xfrm>
        </p:spPr>
        <p:txBody>
          <a:bodyPr/>
          <a:lstStyle>
            <a:lvl1pPr>
              <a:defRPr b="0"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872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6756400"/>
            <a:ext cx="9144000" cy="10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rgbClr val="E9EAEF">
                  <a:shade val="100000"/>
                  <a:satMod val="115000"/>
                  <a:alpha val="0"/>
                </a:srgbClr>
              </a:gs>
            </a:gsLst>
            <a:lin ang="5400000" scaled="0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pic>
        <p:nvPicPr>
          <p:cNvPr id="17" name="Picture 10" descr="t-par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1371599" cy="850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52270" y="6324600"/>
            <a:ext cx="63557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2" y="769088"/>
            <a:ext cx="594360" cy="4628704"/>
          </a:xfrm>
        </p:spPr>
        <p:txBody>
          <a:bodyPr vert="vert270" anchor="b"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4160" y="769088"/>
            <a:ext cx="4572000" cy="4572000"/>
          </a:xfrm>
        </p:spPr>
        <p:txBody>
          <a:bodyPr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7120" y="1254640"/>
            <a:ext cx="3200400" cy="40873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13725" y="6432550"/>
            <a:ext cx="762000" cy="36671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C4CC19-6185-491E-AB20-18391D3062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Date Placeholder 27"/>
          <p:cNvSpPr>
            <a:spLocks noGrp="1"/>
          </p:cNvSpPr>
          <p:nvPr>
            <p:ph type="dt" sz="half" idx="11"/>
          </p:nvPr>
        </p:nvSpPr>
        <p:spPr>
          <a:xfrm>
            <a:off x="76200" y="6477000"/>
            <a:ext cx="1371600" cy="304800"/>
          </a:xfrm>
        </p:spPr>
        <p:txBody>
          <a:bodyPr/>
          <a:lstStyle>
            <a:lvl1pPr>
              <a:defRPr/>
            </a:lvl1pPr>
          </a:lstStyle>
          <a:p>
            <a:fld id="{0C1E8651-1801-4FA6-9927-5F1D627880FB}" type="datetimeFigureOut">
              <a:rPr lang="zh-TW" altLang="en-US" smtClean="0"/>
              <a:t>2012/2/7</a:t>
            </a:fld>
            <a:endParaRPr lang="zh-TW" altLang="en-US"/>
          </a:p>
        </p:txBody>
      </p:sp>
      <p:sp>
        <p:nvSpPr>
          <p:cNvPr id="21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2362200" y="6488113"/>
            <a:ext cx="4343400" cy="304800"/>
          </a:xfrm>
        </p:spPr>
        <p:txBody>
          <a:bodyPr/>
          <a:lstStyle>
            <a:lvl1pPr>
              <a:defRPr b="0"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6438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C4CC19-6185-491E-AB20-18391D3062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C1E8651-1801-4FA6-9927-5F1D627880FB}" type="datetimeFigureOut">
              <a:rPr lang="zh-TW" altLang="en-US" smtClean="0"/>
              <a:t>2012/2/7</a:t>
            </a:fld>
            <a:endParaRPr lang="zh-TW" alt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764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066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98638"/>
            <a:ext cx="8229600" cy="45878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C4CC19-6185-491E-AB20-18391D3062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C1E8651-1801-4FA6-9927-5F1D627880FB}" type="datetimeFigureOut">
              <a:rPr lang="zh-TW" altLang="en-US" smtClean="0"/>
              <a:t>2012/2/7</a:t>
            </a:fld>
            <a:endParaRPr lang="zh-TW" alt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607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798638"/>
            <a:ext cx="822960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5775"/>
          </a:xfrm>
          <a:prstGeom prst="rect">
            <a:avLst/>
          </a:prstGeom>
          <a:gradFill flip="none" rotWithShape="1">
            <a:gsLst>
              <a:gs pos="0">
                <a:srgbClr val="B6B6B6"/>
              </a:gs>
              <a:gs pos="100000">
                <a:srgbClr val="ECECEC"/>
              </a:gs>
            </a:gsLst>
            <a:lin ang="2700000" scaled="1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 dirty="0">
              <a:solidFill>
                <a:srgbClr val="FFFFFF"/>
              </a:solidFill>
            </a:endParaRPr>
          </a:p>
        </p:txBody>
      </p:sp>
      <p:sp>
        <p:nvSpPr>
          <p:cNvPr id="1029" name="TextBox 71"/>
          <p:cNvSpPr txBox="1">
            <a:spLocks noChangeArrowheads="1"/>
          </p:cNvSpPr>
          <p:nvPr/>
        </p:nvSpPr>
        <p:spPr bwMode="auto">
          <a:xfrm>
            <a:off x="6672263" y="87313"/>
            <a:ext cx="1666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r>
              <a:rPr kumimoji="0" lang="en-US" altLang="zh-TW" sz="1500" smtClean="0">
                <a:solidFill>
                  <a:schemeClr val="bg1"/>
                </a:solidFill>
                <a:latin typeface="Trebuchet MS" pitchFamily="34" charset="0"/>
                <a:ea typeface="微軟正黑體" pitchFamily="34" charset="-120"/>
              </a:rPr>
              <a:t>Quanta </a:t>
            </a:r>
            <a:r>
              <a:rPr kumimoji="0" lang="en-US" altLang="zh-TW" sz="1500" smtClean="0">
                <a:solidFill>
                  <a:srgbClr val="BFBFBF"/>
                </a:solidFill>
                <a:latin typeface="Trebuchet MS" pitchFamily="34" charset="0"/>
                <a:ea typeface="微軟正黑體" pitchFamily="34" charset="-120"/>
              </a:rPr>
              <a:t>Research</a:t>
            </a:r>
            <a:endParaRPr kumimoji="0" lang="zh-TW" altLang="en-US" sz="1500" smtClean="0">
              <a:solidFill>
                <a:srgbClr val="BFBFBF"/>
              </a:solidFill>
              <a:latin typeface="Trebuchet MS" pitchFamily="34" charset="0"/>
              <a:ea typeface="微軟正黑體" pitchFamily="34" charset="-120"/>
            </a:endParaRPr>
          </a:p>
        </p:txBody>
      </p:sp>
      <p:pic>
        <p:nvPicPr>
          <p:cNvPr id="1030" name="Picture 72" descr="qri_logo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76200"/>
            <a:ext cx="5842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1" name="Group 73"/>
          <p:cNvGrpSpPr>
            <a:grpSpLocks/>
          </p:cNvGrpSpPr>
          <p:nvPr/>
        </p:nvGrpSpPr>
        <p:grpSpPr bwMode="auto">
          <a:xfrm>
            <a:off x="8656638" y="-1588"/>
            <a:ext cx="488950" cy="485776"/>
            <a:chOff x="8656199" y="-1482"/>
            <a:chExt cx="488949" cy="486114"/>
          </a:xfrm>
        </p:grpSpPr>
        <p:sp>
          <p:nvSpPr>
            <p:cNvPr id="75" name="Rectangle 74"/>
            <p:cNvSpPr/>
            <p:nvPr userDrawn="1"/>
          </p:nvSpPr>
          <p:spPr>
            <a:xfrm>
              <a:off x="8984810" y="324182"/>
              <a:ext cx="160338" cy="16045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endParaRPr kumimoji="0" lang="zh-TW" altLang="en-US" sz="1800"/>
            </a:p>
          </p:txBody>
        </p:sp>
        <p:sp>
          <p:nvSpPr>
            <p:cNvPr id="76" name="Rectangle 75"/>
            <p:cNvSpPr/>
            <p:nvPr userDrawn="1"/>
          </p:nvSpPr>
          <p:spPr>
            <a:xfrm>
              <a:off x="8821299" y="157379"/>
              <a:ext cx="166687" cy="1668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endParaRPr kumimoji="0" lang="zh-TW" altLang="en-US" sz="1800"/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8656199" y="-1482"/>
              <a:ext cx="166687" cy="1668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endParaRPr kumimoji="0" lang="zh-TW" altLang="en-US" sz="1800"/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8978460" y="-1482"/>
              <a:ext cx="166688" cy="1668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endParaRPr kumimoji="0" lang="zh-TW" altLang="en-US" sz="1800"/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8986398" y="165322"/>
              <a:ext cx="158750" cy="158860"/>
            </a:xfrm>
            <a:prstGeom prst="rect">
              <a:avLst/>
            </a:prstGeom>
            <a:solidFill>
              <a:srgbClr val="B6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endParaRPr kumimoji="0" lang="zh-TW" altLang="en-US" sz="1800"/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8818124" y="-1482"/>
              <a:ext cx="166687" cy="166804"/>
            </a:xfrm>
            <a:prstGeom prst="rect">
              <a:avLst/>
            </a:prstGeom>
            <a:solidFill>
              <a:srgbClr val="B6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endParaRPr kumimoji="0" lang="zh-TW" altLang="en-US" sz="1800"/>
            </a:p>
          </p:txBody>
        </p:sp>
      </p:grpSp>
      <p:pic>
        <p:nvPicPr>
          <p:cNvPr id="1032" name="Picture 80" descr="quanta_logo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5" y="79375"/>
            <a:ext cx="3984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/>
          <p:cNvSpPr/>
          <p:nvPr/>
        </p:nvSpPr>
        <p:spPr>
          <a:xfrm flipV="1">
            <a:off x="0" y="6756400"/>
            <a:ext cx="9144000" cy="10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rgbClr val="E9EAEF">
                  <a:shade val="100000"/>
                  <a:satMod val="115000"/>
                  <a:alpha val="0"/>
                </a:srgbClr>
              </a:gs>
            </a:gsLst>
            <a:lin ang="5400000" scaled="0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kumimoji="0" lang="zh-TW" altLang="en-US" sz="1800">
              <a:solidFill>
                <a:srgbClr val="FFFFFF"/>
              </a:solidFill>
            </a:endParaRPr>
          </a:p>
        </p:txBody>
      </p:sp>
      <p:sp>
        <p:nvSpPr>
          <p:cNvPr id="8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3725" y="6494463"/>
            <a:ext cx="762000" cy="3254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solidFill>
                  <a:schemeClr val="bg1">
                    <a:lumMod val="65000"/>
                  </a:schemeClr>
                </a:solidFill>
                <a:latin typeface="Georgia" pitchFamily="18" charset="0"/>
                <a:ea typeface="+mn-ea"/>
                <a:cs typeface="Arial" charset="0"/>
              </a:defRPr>
            </a:lvl1pPr>
          </a:lstStyle>
          <a:p>
            <a:fld id="{1BC4CC19-6185-491E-AB20-18391D3062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4" name="Date Placeholder 27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18891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000" b="0">
                <a:solidFill>
                  <a:srgbClr val="7F7F7F"/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fld id="{0C1E8651-1801-4FA6-9927-5F1D627880FB}" type="datetimeFigureOut">
              <a:rPr lang="zh-TW" altLang="en-US" smtClean="0"/>
              <a:t>2012/2/7</a:t>
            </a:fld>
            <a:endParaRPr lang="zh-TW" altLang="en-US"/>
          </a:p>
        </p:txBody>
      </p:sp>
      <p:sp>
        <p:nvSpPr>
          <p:cNvPr id="8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362200" y="6559550"/>
            <a:ext cx="434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900" b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smtClean="0">
                <a:solidFill>
                  <a:schemeClr val="tx2"/>
                </a:solidFill>
              </a:rPr>
              <a:t>ALC(auto level control)</a:t>
            </a:r>
          </a:p>
          <a:p>
            <a:pPr lvl="1"/>
            <a:r>
              <a:rPr lang="en-GB" altLang="zh-TW" dirty="0"/>
              <a:t>G.169 relates to network-based Automatic Level Control (ALC) devices. An ALC device is defined as any signal processing function located in the digital transmission path </a:t>
            </a:r>
            <a:r>
              <a:rPr lang="en-GB" altLang="zh-TW" dirty="0">
                <a:solidFill>
                  <a:srgbClr val="FF0000"/>
                </a:solidFill>
              </a:rPr>
              <a:t>which automatically adjusts the level of a signal towards a pre-determined value</a:t>
            </a:r>
            <a:r>
              <a:rPr lang="en-GB" altLang="zh-TW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GB" altLang="zh-TW" b="1" dirty="0">
              <a:solidFill>
                <a:srgbClr val="FF0000"/>
              </a:solidFill>
            </a:endParaRPr>
          </a:p>
          <a:p>
            <a:pPr lvl="1"/>
            <a:r>
              <a:rPr lang="en-GB" altLang="zh-TW" b="1" dirty="0" smtClean="0">
                <a:solidFill>
                  <a:srgbClr val="FF0000"/>
                </a:solidFill>
              </a:rPr>
              <a:t>Our goal: put the signal level in specified control range. Avoiding voice signal too big or too small.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32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Simple control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tx2"/>
                </a:solidFill>
              </a:rPr>
              <a:t>Power up, microphone gain down</a:t>
            </a:r>
          </a:p>
          <a:p>
            <a:r>
              <a:rPr lang="en-US" altLang="zh-TW" b="1" dirty="0" smtClean="0">
                <a:solidFill>
                  <a:schemeClr val="tx2"/>
                </a:solidFill>
              </a:rPr>
              <a:t>Power down, microphone gain up.</a:t>
            </a:r>
          </a:p>
          <a:p>
            <a:endParaRPr lang="en-US" altLang="zh-TW" b="1" dirty="0" smtClean="0">
              <a:solidFill>
                <a:schemeClr val="tx2"/>
              </a:solidFill>
            </a:endParaRPr>
          </a:p>
          <a:p>
            <a:r>
              <a:rPr lang="en-US" altLang="zh-TW" b="1" dirty="0" smtClean="0">
                <a:solidFill>
                  <a:schemeClr val="tx2"/>
                </a:solidFill>
              </a:rPr>
              <a:t> </a:t>
            </a:r>
            <a:r>
              <a:rPr lang="en-US" altLang="zh-TW" b="1" dirty="0">
                <a:solidFill>
                  <a:schemeClr val="tx2"/>
                </a:solidFill>
              </a:rPr>
              <a:t>Signal power Base on RMS (root mean square) value</a:t>
            </a:r>
          </a:p>
          <a:p>
            <a:endParaRPr lang="zh-TW" altLang="en-US" b="1" dirty="0">
              <a:solidFill>
                <a:schemeClr val="tx2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40" y="4365104"/>
            <a:ext cx="310967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71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98638"/>
            <a:ext cx="5976664" cy="4587875"/>
          </a:xfrm>
        </p:spPr>
      </p:pic>
      <p:sp>
        <p:nvSpPr>
          <p:cNvPr id="3" name="文字方塊 2"/>
          <p:cNvSpPr txBox="1"/>
          <p:nvPr/>
        </p:nvSpPr>
        <p:spPr>
          <a:xfrm>
            <a:off x="6732240" y="2708920"/>
            <a:ext cx="1584176" cy="369332"/>
          </a:xfrm>
          <a:prstGeom prst="rect">
            <a:avLst/>
          </a:prstGeom>
          <a:ln>
            <a:noFill/>
          </a:ln>
        </p:spPr>
        <p:txBody>
          <a:bodyPr wrap="square" rtlCol="0" anchor="b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+mj-lt"/>
                <a:ea typeface="+mj-ea"/>
                <a:cs typeface="+mj-cs"/>
              </a:rPr>
              <a:t>-12dB, 80ms </a:t>
            </a:r>
            <a:endParaRPr kumimoji="0" lang="zh-TW" altLang="en-US" b="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60232" y="4355812"/>
            <a:ext cx="1800200" cy="369332"/>
          </a:xfrm>
          <a:prstGeom prst="rect">
            <a:avLst/>
          </a:prstGeom>
          <a:ln>
            <a:noFill/>
          </a:ln>
        </p:spPr>
        <p:txBody>
          <a:bodyPr wrap="square" rtlCol="0" anchor="b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+mj-lt"/>
                <a:ea typeface="+mj-ea"/>
                <a:cs typeface="+mj-cs"/>
              </a:rPr>
              <a:t>-30dB, </a:t>
            </a:r>
            <a:r>
              <a:rPr lang="en-US" altLang="zh-TW" dirty="0" smtClean="0">
                <a:latin typeface="+mj-lt"/>
                <a:ea typeface="+mj-ea"/>
                <a:cs typeface="+mj-cs"/>
              </a:rPr>
              <a:t>16</a:t>
            </a:r>
            <a:r>
              <a:rPr lang="en-US" altLang="zh-TW" dirty="0" smtClean="0">
                <a:latin typeface="+mj-lt"/>
                <a:ea typeface="+mj-ea"/>
                <a:cs typeface="+mj-cs"/>
              </a:rPr>
              <a:t>0ms</a:t>
            </a:r>
            <a:endParaRPr kumimoji="0" lang="zh-TW" altLang="en-US" b="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60232" y="4859868"/>
            <a:ext cx="1944216" cy="369332"/>
          </a:xfrm>
          <a:prstGeom prst="rect">
            <a:avLst/>
          </a:prstGeom>
          <a:ln>
            <a:noFill/>
          </a:ln>
        </p:spPr>
        <p:txBody>
          <a:bodyPr wrap="square" rtlCol="0" anchor="b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+mj-lt"/>
                <a:ea typeface="+mj-ea"/>
                <a:cs typeface="+mj-cs"/>
              </a:rPr>
              <a:t>-40dB</a:t>
            </a:r>
            <a:r>
              <a:rPr lang="en-US" altLang="zh-TW" smtClean="0">
                <a:latin typeface="+mj-lt"/>
                <a:ea typeface="+mj-ea"/>
                <a:cs typeface="+mj-cs"/>
              </a:rPr>
              <a:t>, </a:t>
            </a:r>
            <a:r>
              <a:rPr lang="en-US" altLang="zh-TW" smtClean="0">
                <a:latin typeface="+mj-lt"/>
                <a:ea typeface="+mj-ea"/>
                <a:cs typeface="+mj-cs"/>
              </a:rPr>
              <a:t>16</a:t>
            </a:r>
            <a:r>
              <a:rPr lang="en-US" altLang="zh-TW" smtClean="0">
                <a:latin typeface="+mj-lt"/>
                <a:ea typeface="+mj-ea"/>
                <a:cs typeface="+mj-cs"/>
              </a:rPr>
              <a:t>0ms</a:t>
            </a:r>
            <a:endParaRPr kumimoji="0" lang="zh-TW" altLang="en-US" b="0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4571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Auto Level Control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17" y="1798638"/>
            <a:ext cx="6117166" cy="4587875"/>
          </a:xfrm>
        </p:spPr>
      </p:pic>
    </p:spTree>
    <p:extLst>
      <p:ext uri="{BB962C8B-B14F-4D97-AF65-F5344CB8AC3E}">
        <p14:creationId xmlns:p14="http://schemas.microsoft.com/office/powerpoint/2010/main" val="4064571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tx2"/>
                </a:solidFill>
              </a:rPr>
              <a:t>demo</a:t>
            </a:r>
            <a:endParaRPr lang="zh-TW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71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71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B547B8"/>
      </a:hlink>
      <a:folHlink>
        <a:srgbClr val="438255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100000" r="280000" b="28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r="280000" b="280000"/>
          </a:path>
        </a:gradFill>
      </a:fillStyleLst>
      <a:lnStyleLst>
        <a:ln w="4444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  <a:satMod val="200000"/>
              </a:schemeClr>
            </a:gs>
            <a:gs pos="80000">
              <a:schemeClr val="phClr">
                <a:shade val="55000"/>
                <a:satMod val="175000"/>
              </a:schemeClr>
            </a:gs>
            <a:gs pos="100000">
              <a:schemeClr val="phClr">
                <a:shade val="37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</a:schemeClr>
              <a:schemeClr val="phClr">
                <a:tint val="80000"/>
                <a:satMod val="120000"/>
              </a:schemeClr>
            </a:duotone>
          </a:blip>
          <a:tile tx="0" ty="0" sx="85000" sy="85000" flip="none" algn="t"/>
        </a:blipFill>
      </a:bgFillStyleLst>
    </a:fmtScheme>
  </a:themeElements>
  <a:objectDefaults>
    <a:txDef>
      <a:spPr>
        <a:ln>
          <a:solidFill>
            <a:schemeClr val="tx1"/>
          </a:solidFill>
        </a:ln>
      </a:spPr>
      <a:bodyPr wrap="square" rtlCol="0" anchor="b">
        <a:spAutoFit/>
      </a:bodyPr>
      <a:lstStyle>
        <a:defPPr marL="0" marR="0" indent="0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b="0" dirty="0" smtClean="0"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7763</TotalTime>
  <Words>115</Words>
  <Application>Microsoft Office PowerPoint</Application>
  <PresentationFormat>如螢幕大小 (4:3)</PresentationFormat>
  <Paragraphs>20</Paragraphs>
  <Slides>6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PowerPoint 簡報</vt:lpstr>
      <vt:lpstr>Simple control</vt:lpstr>
      <vt:lpstr>PowerPoint 簡報</vt:lpstr>
      <vt:lpstr>Auto Level Control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Oran Huang (黃國鈞)</dc:creator>
  <cp:lastModifiedBy>Oran Huang (黃國鈞)</cp:lastModifiedBy>
  <cp:revision>85</cp:revision>
  <dcterms:created xsi:type="dcterms:W3CDTF">2011-09-19T02:35:12Z</dcterms:created>
  <dcterms:modified xsi:type="dcterms:W3CDTF">2012-02-07T02:07:43Z</dcterms:modified>
</cp:coreProperties>
</file>