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3" r:id="rId2"/>
  </p:sldMasterIdLst>
  <p:notesMasterIdLst>
    <p:notesMasterId r:id="rId16"/>
  </p:notesMasterIdLst>
  <p:handoutMasterIdLst>
    <p:handoutMasterId r:id="rId17"/>
  </p:handoutMasterIdLst>
  <p:sldIdLst>
    <p:sldId id="256" r:id="rId3"/>
    <p:sldId id="259" r:id="rId4"/>
    <p:sldId id="284" r:id="rId5"/>
    <p:sldId id="260" r:id="rId6"/>
    <p:sldId id="290" r:id="rId7"/>
    <p:sldId id="301" r:id="rId8"/>
    <p:sldId id="307" r:id="rId9"/>
    <p:sldId id="302" r:id="rId10"/>
    <p:sldId id="308" r:id="rId11"/>
    <p:sldId id="291" r:id="rId12"/>
    <p:sldId id="303" r:id="rId13"/>
    <p:sldId id="304" r:id="rId14"/>
    <p:sldId id="288" r:id="rId1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4106" userDrawn="1">
          <p15:clr>
            <a:srgbClr val="A4A3A4"/>
          </p15:clr>
        </p15:guide>
      </p15:sldGuideLst>
    </p:ext>
    <p:ext uri="{2D200454-40CA-4A62-9FC3-DE9A4176ACB9}">
      <p15:notesGuideLst xmlns:p15="http://schemas.microsoft.com/office/powerpoint/2012/main">
        <p15:guide id="1" orient="horz" pos="2879">
          <p15:clr>
            <a:srgbClr val="A4A3A4"/>
          </p15:clr>
        </p15:guide>
        <p15:guide id="2"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954"/>
    <a:srgbClr val="646F81"/>
    <a:srgbClr val="C4CDDC"/>
    <a:srgbClr val="838FA4"/>
    <a:srgbClr val="F9F9F8"/>
    <a:srgbClr val="FBFAF8"/>
    <a:srgbClr val="CFD8E1"/>
    <a:srgbClr val="D8DDE3"/>
    <a:srgbClr val="FFFFFF"/>
    <a:srgbClr val="DCE0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669" autoAdjust="0"/>
  </p:normalViewPr>
  <p:slideViewPr>
    <p:cSldViewPr snapToGrid="0">
      <p:cViewPr varScale="1">
        <p:scale>
          <a:sx n="75" d="100"/>
          <a:sy n="75" d="100"/>
        </p:scale>
        <p:origin x="734" y="62"/>
      </p:cViewPr>
      <p:guideLst>
        <p:guide orient="horz" pos="744"/>
        <p:guide pos="4106"/>
      </p:guideLst>
    </p:cSldViewPr>
  </p:slideViewPr>
  <p:notesTextViewPr>
    <p:cViewPr>
      <p:scale>
        <a:sx n="1" d="1"/>
        <a:sy n="1" d="1"/>
      </p:scale>
      <p:origin x="0" y="0"/>
    </p:cViewPr>
  </p:notesTextViewPr>
  <p:notesViewPr>
    <p:cSldViewPr snapToGrid="0">
      <p:cViewPr varScale="1">
        <p:scale>
          <a:sx n="55" d="100"/>
          <a:sy n="55" d="100"/>
        </p:scale>
        <p:origin x="-2280" y="-96"/>
      </p:cViewPr>
      <p:guideLst>
        <p:guide orient="horz" pos="2879"/>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汉仪旗黑-55简" panose="00020600040101010101" charset="-128"/>
              <a:ea typeface="汉仪旗黑-55简" panose="00020600040101010101" charset="-128"/>
              <a:cs typeface="汉仪旗黑-55简" panose="00020600040101010101" charset="-128"/>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汉仪旗黑-55简" panose="00020600040101010101" charset="-128"/>
              </a:rPr>
              <a:t>2024/7/21</a:t>
            </a:fld>
            <a:endParaRPr lang="zh-CN" altLang="en-US">
              <a:cs typeface="汉仪旗黑-55简" panose="00020600040101010101" charset="-128"/>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汉仪旗黑-55简" panose="00020600040101010101" charset="-128"/>
              <a:ea typeface="汉仪旗黑-55简" panose="00020600040101010101" charset="-128"/>
              <a:cs typeface="汉仪旗黑-55简" panose="00020600040101010101" charset="-128"/>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汉仪旗黑-55简" panose="00020600040101010101" charset="-128"/>
              </a:rPr>
              <a:t>‹#›</a:t>
            </a:fld>
            <a:endParaRPr lang="zh-CN" altLang="en-US">
              <a:cs typeface="汉仪旗黑-55简" panose="00020600040101010101" charset="-128"/>
            </a:endParaRPr>
          </a:p>
        </p:txBody>
      </p:sp>
    </p:spTree>
    <p:extLst>
      <p:ext uri="{BB962C8B-B14F-4D97-AF65-F5344CB8AC3E}">
        <p14:creationId xmlns:p14="http://schemas.microsoft.com/office/powerpoint/2010/main" val="156782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旗黑-55简" panose="00020600040101010101" charset="-128"/>
                <a:ea typeface="汉仪旗黑-55简" panose="00020600040101010101" charset="-128"/>
                <a:cs typeface="汉仪旗黑-55简" panose="00020600040101010101" charset="-128"/>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旗黑-55简" panose="00020600040101010101" charset="-128"/>
                <a:ea typeface="汉仪旗黑-55简" panose="00020600040101010101" charset="-128"/>
                <a:cs typeface="汉仪旗黑-55简" panose="00020600040101010101" charset="-128"/>
              </a:defRPr>
            </a:lvl1pPr>
          </a:lstStyle>
          <a:p>
            <a:fld id="{D2A48B96-639E-45A3-A0BA-2464DFDB1FAA}" type="datetimeFigureOut">
              <a:rPr lang="zh-CN" altLang="en-US" smtClean="0"/>
              <a:t>2024/7/21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旗黑-55简" panose="00020600040101010101" charset="-128"/>
                <a:ea typeface="汉仪旗黑-55简" panose="00020600040101010101" charset="-128"/>
                <a:cs typeface="汉仪旗黑-55简" panose="00020600040101010101" charset="-128"/>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旗黑-55简" panose="00020600040101010101" charset="-128"/>
                <a:ea typeface="汉仪旗黑-55简" panose="00020600040101010101" charset="-128"/>
                <a:cs typeface="汉仪旗黑-55简" panose="00020600040101010101" charset="-128"/>
              </a:defRPr>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318052710"/>
      </p:ext>
    </p:extLst>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1pPr>
    <a:lvl2pPr marL="34290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2pPr>
    <a:lvl3pPr marL="68580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3pPr>
    <a:lvl4pPr marL="102870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4pPr>
    <a:lvl5pPr marL="137160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65"/>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78284123"/>
      </p:ext>
    </p:extLst>
  </p:cSld>
  <p:clrMapOvr>
    <a:masterClrMapping/>
  </p:clrMapOvr>
  <p:transition spd="slow">
    <p:fade/>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98973078"/>
      </p:ext>
    </p:extLst>
  </p:cSld>
  <p:clrMapOvr>
    <a:masterClrMapping/>
  </p:clrMapOvr>
  <p:transition spd="slow">
    <p:fad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8649484"/>
      </p:ext>
    </p:extLst>
  </p:cSld>
  <p:clrMapOvr>
    <a:masterClrMapping/>
  </p:clrMapOvr>
  <p:transition spd="slow">
    <p:fad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72194182"/>
      </p:ext>
    </p:extLst>
  </p:cSld>
  <p:clrMapOvr>
    <a:masterClrMapping/>
  </p:clrMapOvr>
  <p:transition spd="slow">
    <p:fad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02387494"/>
      </p:ext>
    </p:extLst>
  </p:cSld>
  <p:clrMapOvr>
    <a:masterClrMapping/>
  </p:clrMapOvr>
  <p:transition spd="slow">
    <p:fad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99755804"/>
      </p:ext>
    </p:extLst>
  </p:cSld>
  <p:clrMapOvr>
    <a:masterClrMapping/>
  </p:clrMapOvr>
  <p:transition spd="slow">
    <p:fade/>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74416985"/>
      </p:ext>
    </p:extLst>
  </p:cSld>
  <p:clrMapOvr>
    <a:masterClrMapping/>
  </p:clrMapOvr>
  <p:transition spd="slow">
    <p:fade/>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42223415"/>
      </p:ext>
    </p:extLst>
  </p:cSld>
  <p:clrMapOvr>
    <a:masterClrMapping/>
  </p:clrMapOvr>
  <p:transition spd="slow">
    <p:fade/>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69055116"/>
      </p:ext>
    </p:extLst>
  </p:cSld>
  <p:clrMapOvr>
    <a:masterClrMapping/>
  </p:clrMapOvr>
  <p:transition spd="slow">
    <p:fade/>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41215093"/>
      </p:ext>
    </p:extLst>
  </p:cSld>
  <p:clrMapOvr>
    <a:masterClrMapping/>
  </p:clrMapOvr>
  <p:transition spd="slow">
    <p:fade/>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
          <p:cNvSpPr/>
          <p:nvPr userDrawn="1"/>
        </p:nvSpPr>
        <p:spPr>
          <a:xfrm>
            <a:off x="355600" y="355600"/>
            <a:ext cx="11480800" cy="6146800"/>
          </a:xfrm>
          <a:prstGeom prst="rect">
            <a:avLst/>
          </a:pr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汉仪旗黑-55简" panose="00020600040101010101" charset="-128"/>
            </a:endParaRPr>
          </a:p>
        </p:txBody>
      </p:sp>
      <p:sp>
        <p:nvSpPr>
          <p:cNvPr id="5" name="矩形 4"/>
          <p:cNvSpPr/>
          <p:nvPr userDrawn="1"/>
        </p:nvSpPr>
        <p:spPr>
          <a:xfrm>
            <a:off x="355600" y="659595"/>
            <a:ext cx="259492" cy="532713"/>
          </a:xfrm>
          <a:prstGeom prst="rect">
            <a:avLst/>
          </a:prstGeom>
          <a:solidFill>
            <a:srgbClr val="414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汉仪旗黑-55简" panose="00020600040101010101" charset="-128"/>
            </a:endParaRPr>
          </a:p>
        </p:txBody>
      </p:sp>
    </p:spTree>
  </p:cSld>
  <p:clrMapOvr>
    <a:masterClrMapping/>
  </p:clrMapOvr>
  <p:transition spd="slow">
    <p:fade/>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72116230"/>
      </p:ext>
    </p:extLst>
  </p:cSld>
  <p:clrMapOvr>
    <a:masterClrMapping/>
  </p:clrMapOvr>
  <p:transition spd="slow">
    <p:fade/>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64413345"/>
      </p:ext>
    </p:extLst>
  </p:cSld>
  <p:clrMapOvr>
    <a:masterClrMapping/>
  </p:clrMapOvr>
  <p:transition spd="slow">
    <p:fade/>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44401718"/>
      </p:ext>
    </p:extLst>
  </p:cSld>
  <p:clrMapOvr>
    <a:masterClrMapping/>
  </p:clrMapOvr>
  <p:transition spd="slow">
    <p:fade/>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80051905"/>
      </p:ext>
    </p:extLst>
  </p:cSld>
  <p:clrMapOvr>
    <a:masterClrMapping/>
  </p:clrMapOvr>
  <p:transition spd="slow">
    <p:fade/>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71107561"/>
      </p:ext>
    </p:extLst>
  </p:cSld>
  <p:clrMapOvr>
    <a:masterClrMapping/>
  </p:clrMapOvr>
  <p:transition spd="slow">
    <p:fade/>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80914894"/>
      </p:ext>
    </p:extLst>
  </p:cSld>
  <p:clrMapOvr>
    <a:masterClrMapping/>
  </p:clrMapOvr>
  <p:transition spd="slow">
    <p:fade/>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34748345"/>
      </p:ext>
    </p:extLst>
  </p:cSld>
  <p:clrMapOvr>
    <a:masterClrMapping/>
  </p:clrMapOvr>
  <p:transition spd="slow">
    <p:fade/>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11356371"/>
      </p:ext>
    </p:extLst>
  </p:cSld>
  <p:clrMapOvr>
    <a:masterClrMapping/>
  </p:clrMapOvr>
  <p:transition spd="slow">
    <p:fade/>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72380993"/>
      </p:ext>
    </p:extLst>
  </p:cSld>
  <p:clrMapOvr>
    <a:masterClrMapping/>
  </p:clrMapOvr>
  <p:transition spd="slow">
    <p:fade/>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55903736"/>
      </p:ext>
    </p:extLst>
  </p:cSld>
  <p:clrMapOvr>
    <a:masterClrMapping/>
  </p:clrMapOvr>
  <p:transition spd="slow">
    <p:fad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65">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54072918"/>
      </p:ext>
    </p:extLst>
  </p:cSld>
  <p:clrMapOvr>
    <a:masterClrMapping/>
  </p:clrMapOvr>
  <p:transition spd="slow">
    <p:fade/>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38923744"/>
      </p:ext>
    </p:extLst>
  </p:cSld>
  <p:clrMapOvr>
    <a:masterClrMapping/>
  </p:clrMapOvr>
  <p:transition spd="slow">
    <p:fade/>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02976891"/>
      </p:ext>
    </p:extLst>
  </p:cSld>
  <p:clrMapOvr>
    <a:masterClrMapping/>
  </p:clrMapOvr>
  <p:transition spd="slow">
    <p:fade/>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79223197"/>
      </p:ext>
    </p:extLst>
  </p:cSld>
  <p:clrMapOvr>
    <a:masterClrMapping/>
  </p:clrMapOvr>
  <p:transition spd="slow">
    <p:fade/>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62849093"/>
      </p:ext>
    </p:extLst>
  </p:cSld>
  <p:clrMapOvr>
    <a:masterClrMapping/>
  </p:clrMapOvr>
  <p:transition spd="slow">
    <p:fade/>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58235773"/>
      </p:ext>
    </p:extLst>
  </p:cSld>
  <p:clrMapOvr>
    <a:masterClrMapping/>
  </p:clrMapOvr>
  <p:transition spd="slow">
    <p:fade/>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10597203"/>
      </p:ext>
    </p:extLst>
  </p:cSld>
  <p:clrMapOvr>
    <a:masterClrMapping/>
  </p:clrMapOvr>
  <p:transition spd="slow">
    <p:fade/>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8762839"/>
      </p:ext>
    </p:extLst>
  </p:cSld>
  <p:clrMapOvr>
    <a:masterClrMapping/>
  </p:clrMapOvr>
  <p:transition spd="slow">
    <p:fade/>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36428125"/>
      </p:ext>
    </p:extLst>
  </p:cSld>
  <p:clrMapOvr>
    <a:masterClrMapping/>
  </p:clrMapOvr>
  <p:transition spd="slow">
    <p:fade/>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05437174"/>
      </p:ext>
    </p:extLst>
  </p:cSld>
  <p:clrMapOvr>
    <a:masterClrMapping/>
  </p:clrMapOvr>
  <p:transition spd="slow">
    <p:fad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21106081"/>
      </p:ext>
    </p:extLst>
  </p:cSld>
  <p:clrMapOvr>
    <a:masterClrMapping/>
  </p:clrMapOvr>
  <p:transition spd="slow">
    <p:fade/>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55349959"/>
      </p:ext>
    </p:extLst>
  </p:cSld>
  <p:clrMapOvr>
    <a:masterClrMapping/>
  </p:clrMapOvr>
  <p:transition spd="slow">
    <p:fade/>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43867071"/>
      </p:ext>
    </p:extLst>
  </p:cSld>
  <p:clrMapOvr>
    <a:masterClrMapping/>
  </p:clrMapOvr>
  <p:transition spd="slow">
    <p:fade/>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60290440"/>
      </p:ext>
    </p:extLst>
  </p:cSld>
  <p:clrMapOvr>
    <a:masterClrMapping/>
  </p:clrMapOvr>
  <p:transition spd="slow">
    <p:fade/>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91759751"/>
      </p:ext>
    </p:extLst>
  </p:cSld>
  <p:clrMapOvr>
    <a:masterClrMapping/>
  </p:clrMapOvr>
  <p:transition spd="slow">
    <p:fade/>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63714515"/>
      </p:ext>
    </p:extLst>
  </p:cSld>
  <p:clrMapOvr>
    <a:masterClrMapping/>
  </p:clrMapOvr>
  <p:transition spd="slow">
    <p:fade/>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82453447"/>
      </p:ext>
    </p:extLst>
  </p:cSld>
  <p:clrMapOvr>
    <a:masterClrMapping/>
  </p:clrMapOvr>
  <p:transition spd="slow">
    <p:fade/>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27540306"/>
      </p:ext>
    </p:extLst>
  </p:cSld>
  <p:clrMapOvr>
    <a:masterClrMapping/>
  </p:clrMapOvr>
  <p:transition spd="slow">
    <p:fade/>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00332326"/>
      </p:ext>
    </p:extLst>
  </p:cSld>
  <p:clrMapOvr>
    <a:masterClrMapping/>
  </p:clrMapOvr>
  <p:transition spd="slow">
    <p:fade/>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74181439"/>
      </p:ext>
    </p:extLst>
  </p:cSld>
  <p:clrMapOvr>
    <a:masterClrMapping/>
  </p:clrMapOvr>
  <p:transition spd="slow">
    <p:fad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20086682"/>
      </p:ext>
    </p:extLst>
  </p:cSld>
  <p:clrMapOvr>
    <a:masterClrMapping/>
  </p:clrMapOvr>
  <p:transition spd="slow">
    <p:fade/>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958875539"/>
      </p:ext>
    </p:extLst>
  </p:cSld>
  <p:clrMapOvr>
    <a:masterClrMapping/>
  </p:clrMapOvr>
  <p:transition spd="slow">
    <p:fade/>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2172668"/>
      </p:ext>
    </p:extLst>
  </p:cSld>
  <p:clrMapOvr>
    <a:masterClrMapping/>
  </p:clrMapOvr>
  <p:transition spd="slow">
    <p:fade/>
  </p:transition>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46682581"/>
      </p:ext>
    </p:extLst>
  </p:cSld>
  <p:clrMapOvr>
    <a:masterClrMapping/>
  </p:clrMapOvr>
  <p:transition spd="slow">
    <p:fade/>
  </p:transition>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79980043"/>
      </p:ext>
    </p:extLst>
  </p:cSld>
  <p:clrMapOvr>
    <a:masterClrMapping/>
  </p:clrMapOvr>
  <p:transition spd="slow">
    <p:fade/>
  </p:transition>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6294157"/>
      </p:ext>
    </p:extLst>
  </p:cSld>
  <p:clrMapOvr>
    <a:masterClrMapping/>
  </p:clrMapOvr>
  <p:transition spd="slow">
    <p:fade/>
  </p:transition>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30516258"/>
      </p:ext>
    </p:extLst>
  </p:cSld>
  <p:clrMapOvr>
    <a:masterClrMapping/>
  </p:clrMapOvr>
  <p:transition spd="slow">
    <p:fade/>
  </p:transition>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52617841"/>
      </p:ext>
    </p:extLst>
  </p:cSld>
  <p:clrMapOvr>
    <a:masterClrMapping/>
  </p:clrMapOvr>
  <p:transition spd="slow">
    <p:fade/>
  </p:transition>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95843196"/>
      </p:ext>
    </p:extLst>
  </p:cSld>
  <p:clrMapOvr>
    <a:masterClrMapping/>
  </p:clrMapOvr>
  <p:transition spd="slow">
    <p:fade/>
  </p:transition>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46622738"/>
      </p:ext>
    </p:extLst>
  </p:cSld>
  <p:clrMapOvr>
    <a:masterClrMapping/>
  </p:clrMapOvr>
  <p:transition spd="slow">
    <p:fade/>
  </p:transition>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79185556"/>
      </p:ext>
    </p:extLst>
  </p:cSld>
  <p:clrMapOvr>
    <a:masterClrMapping/>
  </p:clrMapOvr>
  <p:transition spd="slow">
    <p:fade/>
  </p:transition>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61521061"/>
      </p:ext>
    </p:extLst>
  </p:cSld>
  <p:clrMapOvr>
    <a:masterClrMapping/>
  </p:clrMapOvr>
  <p:transition spd="slow">
    <p:fade/>
  </p:transition>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62061476"/>
      </p:ext>
    </p:extLst>
  </p:cSld>
  <p:clrMapOvr>
    <a:masterClrMapping/>
  </p:clrMapOvr>
  <p:transition spd="slow">
    <p:fade/>
  </p:transition>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83009610"/>
      </p:ext>
    </p:extLst>
  </p:cSld>
  <p:clrMapOvr>
    <a:masterClrMapping/>
  </p:clrMapOvr>
  <p:transition spd="slow">
    <p:fade/>
  </p:transition>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84669110"/>
      </p:ext>
    </p:extLst>
  </p:cSld>
  <p:clrMapOvr>
    <a:masterClrMapping/>
  </p:clrMapOvr>
  <p:transition spd="slow">
    <p:fade/>
  </p:transition>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29396948"/>
      </p:ext>
    </p:extLst>
  </p:cSld>
  <p:clrMapOvr>
    <a:masterClrMapping/>
  </p:clrMapOvr>
  <p:transition spd="slow">
    <p:fade/>
  </p:transition>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0823810"/>
      </p:ext>
    </p:extLst>
  </p:cSld>
  <p:clrMapOvr>
    <a:masterClrMapping/>
  </p:clrMapOvr>
  <p:transition spd="slow">
    <p:fade/>
  </p:transition>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7332212"/>
      </p:ext>
    </p:extLst>
  </p:cSld>
  <p:clrMapOvr>
    <a:masterClrMapping/>
  </p:clrMapOvr>
  <p:transition spd="slow">
    <p:fade/>
  </p:transition>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96534478"/>
      </p:ext>
    </p:extLst>
  </p:cSld>
  <p:clrMapOvr>
    <a:masterClrMapping/>
  </p:clrMapOvr>
  <p:transition spd="slow">
    <p:fade/>
  </p:transition>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15815510"/>
      </p:ext>
    </p:extLst>
  </p:cSld>
  <p:clrMapOvr>
    <a:masterClrMapping/>
  </p:clrMapOvr>
  <p:transition spd="slow">
    <p:fade/>
  </p:transition>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18224251"/>
      </p:ext>
    </p:extLst>
  </p:cSld>
  <p:clrMapOvr>
    <a:masterClrMapping/>
  </p:clrMapOvr>
  <p:transition spd="slow">
    <p:fad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34758140"/>
      </p:ext>
    </p:extLst>
  </p:cSld>
  <p:clrMapOvr>
    <a:masterClrMapping/>
  </p:clrMapOvr>
  <p:transition spd="slow">
    <p:fade/>
  </p:transition>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34780409"/>
      </p:ext>
    </p:extLst>
  </p:cSld>
  <p:clrMapOvr>
    <a:masterClrMapping/>
  </p:clrMapOvr>
  <p:transition spd="slow">
    <p:fade/>
  </p:transition>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53380096"/>
      </p:ext>
    </p:extLst>
  </p:cSld>
  <p:clrMapOvr>
    <a:masterClrMapping/>
  </p:clrMapOvr>
  <p:transition spd="slow">
    <p:fade/>
  </p:transition>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38224712"/>
      </p:ext>
    </p:extLst>
  </p:cSld>
  <p:clrMapOvr>
    <a:masterClrMapping/>
  </p:clrMapOvr>
  <p:transition spd="slow">
    <p:fade/>
  </p:transition>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72756208"/>
      </p:ext>
    </p:extLst>
  </p:cSld>
  <p:clrMapOvr>
    <a:masterClrMapping/>
  </p:clrMapOvr>
  <p:transition spd="slow">
    <p:fade/>
  </p:transition>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74876478"/>
      </p:ext>
    </p:extLst>
  </p:cSld>
  <p:clrMapOvr>
    <a:masterClrMapping/>
  </p:clrMapOvr>
  <p:transition spd="slow">
    <p:fade/>
  </p:transition>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354018967"/>
      </p:ext>
    </p:extLst>
  </p:cSld>
  <p:clrMapOvr>
    <a:masterClrMapping/>
  </p:clrMapOvr>
  <p:transition spd="slow">
    <p:fade/>
  </p:transition>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71664631"/>
      </p:ext>
    </p:extLst>
  </p:cSld>
  <p:clrMapOvr>
    <a:masterClrMapping/>
  </p:clrMapOvr>
  <p:transition spd="slow">
    <p:fade/>
  </p:transition>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90093596"/>
      </p:ext>
    </p:extLst>
  </p:cSld>
  <p:clrMapOvr>
    <a:masterClrMapping/>
  </p:clrMapOvr>
  <p:transition spd="slow">
    <p:fade/>
  </p:transition>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17032314"/>
      </p:ext>
    </p:extLst>
  </p:cSld>
  <p:clrMapOvr>
    <a:masterClrMapping/>
  </p:clrMapOvr>
  <p:transition spd="slow">
    <p:fade/>
  </p:transition>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01216917"/>
      </p:ext>
    </p:extLst>
  </p:cSld>
  <p:clrMapOvr>
    <a:masterClrMapping/>
  </p:clrMapOvr>
  <p:transition spd="slow">
    <p:fad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351523923"/>
      </p:ext>
    </p:extLst>
  </p:cSld>
  <p:clrMapOvr>
    <a:masterClrMapping/>
  </p:clrMapOvr>
  <p:transition spd="slow">
    <p:fade/>
  </p:transition>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71961592"/>
      </p:ext>
    </p:extLst>
  </p:cSld>
  <p:clrMapOvr>
    <a:masterClrMapping/>
  </p:clrMapOvr>
  <p:transition spd="slow">
    <p:fade/>
  </p:transition>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73897753"/>
      </p:ext>
    </p:extLst>
  </p:cSld>
  <p:clrMapOvr>
    <a:masterClrMapping/>
  </p:clrMapOvr>
  <p:transition spd="slow">
    <p:fade/>
  </p:transition>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30146083"/>
      </p:ext>
    </p:extLst>
  </p:cSld>
  <p:clrMapOvr>
    <a:masterClrMapping/>
  </p:clrMapOvr>
  <p:transition spd="slow">
    <p:fade/>
  </p:transition>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7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04942136"/>
      </p:ext>
    </p:extLst>
  </p:cSld>
  <p:clrMapOvr>
    <a:masterClrMapping/>
  </p:clrMapOvr>
  <p:transition spd="slow">
    <p:fade/>
  </p:transition>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7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16329302"/>
      </p:ext>
    </p:extLst>
  </p:cSld>
  <p:clrMapOvr>
    <a:masterClrMapping/>
  </p:clrMapOvr>
  <p:transition spd="slow">
    <p:fade/>
  </p:transition>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8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79412227"/>
      </p:ext>
    </p:extLst>
  </p:cSld>
  <p:clrMapOvr>
    <a:masterClrMapping/>
  </p:clrMapOvr>
  <p:transition spd="slow">
    <p:fade/>
  </p:transition>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8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40656182"/>
      </p:ext>
    </p:extLst>
  </p:cSld>
  <p:clrMapOvr>
    <a:masterClrMapping/>
  </p:clrMapOvr>
  <p:transition spd="slow">
    <p:fade/>
  </p:transition>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8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695547339"/>
      </p:ext>
    </p:extLst>
  </p:cSld>
  <p:clrMapOvr>
    <a:masterClrMapping/>
  </p:clrMapOvr>
  <p:transition spd="slow">
    <p:fade/>
  </p:transition>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8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962505658"/>
      </p:ext>
    </p:extLst>
  </p:cSld>
  <p:clrMapOvr>
    <a:masterClrMapping/>
  </p:clrMapOvr>
  <p:transition spd="slow">
    <p:fade/>
  </p:transition>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8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47912167"/>
      </p:ext>
    </p:extLst>
  </p:cSld>
  <p:clrMapOvr>
    <a:masterClrMapping/>
  </p:clrMapOvr>
  <p:transition spd="slow">
    <p:fade/>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43995688"/>
      </p:ext>
    </p:extLst>
  </p:cSld>
  <p:clrMapOvr>
    <a:masterClrMapping/>
  </p:clrMapOvr>
  <p:transition spd="slow">
    <p:fade/>
  </p:transition>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65"/>
            </a:lvl2pPr>
            <a:lvl3pPr marL="914400" indent="0">
              <a:buNone/>
              <a:defRPr sz="1600"/>
            </a:lvl3pPr>
            <a:lvl4pPr marL="1371600" indent="0">
              <a:buNone/>
              <a:defRPr sz="1465"/>
            </a:lvl4pPr>
            <a:lvl5pPr marL="1828800" indent="0">
              <a:buNone/>
              <a:defRPr sz="1465"/>
            </a:lvl5pPr>
            <a:lvl6pPr marL="2286000" indent="0">
              <a:buNone/>
              <a:defRPr sz="1465"/>
            </a:lvl6pPr>
            <a:lvl7pPr marL="2743200" indent="0">
              <a:buNone/>
              <a:defRPr sz="1465"/>
            </a:lvl7pPr>
            <a:lvl8pPr marL="3200400" indent="0">
              <a:buNone/>
              <a:defRPr sz="1465"/>
            </a:lvl8pPr>
            <a:lvl9pPr marL="3657600" indent="0">
              <a:buNone/>
              <a:defRPr sz="146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fade/>
  </p:transition>
  <p:hf sldNum="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z="1800" smtClean="0">
                <a:solidFill>
                  <a:prstClr val="black"/>
                </a:solidFill>
              </a:rPr>
              <a:pPr defTabSz="914400"/>
              <a:t>2024/7/21</a:t>
            </a:fld>
            <a:endParaRPr lang="zh-CN" altLang="en-US" sz="1800">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1030306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z="1800" smtClean="0">
                <a:solidFill>
                  <a:prstClr val="black"/>
                </a:solidFill>
              </a:rPr>
              <a:pPr defTabSz="914400"/>
              <a:t>2024/7/21</a:t>
            </a:fld>
            <a:endParaRPr lang="zh-CN" altLang="en-US" sz="1800">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40398512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80618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theme" Target="../theme/theme1.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7.xml"/><Relationship Id="rId2" Type="http://schemas.openxmlformats.org/officeDocument/2006/relationships/slideLayout" Target="../slideLayouts/slideLayout96.xml"/><Relationship Id="rId1" Type="http://schemas.openxmlformats.org/officeDocument/2006/relationships/slideLayout" Target="../slideLayouts/slideLayout9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latin typeface="汉仪旗黑-55简" panose="00020600040101010101" charset="-128"/>
                <a:ea typeface="汉仪旗黑-55简" panose="00020600040101010101" charset="-128"/>
                <a:cs typeface="汉仪旗黑-55简" panose="00020600040101010101" charset="-128"/>
              </a:defRPr>
            </a:lvl1pPr>
          </a:lstStyle>
          <a:p>
            <a:fld id="{82F288E0-7875-42C4-84C8-98DBBD3BF4D2}" type="datetimeFigureOut">
              <a:rPr lang="zh-CN" altLang="en-US" smtClean="0"/>
              <a:t>2024/7/21</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latin typeface="汉仪旗黑-55简" panose="00020600040101010101" charset="-128"/>
                <a:ea typeface="汉仪旗黑-55简" panose="00020600040101010101" charset="-128"/>
                <a:cs typeface="汉仪旗黑-55简" panose="00020600040101010101" charset="-128"/>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latin typeface="汉仪旗黑-55简" panose="00020600040101010101" charset="-128"/>
                <a:ea typeface="汉仪旗黑-55简" panose="00020600040101010101" charset="-128"/>
                <a:cs typeface="汉仪旗黑-55简" panose="00020600040101010101" charset="-128"/>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693" r:id="rId40"/>
    <p:sldLayoutId id="2147483694" r:id="rId41"/>
    <p:sldLayoutId id="2147483695" r:id="rId42"/>
    <p:sldLayoutId id="2147483696" r:id="rId43"/>
    <p:sldLayoutId id="2147483697" r:id="rId44"/>
    <p:sldLayoutId id="2147483698" r:id="rId45"/>
    <p:sldLayoutId id="2147483699" r:id="rId46"/>
    <p:sldLayoutId id="2147483700" r:id="rId47"/>
    <p:sldLayoutId id="2147483701" r:id="rId48"/>
    <p:sldLayoutId id="2147483702" r:id="rId49"/>
    <p:sldLayoutId id="2147483703" r:id="rId50"/>
    <p:sldLayoutId id="2147483704" r:id="rId51"/>
    <p:sldLayoutId id="2147483705" r:id="rId52"/>
    <p:sldLayoutId id="2147483706" r:id="rId53"/>
    <p:sldLayoutId id="2147483707" r:id="rId54"/>
    <p:sldLayoutId id="2147483708" r:id="rId55"/>
    <p:sldLayoutId id="2147483709" r:id="rId56"/>
    <p:sldLayoutId id="2147483710" r:id="rId57"/>
    <p:sldLayoutId id="2147483711" r:id="rId58"/>
    <p:sldLayoutId id="2147483712" r:id="rId59"/>
    <p:sldLayoutId id="2147483713" r:id="rId60"/>
    <p:sldLayoutId id="2147483714" r:id="rId61"/>
    <p:sldLayoutId id="2147483715" r:id="rId62"/>
    <p:sldLayoutId id="2147483716" r:id="rId63"/>
    <p:sldLayoutId id="2147483717" r:id="rId64"/>
    <p:sldLayoutId id="2147483718" r:id="rId65"/>
    <p:sldLayoutId id="2147483719" r:id="rId66"/>
    <p:sldLayoutId id="2147483720" r:id="rId67"/>
    <p:sldLayoutId id="2147483721" r:id="rId68"/>
    <p:sldLayoutId id="2147483722" r:id="rId69"/>
    <p:sldLayoutId id="2147483723" r:id="rId70"/>
    <p:sldLayoutId id="2147483724" r:id="rId71"/>
    <p:sldLayoutId id="2147483725" r:id="rId72"/>
    <p:sldLayoutId id="2147483726" r:id="rId73"/>
    <p:sldLayoutId id="2147483727" r:id="rId74"/>
    <p:sldLayoutId id="2147483728" r:id="rId75"/>
    <p:sldLayoutId id="2147483729" r:id="rId76"/>
    <p:sldLayoutId id="2147483730" r:id="rId77"/>
    <p:sldLayoutId id="2147483731" r:id="rId78"/>
    <p:sldLayoutId id="2147483732" r:id="rId79"/>
    <p:sldLayoutId id="2147483733" r:id="rId80"/>
    <p:sldLayoutId id="2147483734" r:id="rId81"/>
    <p:sldLayoutId id="2147483735" r:id="rId82"/>
    <p:sldLayoutId id="2147483736" r:id="rId83"/>
    <p:sldLayoutId id="2147483737" r:id="rId84"/>
    <p:sldLayoutId id="2147483738" r:id="rId85"/>
    <p:sldLayoutId id="2147483739" r:id="rId86"/>
    <p:sldLayoutId id="2147483740" r:id="rId87"/>
    <p:sldLayoutId id="2147483741" r:id="rId88"/>
    <p:sldLayoutId id="2147483742" r:id="rId89"/>
    <p:sldLayoutId id="2147483654" r:id="rId90"/>
    <p:sldLayoutId id="2147483655" r:id="rId91"/>
    <p:sldLayoutId id="2147483656" r:id="rId92"/>
    <p:sldLayoutId id="2147483657" r:id="rId93"/>
    <p:sldLayoutId id="2147483658" r:id="rId94"/>
  </p:sldLayoutIdLst>
  <p:transition spd="slow">
    <p:fade/>
  </p:transition>
  <p:hf sldNum="0" ftr="0" dt="0"/>
  <p:txStyles>
    <p:titleStyle>
      <a:lvl1pPr algn="l" defTabSz="914400" rtl="0" eaLnBrk="1" latinLnBrk="0" hangingPunct="1">
        <a:lnSpc>
          <a:spcPct val="90000"/>
        </a:lnSpc>
        <a:spcBef>
          <a:spcPct val="0"/>
        </a:spcBef>
        <a:buNone/>
        <a:defRPr sz="4400" kern="1200">
          <a:solidFill>
            <a:schemeClr val="tx1"/>
          </a:solidFill>
          <a:latin typeface="汉仪旗黑-55简" panose="00020600040101010101" charset="-128"/>
          <a:ea typeface="汉仪旗黑-55简" panose="00020600040101010101" charset="-128"/>
          <a:cs typeface="汉仪旗黑-55简" panose="00020600040101010101"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旗黑-55简" panose="00020600040101010101" charset="-128"/>
          <a:ea typeface="汉仪旗黑-55简" panose="00020600040101010101" charset="-128"/>
          <a:cs typeface="汉仪旗黑-55简" panose="00020600040101010101"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旗黑-55简" panose="00020600040101010101" charset="-128"/>
          <a:ea typeface="汉仪旗黑-55简" panose="00020600040101010101" charset="-128"/>
          <a:cs typeface="汉仪旗黑-55简" panose="00020600040101010101"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旗黑-55简" panose="00020600040101010101" charset="-128"/>
          <a:ea typeface="汉仪旗黑-55简" panose="00020600040101010101" charset="-128"/>
          <a:cs typeface="汉仪旗黑-55简" panose="00020600040101010101"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汉仪旗黑-55简" panose="00020600040101010101" charset="-128"/>
          <a:ea typeface="汉仪旗黑-55简" panose="00020600040101010101" charset="-128"/>
          <a:cs typeface="汉仪旗黑-55简" panose="00020600040101010101"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汉仪旗黑-55简" panose="00020600040101010101" charset="-128"/>
          <a:ea typeface="汉仪旗黑-55简" panose="00020600040101010101" charset="-128"/>
          <a:cs typeface="汉仪旗黑-55简" panose="00020600040101010101"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22801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73139" y="535460"/>
            <a:ext cx="11045723" cy="5787081"/>
            <a:chOff x="429854" y="401595"/>
            <a:chExt cx="8284292" cy="4340311"/>
          </a:xfrm>
        </p:grpSpPr>
        <p:sp>
          <p:nvSpPr>
            <p:cNvPr id="7" name="任意多边形 6"/>
            <p:cNvSpPr/>
            <p:nvPr/>
          </p:nvSpPr>
          <p:spPr>
            <a:xfrm>
              <a:off x="429854" y="401595"/>
              <a:ext cx="8284292" cy="4340311"/>
            </a:xfrm>
            <a:custGeom>
              <a:avLst/>
              <a:gdLst>
                <a:gd name="connsiteX0" fmla="*/ 543697 w 8180173"/>
                <a:gd name="connsiteY0" fmla="*/ 12357 h 4053016"/>
                <a:gd name="connsiteX1" fmla="*/ 24714 w 8180173"/>
                <a:gd name="connsiteY1" fmla="*/ 679622 h 4053016"/>
                <a:gd name="connsiteX2" fmla="*/ 0 w 8180173"/>
                <a:gd name="connsiteY2" fmla="*/ 3336324 h 4053016"/>
                <a:gd name="connsiteX3" fmla="*/ 543697 w 8180173"/>
                <a:gd name="connsiteY3" fmla="*/ 4053016 h 4053016"/>
                <a:gd name="connsiteX4" fmla="*/ 7624119 w 8180173"/>
                <a:gd name="connsiteY4" fmla="*/ 4028303 h 4053016"/>
                <a:gd name="connsiteX5" fmla="*/ 8180173 w 8180173"/>
                <a:gd name="connsiteY5" fmla="*/ 3336324 h 4053016"/>
                <a:gd name="connsiteX6" fmla="*/ 8167816 w 8180173"/>
                <a:gd name="connsiteY6" fmla="*/ 667265 h 4053016"/>
                <a:gd name="connsiteX7" fmla="*/ 7648832 w 8180173"/>
                <a:gd name="connsiteY7" fmla="*/ 0 h 4053016"/>
                <a:gd name="connsiteX8" fmla="*/ 543697 w 8180173"/>
                <a:gd name="connsiteY8" fmla="*/ 12357 h 405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173" h="4053016">
                  <a:moveTo>
                    <a:pt x="543697" y="12357"/>
                  </a:moveTo>
                  <a:lnTo>
                    <a:pt x="24714" y="679622"/>
                  </a:lnTo>
                  <a:lnTo>
                    <a:pt x="0" y="3336324"/>
                  </a:lnTo>
                  <a:lnTo>
                    <a:pt x="543697" y="4053016"/>
                  </a:lnTo>
                  <a:lnTo>
                    <a:pt x="7624119" y="4028303"/>
                  </a:lnTo>
                  <a:lnTo>
                    <a:pt x="8180173" y="3336324"/>
                  </a:lnTo>
                  <a:lnTo>
                    <a:pt x="8167816" y="667265"/>
                  </a:lnTo>
                  <a:lnTo>
                    <a:pt x="7648832" y="0"/>
                  </a:lnTo>
                  <a:lnTo>
                    <a:pt x="543697" y="12357"/>
                  </a:lnTo>
                  <a:close/>
                </a:path>
              </a:pathLst>
            </a:cu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8" name="矩形 7"/>
            <p:cNvSpPr/>
            <p:nvPr/>
          </p:nvSpPr>
          <p:spPr>
            <a:xfrm>
              <a:off x="561252" y="526707"/>
              <a:ext cx="8021497" cy="4090086"/>
            </a:xfrm>
            <a:prstGeom prst="rect">
              <a:avLst/>
            </a:pr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sp>
        <p:nvSpPr>
          <p:cNvPr id="25" name="文本框 24"/>
          <p:cNvSpPr txBox="1"/>
          <p:nvPr/>
        </p:nvSpPr>
        <p:spPr>
          <a:xfrm>
            <a:off x="3119669" y="5466032"/>
            <a:ext cx="5952661" cy="358775"/>
          </a:xfrm>
          <a:prstGeom prst="rect">
            <a:avLst/>
          </a:prstGeom>
          <a:noFill/>
        </p:spPr>
        <p:txBody>
          <a:bodyPr wrap="square" rtlCol="0">
            <a:spAutoFit/>
          </a:bodyPr>
          <a:lstStyle/>
          <a:p>
            <a:pPr algn="ctr"/>
            <a:r>
              <a:rPr lang="zh-CN" altLang="en-US" sz="1735" dirty="0">
                <a:solidFill>
                  <a:srgbClr val="414954"/>
                </a:solidFill>
                <a:cs typeface="+mn-ea"/>
                <a:sym typeface="+mn-lt"/>
              </a:rPr>
              <a:t>答辩时间：</a:t>
            </a:r>
            <a:r>
              <a:rPr lang="en-US" altLang="zh-CN" sz="1735" dirty="0">
                <a:solidFill>
                  <a:srgbClr val="414954"/>
                </a:solidFill>
                <a:cs typeface="+mn-ea"/>
                <a:sym typeface="+mn-lt"/>
              </a:rPr>
              <a:t>2024.7.21</a:t>
            </a:r>
            <a:endParaRPr lang="zh-CN" altLang="en-US" sz="1735" dirty="0">
              <a:solidFill>
                <a:srgbClr val="414954"/>
              </a:solidFill>
              <a:cs typeface="+mn-ea"/>
              <a:sym typeface="+mn-lt"/>
            </a:endParaRPr>
          </a:p>
        </p:txBody>
      </p:sp>
      <p:sp>
        <p:nvSpPr>
          <p:cNvPr id="27" name="圆角矩形 26"/>
          <p:cNvSpPr/>
          <p:nvPr/>
        </p:nvSpPr>
        <p:spPr>
          <a:xfrm>
            <a:off x="5001080" y="5029303"/>
            <a:ext cx="2059664" cy="306880"/>
          </a:xfrm>
          <a:prstGeom prst="roundRect">
            <a:avLst/>
          </a:pr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35" dirty="0">
                <a:solidFill>
                  <a:srgbClr val="414954"/>
                </a:solidFill>
                <a:cs typeface="+mn-ea"/>
                <a:sym typeface="+mn-lt"/>
              </a:rPr>
              <a:t>答辩人：万郁彬</a:t>
            </a:r>
          </a:p>
        </p:txBody>
      </p:sp>
      <p:sp>
        <p:nvSpPr>
          <p:cNvPr id="29" name="文本框 28"/>
          <p:cNvSpPr txBox="1"/>
          <p:nvPr/>
        </p:nvSpPr>
        <p:spPr>
          <a:xfrm>
            <a:off x="2531638" y="3987387"/>
            <a:ext cx="7128720" cy="615515"/>
          </a:xfrm>
          <a:prstGeom prst="rect">
            <a:avLst/>
          </a:prstGeom>
          <a:noFill/>
        </p:spPr>
        <p:txBody>
          <a:bodyPr wrap="square" lIns="121884" tIns="60941" rIns="121884" bIns="60941" rtlCol="0">
            <a:spAutoFit/>
          </a:bodyPr>
          <a:lstStyle/>
          <a:p>
            <a:pPr algn="dist"/>
            <a:r>
              <a:rPr lang="zh-CN" altLang="en-US" sz="3200" dirty="0">
                <a:solidFill>
                  <a:srgbClr val="414954"/>
                </a:solidFill>
                <a:cs typeface="+mn-ea"/>
              </a:rPr>
              <a:t>选题：</a:t>
            </a:r>
            <a:r>
              <a:rPr lang="zh-CN" altLang="zh-CN" sz="3200" dirty="0">
                <a:solidFill>
                  <a:srgbClr val="414954"/>
                </a:solidFill>
                <a:cs typeface="+mn-ea"/>
              </a:rPr>
              <a:t>信号频率估计算法仿真与分析</a:t>
            </a:r>
            <a:endParaRPr lang="zh-CN" altLang="en-US" sz="3200" dirty="0">
              <a:solidFill>
                <a:srgbClr val="414954"/>
              </a:solidFill>
              <a:cs typeface="+mn-ea"/>
              <a:sym typeface="+mn-lt"/>
            </a:endParaRPr>
          </a:p>
        </p:txBody>
      </p:sp>
      <p:pic>
        <p:nvPicPr>
          <p:cNvPr id="2" name="图片 1">
            <a:extLst>
              <a:ext uri="{FF2B5EF4-FFF2-40B4-BE49-F238E27FC236}">
                <a16:creationId xmlns:a16="http://schemas.microsoft.com/office/drawing/2014/main" id="{C6557485-EDBA-6F7E-854D-AD01FF6D1B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7322" y="930340"/>
            <a:ext cx="1587181" cy="1345929"/>
          </a:xfrm>
          <a:prstGeom prst="rect">
            <a:avLst/>
          </a:prstGeom>
        </p:spPr>
      </p:pic>
      <p:pic>
        <p:nvPicPr>
          <p:cNvPr id="4" name="图片 3">
            <a:extLst>
              <a:ext uri="{FF2B5EF4-FFF2-40B4-BE49-F238E27FC236}">
                <a16:creationId xmlns:a16="http://schemas.microsoft.com/office/drawing/2014/main" id="{94941FE1-E756-2F39-73DA-967AB55D3DBF}"/>
              </a:ext>
            </a:extLst>
          </p:cNvPr>
          <p:cNvPicPr>
            <a:picLocks noChangeAspect="1"/>
          </p:cNvPicPr>
          <p:nvPr/>
        </p:nvPicPr>
        <p:blipFill rotWithShape="1">
          <a:blip r:embed="rId4">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200"/>
                    </a14:imgEffect>
                    <a14:imgEffect>
                      <a14:saturation sat="122000"/>
                    </a14:imgEffect>
                  </a14:imgLayer>
                </a14:imgProps>
              </a:ext>
              <a:ext uri="{28A0092B-C50C-407E-A947-70E740481C1C}">
                <a14:useLocalDpi xmlns:a14="http://schemas.microsoft.com/office/drawing/2010/main" val="0"/>
              </a:ext>
            </a:extLst>
          </a:blip>
          <a:srcRect l="21632"/>
          <a:stretch/>
        </p:blipFill>
        <p:spPr>
          <a:xfrm>
            <a:off x="4719431" y="2367774"/>
            <a:ext cx="2724562" cy="638175"/>
          </a:xfrm>
          <a:prstGeom prst="rect">
            <a:avLst/>
          </a:prstGeom>
        </p:spPr>
      </p:pic>
      <p:sp>
        <p:nvSpPr>
          <p:cNvPr id="5" name="文本框 4">
            <a:extLst>
              <a:ext uri="{FF2B5EF4-FFF2-40B4-BE49-F238E27FC236}">
                <a16:creationId xmlns:a16="http://schemas.microsoft.com/office/drawing/2014/main" id="{7D8FE7F4-6D7C-6FD4-8962-41EFC5D4C771}"/>
              </a:ext>
            </a:extLst>
          </p:cNvPr>
          <p:cNvSpPr txBox="1"/>
          <p:nvPr/>
        </p:nvSpPr>
        <p:spPr>
          <a:xfrm>
            <a:off x="2949145" y="3050460"/>
            <a:ext cx="6265133" cy="800181"/>
          </a:xfrm>
          <a:prstGeom prst="rect">
            <a:avLst/>
          </a:prstGeom>
          <a:noFill/>
        </p:spPr>
        <p:txBody>
          <a:bodyPr wrap="square" lIns="121884" tIns="60941" rIns="121884" bIns="60941" rtlCol="0">
            <a:spAutoFit/>
          </a:bodyPr>
          <a:lstStyle/>
          <a:p>
            <a:pPr algn="dist"/>
            <a:r>
              <a:rPr lang="zh-CN" altLang="en-US" sz="4400" dirty="0">
                <a:solidFill>
                  <a:srgbClr val="414954"/>
                </a:solidFill>
                <a:cs typeface="+mn-ea"/>
              </a:rPr>
              <a:t>课程设计</a:t>
            </a:r>
            <a:r>
              <a:rPr lang="en-US" altLang="zh-CN" sz="4400" dirty="0">
                <a:solidFill>
                  <a:srgbClr val="414954"/>
                </a:solidFill>
                <a:cs typeface="+mn-ea"/>
              </a:rPr>
              <a:t>B </a:t>
            </a:r>
            <a:r>
              <a:rPr lang="zh-CN" altLang="en-US" sz="4400" dirty="0">
                <a:solidFill>
                  <a:srgbClr val="414954"/>
                </a:solidFill>
                <a:cs typeface="+mn-ea"/>
              </a:rPr>
              <a:t>开题答辩</a:t>
            </a:r>
            <a:endParaRPr lang="zh-CN" altLang="en-US" sz="4400" dirty="0">
              <a:solidFill>
                <a:srgbClr val="414954"/>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p:nvPr/>
        </p:nvSpPr>
        <p:spPr>
          <a:xfrm>
            <a:off x="3928269" y="1839189"/>
            <a:ext cx="4335463" cy="1076325"/>
          </a:xfrm>
          <a:prstGeom prst="rect">
            <a:avLst/>
          </a:prstGeom>
          <a:noFill/>
        </p:spPr>
        <p:txBody>
          <a:bodyPr wrap="square" lIns="91440" tIns="45720" rIns="91440" bIns="45720" rtlCol="0">
            <a:spAutoFit/>
          </a:bodyPr>
          <a:lstStyle/>
          <a:p>
            <a:pPr algn="ctr"/>
            <a:r>
              <a:rPr lang="en-US" altLang="zh-CN" sz="6400" dirty="0">
                <a:solidFill>
                  <a:srgbClr val="414954"/>
                </a:solidFill>
                <a:cs typeface="+mn-ea"/>
                <a:sym typeface="+mn-lt"/>
              </a:rPr>
              <a:t>PART 03</a:t>
            </a:r>
            <a:endParaRPr lang="zh-CN" altLang="en-US" sz="6400" dirty="0">
              <a:solidFill>
                <a:srgbClr val="414954"/>
              </a:solidFill>
              <a:cs typeface="+mn-ea"/>
              <a:sym typeface="+mn-lt"/>
            </a:endParaRPr>
          </a:p>
        </p:txBody>
      </p:sp>
      <p:grpSp>
        <p:nvGrpSpPr>
          <p:cNvPr id="7" name="组合 6"/>
          <p:cNvGrpSpPr/>
          <p:nvPr/>
        </p:nvGrpSpPr>
        <p:grpSpPr>
          <a:xfrm>
            <a:off x="573139" y="535460"/>
            <a:ext cx="11045723" cy="5787081"/>
            <a:chOff x="429854" y="401595"/>
            <a:chExt cx="8284292" cy="4340311"/>
          </a:xfrm>
        </p:grpSpPr>
        <p:sp>
          <p:nvSpPr>
            <p:cNvPr id="8" name="任意多边形 7"/>
            <p:cNvSpPr/>
            <p:nvPr/>
          </p:nvSpPr>
          <p:spPr>
            <a:xfrm>
              <a:off x="429854" y="401595"/>
              <a:ext cx="8284292" cy="4340311"/>
            </a:xfrm>
            <a:custGeom>
              <a:avLst/>
              <a:gdLst>
                <a:gd name="connsiteX0" fmla="*/ 543697 w 8180173"/>
                <a:gd name="connsiteY0" fmla="*/ 12357 h 4053016"/>
                <a:gd name="connsiteX1" fmla="*/ 24714 w 8180173"/>
                <a:gd name="connsiteY1" fmla="*/ 679622 h 4053016"/>
                <a:gd name="connsiteX2" fmla="*/ 0 w 8180173"/>
                <a:gd name="connsiteY2" fmla="*/ 3336324 h 4053016"/>
                <a:gd name="connsiteX3" fmla="*/ 543697 w 8180173"/>
                <a:gd name="connsiteY3" fmla="*/ 4053016 h 4053016"/>
                <a:gd name="connsiteX4" fmla="*/ 7624119 w 8180173"/>
                <a:gd name="connsiteY4" fmla="*/ 4028303 h 4053016"/>
                <a:gd name="connsiteX5" fmla="*/ 8180173 w 8180173"/>
                <a:gd name="connsiteY5" fmla="*/ 3336324 h 4053016"/>
                <a:gd name="connsiteX6" fmla="*/ 8167816 w 8180173"/>
                <a:gd name="connsiteY6" fmla="*/ 667265 h 4053016"/>
                <a:gd name="connsiteX7" fmla="*/ 7648832 w 8180173"/>
                <a:gd name="connsiteY7" fmla="*/ 0 h 4053016"/>
                <a:gd name="connsiteX8" fmla="*/ 543697 w 8180173"/>
                <a:gd name="connsiteY8" fmla="*/ 12357 h 405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173" h="4053016">
                  <a:moveTo>
                    <a:pt x="543697" y="12357"/>
                  </a:moveTo>
                  <a:lnTo>
                    <a:pt x="24714" y="679622"/>
                  </a:lnTo>
                  <a:lnTo>
                    <a:pt x="0" y="3336324"/>
                  </a:lnTo>
                  <a:lnTo>
                    <a:pt x="543697" y="4053016"/>
                  </a:lnTo>
                  <a:lnTo>
                    <a:pt x="7624119" y="4028303"/>
                  </a:lnTo>
                  <a:lnTo>
                    <a:pt x="8180173" y="3336324"/>
                  </a:lnTo>
                  <a:lnTo>
                    <a:pt x="8167816" y="667265"/>
                  </a:lnTo>
                  <a:lnTo>
                    <a:pt x="7648832" y="0"/>
                  </a:lnTo>
                  <a:lnTo>
                    <a:pt x="543697" y="12357"/>
                  </a:lnTo>
                  <a:close/>
                </a:path>
              </a:pathLst>
            </a:cu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9" name="矩形 8"/>
            <p:cNvSpPr/>
            <p:nvPr/>
          </p:nvSpPr>
          <p:spPr>
            <a:xfrm>
              <a:off x="561252" y="526707"/>
              <a:ext cx="8021497" cy="4090086"/>
            </a:xfrm>
            <a:prstGeom prst="rect">
              <a:avLst/>
            </a:pr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sp>
        <p:nvSpPr>
          <p:cNvPr id="10" name="矩形 9"/>
          <p:cNvSpPr/>
          <p:nvPr/>
        </p:nvSpPr>
        <p:spPr>
          <a:xfrm>
            <a:off x="5303387" y="2850637"/>
            <a:ext cx="1585227" cy="24000"/>
          </a:xfrm>
          <a:prstGeom prst="rect">
            <a:avLst/>
          </a:prstGeom>
          <a:solidFill>
            <a:srgbClr val="414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414954"/>
              </a:solidFill>
              <a:cs typeface="+mn-ea"/>
              <a:sym typeface="+mn-lt"/>
            </a:endParaRPr>
          </a:p>
        </p:txBody>
      </p:sp>
      <p:sp>
        <p:nvSpPr>
          <p:cNvPr id="11" name="文本框 10"/>
          <p:cNvSpPr txBox="1"/>
          <p:nvPr/>
        </p:nvSpPr>
        <p:spPr>
          <a:xfrm>
            <a:off x="2224036" y="3118147"/>
            <a:ext cx="7743929" cy="830997"/>
          </a:xfrm>
          <a:prstGeom prst="rect">
            <a:avLst/>
          </a:prstGeom>
          <a:noFill/>
        </p:spPr>
        <p:txBody>
          <a:bodyPr wrap="square" rtlCol="0">
            <a:spAutoFit/>
          </a:bodyPr>
          <a:lstStyle/>
          <a:p>
            <a:pPr algn="ctr"/>
            <a:r>
              <a:rPr lang="zh-CN" altLang="en-US" sz="4800" b="1" dirty="0">
                <a:solidFill>
                  <a:srgbClr val="414954"/>
                </a:solidFill>
                <a:cs typeface="+mn-ea"/>
                <a:sym typeface="+mn-lt"/>
              </a:rPr>
              <a:t>仿真实现</a:t>
            </a:r>
            <a:endParaRPr lang="en-US" altLang="zh-CN" sz="4800" b="1" dirty="0">
              <a:solidFill>
                <a:srgbClr val="414954"/>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p:cNvSpPr txBox="1"/>
          <p:nvPr/>
        </p:nvSpPr>
        <p:spPr>
          <a:xfrm>
            <a:off x="629815" y="687838"/>
            <a:ext cx="4445001" cy="461665"/>
          </a:xfrm>
          <a:prstGeom prst="rect">
            <a:avLst/>
          </a:prstGeom>
          <a:noFill/>
        </p:spPr>
        <p:txBody>
          <a:bodyPr wrap="square" rtlCol="0">
            <a:spAutoFit/>
          </a:bodyPr>
          <a:lstStyle/>
          <a:p>
            <a:r>
              <a:rPr lang="zh-CN" altLang="en-US" sz="2400" dirty="0">
                <a:solidFill>
                  <a:srgbClr val="414954"/>
                </a:solidFill>
                <a:cs typeface="+mn-ea"/>
                <a:sym typeface="+mn-lt"/>
              </a:rPr>
              <a:t>仿真条件</a:t>
            </a:r>
            <a:endParaRPr lang="zh-CN" altLang="en-US" sz="1335" dirty="0">
              <a:solidFill>
                <a:srgbClr val="414954"/>
              </a:solidFill>
              <a:cs typeface="+mn-ea"/>
              <a:sym typeface="+mn-lt"/>
            </a:endParaRPr>
          </a:p>
        </p:txBody>
      </p:sp>
      <p:sp>
        <p:nvSpPr>
          <p:cNvPr id="11" name="文本框 12"/>
          <p:cNvSpPr/>
          <p:nvPr/>
        </p:nvSpPr>
        <p:spPr>
          <a:xfrm>
            <a:off x="906569" y="1284952"/>
            <a:ext cx="10378862" cy="5324535"/>
          </a:xfrm>
          <a:prstGeom prst="rect">
            <a:avLst/>
          </a:prstGeom>
        </p:spPr>
        <p:txBody>
          <a:bodyPr wrap="square">
            <a:spAutoFit/>
          </a:bodyPr>
          <a:lstStyle/>
          <a:p>
            <a:pPr marL="285750" indent="-285750">
              <a:spcBef>
                <a:spcPts val="1200"/>
              </a:spcBef>
              <a:spcAft>
                <a:spcPts val="320"/>
              </a:spcAft>
              <a:buFont typeface="Wingdings" panose="05000000000000000000" pitchFamily="2" charset="2"/>
              <a:buChar char="Ø"/>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1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考虑噪声的有无</a:t>
            </a:r>
            <a:endPar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320"/>
              </a:spcAf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无噪声时，则仿真结果失去了随机性，意味着多次蒙特卡洛实验将是无意义的，我们直接将仿真结果与实际频率的插值作为参考指标。</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320"/>
              </a:spcAf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有噪声时，由于噪声具有一定随机性，仿真结果也必然会出现随机性，故我们采用多次蒙特卡洛实验的方法，采用</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RMS</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或者均值等作为指标来衡量算法的性能。</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320"/>
              </a:spcAft>
            </a:pP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1200"/>
              </a:spcBef>
              <a:spcAft>
                <a:spcPts val="320"/>
              </a:spcAft>
              <a:buFont typeface="Wingdings" panose="05000000000000000000" pitchFamily="2" charset="2"/>
              <a:buChar char="Ø"/>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考虑窗函数的有无</a:t>
            </a:r>
          </a:p>
          <a:p>
            <a:pPr>
              <a:spcBef>
                <a:spcPts val="1200"/>
              </a:spcBef>
              <a:spcAft>
                <a:spcPts val="32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我们考虑使用不同的窗函数，如汉明窗、汉宁窗、布莱克曼窗、布莱克曼</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哈里斯窗等，将其对信号进行处理，研究窗函数的有无和种类对算法性能的影响。</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320"/>
              </a:spcAft>
            </a:pP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1200"/>
              </a:spcBef>
              <a:spcAft>
                <a:spcPts val="320"/>
              </a:spcAft>
              <a:buFont typeface="Wingdings" panose="05000000000000000000" pitchFamily="2" charset="2"/>
              <a:buChar char="Ø"/>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考虑干扰信号的有无</a:t>
            </a:r>
          </a:p>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我们考虑将不同频率但相近的正弦波信号作为干扰信号，同有用信号叠加，实现对干扰信号影响的研究。我们计划主要考虑单频干扰的情况，并在研究过程中尝试研究多频干扰的影响。</a:t>
            </a:r>
          </a:p>
          <a:p>
            <a:pPr marL="552450" indent="-285750" algn="just">
              <a:buFont typeface="Wingdings" panose="05000000000000000000" pitchFamily="2" charset="2"/>
              <a:buChar char="Ø"/>
            </a:pP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gn="just"/>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Rectangle 7">
            <a:extLst>
              <a:ext uri="{FF2B5EF4-FFF2-40B4-BE49-F238E27FC236}">
                <a16:creationId xmlns:a16="http://schemas.microsoft.com/office/drawing/2014/main" id="{2157378F-7A2F-F8AC-FF2E-169CC363CE64}"/>
              </a:ext>
            </a:extLst>
          </p:cNvPr>
          <p:cNvSpPr>
            <a:spLocks noChangeArrowheads="1"/>
          </p:cNvSpPr>
          <p:nvPr/>
        </p:nvSpPr>
        <p:spPr bwMode="auto">
          <a:xfrm>
            <a:off x="833120" y="40991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64486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0623B7-C884-1401-363E-D9B1F2843BF4}"/>
              </a:ext>
            </a:extLst>
          </p:cNvPr>
          <p:cNvSpPr txBox="1"/>
          <p:nvPr/>
        </p:nvSpPr>
        <p:spPr>
          <a:xfrm>
            <a:off x="1097280" y="1477390"/>
            <a:ext cx="9997440" cy="4417107"/>
          </a:xfrm>
          <a:prstGeom prst="rect">
            <a:avLst/>
          </a:prstGeom>
          <a:noFill/>
        </p:spPr>
        <p:txBody>
          <a:bodyPr wrap="square">
            <a:spAutoFit/>
          </a:bodyPr>
          <a:lstStyle/>
          <a:p>
            <a:pPr marL="285750" indent="-285750" algn="just">
              <a:lnSpc>
                <a:spcPct val="132000"/>
              </a:lnSpc>
              <a:spcBef>
                <a:spcPts val="1200"/>
              </a:spcBef>
              <a:spcAft>
                <a:spcPts val="320"/>
              </a:spcAft>
              <a:buFont typeface="Wingdings" panose="05000000000000000000" pitchFamily="2" charset="2"/>
              <a:buChar char="Ø"/>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1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服从不同分布函数噪声或不同干扰时的算法性能</a:t>
            </a:r>
          </a:p>
          <a:p>
            <a:pPr algn="just"/>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计划考虑高斯分布、泊松分布、瑞利分布、均匀分布等白噪声，以及不同频率干扰或是单频、多频干扰的影响。</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2000"/>
              </a:lnSpc>
              <a:spcBef>
                <a:spcPts val="1200"/>
              </a:spcBef>
              <a:spcAft>
                <a:spcPts val="320"/>
              </a:spcAft>
              <a:buFont typeface="Wingdings" panose="05000000000000000000" pitchFamily="2" charset="2"/>
              <a:buChar char="Ø"/>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使用不同窗函数时的算法性能</a:t>
            </a:r>
          </a:p>
          <a:p>
            <a:pPr algn="just"/>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计划引入汉明窗、汉宁窗、布莱克曼窗、布莱克曼</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哈里斯窗等，并研究其对算法性能的影响。</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2000"/>
              </a:lnSpc>
              <a:spcBef>
                <a:spcPts val="1200"/>
              </a:spcBef>
              <a:spcAft>
                <a:spcPts val="320"/>
              </a:spcAft>
              <a:buFont typeface="Wingdings" panose="05000000000000000000" pitchFamily="2" charset="2"/>
              <a:buChar char="Ø"/>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不同信噪比</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信干比的影响下的算法性能</a:t>
            </a:r>
          </a:p>
          <a:p>
            <a:pPr algn="just"/>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计划研究不同</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SNR/SIR</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下，各种算法的性能，探索各个算法在低信噪比、高信噪比或是低信干比、高信干比下的表现及差异。</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2000"/>
              </a:lnSpc>
              <a:spcBef>
                <a:spcPts val="1200"/>
              </a:spcBef>
              <a:spcAft>
                <a:spcPts val="320"/>
              </a:spcAft>
              <a:buFont typeface="Wingdings" panose="05000000000000000000" pitchFamily="2" charset="2"/>
              <a:buChar char="Ø"/>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4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目标频率落入采样间隔不同位置时的算法性能</a:t>
            </a:r>
          </a:p>
          <a:p>
            <a:pPr algn="just"/>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计划研究当目标频率落在谱线间隔不同位置时，不同算法的表现和差异。</a:t>
            </a:r>
          </a:p>
        </p:txBody>
      </p:sp>
      <p:sp>
        <p:nvSpPr>
          <p:cNvPr id="5" name="文本框 10">
            <a:extLst>
              <a:ext uri="{FF2B5EF4-FFF2-40B4-BE49-F238E27FC236}">
                <a16:creationId xmlns:a16="http://schemas.microsoft.com/office/drawing/2014/main" id="{ADC36B87-81F8-DE6B-1A2A-0691F8E045AF}"/>
              </a:ext>
            </a:extLst>
          </p:cNvPr>
          <p:cNvSpPr txBox="1"/>
          <p:nvPr/>
        </p:nvSpPr>
        <p:spPr>
          <a:xfrm>
            <a:off x="629815" y="687838"/>
            <a:ext cx="4445001" cy="461665"/>
          </a:xfrm>
          <a:prstGeom prst="rect">
            <a:avLst/>
          </a:prstGeom>
          <a:noFill/>
        </p:spPr>
        <p:txBody>
          <a:bodyPr wrap="square" rtlCol="0">
            <a:spAutoFit/>
          </a:bodyPr>
          <a:lstStyle/>
          <a:p>
            <a:r>
              <a:rPr lang="zh-CN" altLang="en-US" sz="2400" dirty="0">
                <a:solidFill>
                  <a:srgbClr val="414954"/>
                </a:solidFill>
                <a:cs typeface="+mn-ea"/>
                <a:sym typeface="+mn-lt"/>
              </a:rPr>
              <a:t>仿真方案</a:t>
            </a:r>
            <a:endParaRPr lang="zh-CN" altLang="en-US" sz="1335" dirty="0">
              <a:solidFill>
                <a:srgbClr val="414954"/>
              </a:solidFill>
              <a:cs typeface="+mn-ea"/>
              <a:sym typeface="+mn-lt"/>
            </a:endParaRPr>
          </a:p>
        </p:txBody>
      </p:sp>
    </p:spTree>
    <p:extLst>
      <p:ext uri="{BB962C8B-B14F-4D97-AF65-F5344CB8AC3E}">
        <p14:creationId xmlns:p14="http://schemas.microsoft.com/office/powerpoint/2010/main" val="42579180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247707" y="2644775"/>
            <a:ext cx="5696585" cy="1568450"/>
          </a:xfrm>
          <a:prstGeom prst="rect">
            <a:avLst/>
          </a:prstGeom>
          <a:noFill/>
        </p:spPr>
        <p:txBody>
          <a:bodyPr wrap="square" lIns="91440" tIns="45720" rIns="91440" bIns="45720" rtlCol="0">
            <a:spAutoFit/>
          </a:bodyPr>
          <a:lstStyle/>
          <a:p>
            <a:pPr algn="ctr">
              <a:defRPr/>
            </a:pPr>
            <a:r>
              <a:rPr lang="en-US" altLang="zh-CN" sz="9600" b="1" dirty="0">
                <a:solidFill>
                  <a:srgbClr val="414954"/>
                </a:solidFill>
                <a:cs typeface="+mn-ea"/>
                <a:sym typeface="+mn-lt"/>
              </a:rPr>
              <a:t>THANKS</a:t>
            </a:r>
          </a:p>
        </p:txBody>
      </p:sp>
      <p:grpSp>
        <p:nvGrpSpPr>
          <p:cNvPr id="6" name="组合 5"/>
          <p:cNvGrpSpPr/>
          <p:nvPr/>
        </p:nvGrpSpPr>
        <p:grpSpPr>
          <a:xfrm>
            <a:off x="573139" y="535460"/>
            <a:ext cx="11045723" cy="5787081"/>
            <a:chOff x="429854" y="401595"/>
            <a:chExt cx="8284292" cy="4340311"/>
          </a:xfrm>
        </p:grpSpPr>
        <p:sp>
          <p:nvSpPr>
            <p:cNvPr id="7" name="任意多边形 6"/>
            <p:cNvSpPr/>
            <p:nvPr/>
          </p:nvSpPr>
          <p:spPr>
            <a:xfrm>
              <a:off x="429854" y="401595"/>
              <a:ext cx="8284292" cy="4340311"/>
            </a:xfrm>
            <a:custGeom>
              <a:avLst/>
              <a:gdLst>
                <a:gd name="connsiteX0" fmla="*/ 543697 w 8180173"/>
                <a:gd name="connsiteY0" fmla="*/ 12357 h 4053016"/>
                <a:gd name="connsiteX1" fmla="*/ 24714 w 8180173"/>
                <a:gd name="connsiteY1" fmla="*/ 679622 h 4053016"/>
                <a:gd name="connsiteX2" fmla="*/ 0 w 8180173"/>
                <a:gd name="connsiteY2" fmla="*/ 3336324 h 4053016"/>
                <a:gd name="connsiteX3" fmla="*/ 543697 w 8180173"/>
                <a:gd name="connsiteY3" fmla="*/ 4053016 h 4053016"/>
                <a:gd name="connsiteX4" fmla="*/ 7624119 w 8180173"/>
                <a:gd name="connsiteY4" fmla="*/ 4028303 h 4053016"/>
                <a:gd name="connsiteX5" fmla="*/ 8180173 w 8180173"/>
                <a:gd name="connsiteY5" fmla="*/ 3336324 h 4053016"/>
                <a:gd name="connsiteX6" fmla="*/ 8167816 w 8180173"/>
                <a:gd name="connsiteY6" fmla="*/ 667265 h 4053016"/>
                <a:gd name="connsiteX7" fmla="*/ 7648832 w 8180173"/>
                <a:gd name="connsiteY7" fmla="*/ 0 h 4053016"/>
                <a:gd name="connsiteX8" fmla="*/ 543697 w 8180173"/>
                <a:gd name="connsiteY8" fmla="*/ 12357 h 405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173" h="4053016">
                  <a:moveTo>
                    <a:pt x="543697" y="12357"/>
                  </a:moveTo>
                  <a:lnTo>
                    <a:pt x="24714" y="679622"/>
                  </a:lnTo>
                  <a:lnTo>
                    <a:pt x="0" y="3336324"/>
                  </a:lnTo>
                  <a:lnTo>
                    <a:pt x="543697" y="4053016"/>
                  </a:lnTo>
                  <a:lnTo>
                    <a:pt x="7624119" y="4028303"/>
                  </a:lnTo>
                  <a:lnTo>
                    <a:pt x="8180173" y="3336324"/>
                  </a:lnTo>
                  <a:lnTo>
                    <a:pt x="8167816" y="667265"/>
                  </a:lnTo>
                  <a:lnTo>
                    <a:pt x="7648832" y="0"/>
                  </a:lnTo>
                  <a:lnTo>
                    <a:pt x="543697" y="12357"/>
                  </a:lnTo>
                  <a:close/>
                </a:path>
              </a:pathLst>
            </a:cu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8" name="矩形 7"/>
            <p:cNvSpPr/>
            <p:nvPr/>
          </p:nvSpPr>
          <p:spPr>
            <a:xfrm>
              <a:off x="561252" y="526707"/>
              <a:ext cx="8021497" cy="4090086"/>
            </a:xfrm>
            <a:prstGeom prst="rect">
              <a:avLst/>
            </a:pr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1634092" y="3118326"/>
            <a:ext cx="543368" cy="543367"/>
          </a:xfrm>
          <a:prstGeom prst="roundRect">
            <a:avLst/>
          </a:prstGeom>
          <a:noFill/>
          <a:ln w="12700">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414954"/>
              </a:solidFill>
              <a:cs typeface="+mn-ea"/>
              <a:sym typeface="+mn-lt"/>
            </a:endParaRPr>
          </a:p>
        </p:txBody>
      </p:sp>
      <p:sp>
        <p:nvSpPr>
          <p:cNvPr id="37" name="圆角矩形 36"/>
          <p:cNvSpPr/>
          <p:nvPr/>
        </p:nvSpPr>
        <p:spPr>
          <a:xfrm>
            <a:off x="6614296" y="3118325"/>
            <a:ext cx="543368" cy="543367"/>
          </a:xfrm>
          <a:prstGeom prst="roundRect">
            <a:avLst/>
          </a:prstGeom>
          <a:noFill/>
          <a:ln w="12700">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65">
              <a:solidFill>
                <a:srgbClr val="414954"/>
              </a:solidFill>
              <a:cs typeface="+mn-ea"/>
              <a:sym typeface="+mn-lt"/>
            </a:endParaRPr>
          </a:p>
        </p:txBody>
      </p:sp>
      <p:sp>
        <p:nvSpPr>
          <p:cNvPr id="26" name="文本框 17"/>
          <p:cNvSpPr txBox="1"/>
          <p:nvPr/>
        </p:nvSpPr>
        <p:spPr>
          <a:xfrm>
            <a:off x="1608205" y="3178077"/>
            <a:ext cx="618744" cy="460375"/>
          </a:xfrm>
          <a:prstGeom prst="rect">
            <a:avLst/>
          </a:prstGeom>
          <a:noFill/>
        </p:spPr>
        <p:txBody>
          <a:bodyPr wrap="square" rtlCol="0">
            <a:spAutoFit/>
          </a:bodyPr>
          <a:lstStyle/>
          <a:p>
            <a:pPr algn="ctr">
              <a:defRPr/>
            </a:pPr>
            <a:r>
              <a:rPr lang="en-US" altLang="zh-CN" sz="2400" dirty="0">
                <a:solidFill>
                  <a:srgbClr val="414954"/>
                </a:solidFill>
                <a:cs typeface="+mn-ea"/>
                <a:sym typeface="+mn-lt"/>
              </a:rPr>
              <a:t>01</a:t>
            </a:r>
          </a:p>
        </p:txBody>
      </p:sp>
      <p:sp>
        <p:nvSpPr>
          <p:cNvPr id="36" name="文本框 10"/>
          <p:cNvSpPr txBox="1"/>
          <p:nvPr/>
        </p:nvSpPr>
        <p:spPr>
          <a:xfrm>
            <a:off x="7241443" y="3150931"/>
            <a:ext cx="3621165" cy="461665"/>
          </a:xfrm>
          <a:prstGeom prst="rect">
            <a:avLst/>
          </a:prstGeom>
          <a:noFill/>
        </p:spPr>
        <p:txBody>
          <a:bodyPr wrap="square" rtlCol="0">
            <a:spAutoFit/>
          </a:bodyPr>
          <a:lstStyle/>
          <a:p>
            <a:r>
              <a:rPr lang="zh-CN" altLang="en-US" sz="2400" dirty="0">
                <a:solidFill>
                  <a:srgbClr val="414954"/>
                </a:solidFill>
                <a:latin typeface="微软雅黑" panose="020B0503020204020204" pitchFamily="34" charset="-122"/>
                <a:ea typeface="微软雅黑" panose="020B0503020204020204" pitchFamily="34" charset="-122"/>
                <a:cs typeface="+mn-ea"/>
                <a:sym typeface="+mn-lt"/>
              </a:rPr>
              <a:t>算法概述</a:t>
            </a:r>
            <a:endParaRPr lang="zh-CN" altLang="en-US" sz="1335" dirty="0">
              <a:solidFill>
                <a:srgbClr val="414954"/>
              </a:solidFill>
              <a:latin typeface="微软雅黑" panose="020B0503020204020204" pitchFamily="34" charset="-122"/>
              <a:ea typeface="微软雅黑" panose="020B0503020204020204" pitchFamily="34" charset="-122"/>
              <a:cs typeface="+mn-ea"/>
              <a:sym typeface="+mn-lt"/>
            </a:endParaRPr>
          </a:p>
        </p:txBody>
      </p:sp>
      <p:sp>
        <p:nvSpPr>
          <p:cNvPr id="38" name="文本框 17"/>
          <p:cNvSpPr txBox="1"/>
          <p:nvPr/>
        </p:nvSpPr>
        <p:spPr>
          <a:xfrm>
            <a:off x="6622699" y="3166646"/>
            <a:ext cx="618744" cy="460375"/>
          </a:xfrm>
          <a:prstGeom prst="rect">
            <a:avLst/>
          </a:prstGeom>
          <a:noFill/>
        </p:spPr>
        <p:txBody>
          <a:bodyPr wrap="square" rtlCol="0">
            <a:spAutoFit/>
          </a:bodyPr>
          <a:lstStyle/>
          <a:p>
            <a:pPr>
              <a:defRPr/>
            </a:pPr>
            <a:r>
              <a:rPr lang="en-US" altLang="zh-CN" sz="2400" dirty="0">
                <a:solidFill>
                  <a:srgbClr val="414954"/>
                </a:solidFill>
                <a:cs typeface="+mn-ea"/>
                <a:sym typeface="+mn-lt"/>
              </a:rPr>
              <a:t>02</a:t>
            </a:r>
          </a:p>
        </p:txBody>
      </p:sp>
      <p:sp>
        <p:nvSpPr>
          <p:cNvPr id="33" name="文本框 32"/>
          <p:cNvSpPr txBox="1"/>
          <p:nvPr/>
        </p:nvSpPr>
        <p:spPr>
          <a:xfrm>
            <a:off x="4961191" y="1146757"/>
            <a:ext cx="2269619" cy="1076325"/>
          </a:xfrm>
          <a:prstGeom prst="rect">
            <a:avLst/>
          </a:prstGeom>
          <a:noFill/>
        </p:spPr>
        <p:txBody>
          <a:bodyPr vert="horz" wrap="square" rtlCol="0">
            <a:spAutoFit/>
          </a:bodyPr>
          <a:lstStyle/>
          <a:p>
            <a:pPr algn="ctr"/>
            <a:r>
              <a:rPr lang="zh-CN" altLang="en-US" sz="6400" spc="-225" dirty="0">
                <a:solidFill>
                  <a:srgbClr val="414954"/>
                </a:solidFill>
                <a:cs typeface="+mn-ea"/>
                <a:sym typeface="+mn-lt"/>
              </a:rPr>
              <a:t>目 录</a:t>
            </a:r>
          </a:p>
        </p:txBody>
      </p:sp>
      <p:sp>
        <p:nvSpPr>
          <p:cNvPr id="3" name="文本框 2"/>
          <p:cNvSpPr txBox="1"/>
          <p:nvPr/>
        </p:nvSpPr>
        <p:spPr>
          <a:xfrm>
            <a:off x="5239385" y="2056765"/>
            <a:ext cx="1772920" cy="420370"/>
          </a:xfrm>
          <a:prstGeom prst="rect">
            <a:avLst/>
          </a:prstGeom>
          <a:noFill/>
        </p:spPr>
        <p:txBody>
          <a:bodyPr vert="horz" wrap="square" rtlCol="0">
            <a:spAutoFit/>
          </a:bodyPr>
          <a:lstStyle/>
          <a:p>
            <a:pPr algn="dist"/>
            <a:r>
              <a:rPr lang="en-US" altLang="zh-CN" sz="2135" dirty="0">
                <a:solidFill>
                  <a:srgbClr val="414954"/>
                </a:solidFill>
                <a:cs typeface="+mn-ea"/>
                <a:sym typeface="+mn-lt"/>
              </a:rPr>
              <a:t>CONTENTS</a:t>
            </a:r>
          </a:p>
        </p:txBody>
      </p:sp>
      <p:sp>
        <p:nvSpPr>
          <p:cNvPr id="2" name="矩形 1"/>
          <p:cNvSpPr/>
          <p:nvPr/>
        </p:nvSpPr>
        <p:spPr>
          <a:xfrm>
            <a:off x="5303387" y="2468941"/>
            <a:ext cx="1585227" cy="24000"/>
          </a:xfrm>
          <a:prstGeom prst="rect">
            <a:avLst/>
          </a:prstGeom>
          <a:solidFill>
            <a:srgbClr val="414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414954"/>
              </a:solidFill>
              <a:cs typeface="+mn-ea"/>
              <a:sym typeface="+mn-lt"/>
            </a:endParaRPr>
          </a:p>
        </p:txBody>
      </p:sp>
      <p:grpSp>
        <p:nvGrpSpPr>
          <p:cNvPr id="20" name="组合 19"/>
          <p:cNvGrpSpPr/>
          <p:nvPr/>
        </p:nvGrpSpPr>
        <p:grpSpPr>
          <a:xfrm>
            <a:off x="573139" y="535460"/>
            <a:ext cx="11045723" cy="5787081"/>
            <a:chOff x="429854" y="401595"/>
            <a:chExt cx="8284292" cy="4340311"/>
          </a:xfrm>
        </p:grpSpPr>
        <p:sp>
          <p:nvSpPr>
            <p:cNvPr id="21" name="任意多边形 20"/>
            <p:cNvSpPr/>
            <p:nvPr/>
          </p:nvSpPr>
          <p:spPr>
            <a:xfrm>
              <a:off x="429854" y="401595"/>
              <a:ext cx="8284292" cy="4340311"/>
            </a:xfrm>
            <a:custGeom>
              <a:avLst/>
              <a:gdLst>
                <a:gd name="connsiteX0" fmla="*/ 543697 w 8180173"/>
                <a:gd name="connsiteY0" fmla="*/ 12357 h 4053016"/>
                <a:gd name="connsiteX1" fmla="*/ 24714 w 8180173"/>
                <a:gd name="connsiteY1" fmla="*/ 679622 h 4053016"/>
                <a:gd name="connsiteX2" fmla="*/ 0 w 8180173"/>
                <a:gd name="connsiteY2" fmla="*/ 3336324 h 4053016"/>
                <a:gd name="connsiteX3" fmla="*/ 543697 w 8180173"/>
                <a:gd name="connsiteY3" fmla="*/ 4053016 h 4053016"/>
                <a:gd name="connsiteX4" fmla="*/ 7624119 w 8180173"/>
                <a:gd name="connsiteY4" fmla="*/ 4028303 h 4053016"/>
                <a:gd name="connsiteX5" fmla="*/ 8180173 w 8180173"/>
                <a:gd name="connsiteY5" fmla="*/ 3336324 h 4053016"/>
                <a:gd name="connsiteX6" fmla="*/ 8167816 w 8180173"/>
                <a:gd name="connsiteY6" fmla="*/ 667265 h 4053016"/>
                <a:gd name="connsiteX7" fmla="*/ 7648832 w 8180173"/>
                <a:gd name="connsiteY7" fmla="*/ 0 h 4053016"/>
                <a:gd name="connsiteX8" fmla="*/ 543697 w 8180173"/>
                <a:gd name="connsiteY8" fmla="*/ 12357 h 405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173" h="4053016">
                  <a:moveTo>
                    <a:pt x="543697" y="12357"/>
                  </a:moveTo>
                  <a:lnTo>
                    <a:pt x="24714" y="679622"/>
                  </a:lnTo>
                  <a:lnTo>
                    <a:pt x="0" y="3336324"/>
                  </a:lnTo>
                  <a:lnTo>
                    <a:pt x="543697" y="4053016"/>
                  </a:lnTo>
                  <a:lnTo>
                    <a:pt x="7624119" y="4028303"/>
                  </a:lnTo>
                  <a:lnTo>
                    <a:pt x="8180173" y="3336324"/>
                  </a:lnTo>
                  <a:lnTo>
                    <a:pt x="8167816" y="667265"/>
                  </a:lnTo>
                  <a:lnTo>
                    <a:pt x="7648832" y="0"/>
                  </a:lnTo>
                  <a:lnTo>
                    <a:pt x="543697" y="12357"/>
                  </a:lnTo>
                  <a:close/>
                </a:path>
              </a:pathLst>
            </a:cu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22" name="矩形 21"/>
            <p:cNvSpPr/>
            <p:nvPr/>
          </p:nvSpPr>
          <p:spPr>
            <a:xfrm>
              <a:off x="561252" y="526707"/>
              <a:ext cx="8021497" cy="4090086"/>
            </a:xfrm>
            <a:prstGeom prst="rect">
              <a:avLst/>
            </a:pr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sp>
        <p:nvSpPr>
          <p:cNvPr id="23"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
        <p:nvSpPr>
          <p:cNvPr id="4" name="文本框 10">
            <a:extLst>
              <a:ext uri="{FF2B5EF4-FFF2-40B4-BE49-F238E27FC236}">
                <a16:creationId xmlns:a16="http://schemas.microsoft.com/office/drawing/2014/main" id="{0345680B-23E5-2A9F-3DF9-428BD1AE580D}"/>
              </a:ext>
            </a:extLst>
          </p:cNvPr>
          <p:cNvSpPr txBox="1"/>
          <p:nvPr/>
        </p:nvSpPr>
        <p:spPr>
          <a:xfrm>
            <a:off x="2209804" y="3150657"/>
            <a:ext cx="3621165" cy="461665"/>
          </a:xfrm>
          <a:prstGeom prst="rect">
            <a:avLst/>
          </a:prstGeom>
          <a:noFill/>
        </p:spPr>
        <p:txBody>
          <a:bodyPr wrap="square" rtlCol="0">
            <a:spAutoFit/>
          </a:bodyPr>
          <a:lstStyle/>
          <a:p>
            <a:r>
              <a:rPr lang="zh-CN" altLang="en-US" sz="2400" dirty="0">
                <a:solidFill>
                  <a:srgbClr val="414954"/>
                </a:solidFill>
                <a:latin typeface="微软雅黑" panose="020B0503020204020204" pitchFamily="34" charset="-122"/>
                <a:ea typeface="微软雅黑" panose="020B0503020204020204" pitchFamily="34" charset="-122"/>
                <a:cs typeface="+mn-ea"/>
                <a:sym typeface="+mn-lt"/>
              </a:rPr>
              <a:t>选题背景</a:t>
            </a:r>
            <a:endParaRPr lang="zh-CN" altLang="en-US" sz="1335" dirty="0">
              <a:solidFill>
                <a:srgbClr val="414954"/>
              </a:solidFill>
              <a:latin typeface="微软雅黑" panose="020B0503020204020204" pitchFamily="34" charset="-122"/>
              <a:ea typeface="微软雅黑" panose="020B0503020204020204" pitchFamily="34" charset="-122"/>
              <a:cs typeface="+mn-ea"/>
              <a:sym typeface="+mn-lt"/>
            </a:endParaRPr>
          </a:p>
        </p:txBody>
      </p:sp>
      <p:sp>
        <p:nvSpPr>
          <p:cNvPr id="9" name="圆角矩形 24">
            <a:extLst>
              <a:ext uri="{FF2B5EF4-FFF2-40B4-BE49-F238E27FC236}">
                <a16:creationId xmlns:a16="http://schemas.microsoft.com/office/drawing/2014/main" id="{11B7F91C-A199-6EF2-B5E6-CE5E3F1423F1}"/>
              </a:ext>
            </a:extLst>
          </p:cNvPr>
          <p:cNvSpPr/>
          <p:nvPr/>
        </p:nvSpPr>
        <p:spPr>
          <a:xfrm>
            <a:off x="1634092" y="4283803"/>
            <a:ext cx="543368" cy="543367"/>
          </a:xfrm>
          <a:prstGeom prst="roundRect">
            <a:avLst/>
          </a:prstGeom>
          <a:noFill/>
          <a:ln w="12700">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414954"/>
              </a:solidFill>
              <a:cs typeface="+mn-ea"/>
              <a:sym typeface="+mn-lt"/>
            </a:endParaRPr>
          </a:p>
        </p:txBody>
      </p:sp>
      <p:sp>
        <p:nvSpPr>
          <p:cNvPr id="12" name="文本框 17">
            <a:extLst>
              <a:ext uri="{FF2B5EF4-FFF2-40B4-BE49-F238E27FC236}">
                <a16:creationId xmlns:a16="http://schemas.microsoft.com/office/drawing/2014/main" id="{82B04BD8-3471-70BB-0901-AEF7DD0081B1}"/>
              </a:ext>
            </a:extLst>
          </p:cNvPr>
          <p:cNvSpPr txBox="1"/>
          <p:nvPr/>
        </p:nvSpPr>
        <p:spPr>
          <a:xfrm>
            <a:off x="1608205" y="4343554"/>
            <a:ext cx="618744" cy="460375"/>
          </a:xfrm>
          <a:prstGeom prst="rect">
            <a:avLst/>
          </a:prstGeom>
          <a:noFill/>
        </p:spPr>
        <p:txBody>
          <a:bodyPr wrap="square" rtlCol="0">
            <a:spAutoFit/>
          </a:bodyPr>
          <a:lstStyle/>
          <a:p>
            <a:pPr algn="ctr">
              <a:defRPr/>
            </a:pPr>
            <a:r>
              <a:rPr lang="en-US" altLang="zh-CN" sz="2400" dirty="0">
                <a:solidFill>
                  <a:srgbClr val="414954"/>
                </a:solidFill>
                <a:cs typeface="+mn-ea"/>
                <a:sym typeface="+mn-lt"/>
              </a:rPr>
              <a:t>03</a:t>
            </a:r>
          </a:p>
        </p:txBody>
      </p:sp>
      <p:sp>
        <p:nvSpPr>
          <p:cNvPr id="15" name="文本框 10">
            <a:extLst>
              <a:ext uri="{FF2B5EF4-FFF2-40B4-BE49-F238E27FC236}">
                <a16:creationId xmlns:a16="http://schemas.microsoft.com/office/drawing/2014/main" id="{300FB4C3-EB7C-AB25-657A-CACDB63E85B6}"/>
              </a:ext>
            </a:extLst>
          </p:cNvPr>
          <p:cNvSpPr txBox="1"/>
          <p:nvPr/>
        </p:nvSpPr>
        <p:spPr>
          <a:xfrm>
            <a:off x="2177460" y="4365505"/>
            <a:ext cx="3621165" cy="461665"/>
          </a:xfrm>
          <a:prstGeom prst="rect">
            <a:avLst/>
          </a:prstGeom>
          <a:noFill/>
        </p:spPr>
        <p:txBody>
          <a:bodyPr wrap="square" rtlCol="0">
            <a:spAutoFit/>
          </a:bodyPr>
          <a:lstStyle/>
          <a:p>
            <a:r>
              <a:rPr lang="zh-CN" altLang="en-US" sz="2400" dirty="0">
                <a:solidFill>
                  <a:srgbClr val="414954"/>
                </a:solidFill>
                <a:latin typeface="微软雅黑" panose="020B0503020204020204" pitchFamily="34" charset="-122"/>
                <a:ea typeface="微软雅黑" panose="020B0503020204020204" pitchFamily="34" charset="-122"/>
                <a:cs typeface="+mn-ea"/>
                <a:sym typeface="+mn-lt"/>
              </a:rPr>
              <a:t>仿真实现</a:t>
            </a:r>
            <a:endParaRPr lang="zh-CN" altLang="en-US" sz="1335" dirty="0">
              <a:solidFill>
                <a:srgbClr val="414954"/>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1"/>
          <p:cNvSpPr txBox="1"/>
          <p:nvPr/>
        </p:nvSpPr>
        <p:spPr>
          <a:xfrm>
            <a:off x="3928269" y="1839189"/>
            <a:ext cx="4335463" cy="1076325"/>
          </a:xfrm>
          <a:prstGeom prst="rect">
            <a:avLst/>
          </a:prstGeom>
          <a:noFill/>
        </p:spPr>
        <p:txBody>
          <a:bodyPr wrap="square" lIns="91440" tIns="45720" rIns="91440" bIns="45720" rtlCol="0">
            <a:spAutoFit/>
          </a:bodyPr>
          <a:lstStyle/>
          <a:p>
            <a:pPr algn="ctr"/>
            <a:r>
              <a:rPr lang="en-US" altLang="zh-CN" sz="6400" dirty="0">
                <a:solidFill>
                  <a:srgbClr val="414954"/>
                </a:solidFill>
                <a:cs typeface="+mn-ea"/>
                <a:sym typeface="+mn-lt"/>
              </a:rPr>
              <a:t>PART 01</a:t>
            </a:r>
            <a:endParaRPr lang="zh-CN" altLang="en-US" sz="6400" dirty="0">
              <a:solidFill>
                <a:srgbClr val="414954"/>
              </a:solidFill>
              <a:cs typeface="+mn-ea"/>
              <a:sym typeface="+mn-lt"/>
            </a:endParaRPr>
          </a:p>
        </p:txBody>
      </p:sp>
      <p:sp>
        <p:nvSpPr>
          <p:cNvPr id="8" name="文本框 10"/>
          <p:cNvSpPr txBox="1"/>
          <p:nvPr/>
        </p:nvSpPr>
        <p:spPr>
          <a:xfrm>
            <a:off x="2255573" y="3118147"/>
            <a:ext cx="7680853" cy="830997"/>
          </a:xfrm>
          <a:prstGeom prst="rect">
            <a:avLst/>
          </a:prstGeom>
          <a:noFill/>
        </p:spPr>
        <p:txBody>
          <a:bodyPr wrap="square" rtlCol="0">
            <a:spAutoFit/>
          </a:bodyPr>
          <a:lstStyle/>
          <a:p>
            <a:pPr algn="ctr"/>
            <a:r>
              <a:rPr lang="zh-CN" altLang="en-US" sz="4800" b="1" dirty="0">
                <a:solidFill>
                  <a:srgbClr val="414954"/>
                </a:solidFill>
                <a:cs typeface="+mn-ea"/>
                <a:sym typeface="+mn-lt"/>
              </a:rPr>
              <a:t>选题背景</a:t>
            </a:r>
            <a:endParaRPr lang="en-US" altLang="zh-CN" sz="4800" b="1" dirty="0">
              <a:solidFill>
                <a:srgbClr val="414954"/>
              </a:solidFill>
              <a:cs typeface="+mn-ea"/>
              <a:sym typeface="+mn-lt"/>
            </a:endParaRPr>
          </a:p>
        </p:txBody>
      </p:sp>
      <p:grpSp>
        <p:nvGrpSpPr>
          <p:cNvPr id="9" name="组合 8"/>
          <p:cNvGrpSpPr/>
          <p:nvPr/>
        </p:nvGrpSpPr>
        <p:grpSpPr>
          <a:xfrm>
            <a:off x="573139" y="535460"/>
            <a:ext cx="11045723" cy="5787081"/>
            <a:chOff x="429854" y="401595"/>
            <a:chExt cx="8284292" cy="4340311"/>
          </a:xfrm>
        </p:grpSpPr>
        <p:sp>
          <p:nvSpPr>
            <p:cNvPr id="10" name="任意多边形 9"/>
            <p:cNvSpPr/>
            <p:nvPr/>
          </p:nvSpPr>
          <p:spPr>
            <a:xfrm>
              <a:off x="429854" y="401595"/>
              <a:ext cx="8284292" cy="4340311"/>
            </a:xfrm>
            <a:custGeom>
              <a:avLst/>
              <a:gdLst>
                <a:gd name="connsiteX0" fmla="*/ 543697 w 8180173"/>
                <a:gd name="connsiteY0" fmla="*/ 12357 h 4053016"/>
                <a:gd name="connsiteX1" fmla="*/ 24714 w 8180173"/>
                <a:gd name="connsiteY1" fmla="*/ 679622 h 4053016"/>
                <a:gd name="connsiteX2" fmla="*/ 0 w 8180173"/>
                <a:gd name="connsiteY2" fmla="*/ 3336324 h 4053016"/>
                <a:gd name="connsiteX3" fmla="*/ 543697 w 8180173"/>
                <a:gd name="connsiteY3" fmla="*/ 4053016 h 4053016"/>
                <a:gd name="connsiteX4" fmla="*/ 7624119 w 8180173"/>
                <a:gd name="connsiteY4" fmla="*/ 4028303 h 4053016"/>
                <a:gd name="connsiteX5" fmla="*/ 8180173 w 8180173"/>
                <a:gd name="connsiteY5" fmla="*/ 3336324 h 4053016"/>
                <a:gd name="connsiteX6" fmla="*/ 8167816 w 8180173"/>
                <a:gd name="connsiteY6" fmla="*/ 667265 h 4053016"/>
                <a:gd name="connsiteX7" fmla="*/ 7648832 w 8180173"/>
                <a:gd name="connsiteY7" fmla="*/ 0 h 4053016"/>
                <a:gd name="connsiteX8" fmla="*/ 543697 w 8180173"/>
                <a:gd name="connsiteY8" fmla="*/ 12357 h 405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173" h="4053016">
                  <a:moveTo>
                    <a:pt x="543697" y="12357"/>
                  </a:moveTo>
                  <a:lnTo>
                    <a:pt x="24714" y="679622"/>
                  </a:lnTo>
                  <a:lnTo>
                    <a:pt x="0" y="3336324"/>
                  </a:lnTo>
                  <a:lnTo>
                    <a:pt x="543697" y="4053016"/>
                  </a:lnTo>
                  <a:lnTo>
                    <a:pt x="7624119" y="4028303"/>
                  </a:lnTo>
                  <a:lnTo>
                    <a:pt x="8180173" y="3336324"/>
                  </a:lnTo>
                  <a:lnTo>
                    <a:pt x="8167816" y="667265"/>
                  </a:lnTo>
                  <a:lnTo>
                    <a:pt x="7648832" y="0"/>
                  </a:lnTo>
                  <a:lnTo>
                    <a:pt x="543697" y="12357"/>
                  </a:lnTo>
                  <a:close/>
                </a:path>
              </a:pathLst>
            </a:cu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11" name="矩形 10"/>
            <p:cNvSpPr/>
            <p:nvPr/>
          </p:nvSpPr>
          <p:spPr>
            <a:xfrm>
              <a:off x="561252" y="526707"/>
              <a:ext cx="8021497" cy="4090086"/>
            </a:xfrm>
            <a:prstGeom prst="rect">
              <a:avLst/>
            </a:pr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sp>
        <p:nvSpPr>
          <p:cNvPr id="12" name="矩形 11"/>
          <p:cNvSpPr/>
          <p:nvPr/>
        </p:nvSpPr>
        <p:spPr>
          <a:xfrm>
            <a:off x="5303387" y="2850637"/>
            <a:ext cx="1585227" cy="24000"/>
          </a:xfrm>
          <a:prstGeom prst="rect">
            <a:avLst/>
          </a:prstGeom>
          <a:solidFill>
            <a:srgbClr val="414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414954"/>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0"/>
          <p:cNvSpPr txBox="1"/>
          <p:nvPr/>
        </p:nvSpPr>
        <p:spPr>
          <a:xfrm>
            <a:off x="619655" y="664547"/>
            <a:ext cx="4456292" cy="461665"/>
          </a:xfrm>
          <a:prstGeom prst="rect">
            <a:avLst/>
          </a:prstGeom>
          <a:noFill/>
        </p:spPr>
        <p:txBody>
          <a:bodyPr wrap="square" rtlCol="0">
            <a:spAutoFit/>
          </a:bodyPr>
          <a:lstStyle/>
          <a:p>
            <a:r>
              <a:rPr lang="zh-CN" altLang="en-US" sz="2400" dirty="0">
                <a:solidFill>
                  <a:srgbClr val="414954"/>
                </a:solidFill>
                <a:cs typeface="+mn-ea"/>
                <a:sym typeface="+mn-lt"/>
              </a:rPr>
              <a:t>选题背景</a:t>
            </a:r>
            <a:endParaRPr lang="en-US" altLang="zh-CN" sz="2400" dirty="0">
              <a:solidFill>
                <a:srgbClr val="414954"/>
              </a:solidFill>
              <a:cs typeface="+mn-ea"/>
              <a:sym typeface="+mn-lt"/>
            </a:endParaRPr>
          </a:p>
        </p:txBody>
      </p:sp>
      <p:sp>
        <p:nvSpPr>
          <p:cNvPr id="27" name="矩形 22"/>
          <p:cNvSpPr/>
          <p:nvPr/>
        </p:nvSpPr>
        <p:spPr bwMode="auto">
          <a:xfrm>
            <a:off x="6939280" y="1815701"/>
            <a:ext cx="4743450" cy="3787140"/>
          </a:xfrm>
          <a:prstGeom prst="rect">
            <a:avLst/>
          </a:prstGeom>
          <a:blipFill dpi="0" rotWithShape="1">
            <a:blip r:embed="rId3" cstate="screen">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lt1"/>
              </a:solidFill>
              <a:cs typeface="+mn-ea"/>
              <a:sym typeface="+mn-lt"/>
            </a:endParaRPr>
          </a:p>
        </p:txBody>
      </p:sp>
      <p:sp>
        <p:nvSpPr>
          <p:cNvPr id="4" name="文本框 1"/>
          <p:cNvSpPr txBox="1"/>
          <p:nvPr/>
        </p:nvSpPr>
        <p:spPr>
          <a:xfrm>
            <a:off x="619655" y="1576304"/>
            <a:ext cx="5953865" cy="5068335"/>
          </a:xfrm>
          <a:prstGeom prst="rect">
            <a:avLst/>
          </a:prstGeom>
          <a:noFill/>
        </p:spPr>
        <p:txBody>
          <a:bodyPr lIns="91440" tIns="45720" rIns="91440" bIns="45720" anchor="t" anchorCtr="0"/>
          <a:lstStyle/>
          <a:p>
            <a:pPr>
              <a:lnSpc>
                <a:spcPct val="130000"/>
              </a:lnSpc>
              <a:spcBef>
                <a:spcPts val="0"/>
              </a:spcBef>
              <a:spcAft>
                <a:spcPts val="0"/>
              </a:spcAft>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nSpc>
                <a:spcPct val="130000"/>
              </a:lnSpc>
            </a:pPr>
            <a:r>
              <a:rPr lang="zh-CN" altLang="en-US" sz="1600" kern="100" dirty="0">
                <a:effectLst/>
                <a:latin typeface="微软雅黑" panose="020B0503020204020204" pitchFamily="34" charset="-122"/>
                <a:ea typeface="微软雅黑" panose="020B0503020204020204" pitchFamily="34" charset="-122"/>
                <a:cs typeface="宋体" panose="02010600030101010101" pitchFamily="2" charset="-122"/>
              </a:rPr>
              <a:t>频率估计是通信领域</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的经典课题，在</a:t>
            </a:r>
            <a:r>
              <a:rPr lang="zh-CN" altLang="zh-CN" sz="1600" kern="100" dirty="0">
                <a:effectLst/>
                <a:latin typeface="微软雅黑" panose="020B0503020204020204" pitchFamily="34" charset="-122"/>
                <a:ea typeface="微软雅黑" panose="020B0503020204020204" pitchFamily="34" charset="-122"/>
                <a:cs typeface="宋体" panose="02010600030101010101" pitchFamily="2" charset="-122"/>
              </a:rPr>
              <a:t>军事、雷达、无线通信等领域</a:t>
            </a:r>
            <a:r>
              <a:rPr lang="zh-CN" altLang="en-US" sz="1600" kern="100" dirty="0">
                <a:effectLst/>
                <a:latin typeface="微软雅黑" panose="020B0503020204020204" pitchFamily="34" charset="-122"/>
                <a:ea typeface="微软雅黑" panose="020B0503020204020204" pitchFamily="34" charset="-122"/>
                <a:cs typeface="宋体" panose="02010600030101010101" pitchFamily="2" charset="-122"/>
              </a:rPr>
              <a:t>有着广泛应用</a:t>
            </a:r>
            <a:r>
              <a:rPr lang="zh-CN" altLang="zh-CN" sz="1600" kern="100" dirty="0">
                <a:effectLst/>
                <a:latin typeface="微软雅黑" panose="020B0503020204020204" pitchFamily="34" charset="-122"/>
                <a:ea typeface="微软雅黑" panose="020B0503020204020204" pitchFamily="34" charset="-122"/>
                <a:cs typeface="宋体" panose="02010600030101010101" pitchFamily="2" charset="-122"/>
              </a:rPr>
              <a:t>。</a:t>
            </a:r>
            <a:endParaRPr lang="en-US" alt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30000"/>
              </a:lnSpc>
            </a:pPr>
            <a:endParaRPr lang="en-US" altLang="zh-CN" sz="1600" kern="100" dirty="0">
              <a:latin typeface="微软雅黑" panose="020B0503020204020204" pitchFamily="34" charset="-122"/>
              <a:ea typeface="微软雅黑" panose="020B0503020204020204" pitchFamily="34" charset="-122"/>
              <a:cs typeface="宋体" panose="02010600030101010101" pitchFamily="2" charset="-122"/>
            </a:endParaRPr>
          </a:p>
          <a:p>
            <a:pPr>
              <a:lnSpc>
                <a:spcPct val="130000"/>
              </a:lnSpc>
            </a:pPr>
            <a:r>
              <a:rPr lang="zh-CN" altLang="en-US" sz="1600" kern="100" dirty="0">
                <a:effectLst/>
                <a:latin typeface="微软雅黑" panose="020B0503020204020204" pitchFamily="34" charset="-122"/>
                <a:ea typeface="微软雅黑" panose="020B0503020204020204" pitchFamily="34" charset="-122"/>
                <a:cs typeface="宋体" panose="02010600030101010101" pitchFamily="2" charset="-122"/>
              </a:rPr>
              <a:t>近年来，</a:t>
            </a:r>
            <a:r>
              <a:rPr lang="zh-CN" altLang="zh-CN" sz="1600" kern="100" dirty="0">
                <a:effectLst/>
                <a:latin typeface="微软雅黑" panose="020B0503020204020204" pitchFamily="34" charset="-122"/>
                <a:ea typeface="微软雅黑" panose="020B0503020204020204" pitchFamily="34" charset="-122"/>
                <a:cs typeface="宋体" panose="02010600030101010101" pitchFamily="2" charset="-122"/>
              </a:rPr>
              <a:t>随着移动互联网和物联网的快速发展，频率估计在无线通信系统中的应用需求也日渐增多，精确的频率估计算法有助于提升无线通信系统的服务质量和用户体验，为相关产业注入新的动力和活力。</a:t>
            </a:r>
            <a:endParaRPr lang="en-US" alt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30000"/>
              </a:lnSpc>
            </a:pPr>
            <a:endParaRPr lang="zh-CN" altLang="zh-CN" sz="1600" kern="100" dirty="0">
              <a:effectLst/>
              <a:latin typeface="微软雅黑" panose="020B0503020204020204" pitchFamily="34" charset="-122"/>
              <a:ea typeface="微软雅黑" panose="020B0503020204020204" pitchFamily="34" charset="-122"/>
            </a:endParaRPr>
          </a:p>
          <a:p>
            <a:pPr>
              <a:lnSpc>
                <a:spcPct val="130000"/>
              </a:lnSpc>
            </a:pPr>
            <a:r>
              <a:rPr lang="zh-CN" altLang="zh-CN" sz="1600" kern="100" dirty="0">
                <a:effectLst/>
                <a:latin typeface="微软雅黑" panose="020B0503020204020204" pitchFamily="34" charset="-122"/>
                <a:ea typeface="微软雅黑" panose="020B0503020204020204" pitchFamily="34" charset="-122"/>
                <a:cs typeface="宋体" panose="02010600030101010101" pitchFamily="2" charset="-122"/>
              </a:rPr>
              <a:t>对淹没在噪声中的正弦波信号频率进行快速估计是参数估计中的经典问题，目前国内外已有学者提出了不少方法。针对正弦波频率的快速估计，最常用的是基于离散傅里叶变换（</a:t>
            </a:r>
            <a:r>
              <a:rPr lang="en-US" altLang="zh-CN" sz="1600" kern="100" dirty="0">
                <a:effectLst/>
                <a:latin typeface="微软雅黑" panose="020B0503020204020204" pitchFamily="34" charset="-122"/>
                <a:ea typeface="微软雅黑" panose="020B0503020204020204" pitchFamily="34" charset="-122"/>
                <a:cs typeface="宋体" panose="02010600030101010101" pitchFamily="2" charset="-122"/>
              </a:rPr>
              <a:t>DFT</a:t>
            </a:r>
            <a:r>
              <a:rPr lang="zh-CN" altLang="zh-CN" sz="1600" kern="100" dirty="0">
                <a:effectLst/>
                <a:latin typeface="微软雅黑" panose="020B0503020204020204" pitchFamily="34" charset="-122"/>
                <a:ea typeface="微软雅黑" panose="020B0503020204020204" pitchFamily="34" charset="-122"/>
                <a:cs typeface="宋体" panose="02010600030101010101" pitchFamily="2" charset="-122"/>
              </a:rPr>
              <a:t>）的各类频率估计算法。</a:t>
            </a:r>
            <a:endParaRPr lang="en-US" alt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30000"/>
              </a:lnSpc>
            </a:pPr>
            <a:endParaRPr lang="en-US" altLang="zh-CN" sz="1600" kern="100" dirty="0">
              <a:latin typeface="微软雅黑" panose="020B0503020204020204" pitchFamily="34" charset="-122"/>
              <a:ea typeface="微软雅黑" panose="020B0503020204020204" pitchFamily="34" charset="-122"/>
            </a:endParaRPr>
          </a:p>
          <a:p>
            <a:pPr>
              <a:lnSpc>
                <a:spcPct val="130000"/>
              </a:lnSpc>
            </a:pPr>
            <a:endParaRPr lang="zh-CN" altLang="zh-CN" sz="1600" kern="100" dirty="0">
              <a:effectLst/>
              <a:latin typeface="微软雅黑" panose="020B0503020204020204" pitchFamily="34" charset="-122"/>
              <a:ea typeface="微软雅黑" panose="020B0503020204020204" pitchFamily="34" charset="-122"/>
            </a:endParaRPr>
          </a:p>
          <a:p>
            <a:pPr>
              <a:lnSpc>
                <a:spcPct val="130000"/>
              </a:lnSpc>
            </a:pPr>
            <a:endParaRPr lang="en-US" alt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30000"/>
              </a:lnSpc>
              <a:spcBef>
                <a:spcPts val="0"/>
              </a:spcBef>
              <a:spcAft>
                <a:spcPts val="0"/>
              </a:spcAft>
            </a:pP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ts val="0"/>
              </a:spcBef>
              <a:spcAft>
                <a:spcPts val="0"/>
              </a:spcAft>
            </a:pP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p:nvPr/>
        </p:nvSpPr>
        <p:spPr>
          <a:xfrm>
            <a:off x="3928269" y="1839189"/>
            <a:ext cx="4335463" cy="1076325"/>
          </a:xfrm>
          <a:prstGeom prst="rect">
            <a:avLst/>
          </a:prstGeom>
          <a:noFill/>
        </p:spPr>
        <p:txBody>
          <a:bodyPr wrap="square" lIns="91440" tIns="45720" rIns="91440" bIns="45720" rtlCol="0">
            <a:spAutoFit/>
          </a:bodyPr>
          <a:lstStyle/>
          <a:p>
            <a:pPr algn="ctr"/>
            <a:r>
              <a:rPr lang="en-US" altLang="zh-CN" sz="6400" dirty="0">
                <a:solidFill>
                  <a:srgbClr val="414954"/>
                </a:solidFill>
                <a:cs typeface="+mn-ea"/>
                <a:sym typeface="+mn-lt"/>
              </a:rPr>
              <a:t>PART 02</a:t>
            </a:r>
            <a:endParaRPr lang="zh-CN" altLang="en-US" sz="6400" dirty="0">
              <a:solidFill>
                <a:srgbClr val="414954"/>
              </a:solidFill>
              <a:cs typeface="+mn-ea"/>
              <a:sym typeface="+mn-lt"/>
            </a:endParaRPr>
          </a:p>
        </p:txBody>
      </p:sp>
      <p:grpSp>
        <p:nvGrpSpPr>
          <p:cNvPr id="7" name="组合 6"/>
          <p:cNvGrpSpPr/>
          <p:nvPr/>
        </p:nvGrpSpPr>
        <p:grpSpPr>
          <a:xfrm>
            <a:off x="573139" y="535460"/>
            <a:ext cx="11045723" cy="5787081"/>
            <a:chOff x="429854" y="401595"/>
            <a:chExt cx="8284292" cy="4340311"/>
          </a:xfrm>
        </p:grpSpPr>
        <p:sp>
          <p:nvSpPr>
            <p:cNvPr id="8" name="任意多边形 7"/>
            <p:cNvSpPr/>
            <p:nvPr/>
          </p:nvSpPr>
          <p:spPr>
            <a:xfrm>
              <a:off x="429854" y="401595"/>
              <a:ext cx="8284292" cy="4340311"/>
            </a:xfrm>
            <a:custGeom>
              <a:avLst/>
              <a:gdLst>
                <a:gd name="connsiteX0" fmla="*/ 543697 w 8180173"/>
                <a:gd name="connsiteY0" fmla="*/ 12357 h 4053016"/>
                <a:gd name="connsiteX1" fmla="*/ 24714 w 8180173"/>
                <a:gd name="connsiteY1" fmla="*/ 679622 h 4053016"/>
                <a:gd name="connsiteX2" fmla="*/ 0 w 8180173"/>
                <a:gd name="connsiteY2" fmla="*/ 3336324 h 4053016"/>
                <a:gd name="connsiteX3" fmla="*/ 543697 w 8180173"/>
                <a:gd name="connsiteY3" fmla="*/ 4053016 h 4053016"/>
                <a:gd name="connsiteX4" fmla="*/ 7624119 w 8180173"/>
                <a:gd name="connsiteY4" fmla="*/ 4028303 h 4053016"/>
                <a:gd name="connsiteX5" fmla="*/ 8180173 w 8180173"/>
                <a:gd name="connsiteY5" fmla="*/ 3336324 h 4053016"/>
                <a:gd name="connsiteX6" fmla="*/ 8167816 w 8180173"/>
                <a:gd name="connsiteY6" fmla="*/ 667265 h 4053016"/>
                <a:gd name="connsiteX7" fmla="*/ 7648832 w 8180173"/>
                <a:gd name="connsiteY7" fmla="*/ 0 h 4053016"/>
                <a:gd name="connsiteX8" fmla="*/ 543697 w 8180173"/>
                <a:gd name="connsiteY8" fmla="*/ 12357 h 405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173" h="4053016">
                  <a:moveTo>
                    <a:pt x="543697" y="12357"/>
                  </a:moveTo>
                  <a:lnTo>
                    <a:pt x="24714" y="679622"/>
                  </a:lnTo>
                  <a:lnTo>
                    <a:pt x="0" y="3336324"/>
                  </a:lnTo>
                  <a:lnTo>
                    <a:pt x="543697" y="4053016"/>
                  </a:lnTo>
                  <a:lnTo>
                    <a:pt x="7624119" y="4028303"/>
                  </a:lnTo>
                  <a:lnTo>
                    <a:pt x="8180173" y="3336324"/>
                  </a:lnTo>
                  <a:lnTo>
                    <a:pt x="8167816" y="667265"/>
                  </a:lnTo>
                  <a:lnTo>
                    <a:pt x="7648832" y="0"/>
                  </a:lnTo>
                  <a:lnTo>
                    <a:pt x="543697" y="12357"/>
                  </a:lnTo>
                  <a:close/>
                </a:path>
              </a:pathLst>
            </a:cu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9" name="矩形 8"/>
            <p:cNvSpPr/>
            <p:nvPr/>
          </p:nvSpPr>
          <p:spPr>
            <a:xfrm>
              <a:off x="561252" y="526707"/>
              <a:ext cx="8021497" cy="4090086"/>
            </a:xfrm>
            <a:prstGeom prst="rect">
              <a:avLst/>
            </a:prstGeom>
            <a:noFill/>
            <a:ln w="9525">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sp>
        <p:nvSpPr>
          <p:cNvPr id="10" name="矩形 9"/>
          <p:cNvSpPr/>
          <p:nvPr/>
        </p:nvSpPr>
        <p:spPr>
          <a:xfrm>
            <a:off x="5303387" y="2850637"/>
            <a:ext cx="1585227" cy="24000"/>
          </a:xfrm>
          <a:prstGeom prst="rect">
            <a:avLst/>
          </a:prstGeom>
          <a:solidFill>
            <a:srgbClr val="414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414954"/>
              </a:solidFill>
              <a:cs typeface="+mn-ea"/>
              <a:sym typeface="+mn-lt"/>
            </a:endParaRPr>
          </a:p>
        </p:txBody>
      </p:sp>
      <p:sp>
        <p:nvSpPr>
          <p:cNvPr id="11" name="文本框 10"/>
          <p:cNvSpPr txBox="1"/>
          <p:nvPr/>
        </p:nvSpPr>
        <p:spPr>
          <a:xfrm>
            <a:off x="3277009" y="3118147"/>
            <a:ext cx="5637981" cy="830997"/>
          </a:xfrm>
          <a:prstGeom prst="rect">
            <a:avLst/>
          </a:prstGeom>
          <a:noFill/>
        </p:spPr>
        <p:txBody>
          <a:bodyPr wrap="square" rtlCol="0">
            <a:spAutoFit/>
          </a:bodyPr>
          <a:lstStyle/>
          <a:p>
            <a:pPr algn="ctr"/>
            <a:r>
              <a:rPr lang="zh-CN" altLang="en-US" sz="4800" dirty="0">
                <a:solidFill>
                  <a:srgbClr val="414954"/>
                </a:solidFill>
                <a:cs typeface="+mn-ea"/>
                <a:sym typeface="+mn-lt"/>
              </a:rPr>
              <a:t>算法概述</a:t>
            </a:r>
            <a:endParaRPr lang="en-US" altLang="zh-CN" sz="4800" dirty="0">
              <a:solidFill>
                <a:srgbClr val="414954"/>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p:nvPr/>
        </p:nvSpPr>
        <p:spPr>
          <a:xfrm>
            <a:off x="999622" y="1751008"/>
            <a:ext cx="6285098" cy="3771482"/>
          </a:xfrm>
          <a:prstGeom prst="rect">
            <a:avLst/>
          </a:prstGeom>
        </p:spPr>
        <p:txBody>
          <a:bodyPr wrap="square">
            <a:spAutoFit/>
          </a:bodyPr>
          <a:lstStyle/>
          <a:p>
            <a:pPr indent="306070" algn="just">
              <a:lnSpc>
                <a:spcPct val="132000"/>
              </a:lnSpc>
              <a:spcBef>
                <a:spcPts val="1200"/>
              </a:spcBef>
              <a:spcAft>
                <a:spcPts val="320"/>
              </a:spcAft>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直接估计方法</a:t>
            </a:r>
          </a:p>
          <a:p>
            <a:pPr indent="306070" algn="l">
              <a:lnSpc>
                <a:spcPct val="150000"/>
              </a:lnSpc>
            </a:pPr>
            <a:endParaRPr lang="en-US" alt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p>
            <a:pPr indent="306070" algn="l">
              <a:lnSpc>
                <a:spcPct val="150000"/>
              </a:lnSpc>
            </a:pPr>
            <a:r>
              <a:rPr lang="zh-CN" altLang="zh-CN" sz="1800" kern="100" dirty="0">
                <a:effectLst/>
                <a:latin typeface="微软雅黑" panose="020B0503020204020204" pitchFamily="34" charset="-122"/>
                <a:ea typeface="微软雅黑" panose="020B0503020204020204" pitchFamily="34" charset="-122"/>
                <a:cs typeface="宋体" panose="02010600030101010101" pitchFamily="2" charset="-122"/>
              </a:rPr>
              <a:t>对信号进行</a:t>
            </a:r>
            <a:r>
              <a:rPr lang="en-US" altLang="zh-CN" sz="1800" kern="100" dirty="0">
                <a:effectLst/>
                <a:latin typeface="微软雅黑" panose="020B0503020204020204" pitchFamily="34" charset="-122"/>
                <a:ea typeface="微软雅黑" panose="020B0503020204020204" pitchFamily="34" charset="-122"/>
                <a:cs typeface="宋体" panose="02010600030101010101" pitchFamily="2" charset="-122"/>
              </a:rPr>
              <a:t>FFT</a:t>
            </a:r>
            <a:r>
              <a:rPr lang="zh-CN" altLang="zh-CN" sz="1800" kern="100" dirty="0">
                <a:effectLst/>
                <a:latin typeface="微软雅黑" panose="020B0503020204020204" pitchFamily="34" charset="-122"/>
                <a:ea typeface="微软雅黑" panose="020B0503020204020204" pitchFamily="34" charset="-122"/>
                <a:cs typeface="宋体" panose="02010600030101010101" pitchFamily="2" charset="-122"/>
              </a:rPr>
              <a:t>后，搜索幅度最大的频率谱线，并以此作为得到的估计</a:t>
            </a:r>
            <a:r>
              <a:rPr lang="zh-CN" altLang="en-US" sz="1800" kern="100" dirty="0">
                <a:effectLst/>
                <a:latin typeface="微软雅黑" panose="020B0503020204020204" pitchFamily="34" charset="-122"/>
                <a:ea typeface="微软雅黑" panose="020B0503020204020204" pitchFamily="34" charset="-122"/>
                <a:cs typeface="宋体" panose="02010600030101010101" pitchFamily="2" charset="-122"/>
              </a:rPr>
              <a:t>正弦波</a:t>
            </a:r>
            <a:r>
              <a:rPr lang="zh-CN" altLang="zh-CN" sz="1800" kern="100" dirty="0">
                <a:effectLst/>
                <a:latin typeface="微软雅黑" panose="020B0503020204020204" pitchFamily="34" charset="-122"/>
                <a:ea typeface="微软雅黑" panose="020B0503020204020204" pitchFamily="34" charset="-122"/>
                <a:cs typeface="宋体" panose="02010600030101010101" pitchFamily="2" charset="-122"/>
              </a:rPr>
              <a:t>信号频率</a:t>
            </a:r>
            <a:r>
              <a:rPr lang="zh-CN" altLang="en-US" sz="1800" kern="1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zh-CN" sz="1800" kern="100" dirty="0">
                <a:effectLst/>
                <a:latin typeface="微软雅黑" panose="020B0503020204020204" pitchFamily="34" charset="-122"/>
                <a:ea typeface="微软雅黑" panose="020B0503020204020204" pitchFamily="34" charset="-122"/>
                <a:cs typeface="宋体" panose="02010600030101010101" pitchFamily="2" charset="-122"/>
              </a:rPr>
              <a:t>但</a:t>
            </a:r>
            <a:r>
              <a:rPr lang="en-US" altLang="zh-CN" sz="1800" kern="100" dirty="0">
                <a:effectLst/>
                <a:latin typeface="微软雅黑" panose="020B0503020204020204" pitchFamily="34" charset="-122"/>
                <a:ea typeface="微软雅黑" panose="020B0503020204020204" pitchFamily="34" charset="-122"/>
                <a:cs typeface="宋体" panose="02010600030101010101" pitchFamily="2" charset="-122"/>
              </a:rPr>
              <a:t>FFT</a:t>
            </a:r>
            <a:r>
              <a:rPr lang="zh-CN" altLang="en-US" sz="1800" kern="100" dirty="0">
                <a:effectLst/>
                <a:latin typeface="微软雅黑" panose="020B0503020204020204" pitchFamily="34" charset="-122"/>
                <a:ea typeface="微软雅黑" panose="020B0503020204020204" pitchFamily="34" charset="-122"/>
                <a:cs typeface="宋体" panose="02010600030101010101" pitchFamily="2" charset="-122"/>
              </a:rPr>
              <a:t>依赖于采样长度，</a:t>
            </a:r>
            <a:r>
              <a:rPr lang="zh-CN" altLang="zh-CN" sz="1800" kern="100" dirty="0">
                <a:effectLst/>
                <a:latin typeface="微软雅黑" panose="020B0503020204020204" pitchFamily="34" charset="-122"/>
                <a:ea typeface="微软雅黑" panose="020B0503020204020204" pitchFamily="34" charset="-122"/>
                <a:cs typeface="宋体" panose="02010600030101010101" pitchFamily="2" charset="-122"/>
              </a:rPr>
              <a:t>当出现</a:t>
            </a:r>
            <a:r>
              <a:rPr lang="zh-CN" altLang="zh-CN" sz="1800" kern="1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栅栏效应</a:t>
            </a:r>
            <a:r>
              <a:rPr lang="zh-CN" altLang="zh-CN" sz="1800" kern="100" dirty="0">
                <a:effectLst/>
                <a:latin typeface="微软雅黑" panose="020B0503020204020204" pitchFamily="34" charset="-122"/>
                <a:ea typeface="微软雅黑" panose="020B0503020204020204" pitchFamily="34" charset="-122"/>
                <a:cs typeface="宋体" panose="02010600030101010101" pitchFamily="2" charset="-122"/>
              </a:rPr>
              <a:t>甚至频谱泄露的情况时，估计误差大，因此</a:t>
            </a:r>
            <a:r>
              <a:rPr lang="zh-CN" altLang="en-US" sz="1800" kern="100" dirty="0">
                <a:latin typeface="微软雅黑" panose="020B0503020204020204" pitchFamily="34" charset="-122"/>
                <a:ea typeface="微软雅黑" panose="020B0503020204020204" pitchFamily="34" charset="-122"/>
                <a:cs typeface="宋体" panose="02010600030101010101" pitchFamily="2" charset="-122"/>
              </a:rPr>
              <a:t>需要改良。</a:t>
            </a:r>
            <a:endParaRPr lang="en-US" altLang="zh-CN" sz="1800" kern="100" dirty="0">
              <a:latin typeface="微软雅黑" panose="020B0503020204020204" pitchFamily="34" charset="-122"/>
              <a:ea typeface="微软雅黑" panose="020B0503020204020204" pitchFamily="34" charset="-122"/>
              <a:cs typeface="宋体" panose="02010600030101010101" pitchFamily="2" charset="-122"/>
            </a:endParaRPr>
          </a:p>
          <a:p>
            <a:pPr indent="306070" algn="l">
              <a:lnSpc>
                <a:spcPct val="150000"/>
              </a:lnSpc>
            </a:pPr>
            <a:endParaRPr lang="en-US" altLang="zh-CN" sz="1800" kern="100" dirty="0">
              <a:latin typeface="微软雅黑" panose="020B0503020204020204" pitchFamily="34" charset="-122"/>
              <a:ea typeface="微软雅黑" panose="020B0503020204020204" pitchFamily="34" charset="-122"/>
              <a:cs typeface="宋体" panose="02010600030101010101" pitchFamily="2" charset="-122"/>
            </a:endParaRPr>
          </a:p>
          <a:p>
            <a:pPr indent="306070" algn="l">
              <a:lnSpc>
                <a:spcPct val="150000"/>
              </a:lnSpc>
            </a:pPr>
            <a:endParaRPr lang="en-US" altLang="zh-CN" sz="1800" kern="100" dirty="0">
              <a:latin typeface="微软雅黑" panose="020B0503020204020204" pitchFamily="34" charset="-122"/>
              <a:ea typeface="微软雅黑" panose="020B0503020204020204" pitchFamily="34" charset="-122"/>
              <a:cs typeface="宋体" panose="02010600030101010101" pitchFamily="2" charset="-122"/>
            </a:endParaRPr>
          </a:p>
          <a:p>
            <a:pPr indent="306070" algn="l">
              <a:lnSpc>
                <a:spcPct val="150000"/>
              </a:lnSpc>
            </a:pPr>
            <a:r>
              <a:rPr lang="zh-CN" altLang="en-US" sz="1800" kern="100" dirty="0">
                <a:latin typeface="微软雅黑" panose="020B0503020204020204" pitchFamily="34" charset="-122"/>
                <a:ea typeface="微软雅黑" panose="020B0503020204020204" pitchFamily="34" charset="-122"/>
                <a:cs typeface="宋体" panose="02010600030101010101" pitchFamily="2" charset="-122"/>
              </a:rPr>
              <a:t>采用</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Rife</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算法</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8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Quinn </a:t>
            </a:r>
            <a:r>
              <a:rPr lang="zh-CN" altLang="zh-CN" sz="1800" kern="0" dirty="0">
                <a:solidFill>
                  <a:srgbClr val="000000"/>
                </a:solidFill>
                <a:effectLst/>
                <a:latin typeface="微软雅黑" panose="020B0503020204020204" pitchFamily="34" charset="-122"/>
                <a:ea typeface="微软雅黑" panose="020B0503020204020204" pitchFamily="34" charset="-122"/>
                <a:cs typeface="FZSSJW--GB1-0"/>
              </a:rPr>
              <a:t>算法</a:t>
            </a:r>
            <a:r>
              <a:rPr lang="zh-CN" altLang="en-US" sz="1800" kern="0" dirty="0">
                <a:solidFill>
                  <a:srgbClr val="000000"/>
                </a:solidFill>
                <a:effectLst/>
                <a:latin typeface="微软雅黑" panose="020B0503020204020204" pitchFamily="34" charset="-122"/>
                <a:ea typeface="微软雅黑" panose="020B0503020204020204" pitchFamily="34" charset="-122"/>
                <a:cs typeface="FZSSJW--GB1-0"/>
              </a:rPr>
              <a:t>，尽量减少栅栏效应</a:t>
            </a:r>
            <a:endParaRPr lang="zh-CN" altLang="zh-CN" sz="1800" kern="100" dirty="0">
              <a:effectLst/>
              <a:latin typeface="微软雅黑" panose="020B0503020204020204" pitchFamily="34" charset="-122"/>
              <a:ea typeface="微软雅黑" panose="020B0503020204020204" pitchFamily="34" charset="-122"/>
            </a:endParaRPr>
          </a:p>
        </p:txBody>
      </p:sp>
      <p:sp>
        <p:nvSpPr>
          <p:cNvPr id="17" name="文本框 10">
            <a:extLst>
              <a:ext uri="{FF2B5EF4-FFF2-40B4-BE49-F238E27FC236}">
                <a16:creationId xmlns:a16="http://schemas.microsoft.com/office/drawing/2014/main" id="{A409B0D5-A720-2178-40CA-C9C288BFF251}"/>
              </a:ext>
            </a:extLst>
          </p:cNvPr>
          <p:cNvSpPr txBox="1"/>
          <p:nvPr/>
        </p:nvSpPr>
        <p:spPr>
          <a:xfrm>
            <a:off x="639975" y="693989"/>
            <a:ext cx="4445001" cy="461665"/>
          </a:xfrm>
          <a:prstGeom prst="rect">
            <a:avLst/>
          </a:prstGeom>
          <a:noFill/>
        </p:spPr>
        <p:txBody>
          <a:bodyPr wrap="square" rtlCol="0">
            <a:spAutoFit/>
          </a:bodyPr>
          <a:lstStyle/>
          <a:p>
            <a:r>
              <a:rPr lang="zh-CN" altLang="en-US" sz="2400" dirty="0">
                <a:solidFill>
                  <a:srgbClr val="414954"/>
                </a:solidFill>
                <a:cs typeface="+mn-ea"/>
                <a:sym typeface="+mn-lt"/>
              </a:rPr>
              <a:t>算法原理</a:t>
            </a:r>
            <a:endParaRPr lang="en-US" altLang="zh-CN" sz="2400" dirty="0">
              <a:solidFill>
                <a:srgbClr val="414954"/>
              </a:solidFill>
              <a:cs typeface="+mn-ea"/>
              <a:sym typeface="+mn-lt"/>
            </a:endParaRPr>
          </a:p>
        </p:txBody>
      </p:sp>
      <p:pic>
        <p:nvPicPr>
          <p:cNvPr id="23" name="图片 22">
            <a:extLst>
              <a:ext uri="{FF2B5EF4-FFF2-40B4-BE49-F238E27FC236}">
                <a16:creationId xmlns:a16="http://schemas.microsoft.com/office/drawing/2014/main" id="{AA47DEB5-A62F-2002-D5C8-C91A1E32123A}"/>
              </a:ext>
            </a:extLst>
          </p:cNvPr>
          <p:cNvPicPr>
            <a:picLocks noChangeAspect="1"/>
          </p:cNvPicPr>
          <p:nvPr/>
        </p:nvPicPr>
        <p:blipFill rotWithShape="1">
          <a:blip r:embed="rId2">
            <a:extLst>
              <a:ext uri="{28A0092B-C50C-407E-A947-70E740481C1C}">
                <a14:useLocalDpi xmlns:a14="http://schemas.microsoft.com/office/drawing/2010/main" val="0"/>
              </a:ext>
            </a:extLst>
          </a:blip>
          <a:srcRect l="30136" t="6593" r="30239" b="7159"/>
          <a:stretch/>
        </p:blipFill>
        <p:spPr>
          <a:xfrm>
            <a:off x="8087359" y="2272940"/>
            <a:ext cx="2915921" cy="2312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5" name="文本框 24">
            <a:extLst>
              <a:ext uri="{FF2B5EF4-FFF2-40B4-BE49-F238E27FC236}">
                <a16:creationId xmlns:a16="http://schemas.microsoft.com/office/drawing/2014/main" id="{21177D95-EFD6-9DB6-7016-1E1752A17F6B}"/>
              </a:ext>
            </a:extLst>
          </p:cNvPr>
          <p:cNvSpPr txBox="1"/>
          <p:nvPr/>
        </p:nvSpPr>
        <p:spPr>
          <a:xfrm>
            <a:off x="9093200" y="4953102"/>
            <a:ext cx="1574800" cy="307777"/>
          </a:xfrm>
          <a:prstGeom prst="rect">
            <a:avLst/>
          </a:prstGeom>
          <a:noFill/>
        </p:spPr>
        <p:txBody>
          <a:bodyPr wrap="square">
            <a:spAutoFit/>
          </a:bodyPr>
          <a:lstStyle/>
          <a:p>
            <a:r>
              <a:rPr lang="zh-CN" altLang="zh-CN" sz="1400" kern="100" dirty="0">
                <a:effectLst/>
                <a:latin typeface="微软雅黑" panose="020B0503020204020204" pitchFamily="34" charset="-122"/>
                <a:ea typeface="微软雅黑" panose="020B0503020204020204" pitchFamily="34" charset="-122"/>
                <a:cs typeface="宋体" panose="02010600030101010101" pitchFamily="2" charset="-122"/>
              </a:rPr>
              <a:t>栅栏效应</a:t>
            </a:r>
            <a:endParaRPr lang="zh-CN" altLang="en-US" dirty="0"/>
          </a:p>
        </p:txBody>
      </p:sp>
    </p:spTree>
    <p:extLst>
      <p:ext uri="{BB962C8B-B14F-4D97-AF65-F5344CB8AC3E}">
        <p14:creationId xmlns:p14="http://schemas.microsoft.com/office/powerpoint/2010/main" val="2875083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p:cNvSpPr txBox="1"/>
          <p:nvPr/>
        </p:nvSpPr>
        <p:spPr>
          <a:xfrm>
            <a:off x="639975" y="693989"/>
            <a:ext cx="4445001" cy="461665"/>
          </a:xfrm>
          <a:prstGeom prst="rect">
            <a:avLst/>
          </a:prstGeom>
          <a:noFill/>
        </p:spPr>
        <p:txBody>
          <a:bodyPr wrap="square" rtlCol="0">
            <a:spAutoFit/>
          </a:bodyPr>
          <a:lstStyle/>
          <a:p>
            <a:r>
              <a:rPr lang="zh-CN" altLang="en-US" sz="2400" dirty="0">
                <a:solidFill>
                  <a:srgbClr val="414954"/>
                </a:solidFill>
                <a:cs typeface="+mn-ea"/>
                <a:sym typeface="+mn-lt"/>
              </a:rPr>
              <a:t>算法原理</a:t>
            </a:r>
            <a:endParaRPr lang="en-US" altLang="zh-CN" sz="2400" dirty="0">
              <a:solidFill>
                <a:srgbClr val="414954"/>
              </a:solidFill>
              <a:cs typeface="+mn-ea"/>
              <a:sym typeface="+mn-lt"/>
            </a:endParaRPr>
          </a:p>
        </p:txBody>
      </p:sp>
      <p:sp>
        <p:nvSpPr>
          <p:cNvPr id="7" name="文本框 12"/>
          <p:cNvSpPr/>
          <p:nvPr/>
        </p:nvSpPr>
        <p:spPr>
          <a:xfrm>
            <a:off x="372109" y="1361516"/>
            <a:ext cx="4219946" cy="417871"/>
          </a:xfrm>
          <a:prstGeom prst="rect">
            <a:avLst/>
          </a:prstGeom>
        </p:spPr>
        <p:txBody>
          <a:bodyPr wrap="square">
            <a:spAutoFit/>
          </a:bodyPr>
          <a:lstStyle/>
          <a:p>
            <a:pPr indent="306070" algn="just">
              <a:lnSpc>
                <a:spcPct val="132000"/>
              </a:lnSpc>
              <a:spcBef>
                <a:spcPts val="1200"/>
              </a:spcBef>
              <a:spcAft>
                <a:spcPts val="320"/>
              </a:spcAft>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1. Rife</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算法（双线幅度法）</a:t>
            </a:r>
          </a:p>
        </p:txBody>
      </p:sp>
      <p:sp>
        <p:nvSpPr>
          <p:cNvPr id="11" name="文本框 12"/>
          <p:cNvSpPr/>
          <p:nvPr/>
        </p:nvSpPr>
        <p:spPr>
          <a:xfrm>
            <a:off x="944244" y="5284476"/>
            <a:ext cx="10556876" cy="874407"/>
          </a:xfrm>
          <a:prstGeom prst="rect">
            <a:avLst/>
          </a:prstGeom>
        </p:spPr>
        <p:txBody>
          <a:bodyPr wrap="square">
            <a:spAutoFit/>
          </a:bodyPr>
          <a:lstStyle/>
          <a:p>
            <a:pPr indent="266700" algn="just">
              <a:lnSpc>
                <a:spcPct val="150000"/>
              </a:lnSpc>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在适度信噪比条件下，当</a:t>
            </a:r>
            <a:r>
              <a:rPr lang="zh-CN" altLang="zh-CN" sz="18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18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0.5</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时，即信号真实频率</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f0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接近最谱线和次大谱线中间区域时，</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Rife</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算法的估计性能很好，然而当信噪比较低且</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|&lt;=0.1</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时，估计误差很大。</a:t>
            </a:r>
          </a:p>
        </p:txBody>
      </p:sp>
      <p:pic>
        <p:nvPicPr>
          <p:cNvPr id="3" name="图片 2">
            <a:extLst>
              <a:ext uri="{FF2B5EF4-FFF2-40B4-BE49-F238E27FC236}">
                <a16:creationId xmlns:a16="http://schemas.microsoft.com/office/drawing/2014/main" id="{560814E3-9EBF-6E6A-1D8D-FEB076E102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9625" y="739439"/>
            <a:ext cx="4691495" cy="23469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图片 7">
            <a:extLst>
              <a:ext uri="{FF2B5EF4-FFF2-40B4-BE49-F238E27FC236}">
                <a16:creationId xmlns:a16="http://schemas.microsoft.com/office/drawing/2014/main" id="{BF79679A-688A-A669-B77D-391D785B5E88}"/>
              </a:ext>
            </a:extLst>
          </p:cNvPr>
          <p:cNvPicPr>
            <a:picLocks noChangeAspect="1"/>
          </p:cNvPicPr>
          <p:nvPr/>
        </p:nvPicPr>
        <p:blipFill rotWithShape="1">
          <a:blip r:embed="rId3">
            <a:extLst>
              <a:ext uri="{28A0092B-C50C-407E-A947-70E740481C1C}">
                <a14:useLocalDpi xmlns:a14="http://schemas.microsoft.com/office/drawing/2010/main" val="0"/>
              </a:ext>
            </a:extLst>
          </a:blip>
          <a:srcRect l="32928" t="13987" r="25766" b="65325"/>
          <a:stretch/>
        </p:blipFill>
        <p:spPr>
          <a:xfrm>
            <a:off x="690880" y="2212062"/>
            <a:ext cx="4211739" cy="8743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图片 9">
            <a:extLst>
              <a:ext uri="{FF2B5EF4-FFF2-40B4-BE49-F238E27FC236}">
                <a16:creationId xmlns:a16="http://schemas.microsoft.com/office/drawing/2014/main" id="{763C19CD-CDF4-BAFB-0224-EF470807B997}"/>
              </a:ext>
            </a:extLst>
          </p:cNvPr>
          <p:cNvPicPr>
            <a:picLocks noChangeAspect="1"/>
          </p:cNvPicPr>
          <p:nvPr/>
        </p:nvPicPr>
        <p:blipFill rotWithShape="1">
          <a:blip r:embed="rId3">
            <a:extLst>
              <a:ext uri="{28A0092B-C50C-407E-A947-70E740481C1C}">
                <a14:useLocalDpi xmlns:a14="http://schemas.microsoft.com/office/drawing/2010/main" val="0"/>
              </a:ext>
            </a:extLst>
          </a:blip>
          <a:srcRect l="3577" t="31529" r="2896" b="36097"/>
          <a:stretch/>
        </p:blipFill>
        <p:spPr>
          <a:xfrm>
            <a:off x="690880" y="3499339"/>
            <a:ext cx="10810240" cy="15510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8903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2"/>
          <p:cNvSpPr/>
          <p:nvPr/>
        </p:nvSpPr>
        <p:spPr>
          <a:xfrm>
            <a:off x="1076960" y="4750560"/>
            <a:ext cx="10183019" cy="1705403"/>
          </a:xfrm>
          <a:prstGeom prst="rect">
            <a:avLst/>
          </a:prstGeom>
        </p:spPr>
        <p:txBody>
          <a:bodyPr wrap="square">
            <a:spAutoFit/>
          </a:bodyPr>
          <a:lstStyle/>
          <a:p>
            <a:pPr indent="266700">
              <a:lnSpc>
                <a:spcPct val="150000"/>
              </a:lnSpc>
            </a:pPr>
            <a:r>
              <a:rPr lang="zh-CN" altLang="en-US" sz="1800" kern="0" dirty="0">
                <a:solidFill>
                  <a:srgbClr val="000000"/>
                </a:solidFill>
                <a:effectLst/>
                <a:latin typeface="微软雅黑" panose="020B0503020204020204" pitchFamily="34" charset="-122"/>
                <a:ea typeface="微软雅黑" panose="020B0503020204020204" pitchFamily="34" charset="-122"/>
                <a:cs typeface="FZSSJW--GB1-0"/>
              </a:rPr>
              <a:t>理论分析可知</a:t>
            </a:r>
            <a:r>
              <a:rPr lang="zh-CN" altLang="zh-CN" sz="1800" kern="0" dirty="0">
                <a:solidFill>
                  <a:srgbClr val="000000"/>
                </a:solidFill>
                <a:effectLst/>
                <a:latin typeface="微软雅黑" panose="020B0503020204020204" pitchFamily="34" charset="-122"/>
                <a:ea typeface="微软雅黑" panose="020B0503020204020204" pitchFamily="34" charset="-122"/>
                <a:cs typeface="FZSSJW--GB1-0"/>
              </a:rPr>
              <a:t>当 </a:t>
            </a:r>
            <a:r>
              <a:rPr lang="en-US" altLang="zh-CN" sz="1800" i="1"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δ </a:t>
            </a:r>
            <a:r>
              <a:rPr lang="zh-CN" altLang="zh-CN" sz="1800" kern="0" dirty="0">
                <a:solidFill>
                  <a:srgbClr val="000000"/>
                </a:solidFill>
                <a:effectLst/>
                <a:latin typeface="微软雅黑" panose="020B0503020204020204" pitchFamily="34" charset="-122"/>
                <a:ea typeface="微软雅黑" panose="020B0503020204020204" pitchFamily="34" charset="-122"/>
                <a:cs typeface="FZSSJW--GB1-0"/>
              </a:rPr>
              <a:t>接近 </a:t>
            </a:r>
            <a:r>
              <a:rPr lang="en-US" altLang="zh-CN" sz="1800" kern="0" dirty="0">
                <a:solidFill>
                  <a:srgbClr val="000000"/>
                </a:solidFill>
                <a:effectLst/>
                <a:latin typeface="微软雅黑" panose="020B0503020204020204" pitchFamily="34" charset="-122"/>
                <a:ea typeface="微软雅黑" panose="020B0503020204020204" pitchFamily="34" charset="-122"/>
                <a:cs typeface="Symbol" panose="05050102010706020507" pitchFamily="18" charset="2"/>
              </a:rPr>
              <a:t>±</a:t>
            </a:r>
            <a:r>
              <a:rPr lang="en-US" altLang="zh-CN" sz="18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0.5 </a:t>
            </a:r>
            <a:r>
              <a:rPr lang="zh-CN" altLang="zh-CN" sz="1800" kern="0" dirty="0">
                <a:solidFill>
                  <a:srgbClr val="000000"/>
                </a:solidFill>
                <a:effectLst/>
                <a:latin typeface="微软雅黑" panose="020B0503020204020204" pitchFamily="34" charset="-122"/>
                <a:ea typeface="微软雅黑" panose="020B0503020204020204" pitchFamily="34" charset="-122"/>
                <a:cs typeface="FZSSJW--GB1-0"/>
              </a:rPr>
              <a:t>时，</a:t>
            </a:r>
            <a:r>
              <a:rPr lang="en-US" altLang="zh-CN" sz="18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Quinn </a:t>
            </a:r>
            <a:r>
              <a:rPr lang="zh-CN" altLang="zh-CN" sz="1800" kern="0" dirty="0">
                <a:solidFill>
                  <a:srgbClr val="000000"/>
                </a:solidFill>
                <a:effectLst/>
                <a:latin typeface="微软雅黑" panose="020B0503020204020204" pitchFamily="34" charset="-122"/>
                <a:ea typeface="微软雅黑" panose="020B0503020204020204" pitchFamily="34" charset="-122"/>
                <a:cs typeface="FZSSJW--GB1-0"/>
              </a:rPr>
              <a:t>算法的频率估计精度很高，但是</a:t>
            </a:r>
            <a:r>
              <a:rPr lang="zh-CN" altLang="zh-CN" sz="1800" kern="0" dirty="0">
                <a:solidFill>
                  <a:srgbClr val="000000"/>
                </a:solidFill>
                <a:latin typeface="微软雅黑" panose="020B0503020204020204" pitchFamily="34" charset="-122"/>
                <a:ea typeface="微软雅黑" panose="020B0503020204020204" pitchFamily="34" charset="-122"/>
                <a:cs typeface="FZSSJW--GB1-0"/>
              </a:rPr>
              <a:t>当 </a:t>
            </a:r>
            <a:r>
              <a:rPr lang="en-US" altLang="zh-CN" sz="1800" i="1"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δ </a:t>
            </a:r>
            <a:r>
              <a:rPr lang="zh-CN" altLang="zh-CN" sz="1800" kern="0" dirty="0">
                <a:solidFill>
                  <a:srgbClr val="000000"/>
                </a:solidFill>
                <a:latin typeface="微软雅黑" panose="020B0503020204020204" pitchFamily="34" charset="-122"/>
                <a:ea typeface="微软雅黑" panose="020B0503020204020204" pitchFamily="34" charset="-122"/>
                <a:cs typeface="FZSSJW--GB1-0"/>
              </a:rPr>
              <a:t>接近零时</a:t>
            </a:r>
            <a:r>
              <a:rPr lang="en-US" altLang="zh-CN" sz="18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Quinn </a:t>
            </a:r>
            <a:r>
              <a:rPr lang="zh-CN" altLang="zh-CN" sz="1800" kern="0" dirty="0">
                <a:solidFill>
                  <a:srgbClr val="000000"/>
                </a:solidFill>
                <a:effectLst/>
                <a:latin typeface="微软雅黑" panose="020B0503020204020204" pitchFamily="34" charset="-122"/>
                <a:ea typeface="微软雅黑" panose="020B0503020204020204" pitchFamily="34" charset="-122"/>
                <a:cs typeface="FZSSJW--GB1-0"/>
              </a:rPr>
              <a:t>算法的估计误差较大</a:t>
            </a:r>
            <a:r>
              <a:rPr lang="zh-CN" altLang="en-US" sz="1800" kern="0" dirty="0">
                <a:solidFill>
                  <a:srgbClr val="000000"/>
                </a:solidFill>
                <a:latin typeface="微软雅黑" panose="020B0503020204020204" pitchFamily="34" charset="-122"/>
                <a:ea typeface="微软雅黑" panose="020B0503020204020204" pitchFamily="34" charset="-122"/>
                <a:cs typeface="FZSSJW--GB1-0"/>
              </a:rPr>
              <a:t>。</a:t>
            </a:r>
            <a:endParaRPr lang="en-US" altLang="zh-CN" sz="1800" kern="0" dirty="0">
              <a:solidFill>
                <a:srgbClr val="000000"/>
              </a:solidFill>
              <a:latin typeface="微软雅黑" panose="020B0503020204020204" pitchFamily="34" charset="-122"/>
              <a:ea typeface="微软雅黑" panose="020B0503020204020204" pitchFamily="34" charset="-122"/>
              <a:cs typeface="FZSSJW--GB1-0"/>
            </a:endParaRPr>
          </a:p>
          <a:p>
            <a:pPr indent="266700">
              <a:lnSpc>
                <a:spcPct val="150000"/>
              </a:lnSpc>
            </a:pPr>
            <a:r>
              <a:rPr lang="zh-CN" altLang="en-US" sz="18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相较于</a:t>
            </a:r>
            <a:r>
              <a:rPr lang="en-US" altLang="zh-CN" sz="18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Rife</a:t>
            </a:r>
            <a:r>
              <a:rPr lang="zh-CN" altLang="en-US" sz="18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算法，</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Quinn</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算法</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引入了</a:t>
            </a:r>
            <a:r>
              <a:rPr lang="zh-CN" altLang="en-US" sz="18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相位信息</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来定位最大频谱位置，</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使</a:t>
            </a:r>
            <a:r>
              <a:rPr lang="zh-CN" altLang="zh-CN" sz="1800" kern="0" dirty="0">
                <a:solidFill>
                  <a:srgbClr val="000000"/>
                </a:solidFill>
                <a:latin typeface="微软雅黑" panose="020B0503020204020204" pitchFamily="34" charset="-122"/>
                <a:ea typeface="微软雅黑" panose="020B0503020204020204" pitchFamily="34" charset="-122"/>
                <a:cs typeface="FZSSJW--GB1-0"/>
              </a:rPr>
              <a:t>当 </a:t>
            </a:r>
            <a:r>
              <a:rPr lang="en-US" altLang="zh-CN" sz="1800" i="1"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δ </a:t>
            </a:r>
            <a:r>
              <a:rPr lang="zh-CN" altLang="zh-CN" sz="1800" kern="0" dirty="0">
                <a:solidFill>
                  <a:srgbClr val="000000"/>
                </a:solidFill>
                <a:latin typeface="微软雅黑" panose="020B0503020204020204" pitchFamily="34" charset="-122"/>
                <a:ea typeface="微软雅黑" panose="020B0503020204020204" pitchFamily="34" charset="-122"/>
                <a:cs typeface="FZSSJW--GB1-0"/>
              </a:rPr>
              <a:t>接近零时</a:t>
            </a:r>
            <a:r>
              <a:rPr lang="zh-CN" altLang="en-US" sz="1800" kern="0" dirty="0">
                <a:solidFill>
                  <a:srgbClr val="000000"/>
                </a:solidFill>
                <a:latin typeface="微软雅黑" panose="020B0503020204020204" pitchFamily="34" charset="-122"/>
                <a:ea typeface="微软雅黑" panose="020B0503020204020204" pitchFamily="34" charset="-122"/>
                <a:cs typeface="FZSSJW--GB1-0"/>
              </a:rPr>
              <a:t>不会出现</a:t>
            </a:r>
            <a:r>
              <a:rPr lang="en-US" altLang="zh-CN" sz="1800" kern="0" dirty="0">
                <a:solidFill>
                  <a:srgbClr val="000000"/>
                </a:solidFill>
                <a:latin typeface="微软雅黑" panose="020B0503020204020204" pitchFamily="34" charset="-122"/>
                <a:ea typeface="微软雅黑" panose="020B0503020204020204" pitchFamily="34" charset="-122"/>
                <a:cs typeface="FZSSJW--GB1-0"/>
              </a:rPr>
              <a:t>Rife</a:t>
            </a:r>
            <a:r>
              <a:rPr lang="zh-CN" altLang="en-US" sz="1800" kern="0" dirty="0">
                <a:solidFill>
                  <a:srgbClr val="000000"/>
                </a:solidFill>
                <a:latin typeface="微软雅黑" panose="020B0503020204020204" pitchFamily="34" charset="-122"/>
                <a:ea typeface="微软雅黑" panose="020B0503020204020204" pitchFamily="34" charset="-122"/>
                <a:cs typeface="FZSSJW--GB1-0"/>
              </a:rPr>
              <a:t>算法中误差激增情况。</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51" name="图片 5">
            <a:extLst>
              <a:ext uri="{FF2B5EF4-FFF2-40B4-BE49-F238E27FC236}">
                <a16:creationId xmlns:a16="http://schemas.microsoft.com/office/drawing/2014/main" id="{41AB0D7B-1CAC-0916-303B-6BDFCB26C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198" y="2236831"/>
            <a:ext cx="1991360" cy="84005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50" name="图片 6">
            <a:extLst>
              <a:ext uri="{FF2B5EF4-FFF2-40B4-BE49-F238E27FC236}">
                <a16:creationId xmlns:a16="http://schemas.microsoft.com/office/drawing/2014/main" id="{BCB3C06E-5F82-C314-088F-B9CC64B9F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0958" y="2258283"/>
            <a:ext cx="1991360" cy="82412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49" name="图片 7">
            <a:extLst>
              <a:ext uri="{FF2B5EF4-FFF2-40B4-BE49-F238E27FC236}">
                <a16:creationId xmlns:a16="http://schemas.microsoft.com/office/drawing/2014/main" id="{C5B77BFF-A3D7-9E8D-5D4E-064314B2EF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198" y="3457263"/>
            <a:ext cx="3078483" cy="10611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7">
            <a:extLst>
              <a:ext uri="{FF2B5EF4-FFF2-40B4-BE49-F238E27FC236}">
                <a16:creationId xmlns:a16="http://schemas.microsoft.com/office/drawing/2014/main" id="{2157378F-7A2F-F8AC-FF2E-169CC363CE64}"/>
              </a:ext>
            </a:extLst>
          </p:cNvPr>
          <p:cNvSpPr>
            <a:spLocks noChangeArrowheads="1"/>
          </p:cNvSpPr>
          <p:nvPr/>
        </p:nvSpPr>
        <p:spPr bwMode="auto">
          <a:xfrm>
            <a:off x="833120" y="40991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775A34C0-AA15-8343-7DA3-7F7671B80559}"/>
              </a:ext>
            </a:extLst>
          </p:cNvPr>
          <p:cNvPicPr>
            <a:picLocks noChangeAspect="1"/>
          </p:cNvPicPr>
          <p:nvPr/>
        </p:nvPicPr>
        <p:blipFill>
          <a:blip r:embed="rId5"/>
          <a:stretch>
            <a:fillRect/>
          </a:stretch>
        </p:blipFill>
        <p:spPr>
          <a:xfrm>
            <a:off x="6553198" y="971072"/>
            <a:ext cx="2885378" cy="82412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文本框 10">
            <a:extLst>
              <a:ext uri="{FF2B5EF4-FFF2-40B4-BE49-F238E27FC236}">
                <a16:creationId xmlns:a16="http://schemas.microsoft.com/office/drawing/2014/main" id="{F2020955-D8E4-4F3B-0CEC-783B1A8E8E73}"/>
              </a:ext>
            </a:extLst>
          </p:cNvPr>
          <p:cNvSpPr txBox="1"/>
          <p:nvPr/>
        </p:nvSpPr>
        <p:spPr>
          <a:xfrm>
            <a:off x="639975" y="693989"/>
            <a:ext cx="4445001" cy="461665"/>
          </a:xfrm>
          <a:prstGeom prst="rect">
            <a:avLst/>
          </a:prstGeom>
          <a:noFill/>
        </p:spPr>
        <p:txBody>
          <a:bodyPr wrap="square" rtlCol="0">
            <a:spAutoFit/>
          </a:bodyPr>
          <a:lstStyle/>
          <a:p>
            <a:r>
              <a:rPr lang="zh-CN" altLang="en-US" sz="2400" dirty="0">
                <a:solidFill>
                  <a:srgbClr val="414954"/>
                </a:solidFill>
                <a:cs typeface="+mn-ea"/>
                <a:sym typeface="+mn-lt"/>
              </a:rPr>
              <a:t>算法原理</a:t>
            </a:r>
            <a:endParaRPr lang="en-US" altLang="zh-CN" sz="2400" dirty="0">
              <a:solidFill>
                <a:srgbClr val="414954"/>
              </a:solidFill>
              <a:cs typeface="+mn-ea"/>
              <a:sym typeface="+mn-lt"/>
            </a:endParaRPr>
          </a:p>
        </p:txBody>
      </p:sp>
      <p:pic>
        <p:nvPicPr>
          <p:cNvPr id="14" name="图片 13">
            <a:extLst>
              <a:ext uri="{FF2B5EF4-FFF2-40B4-BE49-F238E27FC236}">
                <a16:creationId xmlns:a16="http://schemas.microsoft.com/office/drawing/2014/main" id="{3E6CABAD-052E-0391-3EAB-52AA0702C197}"/>
              </a:ext>
            </a:extLst>
          </p:cNvPr>
          <p:cNvPicPr>
            <a:picLocks noChangeAspect="1"/>
          </p:cNvPicPr>
          <p:nvPr/>
        </p:nvPicPr>
        <p:blipFill>
          <a:blip r:embed="rId6"/>
          <a:stretch>
            <a:fillRect/>
          </a:stretch>
        </p:blipFill>
        <p:spPr>
          <a:xfrm>
            <a:off x="944776" y="2174223"/>
            <a:ext cx="4694028" cy="23052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6" name="文本框 12">
            <a:extLst>
              <a:ext uri="{FF2B5EF4-FFF2-40B4-BE49-F238E27FC236}">
                <a16:creationId xmlns:a16="http://schemas.microsoft.com/office/drawing/2014/main" id="{D80F0228-FE12-6B1F-4E5A-C8CA3F0641AA}"/>
              </a:ext>
            </a:extLst>
          </p:cNvPr>
          <p:cNvSpPr/>
          <p:nvPr/>
        </p:nvSpPr>
        <p:spPr>
          <a:xfrm>
            <a:off x="372109" y="1361516"/>
            <a:ext cx="4219946" cy="417871"/>
          </a:xfrm>
          <a:prstGeom prst="rect">
            <a:avLst/>
          </a:prstGeom>
        </p:spPr>
        <p:txBody>
          <a:bodyPr wrap="square">
            <a:spAutoFit/>
          </a:bodyPr>
          <a:lstStyle/>
          <a:p>
            <a:pPr indent="306070" algn="just">
              <a:lnSpc>
                <a:spcPct val="132000"/>
              </a:lnSpc>
              <a:spcBef>
                <a:spcPts val="1200"/>
              </a:spcBef>
              <a:spcAft>
                <a:spcPts val="320"/>
              </a:spcAft>
            </a:pPr>
            <a:r>
              <a:rPr lang="en-US" altLang="zh-CN" sz="1800" b="1" kern="1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b="1"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Quinn </a:t>
            </a:r>
            <a:r>
              <a:rPr lang="zh-CN" altLang="zh-CN" sz="1800" b="1" kern="0" dirty="0">
                <a:solidFill>
                  <a:srgbClr val="000000"/>
                </a:solidFill>
                <a:effectLst/>
                <a:latin typeface="微软雅黑" panose="020B0503020204020204" pitchFamily="34" charset="-122"/>
                <a:ea typeface="微软雅黑" panose="020B0503020204020204" pitchFamily="34" charset="-122"/>
                <a:cs typeface="FZSSJW--GB1-0"/>
              </a:rPr>
              <a:t>算法</a:t>
            </a:r>
            <a:endPar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30648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a:extLst>
              <a:ext uri="{FF2B5EF4-FFF2-40B4-BE49-F238E27FC236}">
                <a16:creationId xmlns:a16="http://schemas.microsoft.com/office/drawing/2014/main" id="{F2020955-D8E4-4F3B-0CEC-783B1A8E8E73}"/>
              </a:ext>
            </a:extLst>
          </p:cNvPr>
          <p:cNvSpPr txBox="1"/>
          <p:nvPr/>
        </p:nvSpPr>
        <p:spPr>
          <a:xfrm>
            <a:off x="639975" y="693989"/>
            <a:ext cx="4445001" cy="461665"/>
          </a:xfrm>
          <a:prstGeom prst="rect">
            <a:avLst/>
          </a:prstGeom>
          <a:noFill/>
        </p:spPr>
        <p:txBody>
          <a:bodyPr wrap="square" rtlCol="0">
            <a:spAutoFit/>
          </a:bodyPr>
          <a:lstStyle/>
          <a:p>
            <a:r>
              <a:rPr lang="zh-CN" altLang="en-US" sz="2400" dirty="0">
                <a:solidFill>
                  <a:srgbClr val="414954"/>
                </a:solidFill>
                <a:cs typeface="+mn-ea"/>
                <a:sym typeface="+mn-lt"/>
              </a:rPr>
              <a:t>算法改进</a:t>
            </a:r>
            <a:endParaRPr lang="en-US" altLang="zh-CN" sz="2400" dirty="0">
              <a:solidFill>
                <a:srgbClr val="414954"/>
              </a:solidFill>
              <a:cs typeface="+mn-ea"/>
              <a:sym typeface="+mn-lt"/>
            </a:endParaRPr>
          </a:p>
        </p:txBody>
      </p:sp>
      <p:sp>
        <p:nvSpPr>
          <p:cNvPr id="3" name="文本框 2">
            <a:extLst>
              <a:ext uri="{FF2B5EF4-FFF2-40B4-BE49-F238E27FC236}">
                <a16:creationId xmlns:a16="http://schemas.microsoft.com/office/drawing/2014/main" id="{91DE44B7-E846-F17B-81A9-ED128676F1BB}"/>
              </a:ext>
            </a:extLst>
          </p:cNvPr>
          <p:cNvSpPr txBox="1"/>
          <p:nvPr/>
        </p:nvSpPr>
        <p:spPr>
          <a:xfrm>
            <a:off x="1021080" y="2191277"/>
            <a:ext cx="10149839" cy="3477875"/>
          </a:xfrm>
          <a:prstGeom prst="rect">
            <a:avLst/>
          </a:prstGeom>
          <a:noFill/>
        </p:spPr>
        <p:txBody>
          <a:bodyPr wrap="square">
            <a:spAutoFit/>
          </a:bodyPr>
          <a:lstStyle/>
          <a:p>
            <a:pPr indent="266700" algn="l">
              <a:lnSpc>
                <a:spcPct val="150000"/>
              </a:lnSpc>
            </a:pPr>
            <a:r>
              <a:rPr lang="zh-CN" altLang="en-US"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问题：</a:t>
            </a:r>
            <a:r>
              <a:rPr lang="en-US"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Rife </a:t>
            </a:r>
            <a:r>
              <a:rPr lang="zh-CN" altLang="zh-CN" sz="2000" kern="0" dirty="0">
                <a:solidFill>
                  <a:srgbClr val="000000"/>
                </a:solidFill>
                <a:effectLst/>
                <a:latin typeface="微软雅黑" panose="020B0503020204020204" pitchFamily="34" charset="-122"/>
                <a:ea typeface="微软雅黑" panose="020B0503020204020204" pitchFamily="34" charset="-122"/>
                <a:cs typeface="FZSSJW--GB1-0"/>
              </a:rPr>
              <a:t>算法</a:t>
            </a:r>
            <a:r>
              <a:rPr lang="zh-CN" altLang="en-US" sz="2000" kern="0" dirty="0">
                <a:solidFill>
                  <a:srgbClr val="000000"/>
                </a:solidFill>
                <a:effectLst/>
                <a:latin typeface="微软雅黑" panose="020B0503020204020204" pitchFamily="34" charset="-122"/>
                <a:ea typeface="微软雅黑" panose="020B0503020204020204" pitchFamily="34" charset="-122"/>
                <a:cs typeface="FZSSJW--GB1-0"/>
              </a:rPr>
              <a:t>和</a:t>
            </a:r>
            <a:r>
              <a:rPr lang="en-US"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Quinn </a:t>
            </a:r>
            <a:r>
              <a:rPr lang="zh-CN" altLang="zh-CN" sz="2000" kern="0" dirty="0">
                <a:solidFill>
                  <a:srgbClr val="000000"/>
                </a:solidFill>
                <a:effectLst/>
                <a:latin typeface="微软雅黑" panose="020B0503020204020204" pitchFamily="34" charset="-122"/>
                <a:ea typeface="微软雅黑" panose="020B0503020204020204" pitchFamily="34" charset="-122"/>
                <a:cs typeface="FZSSJW--GB1-0"/>
              </a:rPr>
              <a:t>算法</a:t>
            </a:r>
            <a:r>
              <a:rPr lang="zh-CN" altLang="en-US" sz="2000" kern="0" dirty="0">
                <a:solidFill>
                  <a:srgbClr val="000000"/>
                </a:solidFill>
                <a:effectLst/>
                <a:latin typeface="微软雅黑" panose="020B0503020204020204" pitchFamily="34" charset="-122"/>
                <a:ea typeface="微软雅黑" panose="020B0503020204020204" pitchFamily="34" charset="-122"/>
                <a:cs typeface="FZSSJW--GB1-0"/>
              </a:rPr>
              <a:t>在</a:t>
            </a:r>
            <a:r>
              <a:rPr lang="en-US" altLang="zh-CN" sz="2000" i="1"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δ </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等于</a:t>
            </a:r>
            <a:r>
              <a:rPr lang="zh-CN"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0.5</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时估计较为准确，而在</a:t>
            </a:r>
            <a:r>
              <a:rPr lang="en-US" altLang="zh-CN" sz="2000" i="1"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δ </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接近</a:t>
            </a:r>
            <a:r>
              <a:rPr lang="en-US"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时出现明显误差。</a:t>
            </a:r>
            <a:endParaRPr lang="en-US" altLang="zh-CN" sz="2000" kern="0" dirty="0">
              <a:solidFill>
                <a:srgbClr val="000000"/>
              </a:solidFill>
              <a:effectLst/>
              <a:latin typeface="微软雅黑" panose="020B0503020204020204" pitchFamily="34" charset="-122"/>
              <a:ea typeface="微软雅黑" panose="020B0503020204020204" pitchFamily="34" charset="-122"/>
              <a:cs typeface="FZSSJW--GB1-0"/>
            </a:endParaRPr>
          </a:p>
          <a:p>
            <a:pPr indent="266700" algn="l">
              <a:lnSpc>
                <a:spcPct val="150000"/>
              </a:lnSpc>
            </a:pPr>
            <a:endParaRPr lang="en-US"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l">
              <a:lnSpc>
                <a:spcPct val="150000"/>
              </a:lnSpc>
            </a:pPr>
            <a:endParaRPr lang="en-US"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改进：</a:t>
            </a:r>
            <a:r>
              <a:rPr lang="zh-CN"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采用频谱细化、频移等技术，尝试将δ搬至接近±</a:t>
            </a:r>
            <a:r>
              <a:rPr lang="en-US"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0.5</a:t>
            </a:r>
            <a:r>
              <a:rPr lang="zh-CN"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的位置，以实现对算法的改良，降低频率估计得误差。</a:t>
            </a:r>
            <a:r>
              <a:rPr lang="zh-CN" altLang="en-US"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同时</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计划加入迭代，使频率定位更加精准。</a:t>
            </a:r>
            <a:endParaRPr lang="en-US"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endParaRPr lang="en-US" altLang="zh-CN" sz="2000" kern="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l"/>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12">
            <a:extLst>
              <a:ext uri="{FF2B5EF4-FFF2-40B4-BE49-F238E27FC236}">
                <a16:creationId xmlns:a16="http://schemas.microsoft.com/office/drawing/2014/main" id="{A983FE10-C6DB-CE62-9DE6-2964E0C9C546}"/>
              </a:ext>
            </a:extLst>
          </p:cNvPr>
          <p:cNvSpPr/>
          <p:nvPr/>
        </p:nvSpPr>
        <p:spPr>
          <a:xfrm>
            <a:off x="372109" y="1361516"/>
            <a:ext cx="4219946" cy="979499"/>
          </a:xfrm>
          <a:prstGeom prst="rect">
            <a:avLst/>
          </a:prstGeom>
        </p:spPr>
        <p:txBody>
          <a:bodyPr wrap="square">
            <a:spAutoFit/>
          </a:bodyPr>
          <a:lstStyle/>
          <a:p>
            <a:pPr indent="306070" algn="just">
              <a:lnSpc>
                <a:spcPct val="132000"/>
              </a:lnSpc>
              <a:spcBef>
                <a:spcPts val="1200"/>
              </a:spcBef>
              <a:spcAft>
                <a:spcPts val="320"/>
              </a:spcAft>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Rife</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Quinn</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算法的改进</a:t>
            </a:r>
          </a:p>
          <a:p>
            <a:pPr indent="306070" algn="just">
              <a:lnSpc>
                <a:spcPct val="132000"/>
              </a:lnSpc>
              <a:spcBef>
                <a:spcPts val="1200"/>
              </a:spcBef>
              <a:spcAft>
                <a:spcPts val="320"/>
              </a:spcAft>
            </a:pPr>
            <a:endPar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735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5st21vn2">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5st21vn2">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汉仪旗黑-55简"/>
        <a:ea typeface=""/>
        <a:cs typeface=""/>
        <a:font script="Jpan" typeface="ＭＳ Ｐゴシック"/>
        <a:font script="Hang" typeface="맑은 고딕"/>
        <a:font script="Hans" typeface="汉仪旗黑-5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55简"/>
        <a:ea typeface=""/>
        <a:cs typeface=""/>
        <a:font script="Jpan" typeface="ＭＳ Ｐゴシック"/>
        <a:font script="Hang" typeface="맑은 고딕"/>
        <a:font script="Hans" typeface="汉仪旗黑-55简"/>
        <a:font script="Hant" typeface="新細明體"/>
        <a:font script="Arab" typeface="汉仪旗黑-55简"/>
        <a:font script="Hebr" typeface="汉仪旗黑-5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汉仪旗黑-55简"/>
        <a:ea typeface=""/>
        <a:cs typeface=""/>
        <a:font script="Jpan" typeface="ＭＳ Ｐゴシック"/>
        <a:font script="Hang" typeface="맑은 고딕"/>
        <a:font script="Hans" typeface="汉仪旗黑-5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55简"/>
        <a:ea typeface=""/>
        <a:cs typeface=""/>
        <a:font script="Jpan" typeface="ＭＳ Ｐゴシック"/>
        <a:font script="Hang" typeface="맑은 고딕"/>
        <a:font script="Hans" typeface="汉仪旗黑-55简"/>
        <a:font script="Hant" typeface="新細明體"/>
        <a:font script="Arab" typeface="汉仪旗黑-55简"/>
        <a:font script="Hebr" typeface="汉仪旗黑-5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816</Words>
  <Application>Microsoft Office PowerPoint</Application>
  <PresentationFormat>宽屏</PresentationFormat>
  <Paragraphs>73</Paragraphs>
  <Slides>13</Slides>
  <Notes>5</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13</vt:i4>
      </vt:variant>
    </vt:vector>
  </HeadingPairs>
  <TitlesOfParts>
    <vt:vector size="19" baseType="lpstr">
      <vt:lpstr>汉仪旗黑-55简</vt:lpstr>
      <vt:lpstr>微软雅黑</vt:lpstr>
      <vt:lpstr>Arial</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rics w</cp:lastModifiedBy>
  <cp:revision>99</cp:revision>
  <dcterms:created xsi:type="dcterms:W3CDTF">2016-05-20T12:59:00Z</dcterms:created>
  <dcterms:modified xsi:type="dcterms:W3CDTF">2024-07-21T01:31:16Z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8BB1FCDE13194677A42FF627779F1AC5_12</vt:lpwstr>
  </property>
  <property fmtid="{D5CDD505-2E9C-101B-9397-08002B2CF9AE}" pid="3" name="KSOProductBuildVer">
    <vt:lpwstr>2052-12.1.0.15712</vt:lpwstr>
  </property>
</Properties>
</file>