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2" r:id="rId5"/>
    <p:sldId id="263" r:id="rId6"/>
    <p:sldId id="272" r:id="rId7"/>
    <p:sldId id="273" r:id="rId8"/>
    <p:sldId id="274" r:id="rId9"/>
    <p:sldId id="259" r:id="rId10"/>
    <p:sldId id="275" r:id="rId11"/>
    <p:sldId id="264" r:id="rId12"/>
    <p:sldId id="276" r:id="rId13"/>
    <p:sldId id="277" r:id="rId14"/>
    <p:sldId id="279" r:id="rId15"/>
    <p:sldId id="281" r:id="rId16"/>
    <p:sldId id="282" r:id="rId17"/>
    <p:sldId id="283" r:id="rId18"/>
    <p:sldId id="284" r:id="rId19"/>
    <p:sldId id="260" r:id="rId20"/>
    <p:sldId id="285" r:id="rId21"/>
    <p:sldId id="288" r:id="rId22"/>
    <p:sldId id="271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CF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0" autoAdjust="0"/>
    <p:restoredTop sz="98186" autoAdjust="0"/>
  </p:normalViewPr>
  <p:slideViewPr>
    <p:cSldViewPr snapToGrid="0" showGuides="1">
      <p:cViewPr varScale="1">
        <p:scale>
          <a:sx n="59" d="100"/>
          <a:sy n="59" d="100"/>
        </p:scale>
        <p:origin x="78" y="11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37BA74-C847-4EFA-B462-84ADEE0F38E4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2C3D36-4B4C-4A1F-9B25-6F594D9DB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416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C3D36-4B4C-4A1F-9B25-6F594D9DB95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079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C3D36-4B4C-4A1F-9B25-6F594D9DB95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769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C3D36-4B4C-4A1F-9B25-6F594D9DB95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252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C3D36-4B4C-4A1F-9B25-6F594D9DB95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885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AF01-3D10-41BF-AF3A-D94DF1155DFB}" type="datetimeFigureOut">
              <a:rPr lang="zh-CN" altLang="en-US" smtClean="0"/>
              <a:pPr/>
              <a:t>2024/7/29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1EED-9D46-4EA7-80AB-C51718A41F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150206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AF01-3D10-41BF-AF3A-D94DF1155DFB}" type="datetimeFigureOut">
              <a:rPr lang="zh-CN" altLang="en-US" smtClean="0"/>
              <a:pPr/>
              <a:t>2024/7/29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1EED-9D46-4EA7-80AB-C51718A41F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32118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AF01-3D10-41BF-AF3A-D94DF1155DFB}" type="datetimeFigureOut">
              <a:rPr lang="zh-CN" altLang="en-US" smtClean="0"/>
              <a:pPr/>
              <a:t>2024/7/29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1EED-9D46-4EA7-80AB-C51718A41F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018063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AF01-3D10-41BF-AF3A-D94DF1155DFB}" type="datetimeFigureOut">
              <a:rPr lang="zh-CN" altLang="en-US" smtClean="0"/>
              <a:pPr/>
              <a:t>2024/7/29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1EED-9D46-4EA7-80AB-C51718A41F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965040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AF01-3D10-41BF-AF3A-D94DF1155DFB}" type="datetimeFigureOut">
              <a:rPr lang="zh-CN" altLang="en-US" smtClean="0"/>
              <a:pPr/>
              <a:t>2024/7/29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1EED-9D46-4EA7-80AB-C51718A41F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924058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AF01-3D10-41BF-AF3A-D94DF1155DFB}" type="datetimeFigureOut">
              <a:rPr lang="zh-CN" altLang="en-US" smtClean="0"/>
              <a:pPr/>
              <a:t>2024/7/29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1EED-9D46-4EA7-80AB-C51718A41F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087605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AF01-3D10-41BF-AF3A-D94DF1155DFB}" type="datetimeFigureOut">
              <a:rPr lang="zh-CN" altLang="en-US" smtClean="0"/>
              <a:pPr/>
              <a:t>2024/7/29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1EED-9D46-4EA7-80AB-C51718A41F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932820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AF01-3D10-41BF-AF3A-D94DF1155DFB}" type="datetimeFigureOut">
              <a:rPr lang="zh-CN" altLang="en-US" smtClean="0"/>
              <a:pPr/>
              <a:t>2024/7/29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1EED-9D46-4EA7-80AB-C51718A41F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636388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AF01-3D10-41BF-AF3A-D94DF1155DFB}" type="datetimeFigureOut">
              <a:rPr lang="zh-CN" altLang="en-US" smtClean="0"/>
              <a:pPr/>
              <a:t>2024/7/29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1EED-9D46-4EA7-80AB-C51718A41F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52580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AF01-3D10-41BF-AF3A-D94DF1155DFB}" type="datetimeFigureOut">
              <a:rPr lang="zh-CN" altLang="en-US" smtClean="0"/>
              <a:pPr/>
              <a:t>2024/7/29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1EED-9D46-4EA7-80AB-C51718A41F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538007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AF01-3D10-41BF-AF3A-D94DF1155DFB}" type="datetimeFigureOut">
              <a:rPr lang="zh-CN" altLang="en-US" smtClean="0"/>
              <a:pPr/>
              <a:t>2024/7/29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1EED-9D46-4EA7-80AB-C51718A41F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915460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DAF01-3D10-41BF-AF3A-D94DF1155DFB}" type="datetimeFigureOut">
              <a:rPr lang="zh-CN" altLang="en-US" smtClean="0"/>
              <a:pPr/>
              <a:t>2024/7/29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D1EED-9D46-4EA7-80AB-C51718A41F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65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jpeg"/><Relationship Id="rId4" Type="http://schemas.openxmlformats.org/officeDocument/2006/relationships/image" Target="../media/image2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emf"/><Relationship Id="rId4" Type="http://schemas.openxmlformats.org/officeDocument/2006/relationships/image" Target="../media/image2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jpeg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eg"/><Relationship Id="rId3" Type="http://schemas.openxmlformats.org/officeDocument/2006/relationships/image" Target="../media/image6.jpeg"/><Relationship Id="rId7" Type="http://schemas.openxmlformats.org/officeDocument/2006/relationships/image" Target="../media/image4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jpeg"/><Relationship Id="rId5" Type="http://schemas.openxmlformats.org/officeDocument/2006/relationships/image" Target="../media/image40.jpeg"/><Relationship Id="rId4" Type="http://schemas.openxmlformats.org/officeDocument/2006/relationships/image" Target="../media/image39.jpeg"/><Relationship Id="rId9" Type="http://schemas.openxmlformats.org/officeDocument/2006/relationships/image" Target="../media/image4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4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jpeg"/><Relationship Id="rId5" Type="http://schemas.openxmlformats.org/officeDocument/2006/relationships/image" Target="../media/image46.jpeg"/><Relationship Id="rId4" Type="http://schemas.openxmlformats.org/officeDocument/2006/relationships/image" Target="../media/image45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rot="10800000">
            <a:off x="6691746" y="0"/>
            <a:ext cx="1909267" cy="1645920"/>
          </a:xfrm>
          <a:prstGeom prst="triangle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10800000">
            <a:off x="8601014" y="3428999"/>
            <a:ext cx="1909267" cy="1645920"/>
          </a:xfrm>
          <a:prstGeom prst="triangle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任意多边形 63"/>
          <p:cNvSpPr/>
          <p:nvPr/>
        </p:nvSpPr>
        <p:spPr>
          <a:xfrm rot="10800000">
            <a:off x="10510281" y="3429000"/>
            <a:ext cx="1681719" cy="1645920"/>
          </a:xfrm>
          <a:custGeom>
            <a:avLst/>
            <a:gdLst>
              <a:gd name="connsiteX0" fmla="*/ 1681719 w 1681719"/>
              <a:gd name="connsiteY0" fmla="*/ 1645920 h 1645920"/>
              <a:gd name="connsiteX1" fmla="*/ 0 w 1681719"/>
              <a:gd name="connsiteY1" fmla="*/ 1645920 h 1645920"/>
              <a:gd name="connsiteX2" fmla="*/ 0 w 1681719"/>
              <a:gd name="connsiteY2" fmla="*/ 1253596 h 1645920"/>
              <a:gd name="connsiteX3" fmla="*/ 727086 w 1681719"/>
              <a:gd name="connsiteY3" fmla="*/ 0 h 164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1719" h="1645920">
                <a:moveTo>
                  <a:pt x="1681719" y="1645920"/>
                </a:moveTo>
                <a:lnTo>
                  <a:pt x="0" y="1645920"/>
                </a:lnTo>
                <a:lnTo>
                  <a:pt x="0" y="1253596"/>
                </a:lnTo>
                <a:lnTo>
                  <a:pt x="727086" y="0"/>
                </a:lnTo>
                <a:close/>
              </a:path>
            </a:pathLst>
          </a:cu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10510280" y="1783080"/>
            <a:ext cx="1681720" cy="1645920"/>
          </a:xfrm>
          <a:custGeom>
            <a:avLst/>
            <a:gdLst>
              <a:gd name="connsiteX0" fmla="*/ 954634 w 1681720"/>
              <a:gd name="connsiteY0" fmla="*/ 0 h 1645920"/>
              <a:gd name="connsiteX1" fmla="*/ 1681720 w 1681720"/>
              <a:gd name="connsiteY1" fmla="*/ 1253598 h 1645920"/>
              <a:gd name="connsiteX2" fmla="*/ 1681720 w 1681720"/>
              <a:gd name="connsiteY2" fmla="*/ 1645920 h 1645920"/>
              <a:gd name="connsiteX3" fmla="*/ 0 w 1681720"/>
              <a:gd name="connsiteY3" fmla="*/ 1645920 h 164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1720" h="1645920">
                <a:moveTo>
                  <a:pt x="954634" y="0"/>
                </a:moveTo>
                <a:lnTo>
                  <a:pt x="1681720" y="1253598"/>
                </a:lnTo>
                <a:lnTo>
                  <a:pt x="1681720" y="1645920"/>
                </a:lnTo>
                <a:lnTo>
                  <a:pt x="0" y="1645920"/>
                </a:lnTo>
                <a:close/>
              </a:path>
            </a:pathLst>
          </a:cu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>
            <a:off x="8600991" y="5078022"/>
            <a:ext cx="1909281" cy="1645933"/>
          </a:xfrm>
          <a:prstGeom prst="triangle">
            <a:avLst/>
          </a:prstGeom>
          <a:solidFill>
            <a:srgbClr val="A5CFE5">
              <a:alpha val="5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任意多边形 59"/>
          <p:cNvSpPr/>
          <p:nvPr/>
        </p:nvSpPr>
        <p:spPr>
          <a:xfrm rot="10800000">
            <a:off x="10510279" y="137158"/>
            <a:ext cx="1681721" cy="1645920"/>
          </a:xfrm>
          <a:custGeom>
            <a:avLst/>
            <a:gdLst>
              <a:gd name="connsiteX0" fmla="*/ 1681721 w 1681721"/>
              <a:gd name="connsiteY0" fmla="*/ 1645920 h 1645920"/>
              <a:gd name="connsiteX1" fmla="*/ 0 w 1681721"/>
              <a:gd name="connsiteY1" fmla="*/ 1645920 h 1645920"/>
              <a:gd name="connsiteX2" fmla="*/ 0 w 1681721"/>
              <a:gd name="connsiteY2" fmla="*/ 1253600 h 1645920"/>
              <a:gd name="connsiteX3" fmla="*/ 727088 w 1681721"/>
              <a:gd name="connsiteY3" fmla="*/ 0 h 164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1721" h="1645920">
                <a:moveTo>
                  <a:pt x="1681721" y="1645920"/>
                </a:moveTo>
                <a:lnTo>
                  <a:pt x="0" y="1645920"/>
                </a:lnTo>
                <a:lnTo>
                  <a:pt x="0" y="1253600"/>
                </a:lnTo>
                <a:lnTo>
                  <a:pt x="727088" y="0"/>
                </a:lnTo>
                <a:close/>
              </a:path>
            </a:pathLst>
          </a:cu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>
            <a:off x="9555645" y="3429000"/>
            <a:ext cx="1909267" cy="1645920"/>
          </a:xfrm>
          <a:prstGeom prst="triangle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10800000">
            <a:off x="7646375" y="5074919"/>
            <a:ext cx="1909267" cy="1645920"/>
          </a:xfrm>
          <a:prstGeom prst="triangle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>
            <a:off x="6691725" y="5074928"/>
            <a:ext cx="1909257" cy="1645912"/>
          </a:xfrm>
          <a:prstGeom prst="triangle">
            <a:avLst/>
          </a:prstGeom>
          <a:solidFill>
            <a:srgbClr val="A5CFE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10800000">
            <a:off x="9555641" y="5074920"/>
            <a:ext cx="1909267" cy="1645920"/>
          </a:xfrm>
          <a:prstGeom prst="triangle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82151" y="2874876"/>
            <a:ext cx="78684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latin typeface="幼圆" panose="02010509060101010101" pitchFamily="49" charset="-122"/>
                <a:ea typeface="幼圆" panose="02010509060101010101" pitchFamily="49" charset="-122"/>
              </a:rPr>
              <a:t>课程设计</a:t>
            </a:r>
            <a:r>
              <a:rPr lang="en-US" altLang="zh-CN" sz="6000" dirty="0">
                <a:latin typeface="幼圆" panose="02010509060101010101" pitchFamily="49" charset="-122"/>
                <a:ea typeface="幼圆" panose="02010509060101010101" pitchFamily="49" charset="-122"/>
              </a:rPr>
              <a:t>B </a:t>
            </a:r>
            <a:r>
              <a:rPr lang="zh-CN" altLang="en-US" sz="6000" dirty="0">
                <a:latin typeface="幼圆" panose="02010509060101010101" pitchFamily="49" charset="-122"/>
                <a:ea typeface="幼圆" panose="02010509060101010101" pitchFamily="49" charset="-122"/>
              </a:rPr>
              <a:t>结题报告</a:t>
            </a:r>
          </a:p>
        </p:txBody>
      </p:sp>
      <p:sp>
        <p:nvSpPr>
          <p:cNvPr id="21" name="等腰三角形 20"/>
          <p:cNvSpPr/>
          <p:nvPr/>
        </p:nvSpPr>
        <p:spPr>
          <a:xfrm rot="10800000">
            <a:off x="9555641" y="1783080"/>
            <a:ext cx="1909267" cy="1645920"/>
          </a:xfrm>
          <a:prstGeom prst="triangle">
            <a:avLst/>
          </a:prstGeom>
          <a:solidFill>
            <a:srgbClr val="A5CFE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>
            <a:off x="7646348" y="3429000"/>
            <a:ext cx="1909267" cy="1645920"/>
          </a:xfrm>
          <a:prstGeom prst="triangle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/>
          <p:cNvCxnSpPr/>
          <p:nvPr/>
        </p:nvCxnSpPr>
        <p:spPr>
          <a:xfrm flipH="1">
            <a:off x="7285065" y="765802"/>
            <a:ext cx="954634" cy="1645920"/>
          </a:xfrm>
          <a:prstGeom prst="line">
            <a:avLst/>
          </a:prstGeom>
          <a:ln w="3175">
            <a:solidFill>
              <a:srgbClr val="A5CF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661651" y="2935908"/>
            <a:ext cx="304858" cy="525617"/>
          </a:xfrm>
          <a:prstGeom prst="line">
            <a:avLst/>
          </a:prstGeom>
          <a:ln w="3175">
            <a:solidFill>
              <a:srgbClr val="A5CF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等腰三角形 36"/>
          <p:cNvSpPr/>
          <p:nvPr/>
        </p:nvSpPr>
        <p:spPr>
          <a:xfrm rot="17411441">
            <a:off x="7076861" y="2785477"/>
            <a:ext cx="157387" cy="397133"/>
          </a:xfrm>
          <a:prstGeom prst="triangle">
            <a:avLst/>
          </a:prstGeom>
          <a:solidFill>
            <a:schemeClr val="bg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/>
        </p:nvSpPr>
        <p:spPr>
          <a:xfrm rot="13615302">
            <a:off x="6826212" y="2560435"/>
            <a:ext cx="105790" cy="511888"/>
          </a:xfrm>
          <a:prstGeom prst="triangle">
            <a:avLst/>
          </a:prstGeom>
          <a:solidFill>
            <a:srgbClr val="A5CFE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>
          <a:blip r:embed="rId2" cstate="print"/>
          <a:srcRect t="24590"/>
          <a:stretch>
            <a:fillRect/>
          </a:stretch>
        </p:blipFill>
        <p:spPr>
          <a:xfrm>
            <a:off x="966539" y="1"/>
            <a:ext cx="3127519" cy="2032061"/>
          </a:xfrm>
          <a:custGeom>
            <a:avLst/>
            <a:gdLst>
              <a:gd name="connsiteX0" fmla="*/ 0 w 3127519"/>
              <a:gd name="connsiteY0" fmla="*/ 0 h 2032061"/>
              <a:gd name="connsiteX1" fmla="*/ 3127519 w 3127519"/>
              <a:gd name="connsiteY1" fmla="*/ 0 h 2032061"/>
              <a:gd name="connsiteX2" fmla="*/ 3127519 w 3127519"/>
              <a:gd name="connsiteY2" fmla="*/ 2032061 h 2032061"/>
              <a:gd name="connsiteX3" fmla="*/ 0 w 3127519"/>
              <a:gd name="connsiteY3" fmla="*/ 2032061 h 2032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7519" h="2032061">
                <a:moveTo>
                  <a:pt x="0" y="0"/>
                </a:moveTo>
                <a:lnTo>
                  <a:pt x="3127519" y="0"/>
                </a:lnTo>
                <a:lnTo>
                  <a:pt x="3127519" y="2032061"/>
                </a:lnTo>
                <a:lnTo>
                  <a:pt x="0" y="2032061"/>
                </a:lnTo>
                <a:close/>
              </a:path>
            </a:pathLst>
          </a:cu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3" cstate="print"/>
          <a:srcRect b="18265"/>
          <a:stretch>
            <a:fillRect/>
          </a:stretch>
        </p:blipFill>
        <p:spPr>
          <a:xfrm>
            <a:off x="16550" y="4281805"/>
            <a:ext cx="2975106" cy="2576195"/>
          </a:xfrm>
          <a:custGeom>
            <a:avLst/>
            <a:gdLst>
              <a:gd name="connsiteX0" fmla="*/ 0 w 2975106"/>
              <a:gd name="connsiteY0" fmla="*/ 0 h 2576195"/>
              <a:gd name="connsiteX1" fmla="*/ 2975106 w 2975106"/>
              <a:gd name="connsiteY1" fmla="*/ 0 h 2576195"/>
              <a:gd name="connsiteX2" fmla="*/ 2975106 w 2975106"/>
              <a:gd name="connsiteY2" fmla="*/ 2576195 h 2576195"/>
              <a:gd name="connsiteX3" fmla="*/ 0 w 2975106"/>
              <a:gd name="connsiteY3" fmla="*/ 2576195 h 2576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5106" h="2576195">
                <a:moveTo>
                  <a:pt x="0" y="0"/>
                </a:moveTo>
                <a:lnTo>
                  <a:pt x="2975106" y="0"/>
                </a:lnTo>
                <a:lnTo>
                  <a:pt x="2975106" y="2576195"/>
                </a:lnTo>
                <a:lnTo>
                  <a:pt x="0" y="2576195"/>
                </a:lnTo>
                <a:close/>
              </a:path>
            </a:pathLst>
          </a:cu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49CAD59-6ADE-D1B5-4273-11A2BE2A707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saturation sat="1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632"/>
          <a:stretch/>
        </p:blipFill>
        <p:spPr>
          <a:xfrm>
            <a:off x="2483146" y="1766415"/>
            <a:ext cx="4945608" cy="115841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3630C44-C4EE-B79D-604D-619671EAF21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80" y="1624297"/>
            <a:ext cx="1587181" cy="134592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211FD1F-C13E-20C5-A7F1-11E69A49D684}"/>
              </a:ext>
            </a:extLst>
          </p:cNvPr>
          <p:cNvSpPr txBox="1"/>
          <p:nvPr/>
        </p:nvSpPr>
        <p:spPr>
          <a:xfrm>
            <a:off x="868942" y="4662126"/>
            <a:ext cx="700495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2298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组员：石铭宇 万郁彬 梁展博 尹子昂 杨炫辉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658B8CE-F283-96A1-F030-2AD8796672A7}"/>
              </a:ext>
            </a:extLst>
          </p:cNvPr>
          <p:cNvSpPr txBox="1"/>
          <p:nvPr/>
        </p:nvSpPr>
        <p:spPr>
          <a:xfrm>
            <a:off x="265302" y="5128036"/>
            <a:ext cx="7527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2298B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报告日期：</a:t>
            </a:r>
            <a:r>
              <a:rPr lang="en-US" altLang="zh-CN" sz="2400" b="1" dirty="0">
                <a:solidFill>
                  <a:srgbClr val="2298B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2024</a:t>
            </a:r>
            <a:r>
              <a:rPr lang="zh-CN" altLang="en-US" sz="2400" b="1" dirty="0">
                <a:solidFill>
                  <a:srgbClr val="2298B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年</a:t>
            </a:r>
            <a:r>
              <a:rPr lang="en-US" altLang="zh-CN" sz="2400" b="1" dirty="0">
                <a:solidFill>
                  <a:srgbClr val="2298B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</a:t>
            </a:r>
            <a:r>
              <a:rPr lang="zh-CN" altLang="en-US" sz="2400" b="1" dirty="0">
                <a:solidFill>
                  <a:srgbClr val="2298B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月</a:t>
            </a:r>
            <a:r>
              <a:rPr lang="en-US" altLang="zh-CN" sz="2400" b="1" dirty="0">
                <a:solidFill>
                  <a:srgbClr val="2298B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31</a:t>
            </a:r>
            <a:r>
              <a:rPr lang="zh-CN" altLang="en-US" sz="2400" b="1" dirty="0">
                <a:solidFill>
                  <a:srgbClr val="2298B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日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B08B4FC-ECBB-90DD-9A5D-FDCF627147D9}"/>
              </a:ext>
            </a:extLst>
          </p:cNvPr>
          <p:cNvSpPr txBox="1"/>
          <p:nvPr/>
        </p:nvSpPr>
        <p:spPr>
          <a:xfrm>
            <a:off x="1151031" y="3821462"/>
            <a:ext cx="7868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幼圆" panose="02010509060101010101" pitchFamily="49" charset="-122"/>
                <a:ea typeface="幼圆" panose="02010509060101010101" pitchFamily="49" charset="-122"/>
              </a:rPr>
              <a:t>信号频率估计算法仿真与分析</a:t>
            </a:r>
          </a:p>
        </p:txBody>
      </p:sp>
    </p:spTree>
    <p:extLst>
      <p:ext uri="{BB962C8B-B14F-4D97-AF65-F5344CB8AC3E}">
        <p14:creationId xmlns:p14="http://schemas.microsoft.com/office/powerpoint/2010/main" val="195058040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1913" y="94044"/>
            <a:ext cx="730202" cy="611075"/>
            <a:chOff x="6541454" y="2317292"/>
            <a:chExt cx="730202" cy="611075"/>
          </a:xfrm>
        </p:grpSpPr>
        <p:sp>
          <p:nvSpPr>
            <p:cNvPr id="3" name="等腰三角形 2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39857" y="226664"/>
            <a:ext cx="62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031799" y="440558"/>
            <a:ext cx="4391809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仿真分析：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无噪声情况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694" y="94044"/>
            <a:ext cx="2598728" cy="57749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78FF180-8957-8209-BA8A-8B226D531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721" y="696545"/>
            <a:ext cx="4624176" cy="3468132"/>
          </a:xfrm>
          <a:prstGeom prst="rect">
            <a:avLst/>
          </a:prstGeom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55946275-CE60-C8DA-9788-B22A535B53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7" r="897"/>
          <a:stretch/>
        </p:blipFill>
        <p:spPr bwMode="auto">
          <a:xfrm>
            <a:off x="5352288" y="705119"/>
            <a:ext cx="6318030" cy="3379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C258757-7841-C170-02A7-E8E74D5A2270}"/>
              </a:ext>
            </a:extLst>
          </p:cNvPr>
          <p:cNvSpPr txBox="1"/>
          <p:nvPr/>
        </p:nvSpPr>
        <p:spPr>
          <a:xfrm>
            <a:off x="535628" y="4153025"/>
            <a:ext cx="6627108" cy="441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6070" algn="l">
              <a:lnSpc>
                <a:spcPct val="125000"/>
              </a:lnSpc>
            </a:pP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图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1-1 </a:t>
            </a: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无噪声：估计偏差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-</a:t>
            </a: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信号频率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88E6007-8345-DF6F-8771-A40D0E856BFF}"/>
              </a:ext>
            </a:extLst>
          </p:cNvPr>
          <p:cNvSpPr txBox="1"/>
          <p:nvPr/>
        </p:nvSpPr>
        <p:spPr>
          <a:xfrm>
            <a:off x="5735580" y="4138230"/>
            <a:ext cx="6627108" cy="441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6070" algn="l">
              <a:lnSpc>
                <a:spcPct val="125000"/>
              </a:lnSpc>
            </a:pP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图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1-2 </a:t>
            </a: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无噪声：估计偏差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-</a:t>
            </a: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信号频率（放大）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F16892A-DE7F-C794-DF3B-2111EB80FB17}"/>
              </a:ext>
            </a:extLst>
          </p:cNvPr>
          <p:cNvSpPr txBox="1"/>
          <p:nvPr/>
        </p:nvSpPr>
        <p:spPr>
          <a:xfrm>
            <a:off x="825394" y="4650537"/>
            <a:ext cx="10461490" cy="19807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6070" algn="l">
              <a:lnSpc>
                <a:spcPct val="125000"/>
              </a:lnSpc>
            </a:pP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分析：①直接估计由于栅栏效应，虽然如果待测频率落在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DFT</a:t>
            </a: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的频点上，可以准确的估计出频率，但是当待测频率落在谱线间的时候，有明显的频率估计误差，而使用算法后的频率估计性能得到明显提高；</a:t>
            </a:r>
          </a:p>
          <a:p>
            <a:pPr indent="306070" algn="l">
              <a:lnSpc>
                <a:spcPct val="125000"/>
              </a:lnSpc>
            </a:pP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②相比原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Rife</a:t>
            </a: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算法，改进后的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Rife</a:t>
            </a: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算法在保证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Rife</a:t>
            </a: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算法性能的同时，在某些频率上得到了更好的提升。</a:t>
            </a:r>
          </a:p>
        </p:txBody>
      </p:sp>
    </p:spTree>
    <p:extLst>
      <p:ext uri="{BB962C8B-B14F-4D97-AF65-F5344CB8AC3E}">
        <p14:creationId xmlns:p14="http://schemas.microsoft.com/office/powerpoint/2010/main" val="4090369487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1913" y="94044"/>
            <a:ext cx="730202" cy="611075"/>
            <a:chOff x="6541454" y="2317292"/>
            <a:chExt cx="730202" cy="611075"/>
          </a:xfrm>
        </p:grpSpPr>
        <p:sp>
          <p:nvSpPr>
            <p:cNvPr id="3" name="等腰三角形 2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39857" y="226664"/>
            <a:ext cx="62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031799" y="440558"/>
            <a:ext cx="886810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仿真分析：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有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噪声情况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（高斯白噪声，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SNR=10dB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694" y="94044"/>
            <a:ext cx="2598728" cy="577495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84C604F7-DDB6-4F45-12CB-605F5DB20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91" y="753176"/>
            <a:ext cx="3996542" cy="2997407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DEB87B6D-0715-3A48-63F1-4E87960807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20" y="3739179"/>
            <a:ext cx="3996542" cy="2997407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6D49470A-49E4-C2DA-207C-D46A48321B9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97557" y="688329"/>
            <a:ext cx="5904631" cy="29896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03D01AF-BF01-7A77-D28A-7887F765F39C}"/>
              </a:ext>
            </a:extLst>
          </p:cNvPr>
          <p:cNvCxnSpPr>
            <a:cxnSpLocks/>
          </p:cNvCxnSpPr>
          <p:nvPr/>
        </p:nvCxnSpPr>
        <p:spPr>
          <a:xfrm>
            <a:off x="4539488" y="2183172"/>
            <a:ext cx="12239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C6F3E4EE-4E12-0C0E-19C9-A82606C0D232}"/>
              </a:ext>
            </a:extLst>
          </p:cNvPr>
          <p:cNvSpPr txBox="1"/>
          <p:nvPr/>
        </p:nvSpPr>
        <p:spPr>
          <a:xfrm>
            <a:off x="4812521" y="1735950"/>
            <a:ext cx="991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放大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CE796E2-5359-1AED-38D8-A70C92F52FD5}"/>
              </a:ext>
            </a:extLst>
          </p:cNvPr>
          <p:cNvSpPr txBox="1"/>
          <p:nvPr/>
        </p:nvSpPr>
        <p:spPr>
          <a:xfrm>
            <a:off x="4008338" y="3739179"/>
            <a:ext cx="8165732" cy="2750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6070" algn="l">
              <a:lnSpc>
                <a:spcPct val="125000"/>
              </a:lnSpc>
            </a:pP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分析：高信噪比下：</a:t>
            </a:r>
          </a:p>
          <a:p>
            <a:pPr indent="306070" algn="l">
              <a:lnSpc>
                <a:spcPct val="125000"/>
              </a:lnSpc>
            </a:pP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①所有算法在谱线的点上，均表现良好，能准确估测出频率，但在谱线附近，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Rife</a:t>
            </a: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算法表现出误差激增的现象，这一现象在改进后得到明显改善；</a:t>
            </a:r>
          </a:p>
          <a:p>
            <a:pPr indent="306070" algn="l">
              <a:lnSpc>
                <a:spcPct val="125000"/>
              </a:lnSpc>
            </a:pP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②直接估计在非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DFT</a:t>
            </a: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谱线处，表现差，而其他算法均解决的这一状况</a:t>
            </a:r>
          </a:p>
          <a:p>
            <a:pPr indent="306070" algn="l">
              <a:lnSpc>
                <a:spcPct val="125000"/>
              </a:lnSpc>
            </a:pP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③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Rife</a:t>
            </a: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算法和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Quinn</a:t>
            </a: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算法改进后在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DFT</a:t>
            </a: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的谱线附近附近方差明显减小，即二者经改进后，在谱线附近频率估计不稳定的问题的到改善。</a:t>
            </a:r>
          </a:p>
        </p:txBody>
      </p:sp>
    </p:spTree>
    <p:extLst>
      <p:ext uri="{BB962C8B-B14F-4D97-AF65-F5344CB8AC3E}">
        <p14:creationId xmlns:p14="http://schemas.microsoft.com/office/powerpoint/2010/main" val="4030067344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1913" y="94044"/>
            <a:ext cx="730202" cy="611075"/>
            <a:chOff x="6541454" y="2317292"/>
            <a:chExt cx="730202" cy="611075"/>
          </a:xfrm>
        </p:grpSpPr>
        <p:sp>
          <p:nvSpPr>
            <p:cNvPr id="3" name="等腰三角形 2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39857" y="226664"/>
            <a:ext cx="62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031799" y="440558"/>
            <a:ext cx="886810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仿真分析：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有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噪声情况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（高斯白噪声，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SNR=0dB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694" y="94044"/>
            <a:ext cx="2598728" cy="577495"/>
          </a:xfrm>
          <a:prstGeom prst="rect">
            <a:avLst/>
          </a:prstGeom>
        </p:spPr>
      </p:pic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03D01AF-BF01-7A77-D28A-7887F765F39C}"/>
              </a:ext>
            </a:extLst>
          </p:cNvPr>
          <p:cNvCxnSpPr>
            <a:cxnSpLocks/>
          </p:cNvCxnSpPr>
          <p:nvPr/>
        </p:nvCxnSpPr>
        <p:spPr>
          <a:xfrm>
            <a:off x="4211963" y="2221149"/>
            <a:ext cx="12239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C6F3E4EE-4E12-0C0E-19C9-A82606C0D232}"/>
              </a:ext>
            </a:extLst>
          </p:cNvPr>
          <p:cNvSpPr txBox="1"/>
          <p:nvPr/>
        </p:nvSpPr>
        <p:spPr>
          <a:xfrm>
            <a:off x="4488789" y="1669644"/>
            <a:ext cx="991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放大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CE796E2-5359-1AED-38D8-A70C92F52FD5}"/>
              </a:ext>
            </a:extLst>
          </p:cNvPr>
          <p:cNvSpPr txBox="1"/>
          <p:nvPr/>
        </p:nvSpPr>
        <p:spPr>
          <a:xfrm>
            <a:off x="3955690" y="3931538"/>
            <a:ext cx="8165732" cy="2365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6070" algn="l">
              <a:lnSpc>
                <a:spcPct val="125000"/>
              </a:lnSpc>
            </a:pP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分析：低信噪比下：同高信噪比相比</a:t>
            </a:r>
          </a:p>
          <a:p>
            <a:pPr indent="306070" algn="l">
              <a:lnSpc>
                <a:spcPct val="125000"/>
              </a:lnSpc>
            </a:pP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①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Rife</a:t>
            </a: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和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Quinn</a:t>
            </a: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算法的性能表现出不同程度的恶化，但改进后的算法依然较为精确；</a:t>
            </a:r>
          </a:p>
          <a:p>
            <a:pPr indent="306070" algn="l">
              <a:lnSpc>
                <a:spcPct val="125000"/>
              </a:lnSpc>
            </a:pP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②由于噪声的增加，信号频率估计的稳定性，即方差也均遭到恶化，但基本情况仍同高信噪比类似，表现为</a:t>
            </a:r>
            <a:endParaRPr lang="en-US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306070" algn="l">
              <a:lnSpc>
                <a:spcPct val="125000"/>
              </a:lnSpc>
            </a:pP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Rife </a:t>
            </a: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＜ 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Quinn ≈ </a:t>
            </a: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改进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Quinn </a:t>
            </a: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＜ 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I-Rife ≈ A-I-Rife</a:t>
            </a:r>
            <a:endParaRPr lang="zh-CN" altLang="en-US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09A0945-A060-92F4-621D-DB8133E61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19" y="695084"/>
            <a:ext cx="3977241" cy="298293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5E367DF-C86F-45A4-5FD6-85AA2C9C15A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0124" y="675148"/>
            <a:ext cx="6329903" cy="3092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F765626-9BAE-40DC-21AC-1728214DE5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519" y="3637099"/>
            <a:ext cx="3977241" cy="295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205982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1913" y="94044"/>
            <a:ext cx="730202" cy="611075"/>
            <a:chOff x="6541454" y="2317292"/>
            <a:chExt cx="730202" cy="611075"/>
          </a:xfrm>
        </p:grpSpPr>
        <p:sp>
          <p:nvSpPr>
            <p:cNvPr id="3" name="等腰三角形 2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39857" y="226664"/>
            <a:ext cx="62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001867" y="190645"/>
            <a:ext cx="886810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仿真分析：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不同分布噪声（高斯分布、均匀分布）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694" y="94044"/>
            <a:ext cx="2598728" cy="577495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DABD964-12C4-6088-64B3-410CC47EB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710" y="652607"/>
            <a:ext cx="3995122" cy="299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279B6C77-59C8-6F2A-FEFD-376FD74A4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24" y="3700640"/>
            <a:ext cx="4067094" cy="3157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 descr="信噪比_平均_频差">
            <a:extLst>
              <a:ext uri="{FF2B5EF4-FFF2-40B4-BE49-F238E27FC236}">
                <a16:creationId xmlns:a16="http://schemas.microsoft.com/office/drawing/2014/main" id="{A8DC299E-C8DC-B394-F0B9-9026FD9199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3062" y="652607"/>
            <a:ext cx="5021253" cy="296534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BCB71A6-82D9-4E81-21DE-1FF05E718F9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93640" y="3700640"/>
            <a:ext cx="4221964" cy="3166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0772902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1913" y="94044"/>
            <a:ext cx="730202" cy="611075"/>
            <a:chOff x="6541454" y="2317292"/>
            <a:chExt cx="730202" cy="611075"/>
          </a:xfrm>
        </p:grpSpPr>
        <p:sp>
          <p:nvSpPr>
            <p:cNvPr id="3" name="等腰三角形 2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39857" y="226664"/>
            <a:ext cx="62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001867" y="190645"/>
            <a:ext cx="886810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仿真分析：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不同分布噪声（泊松分布、瑞利分布）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694" y="94044"/>
            <a:ext cx="2598728" cy="577495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2BE64766-DD1A-F460-D3AF-17790146F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778" y="693061"/>
            <a:ext cx="4101327" cy="3075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0085139-19AC-3237-8B41-A60B69BB24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05778" y="3779265"/>
            <a:ext cx="4101327" cy="3076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4EF6D5D-87CD-67A1-9465-B3D5D3FFA01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50665" y="685804"/>
            <a:ext cx="4216520" cy="3162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2CDA6F7-37AA-D84B-0B35-277C8290DB4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50664" y="3699450"/>
            <a:ext cx="4216327" cy="31626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3482084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1913" y="94044"/>
            <a:ext cx="730202" cy="611075"/>
            <a:chOff x="6541454" y="2317292"/>
            <a:chExt cx="730202" cy="611075"/>
          </a:xfrm>
        </p:grpSpPr>
        <p:sp>
          <p:nvSpPr>
            <p:cNvPr id="3" name="等腰三角形 2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39857" y="226664"/>
            <a:ext cx="62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001867" y="190645"/>
            <a:ext cx="886810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仿真分析：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不同分布噪声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694" y="94044"/>
            <a:ext cx="2598728" cy="57749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EAD8BB5-DE42-DD0E-909C-ECEE8FDBC900}"/>
              </a:ext>
            </a:extLst>
          </p:cNvPr>
          <p:cNvSpPr txBox="1"/>
          <p:nvPr/>
        </p:nvSpPr>
        <p:spPr>
          <a:xfrm>
            <a:off x="440001" y="1014952"/>
            <a:ext cx="11311997" cy="5443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6070" algn="l">
              <a:lnSpc>
                <a:spcPct val="125000"/>
              </a:lnSpc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分析：① 直接估计与使用算法后的效果差别较大。不同噪声类型下，频差大小与方差差别总体差别较小，其中在瑞利分布下方差最小，下降较快，效果最好；      </a:t>
            </a:r>
          </a:p>
          <a:p>
            <a:pPr indent="306070" algn="l">
              <a:lnSpc>
                <a:spcPct val="125000"/>
              </a:lnSpc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②	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Rife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算法在低信噪比下（除瑞利分布）较改进后的频率估计波动较剧烈，频率估计方差较大，改进后的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I-Rife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和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A-I-Rife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改善了这一点，方差更小，频率估计性能更稳定。其中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A-I-Rife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在的情况下变化较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I-Rife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频差更稳定，二者虽方差相近，但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A-I-Rife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算法受信噪比的影响更小，其估计频差保持在一个较为稳定的值。</a:t>
            </a:r>
          </a:p>
          <a:p>
            <a:pPr indent="306070" algn="l">
              <a:lnSpc>
                <a:spcPct val="125000"/>
              </a:lnSpc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③ 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Quinn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算法在低信噪比的高斯噪声下，改进后的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Quinn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算法在低信噪比的瑞利噪声下，频率估计的波动也较大。</a:t>
            </a:r>
          </a:p>
          <a:p>
            <a:pPr indent="306070" algn="l">
              <a:lnSpc>
                <a:spcPct val="125000"/>
              </a:lnSpc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④ 改进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Quinn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算法的在噪声这一条件上的改进并不明显，但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Rife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的改进算法无论是低信噪比还是高信噪比均对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Rife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有显著提升。具体表现为：</a:t>
            </a:r>
          </a:p>
          <a:p>
            <a:pPr indent="306070" algn="l">
              <a:lnSpc>
                <a:spcPct val="125000"/>
              </a:lnSpc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（低信噪比）频率估计误差：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Rife 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＞ 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Quinn≈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改进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Quinn 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＞ 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I-Rife ≈ A-I-Rife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；</a:t>
            </a:r>
          </a:p>
          <a:p>
            <a:pPr indent="306070" algn="l">
              <a:lnSpc>
                <a:spcPct val="125000"/>
              </a:lnSpc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（高信噪比）频率估计误差：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Rife ≈ Quinn≈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改进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Quinn 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＞ 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A-I-Rife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＞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I-Rife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；</a:t>
            </a:r>
          </a:p>
          <a:p>
            <a:pPr indent="306070" algn="l">
              <a:lnSpc>
                <a:spcPct val="125000"/>
              </a:lnSpc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（低信噪比）频率估计方差：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Rife 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＞ 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Quinn≈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改进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Quinn 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＞ 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I-Rife ≈ A-I-Rife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；</a:t>
            </a:r>
          </a:p>
          <a:p>
            <a:pPr indent="306070" algn="l">
              <a:lnSpc>
                <a:spcPct val="125000"/>
              </a:lnSpc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（高信噪比）频率估计方差：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Rife ≈ Quinn≈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改进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Quinn 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＞ 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A-I-Rife ≈ I-Rife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3664886325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1913" y="94044"/>
            <a:ext cx="730202" cy="611075"/>
            <a:chOff x="6541454" y="2317292"/>
            <a:chExt cx="730202" cy="611075"/>
          </a:xfrm>
        </p:grpSpPr>
        <p:sp>
          <p:nvSpPr>
            <p:cNvPr id="3" name="等腰三角形 2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39857" y="226664"/>
            <a:ext cx="62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001867" y="190645"/>
            <a:ext cx="886810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仿真分析：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单频干扰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694" y="94044"/>
            <a:ext cx="2598728" cy="577495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213C6F60-4490-F42D-833D-6D1908236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769" y="801720"/>
            <a:ext cx="4039772" cy="2703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>
            <a:extLst>
              <a:ext uri="{FF2B5EF4-FFF2-40B4-BE49-F238E27FC236}">
                <a16:creationId xmlns:a16="http://schemas.microsoft.com/office/drawing/2014/main" id="{18CA2B7A-0E74-8451-5DC0-67BBC2D82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17" y="806129"/>
            <a:ext cx="4129955" cy="2750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D16C0170-8ECE-7F53-3D22-6E7F24D94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16" y="3836043"/>
            <a:ext cx="4129955" cy="2867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>
            <a:extLst>
              <a:ext uri="{FF2B5EF4-FFF2-40B4-BE49-F238E27FC236}">
                <a16:creationId xmlns:a16="http://schemas.microsoft.com/office/drawing/2014/main" id="{613BA815-ED79-CAD7-8FE4-D33949A8F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585" y="3875080"/>
            <a:ext cx="4020462" cy="2722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9904FA5-F2D7-EE7A-1B18-0F331F4BAE4B}"/>
              </a:ext>
            </a:extLst>
          </p:cNvPr>
          <p:cNvSpPr txBox="1"/>
          <p:nvPr/>
        </p:nvSpPr>
        <p:spPr>
          <a:xfrm>
            <a:off x="8506047" y="1006311"/>
            <a:ext cx="3375441" cy="5443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6070" algn="l">
              <a:lnSpc>
                <a:spcPct val="125000"/>
              </a:lnSpc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分析：①单频干扰下， 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Quinn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受干扰影响较大，其性能随信干比的波动较大；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Rife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算法次之。</a:t>
            </a:r>
          </a:p>
          <a:p>
            <a:pPr indent="306070" algn="l">
              <a:lnSpc>
                <a:spcPct val="125000"/>
              </a:lnSpc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②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Quinn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的改进算法和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A-I-Rife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算法抗干扰能力最强，其性能并不会随着信干比而剧烈变化，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I-Rife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算法则较为次之，但也在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Rife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的基础上做出的改善。</a:t>
            </a:r>
          </a:p>
          <a:p>
            <a:pPr indent="306070" algn="l">
              <a:lnSpc>
                <a:spcPct val="125000"/>
              </a:lnSpc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②半个采样间隔下与一个采样间隔对比下，频差更大，但方差更小。其距估计频率的点更近，也符合事实。</a:t>
            </a:r>
          </a:p>
        </p:txBody>
      </p:sp>
    </p:spTree>
    <p:extLst>
      <p:ext uri="{BB962C8B-B14F-4D97-AF65-F5344CB8AC3E}">
        <p14:creationId xmlns:p14="http://schemas.microsoft.com/office/powerpoint/2010/main" val="1331979373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1913" y="94044"/>
            <a:ext cx="730202" cy="611075"/>
            <a:chOff x="6541454" y="2317292"/>
            <a:chExt cx="730202" cy="611075"/>
          </a:xfrm>
        </p:grpSpPr>
        <p:sp>
          <p:nvSpPr>
            <p:cNvPr id="3" name="等腰三角形 2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39857" y="226664"/>
            <a:ext cx="62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001867" y="190645"/>
            <a:ext cx="886810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仿真分析：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不同窗函数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694" y="94044"/>
            <a:ext cx="2598728" cy="577495"/>
          </a:xfrm>
          <a:prstGeom prst="rect">
            <a:avLst/>
          </a:prstGeom>
        </p:spPr>
      </p:pic>
      <p:pic>
        <p:nvPicPr>
          <p:cNvPr id="5122" name="Picture 2" descr="汉宁_频差">
            <a:extLst>
              <a:ext uri="{FF2B5EF4-FFF2-40B4-BE49-F238E27FC236}">
                <a16:creationId xmlns:a16="http://schemas.microsoft.com/office/drawing/2014/main" id="{D7999E85-6C2A-8D40-5B49-446FE4F77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4" y="732313"/>
            <a:ext cx="4074759" cy="3062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>
            <a:extLst>
              <a:ext uri="{FF2B5EF4-FFF2-40B4-BE49-F238E27FC236}">
                <a16:creationId xmlns:a16="http://schemas.microsoft.com/office/drawing/2014/main" id="{B21EFBA3-B5DB-BC67-3E65-03EC9735F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4" y="3821636"/>
            <a:ext cx="4085661" cy="3063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79473672-9300-2AEF-F17C-FB35928AF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205" y="732312"/>
            <a:ext cx="4074759" cy="3062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>
            <a:extLst>
              <a:ext uri="{FF2B5EF4-FFF2-40B4-BE49-F238E27FC236}">
                <a16:creationId xmlns:a16="http://schemas.microsoft.com/office/drawing/2014/main" id="{414A37A5-EB9F-0D1C-CC8E-A3D543648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305" y="3794442"/>
            <a:ext cx="4085661" cy="3064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 descr="blackman">
            <a:extLst>
              <a:ext uri="{FF2B5EF4-FFF2-40B4-BE49-F238E27FC236}">
                <a16:creationId xmlns:a16="http://schemas.microsoft.com/office/drawing/2014/main" id="{F5614E43-8448-53AC-458B-07AD4DB8E1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63834" y="768140"/>
            <a:ext cx="4449931" cy="3000411"/>
          </a:xfrm>
          <a:prstGeom prst="rect">
            <a:avLst/>
          </a:prstGeom>
        </p:spPr>
      </p:pic>
      <p:pic>
        <p:nvPicPr>
          <p:cNvPr id="8" name="图片 7" descr="布莱克曼_方差">
            <a:extLst>
              <a:ext uri="{FF2B5EF4-FFF2-40B4-BE49-F238E27FC236}">
                <a16:creationId xmlns:a16="http://schemas.microsoft.com/office/drawing/2014/main" id="{A7C222E1-2623-CD9F-E431-A4E43E1A8E9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63833" y="3804379"/>
            <a:ext cx="4449931" cy="30263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6283845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1913" y="94044"/>
            <a:ext cx="730202" cy="611075"/>
            <a:chOff x="6541454" y="2317292"/>
            <a:chExt cx="730202" cy="611075"/>
          </a:xfrm>
        </p:grpSpPr>
        <p:sp>
          <p:nvSpPr>
            <p:cNvPr id="3" name="等腰三角形 2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39857" y="226664"/>
            <a:ext cx="62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001867" y="190645"/>
            <a:ext cx="886810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仿真分析：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不同窗函数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694" y="94044"/>
            <a:ext cx="2598728" cy="577495"/>
          </a:xfrm>
          <a:prstGeom prst="rect">
            <a:avLst/>
          </a:prstGeom>
        </p:spPr>
      </p:pic>
      <p:pic>
        <p:nvPicPr>
          <p:cNvPr id="9" name="图片 8" descr="kaisai">
            <a:extLst>
              <a:ext uri="{FF2B5EF4-FFF2-40B4-BE49-F238E27FC236}">
                <a16:creationId xmlns:a16="http://schemas.microsoft.com/office/drawing/2014/main" id="{D93704DC-DF4C-C9A3-6EE6-107C568189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2633" y="700021"/>
            <a:ext cx="4256092" cy="2857199"/>
          </a:xfrm>
          <a:prstGeom prst="rect">
            <a:avLst/>
          </a:prstGeom>
        </p:spPr>
      </p:pic>
      <p:pic>
        <p:nvPicPr>
          <p:cNvPr id="10" name="图片 9" descr="kaisai_v">
            <a:extLst>
              <a:ext uri="{FF2B5EF4-FFF2-40B4-BE49-F238E27FC236}">
                <a16:creationId xmlns:a16="http://schemas.microsoft.com/office/drawing/2014/main" id="{ADC8A095-9E28-8436-B2E3-9E4E29E7DD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2632" y="3642383"/>
            <a:ext cx="4256091" cy="3185707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77EC18C6-2184-78CC-E120-4477FA4E7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4" y="737411"/>
            <a:ext cx="3650526" cy="282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0ABA8A5-5F6C-6385-C2F2-6DDF03F2729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6130" y="3623092"/>
            <a:ext cx="3700989" cy="318570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C2B01EF-66DB-7071-8B07-FEA9D64CF420}"/>
              </a:ext>
            </a:extLst>
          </p:cNvPr>
          <p:cNvSpPr txBox="1"/>
          <p:nvPr/>
        </p:nvSpPr>
        <p:spPr>
          <a:xfrm>
            <a:off x="7576459" y="907872"/>
            <a:ext cx="437634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6070" algn="l"/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分析：①加窗都会带来误差。凯赛窗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&gt;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布莱克曼哈里斯窗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&gt;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布莱克曼窗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&gt;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哈明窗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&gt;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汉明窗</a:t>
            </a:r>
          </a:p>
          <a:p>
            <a:pPr indent="306070" algn="l"/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②低信噪比情况下，加窗对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Rife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和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Quinn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算法的影响都较为剧烈，他们的频率估计性能随信噪比的变化波动较大；尽管高信噪比下，二者的估计误差趋于稳定，但依然明显高于改进后的算法。</a:t>
            </a:r>
          </a:p>
          <a:p>
            <a:pPr indent="306070" algn="l"/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③在加窗这一条件上，改进算法的频率估计误差和方差均做出了改善，表现为：</a:t>
            </a:r>
          </a:p>
          <a:p>
            <a:pPr indent="306070" algn="l"/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（低信噪比）频率估计误差：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Rife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Quinn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不稳定，改进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Quinn≈I-Rife≈A-I-Rife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；</a:t>
            </a:r>
          </a:p>
          <a:p>
            <a:pPr indent="306070" algn="l"/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（高信噪比）频率估计误差：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Rife≈Quinn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＞改进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Quinn≈A-I-Rife≈I-Rife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；</a:t>
            </a:r>
          </a:p>
          <a:p>
            <a:pPr indent="306070" algn="l"/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（低信噪比）频率估计方差：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Rife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＞改进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Quinn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＞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Quinn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＞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I-Rife≈A-I-Rife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；</a:t>
            </a:r>
          </a:p>
          <a:p>
            <a:pPr indent="306070" algn="l"/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（高信噪比）频率估计方差：改进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Quinn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＞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Rife≈Quinn≈A-I-Rife≈I-Rife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2368371347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C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405802" y="2703943"/>
            <a:ext cx="63880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总结</a:t>
            </a:r>
          </a:p>
        </p:txBody>
      </p:sp>
      <p:sp>
        <p:nvSpPr>
          <p:cNvPr id="8" name="等腰三角形 7"/>
          <p:cNvSpPr/>
          <p:nvPr/>
        </p:nvSpPr>
        <p:spPr>
          <a:xfrm rot="17411441">
            <a:off x="9537032" y="2688198"/>
            <a:ext cx="157387" cy="397133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13615302">
            <a:off x="9286383" y="2463156"/>
            <a:ext cx="105790" cy="511888"/>
          </a:xfrm>
          <a:prstGeom prst="triangl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379214" y="1847397"/>
            <a:ext cx="3365284" cy="2901948"/>
          </a:xfrm>
          <a:custGeom>
            <a:avLst/>
            <a:gdLst>
              <a:gd name="connsiteX0" fmla="*/ 0 w 3365284"/>
              <a:gd name="connsiteY0" fmla="*/ 0 h 2901948"/>
              <a:gd name="connsiteX1" fmla="*/ 3365284 w 3365284"/>
              <a:gd name="connsiteY1" fmla="*/ 0 h 2901948"/>
              <a:gd name="connsiteX2" fmla="*/ 3365284 w 3365284"/>
              <a:gd name="connsiteY2" fmla="*/ 624244 h 2901948"/>
              <a:gd name="connsiteX3" fmla="*/ 1524908 w 3365284"/>
              <a:gd name="connsiteY3" fmla="*/ 624244 h 2901948"/>
              <a:gd name="connsiteX4" fmla="*/ 1524908 w 3365284"/>
              <a:gd name="connsiteY4" fmla="*/ 2289173 h 2901948"/>
              <a:gd name="connsiteX5" fmla="*/ 3365284 w 3365284"/>
              <a:gd name="connsiteY5" fmla="*/ 2289173 h 2901948"/>
              <a:gd name="connsiteX6" fmla="*/ 3365284 w 3365284"/>
              <a:gd name="connsiteY6" fmla="*/ 2901948 h 2901948"/>
              <a:gd name="connsiteX7" fmla="*/ 0 w 3365284"/>
              <a:gd name="connsiteY7" fmla="*/ 2901948 h 290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5284" h="2901948">
                <a:moveTo>
                  <a:pt x="0" y="0"/>
                </a:moveTo>
                <a:lnTo>
                  <a:pt x="3365284" y="0"/>
                </a:lnTo>
                <a:lnTo>
                  <a:pt x="3365284" y="624244"/>
                </a:lnTo>
                <a:lnTo>
                  <a:pt x="1524908" y="624244"/>
                </a:lnTo>
                <a:lnTo>
                  <a:pt x="1524908" y="2289173"/>
                </a:lnTo>
                <a:lnTo>
                  <a:pt x="3365284" y="2289173"/>
                </a:lnTo>
                <a:lnTo>
                  <a:pt x="3365284" y="2901948"/>
                </a:lnTo>
                <a:lnTo>
                  <a:pt x="0" y="290194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1980723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 flipH="1">
            <a:off x="-13865" y="0"/>
            <a:ext cx="5500275" cy="6723955"/>
            <a:chOff x="6691725" y="0"/>
            <a:chExt cx="5500275" cy="6723955"/>
          </a:xfrm>
        </p:grpSpPr>
        <p:sp>
          <p:nvSpPr>
            <p:cNvPr id="2" name="等腰三角形 1"/>
            <p:cNvSpPr/>
            <p:nvPr/>
          </p:nvSpPr>
          <p:spPr>
            <a:xfrm rot="10800000">
              <a:off x="6691746" y="0"/>
              <a:ext cx="1909267" cy="1645920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等腰三角形 2"/>
            <p:cNvSpPr/>
            <p:nvPr/>
          </p:nvSpPr>
          <p:spPr>
            <a:xfrm rot="10800000">
              <a:off x="8601014" y="3428999"/>
              <a:ext cx="1909267" cy="1645920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 rot="10800000">
              <a:off x="10510281" y="3429000"/>
              <a:ext cx="1681719" cy="1645920"/>
            </a:xfrm>
            <a:custGeom>
              <a:avLst/>
              <a:gdLst>
                <a:gd name="connsiteX0" fmla="*/ 1681719 w 1681719"/>
                <a:gd name="connsiteY0" fmla="*/ 1645920 h 1645920"/>
                <a:gd name="connsiteX1" fmla="*/ 0 w 1681719"/>
                <a:gd name="connsiteY1" fmla="*/ 1645920 h 1645920"/>
                <a:gd name="connsiteX2" fmla="*/ 0 w 1681719"/>
                <a:gd name="connsiteY2" fmla="*/ 1253596 h 1645920"/>
                <a:gd name="connsiteX3" fmla="*/ 727086 w 1681719"/>
                <a:gd name="connsiteY3" fmla="*/ 0 h 164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81719" h="1645920">
                  <a:moveTo>
                    <a:pt x="1681719" y="1645920"/>
                  </a:moveTo>
                  <a:lnTo>
                    <a:pt x="0" y="1645920"/>
                  </a:lnTo>
                  <a:lnTo>
                    <a:pt x="0" y="1253596"/>
                  </a:lnTo>
                  <a:lnTo>
                    <a:pt x="727086" y="0"/>
                  </a:lnTo>
                  <a:close/>
                </a:path>
              </a:pathLst>
            </a:cu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10510280" y="1783080"/>
              <a:ext cx="1681720" cy="1645920"/>
            </a:xfrm>
            <a:custGeom>
              <a:avLst/>
              <a:gdLst>
                <a:gd name="connsiteX0" fmla="*/ 954634 w 1681720"/>
                <a:gd name="connsiteY0" fmla="*/ 0 h 1645920"/>
                <a:gd name="connsiteX1" fmla="*/ 1681720 w 1681720"/>
                <a:gd name="connsiteY1" fmla="*/ 1253598 h 1645920"/>
                <a:gd name="connsiteX2" fmla="*/ 1681720 w 1681720"/>
                <a:gd name="connsiteY2" fmla="*/ 1645920 h 1645920"/>
                <a:gd name="connsiteX3" fmla="*/ 0 w 1681720"/>
                <a:gd name="connsiteY3" fmla="*/ 1645920 h 164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81720" h="1645920">
                  <a:moveTo>
                    <a:pt x="954634" y="0"/>
                  </a:moveTo>
                  <a:lnTo>
                    <a:pt x="1681720" y="1253598"/>
                  </a:lnTo>
                  <a:lnTo>
                    <a:pt x="1681720" y="1645920"/>
                  </a:lnTo>
                  <a:lnTo>
                    <a:pt x="0" y="1645920"/>
                  </a:lnTo>
                  <a:close/>
                </a:path>
              </a:pathLst>
            </a:cu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>
              <a:off x="8600991" y="5078022"/>
              <a:ext cx="1909281" cy="1645933"/>
            </a:xfrm>
            <a:prstGeom prst="triangle">
              <a:avLst/>
            </a:prstGeom>
            <a:solidFill>
              <a:srgbClr val="A5CFE5">
                <a:alpha val="5200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 rot="10800000">
              <a:off x="10510279" y="137158"/>
              <a:ext cx="1681721" cy="1645920"/>
            </a:xfrm>
            <a:custGeom>
              <a:avLst/>
              <a:gdLst>
                <a:gd name="connsiteX0" fmla="*/ 1681721 w 1681721"/>
                <a:gd name="connsiteY0" fmla="*/ 1645920 h 1645920"/>
                <a:gd name="connsiteX1" fmla="*/ 0 w 1681721"/>
                <a:gd name="connsiteY1" fmla="*/ 1645920 h 1645920"/>
                <a:gd name="connsiteX2" fmla="*/ 0 w 1681721"/>
                <a:gd name="connsiteY2" fmla="*/ 1253600 h 1645920"/>
                <a:gd name="connsiteX3" fmla="*/ 727088 w 1681721"/>
                <a:gd name="connsiteY3" fmla="*/ 0 h 164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81721" h="1645920">
                  <a:moveTo>
                    <a:pt x="1681721" y="1645920"/>
                  </a:moveTo>
                  <a:lnTo>
                    <a:pt x="0" y="1645920"/>
                  </a:lnTo>
                  <a:lnTo>
                    <a:pt x="0" y="1253600"/>
                  </a:lnTo>
                  <a:lnTo>
                    <a:pt x="727088" y="0"/>
                  </a:lnTo>
                  <a:close/>
                </a:path>
              </a:pathLst>
            </a:cu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9555645" y="3429000"/>
              <a:ext cx="1909267" cy="1645920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0800000">
              <a:off x="7646375" y="5074919"/>
              <a:ext cx="1909267" cy="1645920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6691725" y="5074928"/>
              <a:ext cx="1909257" cy="1645912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0800000">
              <a:off x="9555641" y="5074920"/>
              <a:ext cx="1909267" cy="1645920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10800000">
              <a:off x="9555641" y="1783080"/>
              <a:ext cx="1909267" cy="1645920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7646348" y="3429000"/>
              <a:ext cx="1909267" cy="1645920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/>
            <p:nvPr/>
          </p:nvCxnSpPr>
          <p:spPr>
            <a:xfrm flipH="1">
              <a:off x="7285065" y="765802"/>
              <a:ext cx="954634" cy="1645920"/>
            </a:xfrm>
            <a:prstGeom prst="line">
              <a:avLst/>
            </a:prstGeom>
            <a:ln w="3175">
              <a:solidFill>
                <a:srgbClr val="A5CF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6596256" y="2097018"/>
            <a:ext cx="730202" cy="611075"/>
            <a:chOff x="6541454" y="2317292"/>
            <a:chExt cx="730202" cy="611075"/>
          </a:xfrm>
        </p:grpSpPr>
        <p:sp>
          <p:nvSpPr>
            <p:cNvPr id="17" name="等腰三角形 16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596256" y="2984750"/>
            <a:ext cx="730202" cy="611075"/>
            <a:chOff x="6541454" y="2317292"/>
            <a:chExt cx="730202" cy="611075"/>
          </a:xfrm>
        </p:grpSpPr>
        <p:sp>
          <p:nvSpPr>
            <p:cNvPr id="20" name="等腰三角形 19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596256" y="3872482"/>
            <a:ext cx="730202" cy="611075"/>
            <a:chOff x="6541454" y="2317292"/>
            <a:chExt cx="730202" cy="611075"/>
          </a:xfrm>
        </p:grpSpPr>
        <p:sp>
          <p:nvSpPr>
            <p:cNvPr id="23" name="等腰三角形 22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6684200" y="2229638"/>
            <a:ext cx="62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684200" y="4006440"/>
            <a:ext cx="62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03</a:t>
            </a:r>
            <a:endParaRPr lang="zh-CN" altLang="en-US" sz="2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684200" y="3118039"/>
            <a:ext cx="62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7756990" y="2174098"/>
            <a:ext cx="3419605" cy="461962"/>
            <a:chOff x="7959283" y="2346556"/>
            <a:chExt cx="3419605" cy="461962"/>
          </a:xfrm>
        </p:grpSpPr>
        <p:sp>
          <p:nvSpPr>
            <p:cNvPr id="32" name="矩形 2"/>
            <p:cNvSpPr>
              <a:spLocks noChangeArrowheads="1"/>
            </p:cNvSpPr>
            <p:nvPr/>
          </p:nvSpPr>
          <p:spPr bwMode="auto">
            <a:xfrm>
              <a:off x="9173821" y="2346556"/>
              <a:ext cx="2205067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lt"/>
                </a:rPr>
                <a:t>算法分析</a:t>
              </a:r>
              <a:endPara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7959283" y="2593180"/>
              <a:ext cx="1155469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7756990" y="3953458"/>
            <a:ext cx="3419605" cy="460375"/>
            <a:chOff x="7959283" y="3683231"/>
            <a:chExt cx="3419605" cy="460375"/>
          </a:xfrm>
        </p:grpSpPr>
        <p:sp>
          <p:nvSpPr>
            <p:cNvPr id="34" name="矩形 26"/>
            <p:cNvSpPr>
              <a:spLocks noChangeArrowheads="1"/>
            </p:cNvSpPr>
            <p:nvPr/>
          </p:nvSpPr>
          <p:spPr bwMode="auto">
            <a:xfrm>
              <a:off x="9173821" y="3683231"/>
              <a:ext cx="2205067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lt"/>
                </a:rPr>
                <a:t>结论</a:t>
              </a:r>
              <a:endParaRPr lang="da-DK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7959283" y="3917674"/>
              <a:ext cx="1155469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7756990" y="3063778"/>
            <a:ext cx="3419605" cy="461962"/>
            <a:chOff x="7959283" y="3013306"/>
            <a:chExt cx="3419605" cy="461962"/>
          </a:xfrm>
        </p:grpSpPr>
        <p:sp>
          <p:nvSpPr>
            <p:cNvPr id="33" name="矩形 32"/>
            <p:cNvSpPr>
              <a:spLocks noChangeArrowheads="1"/>
            </p:cNvSpPr>
            <p:nvPr/>
          </p:nvSpPr>
          <p:spPr bwMode="auto">
            <a:xfrm>
              <a:off x="9173821" y="3013306"/>
              <a:ext cx="2205067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lt"/>
                </a:rPr>
                <a:t>仿真分析</a:t>
              </a:r>
              <a:endParaRPr lang="da-DK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endParaRPr>
            </a:p>
          </p:txBody>
        </p:sp>
        <p:cxnSp>
          <p:nvCxnSpPr>
            <p:cNvPr id="39" name="直接连接符 38"/>
            <p:cNvCxnSpPr/>
            <p:nvPr/>
          </p:nvCxnSpPr>
          <p:spPr>
            <a:xfrm>
              <a:off x="7959283" y="3255427"/>
              <a:ext cx="1155469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4619041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1913" y="94044"/>
            <a:ext cx="730202" cy="611075"/>
            <a:chOff x="6541454" y="2317292"/>
            <a:chExt cx="730202" cy="611075"/>
          </a:xfrm>
        </p:grpSpPr>
        <p:sp>
          <p:nvSpPr>
            <p:cNvPr id="3" name="等腰三角形 2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39857" y="226664"/>
            <a:ext cx="62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03</a:t>
            </a:r>
            <a:endParaRPr lang="zh-CN" altLang="en-US" sz="2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001867" y="190645"/>
            <a:ext cx="886810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总结</a:t>
            </a: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694" y="94044"/>
            <a:ext cx="2598728" cy="57749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E932EEC-9859-A302-6CFD-46763694D2A5}"/>
              </a:ext>
            </a:extLst>
          </p:cNvPr>
          <p:cNvSpPr txBox="1"/>
          <p:nvPr/>
        </p:nvSpPr>
        <p:spPr>
          <a:xfrm>
            <a:off x="440001" y="1292538"/>
            <a:ext cx="11311997" cy="4666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6070" algn="l">
              <a:lnSpc>
                <a:spcPct val="125000"/>
              </a:lnSpc>
            </a:pP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总体来说，随着信噪比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/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信干比的增大，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RMS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误差都会减小。而不同的噪声类型和窗函数也会影响估计误差。同时对于不同的算法，频率落在间隔里的位置不同所对应的误差也不一样。同时改进的算法也在不同方面对原算法做出了不同程度的改进，各自有着各自的优点。</a:t>
            </a:r>
          </a:p>
          <a:p>
            <a:pPr indent="306070" algn="l">
              <a:lnSpc>
                <a:spcPct val="125000"/>
              </a:lnSpc>
            </a:pP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具体来说，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A-I-Rife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做出的提升，主要体现在稳定性，其估计性能并不会随着信噪比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/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信干比的变化，出现明显波动，这依靠其强大的抗干扰能力；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I-Rife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做出的提升主要体现在频率估计误差上，其在高信噪比条件下表现出优异的性能；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Quinn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算法在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Rife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算法的基础上，加入了相位信息，使得靠近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DFT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谱线的频率估计误差不会激增，但其在窗函数和干扰条件下仍有欠缺，性能波动较大，而改进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Quinn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算法解决了这一点。</a:t>
            </a:r>
          </a:p>
        </p:txBody>
      </p:sp>
    </p:spTree>
    <p:extLst>
      <p:ext uri="{BB962C8B-B14F-4D97-AF65-F5344CB8AC3E}">
        <p14:creationId xmlns:p14="http://schemas.microsoft.com/office/powerpoint/2010/main" val="755450260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1913" y="94044"/>
            <a:ext cx="730202" cy="611075"/>
            <a:chOff x="6541454" y="2317292"/>
            <a:chExt cx="730202" cy="611075"/>
          </a:xfrm>
        </p:grpSpPr>
        <p:sp>
          <p:nvSpPr>
            <p:cNvPr id="3" name="等腰三角形 2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39857" y="226664"/>
            <a:ext cx="62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03</a:t>
            </a:r>
            <a:endParaRPr lang="zh-CN" altLang="en-US" sz="2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001867" y="190645"/>
            <a:ext cx="886810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总结</a:t>
            </a: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694" y="94044"/>
            <a:ext cx="2598728" cy="57749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E932EEC-9859-A302-6CFD-46763694D2A5}"/>
              </a:ext>
            </a:extLst>
          </p:cNvPr>
          <p:cNvSpPr txBox="1"/>
          <p:nvPr/>
        </p:nvSpPr>
        <p:spPr>
          <a:xfrm>
            <a:off x="2814338" y="2353060"/>
            <a:ext cx="11311997" cy="282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6070" algn="l">
              <a:lnSpc>
                <a:spcPct val="125000"/>
              </a:lnSpc>
            </a:pP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石铭宇：算法编写，开题报告，结题报告</a:t>
            </a:r>
          </a:p>
          <a:p>
            <a:pPr indent="306070" algn="l">
              <a:lnSpc>
                <a:spcPct val="125000"/>
              </a:lnSpc>
            </a:pP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万郁彬：开题答辩，仿真，开题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PPT</a:t>
            </a:r>
          </a:p>
          <a:p>
            <a:pPr indent="306070" algn="l">
              <a:lnSpc>
                <a:spcPct val="125000"/>
              </a:lnSpc>
            </a:pP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梁展博：仿真，结题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PPT</a:t>
            </a:r>
          </a:p>
          <a:p>
            <a:pPr indent="306070" algn="l">
              <a:lnSpc>
                <a:spcPct val="125000"/>
              </a:lnSpc>
            </a:pP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尹子昂：结题报告，论文查找</a:t>
            </a:r>
          </a:p>
          <a:p>
            <a:pPr indent="306070" algn="l">
              <a:lnSpc>
                <a:spcPct val="125000"/>
              </a:lnSpc>
            </a:pP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杨炫辉：开题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PPT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，论文查找，结题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PPT</a:t>
            </a:r>
          </a:p>
          <a:p>
            <a:pPr indent="306070" algn="l">
              <a:lnSpc>
                <a:spcPct val="125000"/>
              </a:lnSpc>
            </a:pP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所有组员参与实验思路的设计。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3C6DDBE-25E7-ADF7-DD97-D925D6E68C16}"/>
              </a:ext>
            </a:extLst>
          </p:cNvPr>
          <p:cNvSpPr txBox="1"/>
          <p:nvPr/>
        </p:nvSpPr>
        <p:spPr>
          <a:xfrm>
            <a:off x="4897060" y="1210446"/>
            <a:ext cx="4625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项目分工</a:t>
            </a:r>
          </a:p>
        </p:txBody>
      </p:sp>
    </p:spTree>
    <p:extLst>
      <p:ext uri="{BB962C8B-B14F-4D97-AF65-F5344CB8AC3E}">
        <p14:creationId xmlns:p14="http://schemas.microsoft.com/office/powerpoint/2010/main" val="2103380720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C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/>
          <p:cNvSpPr>
            <a:spLocks noChangeAspect="1" noChangeArrowheads="1" noTextEdit="1"/>
          </p:cNvSpPr>
          <p:nvPr/>
        </p:nvSpPr>
        <p:spPr bwMode="auto">
          <a:xfrm>
            <a:off x="3842565" y="1167219"/>
            <a:ext cx="4506869" cy="4520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7532438" y="2974975"/>
            <a:ext cx="489079" cy="1562381"/>
          </a:xfrm>
          <a:custGeom>
            <a:avLst/>
            <a:gdLst>
              <a:gd name="T0" fmla="*/ 4 w 124"/>
              <a:gd name="T1" fmla="*/ 385 h 395"/>
              <a:gd name="T2" fmla="*/ 27 w 124"/>
              <a:gd name="T3" fmla="*/ 332 h 395"/>
              <a:gd name="T4" fmla="*/ 33 w 124"/>
              <a:gd name="T5" fmla="*/ 350 h 395"/>
              <a:gd name="T6" fmla="*/ 49 w 124"/>
              <a:gd name="T7" fmla="*/ 295 h 395"/>
              <a:gd name="T8" fmla="*/ 56 w 124"/>
              <a:gd name="T9" fmla="*/ 312 h 395"/>
              <a:gd name="T10" fmla="*/ 64 w 124"/>
              <a:gd name="T11" fmla="*/ 256 h 395"/>
              <a:gd name="T12" fmla="*/ 76 w 124"/>
              <a:gd name="T13" fmla="*/ 266 h 395"/>
              <a:gd name="T14" fmla="*/ 77 w 124"/>
              <a:gd name="T15" fmla="*/ 209 h 395"/>
              <a:gd name="T16" fmla="*/ 90 w 124"/>
              <a:gd name="T17" fmla="*/ 220 h 395"/>
              <a:gd name="T18" fmla="*/ 83 w 124"/>
              <a:gd name="T19" fmla="*/ 163 h 395"/>
              <a:gd name="T20" fmla="*/ 99 w 124"/>
              <a:gd name="T21" fmla="*/ 169 h 395"/>
              <a:gd name="T22" fmla="*/ 81 w 124"/>
              <a:gd name="T23" fmla="*/ 118 h 395"/>
              <a:gd name="T24" fmla="*/ 101 w 124"/>
              <a:gd name="T25" fmla="*/ 144 h 395"/>
              <a:gd name="T26" fmla="*/ 80 w 124"/>
              <a:gd name="T27" fmla="*/ 89 h 395"/>
              <a:gd name="T28" fmla="*/ 101 w 124"/>
              <a:gd name="T29" fmla="*/ 88 h 395"/>
              <a:gd name="T30" fmla="*/ 76 w 124"/>
              <a:gd name="T31" fmla="*/ 45 h 395"/>
              <a:gd name="T32" fmla="*/ 97 w 124"/>
              <a:gd name="T33" fmla="*/ 42 h 395"/>
              <a:gd name="T34" fmla="*/ 99 w 124"/>
              <a:gd name="T35" fmla="*/ 41 h 395"/>
              <a:gd name="T36" fmla="*/ 118 w 124"/>
              <a:gd name="T37" fmla="*/ 27 h 395"/>
              <a:gd name="T38" fmla="*/ 104 w 124"/>
              <a:gd name="T39" fmla="*/ 87 h 395"/>
              <a:gd name="T40" fmla="*/ 124 w 124"/>
              <a:gd name="T41" fmla="*/ 77 h 395"/>
              <a:gd name="T42" fmla="*/ 105 w 124"/>
              <a:gd name="T43" fmla="*/ 140 h 395"/>
              <a:gd name="T44" fmla="*/ 123 w 124"/>
              <a:gd name="T45" fmla="*/ 133 h 395"/>
              <a:gd name="T46" fmla="*/ 99 w 124"/>
              <a:gd name="T47" fmla="*/ 193 h 395"/>
              <a:gd name="T48" fmla="*/ 119 w 124"/>
              <a:gd name="T49" fmla="*/ 190 h 395"/>
              <a:gd name="T50" fmla="*/ 87 w 124"/>
              <a:gd name="T51" fmla="*/ 244 h 395"/>
              <a:gd name="T52" fmla="*/ 111 w 124"/>
              <a:gd name="T53" fmla="*/ 219 h 395"/>
              <a:gd name="T54" fmla="*/ 78 w 124"/>
              <a:gd name="T55" fmla="*/ 270 h 395"/>
              <a:gd name="T56" fmla="*/ 68 w 124"/>
              <a:gd name="T57" fmla="*/ 296 h 395"/>
              <a:gd name="T58" fmla="*/ 97 w 124"/>
              <a:gd name="T59" fmla="*/ 272 h 395"/>
              <a:gd name="T60" fmla="*/ 57 w 124"/>
              <a:gd name="T61" fmla="*/ 317 h 395"/>
              <a:gd name="T62" fmla="*/ 46 w 124"/>
              <a:gd name="T63" fmla="*/ 336 h 395"/>
              <a:gd name="T64" fmla="*/ 78 w 124"/>
              <a:gd name="T65" fmla="*/ 318 h 395"/>
              <a:gd name="T66" fmla="*/ 34 w 124"/>
              <a:gd name="T67" fmla="*/ 355 h 395"/>
              <a:gd name="T68" fmla="*/ 52 w 124"/>
              <a:gd name="T69" fmla="*/ 362 h 395"/>
              <a:gd name="T70" fmla="*/ 5 w 124"/>
              <a:gd name="T71" fmla="*/ 389 h 395"/>
              <a:gd name="T72" fmla="*/ 0 w 124"/>
              <a:gd name="T73" fmla="*/ 390 h 395"/>
              <a:gd name="T74" fmla="*/ 2 w 124"/>
              <a:gd name="T75" fmla="*/ 387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4" h="395">
                <a:moveTo>
                  <a:pt x="2" y="387"/>
                </a:moveTo>
                <a:cubicBezTo>
                  <a:pt x="2" y="387"/>
                  <a:pt x="3" y="386"/>
                  <a:pt x="4" y="385"/>
                </a:cubicBezTo>
                <a:cubicBezTo>
                  <a:pt x="2" y="377"/>
                  <a:pt x="2" y="363"/>
                  <a:pt x="10" y="346"/>
                </a:cubicBezTo>
                <a:cubicBezTo>
                  <a:pt x="22" y="330"/>
                  <a:pt x="24" y="337"/>
                  <a:pt x="27" y="332"/>
                </a:cubicBezTo>
                <a:cubicBezTo>
                  <a:pt x="30" y="326"/>
                  <a:pt x="18" y="346"/>
                  <a:pt x="21" y="366"/>
                </a:cubicBezTo>
                <a:cubicBezTo>
                  <a:pt x="25" y="361"/>
                  <a:pt x="29" y="356"/>
                  <a:pt x="33" y="350"/>
                </a:cubicBezTo>
                <a:cubicBezTo>
                  <a:pt x="30" y="342"/>
                  <a:pt x="29" y="329"/>
                  <a:pt x="34" y="312"/>
                </a:cubicBezTo>
                <a:cubicBezTo>
                  <a:pt x="43" y="294"/>
                  <a:pt x="46" y="301"/>
                  <a:pt x="49" y="295"/>
                </a:cubicBezTo>
                <a:cubicBezTo>
                  <a:pt x="51" y="289"/>
                  <a:pt x="43" y="309"/>
                  <a:pt x="47" y="327"/>
                </a:cubicBezTo>
                <a:cubicBezTo>
                  <a:pt x="50" y="322"/>
                  <a:pt x="53" y="317"/>
                  <a:pt x="56" y="312"/>
                </a:cubicBezTo>
                <a:cubicBezTo>
                  <a:pt x="52" y="304"/>
                  <a:pt x="49" y="293"/>
                  <a:pt x="52" y="276"/>
                </a:cubicBezTo>
                <a:cubicBezTo>
                  <a:pt x="59" y="256"/>
                  <a:pt x="63" y="262"/>
                  <a:pt x="64" y="256"/>
                </a:cubicBezTo>
                <a:cubicBezTo>
                  <a:pt x="66" y="250"/>
                  <a:pt x="60" y="271"/>
                  <a:pt x="68" y="288"/>
                </a:cubicBezTo>
                <a:cubicBezTo>
                  <a:pt x="71" y="281"/>
                  <a:pt x="73" y="274"/>
                  <a:pt x="76" y="266"/>
                </a:cubicBezTo>
                <a:cubicBezTo>
                  <a:pt x="71" y="260"/>
                  <a:pt x="66" y="249"/>
                  <a:pt x="67" y="231"/>
                </a:cubicBezTo>
                <a:cubicBezTo>
                  <a:pt x="72" y="210"/>
                  <a:pt x="76" y="216"/>
                  <a:pt x="77" y="209"/>
                </a:cubicBezTo>
                <a:cubicBezTo>
                  <a:pt x="77" y="203"/>
                  <a:pt x="74" y="225"/>
                  <a:pt x="85" y="241"/>
                </a:cubicBezTo>
                <a:cubicBezTo>
                  <a:pt x="87" y="234"/>
                  <a:pt x="88" y="227"/>
                  <a:pt x="90" y="220"/>
                </a:cubicBezTo>
                <a:cubicBezTo>
                  <a:pt x="85" y="215"/>
                  <a:pt x="77" y="205"/>
                  <a:pt x="76" y="186"/>
                </a:cubicBezTo>
                <a:cubicBezTo>
                  <a:pt x="77" y="166"/>
                  <a:pt x="83" y="170"/>
                  <a:pt x="83" y="163"/>
                </a:cubicBezTo>
                <a:cubicBezTo>
                  <a:pt x="82" y="157"/>
                  <a:pt x="82" y="181"/>
                  <a:pt x="95" y="193"/>
                </a:cubicBezTo>
                <a:cubicBezTo>
                  <a:pt x="97" y="186"/>
                  <a:pt x="98" y="177"/>
                  <a:pt x="99" y="169"/>
                </a:cubicBezTo>
                <a:cubicBezTo>
                  <a:pt x="92" y="166"/>
                  <a:pt x="84" y="159"/>
                  <a:pt x="79" y="142"/>
                </a:cubicBezTo>
                <a:cubicBezTo>
                  <a:pt x="77" y="122"/>
                  <a:pt x="83" y="124"/>
                  <a:pt x="81" y="118"/>
                </a:cubicBezTo>
                <a:cubicBezTo>
                  <a:pt x="80" y="112"/>
                  <a:pt x="85" y="136"/>
                  <a:pt x="101" y="143"/>
                </a:cubicBezTo>
                <a:cubicBezTo>
                  <a:pt x="101" y="144"/>
                  <a:pt x="101" y="144"/>
                  <a:pt x="101" y="144"/>
                </a:cubicBezTo>
                <a:cubicBezTo>
                  <a:pt x="101" y="135"/>
                  <a:pt x="102" y="125"/>
                  <a:pt x="102" y="115"/>
                </a:cubicBezTo>
                <a:cubicBezTo>
                  <a:pt x="95" y="112"/>
                  <a:pt x="86" y="105"/>
                  <a:pt x="80" y="89"/>
                </a:cubicBezTo>
                <a:cubicBezTo>
                  <a:pt x="77" y="69"/>
                  <a:pt x="83" y="71"/>
                  <a:pt x="81" y="65"/>
                </a:cubicBezTo>
                <a:cubicBezTo>
                  <a:pt x="80" y="59"/>
                  <a:pt x="85" y="81"/>
                  <a:pt x="101" y="88"/>
                </a:cubicBezTo>
                <a:cubicBezTo>
                  <a:pt x="100" y="81"/>
                  <a:pt x="100" y="74"/>
                  <a:pt x="99" y="67"/>
                </a:cubicBezTo>
                <a:cubicBezTo>
                  <a:pt x="92" y="65"/>
                  <a:pt x="83" y="60"/>
                  <a:pt x="76" y="45"/>
                </a:cubicBezTo>
                <a:cubicBezTo>
                  <a:pt x="70" y="26"/>
                  <a:pt x="77" y="27"/>
                  <a:pt x="74" y="21"/>
                </a:cubicBezTo>
                <a:cubicBezTo>
                  <a:pt x="72" y="16"/>
                  <a:pt x="80" y="38"/>
                  <a:pt x="97" y="42"/>
                </a:cubicBezTo>
                <a:cubicBezTo>
                  <a:pt x="98" y="43"/>
                  <a:pt x="98" y="45"/>
                  <a:pt x="99" y="46"/>
                </a:cubicBezTo>
                <a:cubicBezTo>
                  <a:pt x="99" y="44"/>
                  <a:pt x="99" y="42"/>
                  <a:pt x="99" y="41"/>
                </a:cubicBezTo>
                <a:cubicBezTo>
                  <a:pt x="111" y="24"/>
                  <a:pt x="109" y="0"/>
                  <a:pt x="109" y="6"/>
                </a:cubicBezTo>
                <a:cubicBezTo>
                  <a:pt x="110" y="12"/>
                  <a:pt x="115" y="7"/>
                  <a:pt x="118" y="27"/>
                </a:cubicBezTo>
                <a:cubicBezTo>
                  <a:pt x="118" y="52"/>
                  <a:pt x="107" y="65"/>
                  <a:pt x="103" y="69"/>
                </a:cubicBezTo>
                <a:cubicBezTo>
                  <a:pt x="103" y="75"/>
                  <a:pt x="104" y="81"/>
                  <a:pt x="104" y="87"/>
                </a:cubicBezTo>
                <a:cubicBezTo>
                  <a:pt x="117" y="72"/>
                  <a:pt x="117" y="48"/>
                  <a:pt x="117" y="55"/>
                </a:cubicBezTo>
                <a:cubicBezTo>
                  <a:pt x="117" y="61"/>
                  <a:pt x="122" y="56"/>
                  <a:pt x="124" y="77"/>
                </a:cubicBezTo>
                <a:cubicBezTo>
                  <a:pt x="122" y="100"/>
                  <a:pt x="110" y="112"/>
                  <a:pt x="105" y="116"/>
                </a:cubicBezTo>
                <a:cubicBezTo>
                  <a:pt x="105" y="125"/>
                  <a:pt x="105" y="133"/>
                  <a:pt x="105" y="140"/>
                </a:cubicBezTo>
                <a:cubicBezTo>
                  <a:pt x="117" y="126"/>
                  <a:pt x="118" y="104"/>
                  <a:pt x="117" y="110"/>
                </a:cubicBezTo>
                <a:cubicBezTo>
                  <a:pt x="117" y="117"/>
                  <a:pt x="122" y="112"/>
                  <a:pt x="123" y="133"/>
                </a:cubicBezTo>
                <a:cubicBezTo>
                  <a:pt x="120" y="158"/>
                  <a:pt x="107" y="169"/>
                  <a:pt x="102" y="172"/>
                </a:cubicBezTo>
                <a:cubicBezTo>
                  <a:pt x="101" y="179"/>
                  <a:pt x="100" y="186"/>
                  <a:pt x="99" y="193"/>
                </a:cubicBezTo>
                <a:cubicBezTo>
                  <a:pt x="114" y="183"/>
                  <a:pt x="120" y="160"/>
                  <a:pt x="118" y="166"/>
                </a:cubicBezTo>
                <a:cubicBezTo>
                  <a:pt x="117" y="172"/>
                  <a:pt x="123" y="169"/>
                  <a:pt x="119" y="190"/>
                </a:cubicBezTo>
                <a:cubicBezTo>
                  <a:pt x="112" y="212"/>
                  <a:pt x="99" y="220"/>
                  <a:pt x="93" y="222"/>
                </a:cubicBezTo>
                <a:cubicBezTo>
                  <a:pt x="91" y="230"/>
                  <a:pt x="89" y="237"/>
                  <a:pt x="87" y="244"/>
                </a:cubicBezTo>
                <a:cubicBezTo>
                  <a:pt x="87" y="244"/>
                  <a:pt x="88" y="243"/>
                  <a:pt x="88" y="243"/>
                </a:cubicBezTo>
                <a:cubicBezTo>
                  <a:pt x="105" y="236"/>
                  <a:pt x="114" y="213"/>
                  <a:pt x="111" y="219"/>
                </a:cubicBezTo>
                <a:cubicBezTo>
                  <a:pt x="109" y="225"/>
                  <a:pt x="115" y="223"/>
                  <a:pt x="109" y="243"/>
                </a:cubicBezTo>
                <a:cubicBezTo>
                  <a:pt x="99" y="265"/>
                  <a:pt x="84" y="269"/>
                  <a:pt x="78" y="270"/>
                </a:cubicBezTo>
                <a:cubicBezTo>
                  <a:pt x="75" y="279"/>
                  <a:pt x="72" y="287"/>
                  <a:pt x="68" y="294"/>
                </a:cubicBezTo>
                <a:cubicBezTo>
                  <a:pt x="68" y="295"/>
                  <a:pt x="68" y="296"/>
                  <a:pt x="68" y="296"/>
                </a:cubicBezTo>
                <a:cubicBezTo>
                  <a:pt x="69" y="294"/>
                  <a:pt x="70" y="293"/>
                  <a:pt x="71" y="291"/>
                </a:cubicBezTo>
                <a:cubicBezTo>
                  <a:pt x="88" y="288"/>
                  <a:pt x="100" y="267"/>
                  <a:pt x="97" y="272"/>
                </a:cubicBezTo>
                <a:cubicBezTo>
                  <a:pt x="94" y="278"/>
                  <a:pt x="100" y="277"/>
                  <a:pt x="92" y="296"/>
                </a:cubicBezTo>
                <a:cubicBezTo>
                  <a:pt x="78" y="318"/>
                  <a:pt x="62" y="318"/>
                  <a:pt x="57" y="317"/>
                </a:cubicBezTo>
                <a:cubicBezTo>
                  <a:pt x="54" y="323"/>
                  <a:pt x="50" y="329"/>
                  <a:pt x="47" y="335"/>
                </a:cubicBezTo>
                <a:cubicBezTo>
                  <a:pt x="47" y="335"/>
                  <a:pt x="47" y="336"/>
                  <a:pt x="46" y="336"/>
                </a:cubicBezTo>
                <a:cubicBezTo>
                  <a:pt x="48" y="334"/>
                  <a:pt x="49" y="333"/>
                  <a:pt x="50" y="332"/>
                </a:cubicBezTo>
                <a:cubicBezTo>
                  <a:pt x="68" y="332"/>
                  <a:pt x="82" y="313"/>
                  <a:pt x="78" y="318"/>
                </a:cubicBezTo>
                <a:cubicBezTo>
                  <a:pt x="74" y="323"/>
                  <a:pt x="80" y="323"/>
                  <a:pt x="70" y="341"/>
                </a:cubicBezTo>
                <a:cubicBezTo>
                  <a:pt x="54" y="358"/>
                  <a:pt x="39" y="356"/>
                  <a:pt x="34" y="355"/>
                </a:cubicBezTo>
                <a:cubicBezTo>
                  <a:pt x="30" y="360"/>
                  <a:pt x="26" y="365"/>
                  <a:pt x="23" y="369"/>
                </a:cubicBezTo>
                <a:cubicBezTo>
                  <a:pt x="40" y="373"/>
                  <a:pt x="56" y="358"/>
                  <a:pt x="52" y="362"/>
                </a:cubicBezTo>
                <a:cubicBezTo>
                  <a:pt x="48" y="366"/>
                  <a:pt x="54" y="368"/>
                  <a:pt x="41" y="382"/>
                </a:cubicBezTo>
                <a:cubicBezTo>
                  <a:pt x="24" y="395"/>
                  <a:pt x="11" y="392"/>
                  <a:pt x="5" y="389"/>
                </a:cubicBezTo>
                <a:cubicBezTo>
                  <a:pt x="3" y="392"/>
                  <a:pt x="2" y="393"/>
                  <a:pt x="2" y="393"/>
                </a:cubicBezTo>
                <a:cubicBezTo>
                  <a:pt x="0" y="390"/>
                  <a:pt x="0" y="390"/>
                  <a:pt x="0" y="390"/>
                </a:cubicBezTo>
                <a:cubicBezTo>
                  <a:pt x="0" y="389"/>
                  <a:pt x="1" y="389"/>
                  <a:pt x="2" y="387"/>
                </a:cubicBezTo>
                <a:cubicBezTo>
                  <a:pt x="2" y="387"/>
                  <a:pt x="2" y="387"/>
                  <a:pt x="2" y="3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4132767" y="2973442"/>
            <a:ext cx="490748" cy="1562381"/>
          </a:xfrm>
          <a:custGeom>
            <a:avLst/>
            <a:gdLst>
              <a:gd name="T0" fmla="*/ 120 w 124"/>
              <a:gd name="T1" fmla="*/ 385 h 395"/>
              <a:gd name="T2" fmla="*/ 97 w 124"/>
              <a:gd name="T3" fmla="*/ 332 h 395"/>
              <a:gd name="T4" fmla="*/ 91 w 124"/>
              <a:gd name="T5" fmla="*/ 350 h 395"/>
              <a:gd name="T6" fmla="*/ 75 w 124"/>
              <a:gd name="T7" fmla="*/ 295 h 395"/>
              <a:gd name="T8" fmla="*/ 68 w 124"/>
              <a:gd name="T9" fmla="*/ 312 h 395"/>
              <a:gd name="T10" fmla="*/ 60 w 124"/>
              <a:gd name="T11" fmla="*/ 256 h 395"/>
              <a:gd name="T12" fmla="*/ 48 w 124"/>
              <a:gd name="T13" fmla="*/ 266 h 395"/>
              <a:gd name="T14" fmla="*/ 47 w 124"/>
              <a:gd name="T15" fmla="*/ 209 h 395"/>
              <a:gd name="T16" fmla="*/ 34 w 124"/>
              <a:gd name="T17" fmla="*/ 220 h 395"/>
              <a:gd name="T18" fmla="*/ 41 w 124"/>
              <a:gd name="T19" fmla="*/ 163 h 395"/>
              <a:gd name="T20" fmla="*/ 25 w 124"/>
              <a:gd name="T21" fmla="*/ 169 h 395"/>
              <a:gd name="T22" fmla="*/ 43 w 124"/>
              <a:gd name="T23" fmla="*/ 118 h 395"/>
              <a:gd name="T24" fmla="*/ 23 w 124"/>
              <a:gd name="T25" fmla="*/ 144 h 395"/>
              <a:gd name="T26" fmla="*/ 44 w 124"/>
              <a:gd name="T27" fmla="*/ 89 h 395"/>
              <a:gd name="T28" fmla="*/ 23 w 124"/>
              <a:gd name="T29" fmla="*/ 88 h 395"/>
              <a:gd name="T30" fmla="*/ 48 w 124"/>
              <a:gd name="T31" fmla="*/ 45 h 395"/>
              <a:gd name="T32" fmla="*/ 27 w 124"/>
              <a:gd name="T33" fmla="*/ 42 h 395"/>
              <a:gd name="T34" fmla="*/ 25 w 124"/>
              <a:gd name="T35" fmla="*/ 41 h 395"/>
              <a:gd name="T36" fmla="*/ 6 w 124"/>
              <a:gd name="T37" fmla="*/ 27 h 395"/>
              <a:gd name="T38" fmla="*/ 20 w 124"/>
              <a:gd name="T39" fmla="*/ 87 h 395"/>
              <a:gd name="T40" fmla="*/ 0 w 124"/>
              <a:gd name="T41" fmla="*/ 77 h 395"/>
              <a:gd name="T42" fmla="*/ 19 w 124"/>
              <a:gd name="T43" fmla="*/ 140 h 395"/>
              <a:gd name="T44" fmla="*/ 1 w 124"/>
              <a:gd name="T45" fmla="*/ 133 h 395"/>
              <a:gd name="T46" fmla="*/ 25 w 124"/>
              <a:gd name="T47" fmla="*/ 193 h 395"/>
              <a:gd name="T48" fmla="*/ 5 w 124"/>
              <a:gd name="T49" fmla="*/ 190 h 395"/>
              <a:gd name="T50" fmla="*/ 37 w 124"/>
              <a:gd name="T51" fmla="*/ 244 h 395"/>
              <a:gd name="T52" fmla="*/ 13 w 124"/>
              <a:gd name="T53" fmla="*/ 219 h 395"/>
              <a:gd name="T54" fmla="*/ 46 w 124"/>
              <a:gd name="T55" fmla="*/ 270 h 395"/>
              <a:gd name="T56" fmla="*/ 56 w 124"/>
              <a:gd name="T57" fmla="*/ 296 h 395"/>
              <a:gd name="T58" fmla="*/ 27 w 124"/>
              <a:gd name="T59" fmla="*/ 272 h 395"/>
              <a:gd name="T60" fmla="*/ 67 w 124"/>
              <a:gd name="T61" fmla="*/ 317 h 395"/>
              <a:gd name="T62" fmla="*/ 78 w 124"/>
              <a:gd name="T63" fmla="*/ 336 h 395"/>
              <a:gd name="T64" fmla="*/ 46 w 124"/>
              <a:gd name="T65" fmla="*/ 318 h 395"/>
              <a:gd name="T66" fmla="*/ 90 w 124"/>
              <a:gd name="T67" fmla="*/ 355 h 395"/>
              <a:gd name="T68" fmla="*/ 72 w 124"/>
              <a:gd name="T69" fmla="*/ 362 h 395"/>
              <a:gd name="T70" fmla="*/ 119 w 124"/>
              <a:gd name="T71" fmla="*/ 389 h 395"/>
              <a:gd name="T72" fmla="*/ 124 w 124"/>
              <a:gd name="T73" fmla="*/ 390 h 395"/>
              <a:gd name="T74" fmla="*/ 122 w 124"/>
              <a:gd name="T75" fmla="*/ 387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4" h="395">
                <a:moveTo>
                  <a:pt x="122" y="387"/>
                </a:moveTo>
                <a:cubicBezTo>
                  <a:pt x="122" y="387"/>
                  <a:pt x="121" y="386"/>
                  <a:pt x="120" y="385"/>
                </a:cubicBezTo>
                <a:cubicBezTo>
                  <a:pt x="122" y="377"/>
                  <a:pt x="122" y="363"/>
                  <a:pt x="114" y="346"/>
                </a:cubicBezTo>
                <a:cubicBezTo>
                  <a:pt x="102" y="330"/>
                  <a:pt x="100" y="337"/>
                  <a:pt x="97" y="332"/>
                </a:cubicBezTo>
                <a:cubicBezTo>
                  <a:pt x="94" y="326"/>
                  <a:pt x="106" y="346"/>
                  <a:pt x="103" y="366"/>
                </a:cubicBezTo>
                <a:cubicBezTo>
                  <a:pt x="99" y="361"/>
                  <a:pt x="95" y="356"/>
                  <a:pt x="91" y="350"/>
                </a:cubicBezTo>
                <a:cubicBezTo>
                  <a:pt x="94" y="342"/>
                  <a:pt x="95" y="329"/>
                  <a:pt x="90" y="312"/>
                </a:cubicBezTo>
                <a:cubicBezTo>
                  <a:pt x="81" y="294"/>
                  <a:pt x="78" y="301"/>
                  <a:pt x="75" y="295"/>
                </a:cubicBezTo>
                <a:cubicBezTo>
                  <a:pt x="73" y="289"/>
                  <a:pt x="81" y="309"/>
                  <a:pt x="77" y="327"/>
                </a:cubicBezTo>
                <a:cubicBezTo>
                  <a:pt x="74" y="322"/>
                  <a:pt x="71" y="317"/>
                  <a:pt x="68" y="312"/>
                </a:cubicBezTo>
                <a:cubicBezTo>
                  <a:pt x="72" y="304"/>
                  <a:pt x="75" y="293"/>
                  <a:pt x="72" y="276"/>
                </a:cubicBezTo>
                <a:cubicBezTo>
                  <a:pt x="65" y="256"/>
                  <a:pt x="61" y="262"/>
                  <a:pt x="60" y="256"/>
                </a:cubicBezTo>
                <a:cubicBezTo>
                  <a:pt x="58" y="250"/>
                  <a:pt x="64" y="271"/>
                  <a:pt x="56" y="288"/>
                </a:cubicBezTo>
                <a:cubicBezTo>
                  <a:pt x="53" y="281"/>
                  <a:pt x="51" y="274"/>
                  <a:pt x="48" y="266"/>
                </a:cubicBezTo>
                <a:cubicBezTo>
                  <a:pt x="53" y="260"/>
                  <a:pt x="58" y="249"/>
                  <a:pt x="57" y="231"/>
                </a:cubicBezTo>
                <a:cubicBezTo>
                  <a:pt x="52" y="210"/>
                  <a:pt x="48" y="216"/>
                  <a:pt x="47" y="209"/>
                </a:cubicBezTo>
                <a:cubicBezTo>
                  <a:pt x="47" y="203"/>
                  <a:pt x="50" y="225"/>
                  <a:pt x="39" y="241"/>
                </a:cubicBezTo>
                <a:cubicBezTo>
                  <a:pt x="37" y="234"/>
                  <a:pt x="36" y="227"/>
                  <a:pt x="34" y="220"/>
                </a:cubicBezTo>
                <a:cubicBezTo>
                  <a:pt x="39" y="215"/>
                  <a:pt x="47" y="205"/>
                  <a:pt x="48" y="186"/>
                </a:cubicBezTo>
                <a:cubicBezTo>
                  <a:pt x="47" y="166"/>
                  <a:pt x="41" y="170"/>
                  <a:pt x="41" y="163"/>
                </a:cubicBezTo>
                <a:cubicBezTo>
                  <a:pt x="42" y="157"/>
                  <a:pt x="42" y="181"/>
                  <a:pt x="29" y="193"/>
                </a:cubicBezTo>
                <a:cubicBezTo>
                  <a:pt x="27" y="186"/>
                  <a:pt x="26" y="177"/>
                  <a:pt x="25" y="169"/>
                </a:cubicBezTo>
                <a:cubicBezTo>
                  <a:pt x="32" y="166"/>
                  <a:pt x="40" y="159"/>
                  <a:pt x="45" y="142"/>
                </a:cubicBezTo>
                <a:cubicBezTo>
                  <a:pt x="47" y="122"/>
                  <a:pt x="41" y="124"/>
                  <a:pt x="43" y="118"/>
                </a:cubicBezTo>
                <a:cubicBezTo>
                  <a:pt x="44" y="112"/>
                  <a:pt x="39" y="136"/>
                  <a:pt x="23" y="143"/>
                </a:cubicBezTo>
                <a:cubicBezTo>
                  <a:pt x="23" y="144"/>
                  <a:pt x="23" y="144"/>
                  <a:pt x="23" y="144"/>
                </a:cubicBezTo>
                <a:cubicBezTo>
                  <a:pt x="23" y="135"/>
                  <a:pt x="22" y="125"/>
                  <a:pt x="22" y="115"/>
                </a:cubicBezTo>
                <a:cubicBezTo>
                  <a:pt x="29" y="112"/>
                  <a:pt x="38" y="105"/>
                  <a:pt x="44" y="89"/>
                </a:cubicBezTo>
                <a:cubicBezTo>
                  <a:pt x="47" y="69"/>
                  <a:pt x="41" y="71"/>
                  <a:pt x="43" y="65"/>
                </a:cubicBezTo>
                <a:cubicBezTo>
                  <a:pt x="44" y="59"/>
                  <a:pt x="39" y="81"/>
                  <a:pt x="23" y="88"/>
                </a:cubicBezTo>
                <a:cubicBezTo>
                  <a:pt x="24" y="81"/>
                  <a:pt x="24" y="74"/>
                  <a:pt x="25" y="67"/>
                </a:cubicBezTo>
                <a:cubicBezTo>
                  <a:pt x="32" y="65"/>
                  <a:pt x="41" y="60"/>
                  <a:pt x="48" y="45"/>
                </a:cubicBezTo>
                <a:cubicBezTo>
                  <a:pt x="54" y="26"/>
                  <a:pt x="47" y="27"/>
                  <a:pt x="50" y="21"/>
                </a:cubicBezTo>
                <a:cubicBezTo>
                  <a:pt x="52" y="16"/>
                  <a:pt x="44" y="38"/>
                  <a:pt x="27" y="42"/>
                </a:cubicBezTo>
                <a:cubicBezTo>
                  <a:pt x="26" y="43"/>
                  <a:pt x="26" y="45"/>
                  <a:pt x="25" y="46"/>
                </a:cubicBezTo>
                <a:cubicBezTo>
                  <a:pt x="25" y="44"/>
                  <a:pt x="25" y="42"/>
                  <a:pt x="25" y="41"/>
                </a:cubicBezTo>
                <a:cubicBezTo>
                  <a:pt x="13" y="24"/>
                  <a:pt x="15" y="0"/>
                  <a:pt x="14" y="6"/>
                </a:cubicBezTo>
                <a:cubicBezTo>
                  <a:pt x="14" y="12"/>
                  <a:pt x="9" y="7"/>
                  <a:pt x="6" y="27"/>
                </a:cubicBezTo>
                <a:cubicBezTo>
                  <a:pt x="6" y="52"/>
                  <a:pt x="17" y="65"/>
                  <a:pt x="21" y="69"/>
                </a:cubicBezTo>
                <a:cubicBezTo>
                  <a:pt x="21" y="75"/>
                  <a:pt x="20" y="81"/>
                  <a:pt x="20" y="87"/>
                </a:cubicBezTo>
                <a:cubicBezTo>
                  <a:pt x="7" y="72"/>
                  <a:pt x="7" y="48"/>
                  <a:pt x="7" y="55"/>
                </a:cubicBezTo>
                <a:cubicBezTo>
                  <a:pt x="7" y="61"/>
                  <a:pt x="2" y="56"/>
                  <a:pt x="0" y="77"/>
                </a:cubicBezTo>
                <a:cubicBezTo>
                  <a:pt x="2" y="100"/>
                  <a:pt x="14" y="112"/>
                  <a:pt x="19" y="116"/>
                </a:cubicBezTo>
                <a:cubicBezTo>
                  <a:pt x="19" y="125"/>
                  <a:pt x="19" y="133"/>
                  <a:pt x="19" y="140"/>
                </a:cubicBezTo>
                <a:cubicBezTo>
                  <a:pt x="7" y="126"/>
                  <a:pt x="6" y="104"/>
                  <a:pt x="7" y="110"/>
                </a:cubicBezTo>
                <a:cubicBezTo>
                  <a:pt x="7" y="117"/>
                  <a:pt x="2" y="112"/>
                  <a:pt x="1" y="133"/>
                </a:cubicBezTo>
                <a:cubicBezTo>
                  <a:pt x="4" y="158"/>
                  <a:pt x="17" y="169"/>
                  <a:pt x="22" y="172"/>
                </a:cubicBezTo>
                <a:cubicBezTo>
                  <a:pt x="23" y="179"/>
                  <a:pt x="24" y="186"/>
                  <a:pt x="25" y="193"/>
                </a:cubicBezTo>
                <a:cubicBezTo>
                  <a:pt x="10" y="183"/>
                  <a:pt x="4" y="160"/>
                  <a:pt x="6" y="166"/>
                </a:cubicBezTo>
                <a:cubicBezTo>
                  <a:pt x="7" y="172"/>
                  <a:pt x="1" y="169"/>
                  <a:pt x="5" y="190"/>
                </a:cubicBezTo>
                <a:cubicBezTo>
                  <a:pt x="12" y="212"/>
                  <a:pt x="25" y="220"/>
                  <a:pt x="31" y="222"/>
                </a:cubicBezTo>
                <a:cubicBezTo>
                  <a:pt x="33" y="230"/>
                  <a:pt x="35" y="237"/>
                  <a:pt x="37" y="244"/>
                </a:cubicBezTo>
                <a:cubicBezTo>
                  <a:pt x="37" y="244"/>
                  <a:pt x="36" y="243"/>
                  <a:pt x="36" y="243"/>
                </a:cubicBezTo>
                <a:cubicBezTo>
                  <a:pt x="19" y="236"/>
                  <a:pt x="10" y="213"/>
                  <a:pt x="13" y="219"/>
                </a:cubicBezTo>
                <a:cubicBezTo>
                  <a:pt x="15" y="225"/>
                  <a:pt x="9" y="223"/>
                  <a:pt x="15" y="243"/>
                </a:cubicBezTo>
                <a:cubicBezTo>
                  <a:pt x="25" y="265"/>
                  <a:pt x="40" y="269"/>
                  <a:pt x="46" y="270"/>
                </a:cubicBezTo>
                <a:cubicBezTo>
                  <a:pt x="49" y="279"/>
                  <a:pt x="52" y="287"/>
                  <a:pt x="56" y="294"/>
                </a:cubicBezTo>
                <a:cubicBezTo>
                  <a:pt x="56" y="295"/>
                  <a:pt x="56" y="296"/>
                  <a:pt x="56" y="296"/>
                </a:cubicBezTo>
                <a:cubicBezTo>
                  <a:pt x="55" y="294"/>
                  <a:pt x="54" y="293"/>
                  <a:pt x="53" y="291"/>
                </a:cubicBezTo>
                <a:cubicBezTo>
                  <a:pt x="36" y="288"/>
                  <a:pt x="24" y="267"/>
                  <a:pt x="27" y="272"/>
                </a:cubicBezTo>
                <a:cubicBezTo>
                  <a:pt x="30" y="278"/>
                  <a:pt x="24" y="277"/>
                  <a:pt x="32" y="296"/>
                </a:cubicBezTo>
                <a:cubicBezTo>
                  <a:pt x="46" y="318"/>
                  <a:pt x="62" y="318"/>
                  <a:pt x="67" y="317"/>
                </a:cubicBezTo>
                <a:cubicBezTo>
                  <a:pt x="70" y="323"/>
                  <a:pt x="74" y="329"/>
                  <a:pt x="77" y="335"/>
                </a:cubicBezTo>
                <a:cubicBezTo>
                  <a:pt x="77" y="335"/>
                  <a:pt x="77" y="336"/>
                  <a:pt x="78" y="336"/>
                </a:cubicBezTo>
                <a:cubicBezTo>
                  <a:pt x="76" y="334"/>
                  <a:pt x="75" y="333"/>
                  <a:pt x="74" y="332"/>
                </a:cubicBezTo>
                <a:cubicBezTo>
                  <a:pt x="56" y="332"/>
                  <a:pt x="42" y="313"/>
                  <a:pt x="46" y="318"/>
                </a:cubicBezTo>
                <a:cubicBezTo>
                  <a:pt x="50" y="323"/>
                  <a:pt x="44" y="323"/>
                  <a:pt x="54" y="341"/>
                </a:cubicBezTo>
                <a:cubicBezTo>
                  <a:pt x="70" y="358"/>
                  <a:pt x="85" y="356"/>
                  <a:pt x="90" y="355"/>
                </a:cubicBezTo>
                <a:cubicBezTo>
                  <a:pt x="94" y="360"/>
                  <a:pt x="98" y="365"/>
                  <a:pt x="101" y="369"/>
                </a:cubicBezTo>
                <a:cubicBezTo>
                  <a:pt x="84" y="373"/>
                  <a:pt x="68" y="358"/>
                  <a:pt x="72" y="362"/>
                </a:cubicBezTo>
                <a:cubicBezTo>
                  <a:pt x="76" y="366"/>
                  <a:pt x="70" y="368"/>
                  <a:pt x="83" y="382"/>
                </a:cubicBezTo>
                <a:cubicBezTo>
                  <a:pt x="100" y="395"/>
                  <a:pt x="113" y="392"/>
                  <a:pt x="119" y="389"/>
                </a:cubicBezTo>
                <a:cubicBezTo>
                  <a:pt x="121" y="392"/>
                  <a:pt x="122" y="393"/>
                  <a:pt x="122" y="393"/>
                </a:cubicBezTo>
                <a:cubicBezTo>
                  <a:pt x="124" y="390"/>
                  <a:pt x="124" y="390"/>
                  <a:pt x="124" y="390"/>
                </a:cubicBezTo>
                <a:cubicBezTo>
                  <a:pt x="124" y="389"/>
                  <a:pt x="123" y="389"/>
                  <a:pt x="122" y="387"/>
                </a:cubicBezTo>
                <a:cubicBezTo>
                  <a:pt x="122" y="387"/>
                  <a:pt x="122" y="387"/>
                  <a:pt x="122" y="3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Freeform 33"/>
          <p:cNvSpPr>
            <a:spLocks noEditPoints="1"/>
          </p:cNvSpPr>
          <p:nvPr/>
        </p:nvSpPr>
        <p:spPr bwMode="auto">
          <a:xfrm>
            <a:off x="3839227" y="1170557"/>
            <a:ext cx="4513546" cy="4516885"/>
          </a:xfrm>
          <a:custGeom>
            <a:avLst/>
            <a:gdLst>
              <a:gd name="T0" fmla="*/ 432 w 1142"/>
              <a:gd name="T1" fmla="*/ 1097 h 1142"/>
              <a:gd name="T2" fmla="*/ 358 w 1142"/>
              <a:gd name="T3" fmla="*/ 1093 h 1142"/>
              <a:gd name="T4" fmla="*/ 241 w 1142"/>
              <a:gd name="T5" fmla="*/ 1004 h 1142"/>
              <a:gd name="T6" fmla="*/ 125 w 1142"/>
              <a:gd name="T7" fmla="*/ 924 h 1142"/>
              <a:gd name="T8" fmla="*/ 73 w 1142"/>
              <a:gd name="T9" fmla="*/ 816 h 1142"/>
              <a:gd name="T10" fmla="*/ 33 w 1142"/>
              <a:gd name="T11" fmla="*/ 653 h 1142"/>
              <a:gd name="T12" fmla="*/ 1 w 1142"/>
              <a:gd name="T13" fmla="*/ 525 h 1142"/>
              <a:gd name="T14" fmla="*/ 51 w 1142"/>
              <a:gd name="T15" fmla="*/ 412 h 1142"/>
              <a:gd name="T16" fmla="*/ 115 w 1142"/>
              <a:gd name="T17" fmla="*/ 257 h 1142"/>
              <a:gd name="T18" fmla="*/ 180 w 1142"/>
              <a:gd name="T19" fmla="*/ 160 h 1142"/>
              <a:gd name="T20" fmla="*/ 319 w 1142"/>
              <a:gd name="T21" fmla="*/ 78 h 1142"/>
              <a:gd name="T22" fmla="*/ 471 w 1142"/>
              <a:gd name="T23" fmla="*/ 37 h 1142"/>
              <a:gd name="T24" fmla="*/ 570 w 1142"/>
              <a:gd name="T25" fmla="*/ 0 h 1142"/>
              <a:gd name="T26" fmla="*/ 678 w 1142"/>
              <a:gd name="T27" fmla="*/ 40 h 1142"/>
              <a:gd name="T28" fmla="*/ 761 w 1142"/>
              <a:gd name="T29" fmla="*/ 37 h 1142"/>
              <a:gd name="T30" fmla="*/ 877 w 1142"/>
              <a:gd name="T31" fmla="*/ 124 h 1142"/>
              <a:gd name="T32" fmla="*/ 1001 w 1142"/>
              <a:gd name="T33" fmla="*/ 202 h 1142"/>
              <a:gd name="T34" fmla="*/ 1060 w 1142"/>
              <a:gd name="T35" fmla="*/ 313 h 1142"/>
              <a:gd name="T36" fmla="*/ 1105 w 1142"/>
              <a:gd name="T37" fmla="*/ 475 h 1142"/>
              <a:gd name="T38" fmla="*/ 1142 w 1142"/>
              <a:gd name="T39" fmla="*/ 592 h 1142"/>
              <a:gd name="T40" fmla="*/ 1097 w 1142"/>
              <a:gd name="T41" fmla="*/ 706 h 1142"/>
              <a:gd name="T42" fmla="*/ 1041 w 1142"/>
              <a:gd name="T43" fmla="*/ 864 h 1142"/>
              <a:gd name="T44" fmla="*/ 974 w 1142"/>
              <a:gd name="T45" fmla="*/ 971 h 1142"/>
              <a:gd name="T46" fmla="*/ 846 w 1142"/>
              <a:gd name="T47" fmla="*/ 1039 h 1142"/>
              <a:gd name="T48" fmla="*/ 723 w 1142"/>
              <a:gd name="T49" fmla="*/ 1119 h 1142"/>
              <a:gd name="T50" fmla="*/ 633 w 1142"/>
              <a:gd name="T51" fmla="*/ 1111 h 1142"/>
              <a:gd name="T52" fmla="*/ 422 w 1142"/>
              <a:gd name="T53" fmla="*/ 1079 h 1142"/>
              <a:gd name="T54" fmla="*/ 474 w 1142"/>
              <a:gd name="T55" fmla="*/ 1104 h 1142"/>
              <a:gd name="T56" fmla="*/ 591 w 1142"/>
              <a:gd name="T57" fmla="*/ 1112 h 1142"/>
              <a:gd name="T58" fmla="*/ 646 w 1142"/>
              <a:gd name="T59" fmla="*/ 1095 h 1142"/>
              <a:gd name="T60" fmla="*/ 778 w 1142"/>
              <a:gd name="T61" fmla="*/ 1085 h 1142"/>
              <a:gd name="T62" fmla="*/ 840 w 1142"/>
              <a:gd name="T63" fmla="*/ 1026 h 1142"/>
              <a:gd name="T64" fmla="*/ 962 w 1142"/>
              <a:gd name="T65" fmla="*/ 963 h 1142"/>
              <a:gd name="T66" fmla="*/ 996 w 1142"/>
              <a:gd name="T67" fmla="*/ 884 h 1142"/>
              <a:gd name="T68" fmla="*/ 1084 w 1142"/>
              <a:gd name="T69" fmla="*/ 779 h 1142"/>
              <a:gd name="T70" fmla="*/ 1084 w 1142"/>
              <a:gd name="T71" fmla="*/ 693 h 1142"/>
              <a:gd name="T72" fmla="*/ 1124 w 1142"/>
              <a:gd name="T73" fmla="*/ 562 h 1142"/>
              <a:gd name="T74" fmla="*/ 1091 w 1142"/>
              <a:gd name="T75" fmla="*/ 483 h 1142"/>
              <a:gd name="T76" fmla="*/ 1076 w 1142"/>
              <a:gd name="T77" fmla="*/ 346 h 1142"/>
              <a:gd name="T78" fmla="*/ 1014 w 1142"/>
              <a:gd name="T79" fmla="*/ 286 h 1142"/>
              <a:gd name="T80" fmla="*/ 947 w 1142"/>
              <a:gd name="T81" fmla="*/ 167 h 1142"/>
              <a:gd name="T82" fmla="*/ 868 w 1142"/>
              <a:gd name="T83" fmla="*/ 136 h 1142"/>
              <a:gd name="T84" fmla="*/ 759 w 1142"/>
              <a:gd name="T85" fmla="*/ 51 h 1142"/>
              <a:gd name="T86" fmla="*/ 677 w 1142"/>
              <a:gd name="T87" fmla="*/ 55 h 1142"/>
              <a:gd name="T88" fmla="*/ 600 w 1142"/>
              <a:gd name="T89" fmla="*/ 19 h 1142"/>
              <a:gd name="T90" fmla="*/ 512 w 1142"/>
              <a:gd name="T91" fmla="*/ 34 h 1142"/>
              <a:gd name="T92" fmla="*/ 408 w 1142"/>
              <a:gd name="T93" fmla="*/ 43 h 1142"/>
              <a:gd name="T94" fmla="*/ 305 w 1142"/>
              <a:gd name="T95" fmla="*/ 115 h 1142"/>
              <a:gd name="T96" fmla="*/ 192 w 1142"/>
              <a:gd name="T97" fmla="*/ 168 h 1142"/>
              <a:gd name="T98" fmla="*/ 157 w 1142"/>
              <a:gd name="T99" fmla="*/ 243 h 1142"/>
              <a:gd name="T100" fmla="*/ 68 w 1142"/>
              <a:gd name="T101" fmla="*/ 373 h 1142"/>
              <a:gd name="T102" fmla="*/ 61 w 1142"/>
              <a:gd name="T103" fmla="*/ 431 h 1142"/>
              <a:gd name="T104" fmla="*/ 30 w 1142"/>
              <a:gd name="T105" fmla="*/ 586 h 1142"/>
              <a:gd name="T106" fmla="*/ 48 w 1142"/>
              <a:gd name="T107" fmla="*/ 650 h 1142"/>
              <a:gd name="T108" fmla="*/ 82 w 1142"/>
              <a:gd name="T109" fmla="*/ 804 h 1142"/>
              <a:gd name="T110" fmla="*/ 117 w 1142"/>
              <a:gd name="T111" fmla="*/ 844 h 1142"/>
              <a:gd name="T112" fmla="*/ 208 w 1142"/>
              <a:gd name="T113" fmla="*/ 973 h 1142"/>
              <a:gd name="T114" fmla="*/ 293 w 1142"/>
              <a:gd name="T115" fmla="*/ 1051 h 1142"/>
              <a:gd name="T116" fmla="*/ 398 w 1142"/>
              <a:gd name="T117" fmla="*/ 1076 h 1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2" h="1142">
                <a:moveTo>
                  <a:pt x="539" y="1142"/>
                </a:moveTo>
                <a:cubicBezTo>
                  <a:pt x="536" y="1142"/>
                  <a:pt x="533" y="1142"/>
                  <a:pt x="530" y="1142"/>
                </a:cubicBezTo>
                <a:cubicBezTo>
                  <a:pt x="519" y="1141"/>
                  <a:pt x="508" y="1139"/>
                  <a:pt x="497" y="1135"/>
                </a:cubicBezTo>
                <a:cubicBezTo>
                  <a:pt x="484" y="1130"/>
                  <a:pt x="475" y="1123"/>
                  <a:pt x="465" y="1116"/>
                </a:cubicBezTo>
                <a:cubicBezTo>
                  <a:pt x="455" y="1108"/>
                  <a:pt x="445" y="1100"/>
                  <a:pt x="432" y="1097"/>
                </a:cubicBezTo>
                <a:cubicBezTo>
                  <a:pt x="430" y="1096"/>
                  <a:pt x="427" y="1096"/>
                  <a:pt x="425" y="1095"/>
                </a:cubicBezTo>
                <a:cubicBezTo>
                  <a:pt x="423" y="1094"/>
                  <a:pt x="420" y="1094"/>
                  <a:pt x="417" y="1093"/>
                </a:cubicBezTo>
                <a:cubicBezTo>
                  <a:pt x="412" y="1091"/>
                  <a:pt x="406" y="1090"/>
                  <a:pt x="398" y="1090"/>
                </a:cubicBezTo>
                <a:cubicBezTo>
                  <a:pt x="392" y="1090"/>
                  <a:pt x="386" y="1091"/>
                  <a:pt x="379" y="1092"/>
                </a:cubicBezTo>
                <a:cubicBezTo>
                  <a:pt x="372" y="1092"/>
                  <a:pt x="365" y="1093"/>
                  <a:pt x="358" y="1093"/>
                </a:cubicBezTo>
                <a:cubicBezTo>
                  <a:pt x="353" y="1093"/>
                  <a:pt x="347" y="1093"/>
                  <a:pt x="342" y="1092"/>
                </a:cubicBezTo>
                <a:cubicBezTo>
                  <a:pt x="331" y="1090"/>
                  <a:pt x="320" y="1086"/>
                  <a:pt x="310" y="1081"/>
                </a:cubicBezTo>
                <a:cubicBezTo>
                  <a:pt x="300" y="1076"/>
                  <a:pt x="291" y="1069"/>
                  <a:pt x="283" y="1061"/>
                </a:cubicBezTo>
                <a:cubicBezTo>
                  <a:pt x="273" y="1052"/>
                  <a:pt x="267" y="1041"/>
                  <a:pt x="261" y="1031"/>
                </a:cubicBezTo>
                <a:cubicBezTo>
                  <a:pt x="255" y="1021"/>
                  <a:pt x="250" y="1011"/>
                  <a:pt x="241" y="1004"/>
                </a:cubicBezTo>
                <a:cubicBezTo>
                  <a:pt x="241" y="1003"/>
                  <a:pt x="240" y="1003"/>
                  <a:pt x="239" y="1002"/>
                </a:cubicBezTo>
                <a:cubicBezTo>
                  <a:pt x="229" y="994"/>
                  <a:pt x="217" y="991"/>
                  <a:pt x="204" y="987"/>
                </a:cubicBezTo>
                <a:cubicBezTo>
                  <a:pt x="193" y="984"/>
                  <a:pt x="181" y="981"/>
                  <a:pt x="170" y="974"/>
                </a:cubicBezTo>
                <a:cubicBezTo>
                  <a:pt x="160" y="968"/>
                  <a:pt x="151" y="961"/>
                  <a:pt x="144" y="952"/>
                </a:cubicBezTo>
                <a:cubicBezTo>
                  <a:pt x="136" y="943"/>
                  <a:pt x="130" y="934"/>
                  <a:pt x="125" y="924"/>
                </a:cubicBezTo>
                <a:cubicBezTo>
                  <a:pt x="119" y="912"/>
                  <a:pt x="117" y="900"/>
                  <a:pt x="116" y="888"/>
                </a:cubicBezTo>
                <a:cubicBezTo>
                  <a:pt x="114" y="875"/>
                  <a:pt x="112" y="863"/>
                  <a:pt x="105" y="852"/>
                </a:cubicBezTo>
                <a:cubicBezTo>
                  <a:pt x="104" y="850"/>
                  <a:pt x="103" y="849"/>
                  <a:pt x="103" y="848"/>
                </a:cubicBezTo>
                <a:cubicBezTo>
                  <a:pt x="102" y="846"/>
                  <a:pt x="101" y="845"/>
                  <a:pt x="100" y="843"/>
                </a:cubicBezTo>
                <a:cubicBezTo>
                  <a:pt x="93" y="831"/>
                  <a:pt x="84" y="824"/>
                  <a:pt x="73" y="816"/>
                </a:cubicBezTo>
                <a:cubicBezTo>
                  <a:pt x="64" y="809"/>
                  <a:pt x="54" y="801"/>
                  <a:pt x="46" y="790"/>
                </a:cubicBezTo>
                <a:cubicBezTo>
                  <a:pt x="40" y="781"/>
                  <a:pt x="34" y="771"/>
                  <a:pt x="31" y="760"/>
                </a:cubicBezTo>
                <a:cubicBezTo>
                  <a:pt x="27" y="749"/>
                  <a:pt x="25" y="739"/>
                  <a:pt x="24" y="727"/>
                </a:cubicBezTo>
                <a:cubicBezTo>
                  <a:pt x="24" y="714"/>
                  <a:pt x="27" y="702"/>
                  <a:pt x="29" y="690"/>
                </a:cubicBezTo>
                <a:cubicBezTo>
                  <a:pt x="33" y="678"/>
                  <a:pt x="36" y="666"/>
                  <a:pt x="33" y="653"/>
                </a:cubicBezTo>
                <a:cubicBezTo>
                  <a:pt x="33" y="648"/>
                  <a:pt x="33" y="644"/>
                  <a:pt x="33" y="640"/>
                </a:cubicBezTo>
                <a:cubicBezTo>
                  <a:pt x="32" y="637"/>
                  <a:pt x="30" y="633"/>
                  <a:pt x="30" y="628"/>
                </a:cubicBezTo>
                <a:cubicBezTo>
                  <a:pt x="29" y="615"/>
                  <a:pt x="23" y="604"/>
                  <a:pt x="17" y="593"/>
                </a:cubicBezTo>
                <a:cubicBezTo>
                  <a:pt x="11" y="582"/>
                  <a:pt x="5" y="572"/>
                  <a:pt x="3" y="559"/>
                </a:cubicBezTo>
                <a:cubicBezTo>
                  <a:pt x="0" y="547"/>
                  <a:pt x="0" y="536"/>
                  <a:pt x="1" y="525"/>
                </a:cubicBezTo>
                <a:cubicBezTo>
                  <a:pt x="2" y="513"/>
                  <a:pt x="4" y="502"/>
                  <a:pt x="8" y="491"/>
                </a:cubicBezTo>
                <a:cubicBezTo>
                  <a:pt x="13" y="479"/>
                  <a:pt x="21" y="470"/>
                  <a:pt x="28" y="460"/>
                </a:cubicBezTo>
                <a:cubicBezTo>
                  <a:pt x="36" y="450"/>
                  <a:pt x="44" y="440"/>
                  <a:pt x="47" y="427"/>
                </a:cubicBezTo>
                <a:cubicBezTo>
                  <a:pt x="47" y="425"/>
                  <a:pt x="48" y="422"/>
                  <a:pt x="49" y="420"/>
                </a:cubicBezTo>
                <a:cubicBezTo>
                  <a:pt x="50" y="418"/>
                  <a:pt x="50" y="415"/>
                  <a:pt x="51" y="412"/>
                </a:cubicBezTo>
                <a:cubicBezTo>
                  <a:pt x="55" y="400"/>
                  <a:pt x="54" y="387"/>
                  <a:pt x="53" y="374"/>
                </a:cubicBezTo>
                <a:cubicBezTo>
                  <a:pt x="52" y="363"/>
                  <a:pt x="51" y="351"/>
                  <a:pt x="53" y="338"/>
                </a:cubicBezTo>
                <a:cubicBezTo>
                  <a:pt x="55" y="326"/>
                  <a:pt x="59" y="316"/>
                  <a:pt x="65" y="305"/>
                </a:cubicBezTo>
                <a:cubicBezTo>
                  <a:pt x="70" y="295"/>
                  <a:pt x="76" y="286"/>
                  <a:pt x="85" y="278"/>
                </a:cubicBezTo>
                <a:cubicBezTo>
                  <a:pt x="94" y="268"/>
                  <a:pt x="105" y="263"/>
                  <a:pt x="115" y="257"/>
                </a:cubicBezTo>
                <a:cubicBezTo>
                  <a:pt x="126" y="251"/>
                  <a:pt x="137" y="245"/>
                  <a:pt x="145" y="234"/>
                </a:cubicBezTo>
                <a:cubicBezTo>
                  <a:pt x="146" y="233"/>
                  <a:pt x="146" y="233"/>
                  <a:pt x="147" y="232"/>
                </a:cubicBezTo>
                <a:cubicBezTo>
                  <a:pt x="148" y="231"/>
                  <a:pt x="149" y="229"/>
                  <a:pt x="150" y="228"/>
                </a:cubicBezTo>
                <a:cubicBezTo>
                  <a:pt x="158" y="218"/>
                  <a:pt x="162" y="206"/>
                  <a:pt x="166" y="194"/>
                </a:cubicBezTo>
                <a:cubicBezTo>
                  <a:pt x="169" y="183"/>
                  <a:pt x="172" y="171"/>
                  <a:pt x="180" y="160"/>
                </a:cubicBezTo>
                <a:cubicBezTo>
                  <a:pt x="186" y="150"/>
                  <a:pt x="194" y="142"/>
                  <a:pt x="202" y="134"/>
                </a:cubicBezTo>
                <a:cubicBezTo>
                  <a:pt x="211" y="127"/>
                  <a:pt x="221" y="121"/>
                  <a:pt x="231" y="116"/>
                </a:cubicBezTo>
                <a:cubicBezTo>
                  <a:pt x="244" y="111"/>
                  <a:pt x="256" y="110"/>
                  <a:pt x="267" y="108"/>
                </a:cubicBezTo>
                <a:cubicBezTo>
                  <a:pt x="278" y="107"/>
                  <a:pt x="288" y="106"/>
                  <a:pt x="297" y="102"/>
                </a:cubicBezTo>
                <a:cubicBezTo>
                  <a:pt x="306" y="96"/>
                  <a:pt x="312" y="87"/>
                  <a:pt x="319" y="78"/>
                </a:cubicBezTo>
                <a:cubicBezTo>
                  <a:pt x="326" y="69"/>
                  <a:pt x="333" y="59"/>
                  <a:pt x="343" y="51"/>
                </a:cubicBezTo>
                <a:cubicBezTo>
                  <a:pt x="353" y="45"/>
                  <a:pt x="363" y="39"/>
                  <a:pt x="373" y="35"/>
                </a:cubicBezTo>
                <a:cubicBezTo>
                  <a:pt x="384" y="31"/>
                  <a:pt x="395" y="29"/>
                  <a:pt x="407" y="28"/>
                </a:cubicBezTo>
                <a:cubicBezTo>
                  <a:pt x="420" y="27"/>
                  <a:pt x="432" y="30"/>
                  <a:pt x="443" y="33"/>
                </a:cubicBezTo>
                <a:cubicBezTo>
                  <a:pt x="453" y="35"/>
                  <a:pt x="461" y="37"/>
                  <a:pt x="471" y="37"/>
                </a:cubicBezTo>
                <a:cubicBezTo>
                  <a:pt x="472" y="37"/>
                  <a:pt x="473" y="37"/>
                  <a:pt x="475" y="37"/>
                </a:cubicBezTo>
                <a:cubicBezTo>
                  <a:pt x="485" y="34"/>
                  <a:pt x="494" y="28"/>
                  <a:pt x="504" y="22"/>
                </a:cubicBezTo>
                <a:cubicBezTo>
                  <a:pt x="514" y="16"/>
                  <a:pt x="524" y="9"/>
                  <a:pt x="536" y="5"/>
                </a:cubicBezTo>
                <a:cubicBezTo>
                  <a:pt x="547" y="2"/>
                  <a:pt x="558" y="0"/>
                  <a:pt x="569" y="0"/>
                </a:cubicBezTo>
                <a:cubicBezTo>
                  <a:pt x="570" y="0"/>
                  <a:pt x="570" y="0"/>
                  <a:pt x="570" y="0"/>
                </a:cubicBezTo>
                <a:cubicBezTo>
                  <a:pt x="571" y="0"/>
                  <a:pt x="571" y="0"/>
                  <a:pt x="571" y="0"/>
                </a:cubicBezTo>
                <a:cubicBezTo>
                  <a:pt x="582" y="0"/>
                  <a:pt x="593" y="2"/>
                  <a:pt x="604" y="5"/>
                </a:cubicBezTo>
                <a:cubicBezTo>
                  <a:pt x="617" y="9"/>
                  <a:pt x="627" y="16"/>
                  <a:pt x="636" y="22"/>
                </a:cubicBezTo>
                <a:cubicBezTo>
                  <a:pt x="647" y="29"/>
                  <a:pt x="658" y="36"/>
                  <a:pt x="671" y="38"/>
                </a:cubicBezTo>
                <a:cubicBezTo>
                  <a:pt x="673" y="38"/>
                  <a:pt x="676" y="39"/>
                  <a:pt x="678" y="40"/>
                </a:cubicBezTo>
                <a:cubicBezTo>
                  <a:pt x="681" y="40"/>
                  <a:pt x="683" y="40"/>
                  <a:pt x="686" y="41"/>
                </a:cubicBezTo>
                <a:cubicBezTo>
                  <a:pt x="690" y="42"/>
                  <a:pt x="695" y="43"/>
                  <a:pt x="700" y="43"/>
                </a:cubicBezTo>
                <a:cubicBezTo>
                  <a:pt x="708" y="43"/>
                  <a:pt x="716" y="41"/>
                  <a:pt x="724" y="40"/>
                </a:cubicBezTo>
                <a:cubicBezTo>
                  <a:pt x="733" y="38"/>
                  <a:pt x="742" y="36"/>
                  <a:pt x="752" y="36"/>
                </a:cubicBezTo>
                <a:cubicBezTo>
                  <a:pt x="755" y="36"/>
                  <a:pt x="758" y="37"/>
                  <a:pt x="761" y="37"/>
                </a:cubicBezTo>
                <a:cubicBezTo>
                  <a:pt x="772" y="38"/>
                  <a:pt x="783" y="41"/>
                  <a:pt x="794" y="46"/>
                </a:cubicBezTo>
                <a:cubicBezTo>
                  <a:pt x="804" y="50"/>
                  <a:pt x="814" y="56"/>
                  <a:pt x="823" y="63"/>
                </a:cubicBezTo>
                <a:cubicBezTo>
                  <a:pt x="833" y="72"/>
                  <a:pt x="840" y="82"/>
                  <a:pt x="846" y="92"/>
                </a:cubicBezTo>
                <a:cubicBezTo>
                  <a:pt x="853" y="102"/>
                  <a:pt x="860" y="113"/>
                  <a:pt x="872" y="120"/>
                </a:cubicBezTo>
                <a:cubicBezTo>
                  <a:pt x="874" y="121"/>
                  <a:pt x="876" y="123"/>
                  <a:pt x="877" y="124"/>
                </a:cubicBezTo>
                <a:cubicBezTo>
                  <a:pt x="880" y="125"/>
                  <a:pt x="882" y="127"/>
                  <a:pt x="884" y="128"/>
                </a:cubicBezTo>
                <a:cubicBezTo>
                  <a:pt x="895" y="136"/>
                  <a:pt x="907" y="139"/>
                  <a:pt x="920" y="142"/>
                </a:cubicBezTo>
                <a:cubicBezTo>
                  <a:pt x="931" y="145"/>
                  <a:pt x="943" y="147"/>
                  <a:pt x="955" y="154"/>
                </a:cubicBezTo>
                <a:cubicBezTo>
                  <a:pt x="965" y="159"/>
                  <a:pt x="974" y="166"/>
                  <a:pt x="981" y="175"/>
                </a:cubicBezTo>
                <a:cubicBezTo>
                  <a:pt x="989" y="183"/>
                  <a:pt x="996" y="192"/>
                  <a:pt x="1001" y="202"/>
                </a:cubicBezTo>
                <a:cubicBezTo>
                  <a:pt x="1008" y="214"/>
                  <a:pt x="1010" y="226"/>
                  <a:pt x="1012" y="238"/>
                </a:cubicBezTo>
                <a:cubicBezTo>
                  <a:pt x="1014" y="250"/>
                  <a:pt x="1017" y="263"/>
                  <a:pt x="1024" y="274"/>
                </a:cubicBezTo>
                <a:cubicBezTo>
                  <a:pt x="1026" y="276"/>
                  <a:pt x="1027" y="278"/>
                  <a:pt x="1028" y="280"/>
                </a:cubicBezTo>
                <a:cubicBezTo>
                  <a:pt x="1030" y="282"/>
                  <a:pt x="1031" y="284"/>
                  <a:pt x="1033" y="286"/>
                </a:cubicBezTo>
                <a:cubicBezTo>
                  <a:pt x="1039" y="298"/>
                  <a:pt x="1049" y="305"/>
                  <a:pt x="1060" y="313"/>
                </a:cubicBezTo>
                <a:cubicBezTo>
                  <a:pt x="1070" y="320"/>
                  <a:pt x="1079" y="327"/>
                  <a:pt x="1087" y="337"/>
                </a:cubicBezTo>
                <a:cubicBezTo>
                  <a:pt x="1094" y="346"/>
                  <a:pt x="1100" y="356"/>
                  <a:pt x="1104" y="367"/>
                </a:cubicBezTo>
                <a:cubicBezTo>
                  <a:pt x="1108" y="378"/>
                  <a:pt x="1111" y="389"/>
                  <a:pt x="1112" y="400"/>
                </a:cubicBezTo>
                <a:cubicBezTo>
                  <a:pt x="1113" y="413"/>
                  <a:pt x="1110" y="425"/>
                  <a:pt x="1107" y="437"/>
                </a:cubicBezTo>
                <a:cubicBezTo>
                  <a:pt x="1105" y="449"/>
                  <a:pt x="1102" y="462"/>
                  <a:pt x="1105" y="475"/>
                </a:cubicBezTo>
                <a:cubicBezTo>
                  <a:pt x="1105" y="477"/>
                  <a:pt x="1105" y="480"/>
                  <a:pt x="1105" y="482"/>
                </a:cubicBezTo>
                <a:cubicBezTo>
                  <a:pt x="1106" y="484"/>
                  <a:pt x="1107" y="487"/>
                  <a:pt x="1107" y="490"/>
                </a:cubicBezTo>
                <a:cubicBezTo>
                  <a:pt x="1109" y="503"/>
                  <a:pt x="1115" y="514"/>
                  <a:pt x="1122" y="525"/>
                </a:cubicBezTo>
                <a:cubicBezTo>
                  <a:pt x="1128" y="535"/>
                  <a:pt x="1135" y="545"/>
                  <a:pt x="1138" y="558"/>
                </a:cubicBezTo>
                <a:cubicBezTo>
                  <a:pt x="1141" y="569"/>
                  <a:pt x="1142" y="580"/>
                  <a:pt x="1142" y="592"/>
                </a:cubicBezTo>
                <a:cubicBezTo>
                  <a:pt x="1141" y="603"/>
                  <a:pt x="1139" y="615"/>
                  <a:pt x="1136" y="625"/>
                </a:cubicBezTo>
                <a:cubicBezTo>
                  <a:pt x="1131" y="638"/>
                  <a:pt x="1124" y="648"/>
                  <a:pt x="1117" y="657"/>
                </a:cubicBezTo>
                <a:cubicBezTo>
                  <a:pt x="1110" y="668"/>
                  <a:pt x="1103" y="678"/>
                  <a:pt x="1100" y="691"/>
                </a:cubicBezTo>
                <a:cubicBezTo>
                  <a:pt x="1100" y="694"/>
                  <a:pt x="1099" y="696"/>
                  <a:pt x="1098" y="698"/>
                </a:cubicBezTo>
                <a:cubicBezTo>
                  <a:pt x="1098" y="701"/>
                  <a:pt x="1097" y="704"/>
                  <a:pt x="1097" y="706"/>
                </a:cubicBezTo>
                <a:cubicBezTo>
                  <a:pt x="1093" y="719"/>
                  <a:pt x="1095" y="731"/>
                  <a:pt x="1097" y="744"/>
                </a:cubicBezTo>
                <a:cubicBezTo>
                  <a:pt x="1098" y="756"/>
                  <a:pt x="1100" y="768"/>
                  <a:pt x="1098" y="781"/>
                </a:cubicBezTo>
                <a:cubicBezTo>
                  <a:pt x="1097" y="792"/>
                  <a:pt x="1093" y="803"/>
                  <a:pt x="1088" y="814"/>
                </a:cubicBezTo>
                <a:cubicBezTo>
                  <a:pt x="1084" y="824"/>
                  <a:pt x="1077" y="833"/>
                  <a:pt x="1070" y="842"/>
                </a:cubicBezTo>
                <a:cubicBezTo>
                  <a:pt x="1061" y="852"/>
                  <a:pt x="1051" y="858"/>
                  <a:pt x="1041" y="864"/>
                </a:cubicBezTo>
                <a:cubicBezTo>
                  <a:pt x="1029" y="871"/>
                  <a:pt x="1019" y="878"/>
                  <a:pt x="1011" y="889"/>
                </a:cubicBezTo>
                <a:cubicBezTo>
                  <a:pt x="1010" y="891"/>
                  <a:pt x="1008" y="893"/>
                  <a:pt x="1007" y="894"/>
                </a:cubicBezTo>
                <a:cubicBezTo>
                  <a:pt x="1005" y="897"/>
                  <a:pt x="1004" y="899"/>
                  <a:pt x="1002" y="901"/>
                </a:cubicBezTo>
                <a:cubicBezTo>
                  <a:pt x="994" y="912"/>
                  <a:pt x="991" y="924"/>
                  <a:pt x="987" y="936"/>
                </a:cubicBezTo>
                <a:cubicBezTo>
                  <a:pt x="984" y="948"/>
                  <a:pt x="981" y="959"/>
                  <a:pt x="974" y="971"/>
                </a:cubicBezTo>
                <a:cubicBezTo>
                  <a:pt x="968" y="981"/>
                  <a:pt x="961" y="989"/>
                  <a:pt x="953" y="997"/>
                </a:cubicBezTo>
                <a:cubicBezTo>
                  <a:pt x="944" y="1004"/>
                  <a:pt x="935" y="1011"/>
                  <a:pt x="924" y="1016"/>
                </a:cubicBezTo>
                <a:cubicBezTo>
                  <a:pt x="912" y="1021"/>
                  <a:pt x="900" y="1023"/>
                  <a:pt x="889" y="1025"/>
                </a:cubicBezTo>
                <a:cubicBezTo>
                  <a:pt x="876" y="1027"/>
                  <a:pt x="864" y="1029"/>
                  <a:pt x="852" y="1036"/>
                </a:cubicBezTo>
                <a:cubicBezTo>
                  <a:pt x="850" y="1037"/>
                  <a:pt x="848" y="1038"/>
                  <a:pt x="846" y="1039"/>
                </a:cubicBezTo>
                <a:cubicBezTo>
                  <a:pt x="844" y="1041"/>
                  <a:pt x="842" y="1043"/>
                  <a:pt x="839" y="1044"/>
                </a:cubicBezTo>
                <a:cubicBezTo>
                  <a:pt x="827" y="1050"/>
                  <a:pt x="820" y="1060"/>
                  <a:pt x="812" y="1070"/>
                </a:cubicBezTo>
                <a:cubicBezTo>
                  <a:pt x="805" y="1080"/>
                  <a:pt x="797" y="1089"/>
                  <a:pt x="786" y="1097"/>
                </a:cubicBezTo>
                <a:cubicBezTo>
                  <a:pt x="777" y="1104"/>
                  <a:pt x="767" y="1109"/>
                  <a:pt x="756" y="1112"/>
                </a:cubicBezTo>
                <a:cubicBezTo>
                  <a:pt x="745" y="1116"/>
                  <a:pt x="734" y="1118"/>
                  <a:pt x="723" y="1119"/>
                </a:cubicBezTo>
                <a:cubicBezTo>
                  <a:pt x="709" y="1119"/>
                  <a:pt x="698" y="1116"/>
                  <a:pt x="686" y="1113"/>
                </a:cubicBezTo>
                <a:cubicBezTo>
                  <a:pt x="677" y="1111"/>
                  <a:pt x="667" y="1108"/>
                  <a:pt x="658" y="1108"/>
                </a:cubicBezTo>
                <a:cubicBezTo>
                  <a:pt x="655" y="1108"/>
                  <a:pt x="651" y="1109"/>
                  <a:pt x="648" y="1109"/>
                </a:cubicBezTo>
                <a:cubicBezTo>
                  <a:pt x="646" y="1110"/>
                  <a:pt x="643" y="1110"/>
                  <a:pt x="641" y="1110"/>
                </a:cubicBezTo>
                <a:cubicBezTo>
                  <a:pt x="639" y="1111"/>
                  <a:pt x="636" y="1111"/>
                  <a:pt x="633" y="1111"/>
                </a:cubicBezTo>
                <a:cubicBezTo>
                  <a:pt x="620" y="1113"/>
                  <a:pt x="609" y="1119"/>
                  <a:pt x="598" y="1125"/>
                </a:cubicBezTo>
                <a:cubicBezTo>
                  <a:pt x="587" y="1131"/>
                  <a:pt x="577" y="1137"/>
                  <a:pt x="564" y="1140"/>
                </a:cubicBezTo>
                <a:cubicBezTo>
                  <a:pt x="556" y="1141"/>
                  <a:pt x="547" y="1142"/>
                  <a:pt x="539" y="1142"/>
                </a:cubicBezTo>
                <a:close/>
                <a:moveTo>
                  <a:pt x="398" y="1076"/>
                </a:moveTo>
                <a:cubicBezTo>
                  <a:pt x="407" y="1076"/>
                  <a:pt x="415" y="1077"/>
                  <a:pt x="422" y="1079"/>
                </a:cubicBezTo>
                <a:cubicBezTo>
                  <a:pt x="424" y="1080"/>
                  <a:pt x="425" y="1080"/>
                  <a:pt x="427" y="1080"/>
                </a:cubicBezTo>
                <a:cubicBezTo>
                  <a:pt x="429" y="1080"/>
                  <a:pt x="429" y="1080"/>
                  <a:pt x="429" y="1080"/>
                </a:cubicBezTo>
                <a:cubicBezTo>
                  <a:pt x="431" y="1081"/>
                  <a:pt x="431" y="1081"/>
                  <a:pt x="431" y="1081"/>
                </a:cubicBezTo>
                <a:cubicBezTo>
                  <a:pt x="432" y="1082"/>
                  <a:pt x="434" y="1082"/>
                  <a:pt x="435" y="1083"/>
                </a:cubicBezTo>
                <a:cubicBezTo>
                  <a:pt x="452" y="1086"/>
                  <a:pt x="463" y="1095"/>
                  <a:pt x="474" y="1104"/>
                </a:cubicBezTo>
                <a:cubicBezTo>
                  <a:pt x="483" y="1111"/>
                  <a:pt x="491" y="1117"/>
                  <a:pt x="502" y="1121"/>
                </a:cubicBezTo>
                <a:cubicBezTo>
                  <a:pt x="511" y="1125"/>
                  <a:pt x="521" y="1127"/>
                  <a:pt x="531" y="1127"/>
                </a:cubicBezTo>
                <a:cubicBezTo>
                  <a:pt x="534" y="1127"/>
                  <a:pt x="536" y="1128"/>
                  <a:pt x="539" y="1128"/>
                </a:cubicBezTo>
                <a:cubicBezTo>
                  <a:pt x="546" y="1128"/>
                  <a:pt x="554" y="1127"/>
                  <a:pt x="561" y="1125"/>
                </a:cubicBezTo>
                <a:cubicBezTo>
                  <a:pt x="572" y="1123"/>
                  <a:pt x="581" y="1118"/>
                  <a:pt x="591" y="1112"/>
                </a:cubicBezTo>
                <a:cubicBezTo>
                  <a:pt x="603" y="1105"/>
                  <a:pt x="615" y="1098"/>
                  <a:pt x="632" y="1097"/>
                </a:cubicBezTo>
                <a:cubicBezTo>
                  <a:pt x="634" y="1097"/>
                  <a:pt x="636" y="1096"/>
                  <a:pt x="637" y="1095"/>
                </a:cubicBezTo>
                <a:cubicBezTo>
                  <a:pt x="639" y="1095"/>
                  <a:pt x="639" y="1095"/>
                  <a:pt x="639" y="1095"/>
                </a:cubicBezTo>
                <a:cubicBezTo>
                  <a:pt x="641" y="1095"/>
                  <a:pt x="641" y="1095"/>
                  <a:pt x="641" y="1095"/>
                </a:cubicBezTo>
                <a:cubicBezTo>
                  <a:pt x="642" y="1095"/>
                  <a:pt x="644" y="1095"/>
                  <a:pt x="646" y="1095"/>
                </a:cubicBezTo>
                <a:cubicBezTo>
                  <a:pt x="650" y="1094"/>
                  <a:pt x="654" y="1094"/>
                  <a:pt x="658" y="1094"/>
                </a:cubicBezTo>
                <a:cubicBezTo>
                  <a:pt x="669" y="1094"/>
                  <a:pt x="680" y="1096"/>
                  <a:pt x="690" y="1099"/>
                </a:cubicBezTo>
                <a:cubicBezTo>
                  <a:pt x="701" y="1102"/>
                  <a:pt x="711" y="1105"/>
                  <a:pt x="722" y="1104"/>
                </a:cubicBezTo>
                <a:cubicBezTo>
                  <a:pt x="732" y="1104"/>
                  <a:pt x="742" y="1102"/>
                  <a:pt x="751" y="1098"/>
                </a:cubicBezTo>
                <a:cubicBezTo>
                  <a:pt x="761" y="1095"/>
                  <a:pt x="770" y="1091"/>
                  <a:pt x="778" y="1085"/>
                </a:cubicBezTo>
                <a:cubicBezTo>
                  <a:pt x="787" y="1078"/>
                  <a:pt x="793" y="1070"/>
                  <a:pt x="800" y="1061"/>
                </a:cubicBezTo>
                <a:cubicBezTo>
                  <a:pt x="809" y="1050"/>
                  <a:pt x="818" y="1039"/>
                  <a:pt x="832" y="1031"/>
                </a:cubicBezTo>
                <a:cubicBezTo>
                  <a:pt x="834" y="1030"/>
                  <a:pt x="835" y="1029"/>
                  <a:pt x="837" y="1028"/>
                </a:cubicBezTo>
                <a:cubicBezTo>
                  <a:pt x="838" y="1026"/>
                  <a:pt x="838" y="1026"/>
                  <a:pt x="838" y="1026"/>
                </a:cubicBezTo>
                <a:cubicBezTo>
                  <a:pt x="840" y="1026"/>
                  <a:pt x="840" y="1026"/>
                  <a:pt x="840" y="1026"/>
                </a:cubicBezTo>
                <a:cubicBezTo>
                  <a:pt x="841" y="1025"/>
                  <a:pt x="843" y="1025"/>
                  <a:pt x="844" y="1024"/>
                </a:cubicBezTo>
                <a:cubicBezTo>
                  <a:pt x="858" y="1015"/>
                  <a:pt x="873" y="1012"/>
                  <a:pt x="887" y="1010"/>
                </a:cubicBezTo>
                <a:cubicBezTo>
                  <a:pt x="898" y="1009"/>
                  <a:pt x="908" y="1007"/>
                  <a:pt x="918" y="1002"/>
                </a:cubicBezTo>
                <a:cubicBezTo>
                  <a:pt x="927" y="998"/>
                  <a:pt x="935" y="993"/>
                  <a:pt x="943" y="986"/>
                </a:cubicBezTo>
                <a:cubicBezTo>
                  <a:pt x="950" y="979"/>
                  <a:pt x="957" y="972"/>
                  <a:pt x="962" y="963"/>
                </a:cubicBezTo>
                <a:cubicBezTo>
                  <a:pt x="968" y="954"/>
                  <a:pt x="970" y="943"/>
                  <a:pt x="973" y="933"/>
                </a:cubicBezTo>
                <a:cubicBezTo>
                  <a:pt x="977" y="919"/>
                  <a:pt x="980" y="905"/>
                  <a:pt x="991" y="892"/>
                </a:cubicBezTo>
                <a:cubicBezTo>
                  <a:pt x="992" y="891"/>
                  <a:pt x="993" y="889"/>
                  <a:pt x="994" y="887"/>
                </a:cubicBezTo>
                <a:cubicBezTo>
                  <a:pt x="994" y="886"/>
                  <a:pt x="994" y="886"/>
                  <a:pt x="994" y="886"/>
                </a:cubicBezTo>
                <a:cubicBezTo>
                  <a:pt x="996" y="884"/>
                  <a:pt x="996" y="884"/>
                  <a:pt x="996" y="884"/>
                </a:cubicBezTo>
                <a:cubicBezTo>
                  <a:pt x="997" y="883"/>
                  <a:pt x="998" y="882"/>
                  <a:pt x="999" y="881"/>
                </a:cubicBezTo>
                <a:cubicBezTo>
                  <a:pt x="1008" y="867"/>
                  <a:pt x="1021" y="859"/>
                  <a:pt x="1033" y="852"/>
                </a:cubicBezTo>
                <a:cubicBezTo>
                  <a:pt x="1042" y="846"/>
                  <a:pt x="1051" y="841"/>
                  <a:pt x="1059" y="832"/>
                </a:cubicBezTo>
                <a:cubicBezTo>
                  <a:pt x="1065" y="825"/>
                  <a:pt x="1071" y="817"/>
                  <a:pt x="1075" y="807"/>
                </a:cubicBezTo>
                <a:cubicBezTo>
                  <a:pt x="1079" y="798"/>
                  <a:pt x="1082" y="789"/>
                  <a:pt x="1084" y="779"/>
                </a:cubicBezTo>
                <a:cubicBezTo>
                  <a:pt x="1085" y="768"/>
                  <a:pt x="1084" y="757"/>
                  <a:pt x="1082" y="746"/>
                </a:cubicBezTo>
                <a:cubicBezTo>
                  <a:pt x="1080" y="732"/>
                  <a:pt x="1078" y="718"/>
                  <a:pt x="1083" y="702"/>
                </a:cubicBezTo>
                <a:cubicBezTo>
                  <a:pt x="1083" y="700"/>
                  <a:pt x="1083" y="699"/>
                  <a:pt x="1083" y="697"/>
                </a:cubicBezTo>
                <a:cubicBezTo>
                  <a:pt x="1083" y="695"/>
                  <a:pt x="1083" y="695"/>
                  <a:pt x="1083" y="695"/>
                </a:cubicBezTo>
                <a:cubicBezTo>
                  <a:pt x="1084" y="693"/>
                  <a:pt x="1084" y="693"/>
                  <a:pt x="1084" y="693"/>
                </a:cubicBezTo>
                <a:cubicBezTo>
                  <a:pt x="1085" y="692"/>
                  <a:pt x="1085" y="690"/>
                  <a:pt x="1086" y="688"/>
                </a:cubicBezTo>
                <a:cubicBezTo>
                  <a:pt x="1089" y="672"/>
                  <a:pt x="1097" y="660"/>
                  <a:pt x="1106" y="649"/>
                </a:cubicBezTo>
                <a:cubicBezTo>
                  <a:pt x="1112" y="640"/>
                  <a:pt x="1118" y="631"/>
                  <a:pt x="1122" y="621"/>
                </a:cubicBezTo>
                <a:cubicBezTo>
                  <a:pt x="1125" y="611"/>
                  <a:pt x="1127" y="602"/>
                  <a:pt x="1127" y="591"/>
                </a:cubicBezTo>
                <a:cubicBezTo>
                  <a:pt x="1127" y="581"/>
                  <a:pt x="1126" y="572"/>
                  <a:pt x="1124" y="562"/>
                </a:cubicBezTo>
                <a:cubicBezTo>
                  <a:pt x="1121" y="551"/>
                  <a:pt x="1115" y="542"/>
                  <a:pt x="1110" y="532"/>
                </a:cubicBezTo>
                <a:cubicBezTo>
                  <a:pt x="1102" y="520"/>
                  <a:pt x="1095" y="508"/>
                  <a:pt x="1093" y="492"/>
                </a:cubicBezTo>
                <a:cubicBezTo>
                  <a:pt x="1093" y="490"/>
                  <a:pt x="1092" y="488"/>
                  <a:pt x="1091" y="486"/>
                </a:cubicBezTo>
                <a:cubicBezTo>
                  <a:pt x="1091" y="485"/>
                  <a:pt x="1091" y="485"/>
                  <a:pt x="1091" y="485"/>
                </a:cubicBezTo>
                <a:cubicBezTo>
                  <a:pt x="1091" y="483"/>
                  <a:pt x="1091" y="483"/>
                  <a:pt x="1091" y="483"/>
                </a:cubicBezTo>
                <a:cubicBezTo>
                  <a:pt x="1091" y="481"/>
                  <a:pt x="1091" y="479"/>
                  <a:pt x="1090" y="478"/>
                </a:cubicBezTo>
                <a:cubicBezTo>
                  <a:pt x="1087" y="462"/>
                  <a:pt x="1090" y="447"/>
                  <a:pt x="1093" y="434"/>
                </a:cubicBezTo>
                <a:cubicBezTo>
                  <a:pt x="1095" y="423"/>
                  <a:pt x="1098" y="412"/>
                  <a:pt x="1097" y="401"/>
                </a:cubicBezTo>
                <a:cubicBezTo>
                  <a:pt x="1096" y="391"/>
                  <a:pt x="1094" y="382"/>
                  <a:pt x="1090" y="372"/>
                </a:cubicBezTo>
                <a:cubicBezTo>
                  <a:pt x="1087" y="363"/>
                  <a:pt x="1082" y="354"/>
                  <a:pt x="1076" y="346"/>
                </a:cubicBezTo>
                <a:cubicBezTo>
                  <a:pt x="1069" y="337"/>
                  <a:pt x="1060" y="331"/>
                  <a:pt x="1051" y="325"/>
                </a:cubicBezTo>
                <a:cubicBezTo>
                  <a:pt x="1040" y="317"/>
                  <a:pt x="1028" y="308"/>
                  <a:pt x="1020" y="294"/>
                </a:cubicBezTo>
                <a:cubicBezTo>
                  <a:pt x="1019" y="292"/>
                  <a:pt x="1018" y="291"/>
                  <a:pt x="1016" y="290"/>
                </a:cubicBezTo>
                <a:cubicBezTo>
                  <a:pt x="1015" y="288"/>
                  <a:pt x="1015" y="288"/>
                  <a:pt x="1015" y="288"/>
                </a:cubicBezTo>
                <a:cubicBezTo>
                  <a:pt x="1014" y="286"/>
                  <a:pt x="1014" y="286"/>
                  <a:pt x="1014" y="286"/>
                </a:cubicBezTo>
                <a:cubicBezTo>
                  <a:pt x="1014" y="285"/>
                  <a:pt x="1013" y="283"/>
                  <a:pt x="1012" y="282"/>
                </a:cubicBezTo>
                <a:cubicBezTo>
                  <a:pt x="1003" y="268"/>
                  <a:pt x="1000" y="254"/>
                  <a:pt x="997" y="240"/>
                </a:cubicBezTo>
                <a:cubicBezTo>
                  <a:pt x="995" y="229"/>
                  <a:pt x="993" y="219"/>
                  <a:pt x="988" y="209"/>
                </a:cubicBezTo>
                <a:cubicBezTo>
                  <a:pt x="984" y="200"/>
                  <a:pt x="978" y="192"/>
                  <a:pt x="971" y="185"/>
                </a:cubicBezTo>
                <a:cubicBezTo>
                  <a:pt x="964" y="178"/>
                  <a:pt x="956" y="172"/>
                  <a:pt x="947" y="167"/>
                </a:cubicBezTo>
                <a:cubicBezTo>
                  <a:pt x="938" y="161"/>
                  <a:pt x="927" y="159"/>
                  <a:pt x="917" y="156"/>
                </a:cubicBezTo>
                <a:cubicBezTo>
                  <a:pt x="903" y="153"/>
                  <a:pt x="889" y="150"/>
                  <a:pt x="875" y="140"/>
                </a:cubicBezTo>
                <a:cubicBezTo>
                  <a:pt x="874" y="139"/>
                  <a:pt x="872" y="138"/>
                  <a:pt x="871" y="138"/>
                </a:cubicBezTo>
                <a:cubicBezTo>
                  <a:pt x="869" y="137"/>
                  <a:pt x="869" y="137"/>
                  <a:pt x="869" y="137"/>
                </a:cubicBezTo>
                <a:cubicBezTo>
                  <a:pt x="868" y="136"/>
                  <a:pt x="868" y="136"/>
                  <a:pt x="868" y="136"/>
                </a:cubicBezTo>
                <a:cubicBezTo>
                  <a:pt x="866" y="134"/>
                  <a:pt x="865" y="133"/>
                  <a:pt x="864" y="132"/>
                </a:cubicBezTo>
                <a:cubicBezTo>
                  <a:pt x="850" y="124"/>
                  <a:pt x="842" y="111"/>
                  <a:pt x="834" y="100"/>
                </a:cubicBezTo>
                <a:cubicBezTo>
                  <a:pt x="828" y="90"/>
                  <a:pt x="822" y="82"/>
                  <a:pt x="813" y="75"/>
                </a:cubicBezTo>
                <a:cubicBezTo>
                  <a:pt x="805" y="68"/>
                  <a:pt x="797" y="63"/>
                  <a:pt x="788" y="59"/>
                </a:cubicBezTo>
                <a:cubicBezTo>
                  <a:pt x="778" y="55"/>
                  <a:pt x="769" y="53"/>
                  <a:pt x="759" y="51"/>
                </a:cubicBezTo>
                <a:cubicBezTo>
                  <a:pt x="757" y="51"/>
                  <a:pt x="754" y="51"/>
                  <a:pt x="752" y="51"/>
                </a:cubicBezTo>
                <a:cubicBezTo>
                  <a:pt x="743" y="51"/>
                  <a:pt x="735" y="53"/>
                  <a:pt x="727" y="54"/>
                </a:cubicBezTo>
                <a:cubicBezTo>
                  <a:pt x="718" y="56"/>
                  <a:pt x="709" y="57"/>
                  <a:pt x="700" y="57"/>
                </a:cubicBezTo>
                <a:cubicBezTo>
                  <a:pt x="694" y="57"/>
                  <a:pt x="688" y="57"/>
                  <a:pt x="682" y="55"/>
                </a:cubicBezTo>
                <a:cubicBezTo>
                  <a:pt x="681" y="55"/>
                  <a:pt x="679" y="55"/>
                  <a:pt x="677" y="55"/>
                </a:cubicBezTo>
                <a:cubicBezTo>
                  <a:pt x="675" y="55"/>
                  <a:pt x="675" y="55"/>
                  <a:pt x="675" y="55"/>
                </a:cubicBezTo>
                <a:cubicBezTo>
                  <a:pt x="673" y="54"/>
                  <a:pt x="673" y="54"/>
                  <a:pt x="673" y="54"/>
                </a:cubicBezTo>
                <a:cubicBezTo>
                  <a:pt x="672" y="53"/>
                  <a:pt x="670" y="53"/>
                  <a:pt x="669" y="53"/>
                </a:cubicBezTo>
                <a:cubicBezTo>
                  <a:pt x="652" y="50"/>
                  <a:pt x="640" y="42"/>
                  <a:pt x="628" y="34"/>
                </a:cubicBezTo>
                <a:cubicBezTo>
                  <a:pt x="619" y="28"/>
                  <a:pt x="610" y="22"/>
                  <a:pt x="600" y="19"/>
                </a:cubicBezTo>
                <a:cubicBezTo>
                  <a:pt x="590" y="16"/>
                  <a:pt x="581" y="15"/>
                  <a:pt x="571" y="15"/>
                </a:cubicBezTo>
                <a:cubicBezTo>
                  <a:pt x="570" y="15"/>
                  <a:pt x="570" y="15"/>
                  <a:pt x="570" y="15"/>
                </a:cubicBezTo>
                <a:cubicBezTo>
                  <a:pt x="569" y="15"/>
                  <a:pt x="569" y="15"/>
                  <a:pt x="569" y="15"/>
                </a:cubicBezTo>
                <a:cubicBezTo>
                  <a:pt x="559" y="15"/>
                  <a:pt x="550" y="16"/>
                  <a:pt x="541" y="19"/>
                </a:cubicBezTo>
                <a:cubicBezTo>
                  <a:pt x="530" y="22"/>
                  <a:pt x="521" y="28"/>
                  <a:pt x="512" y="34"/>
                </a:cubicBezTo>
                <a:cubicBezTo>
                  <a:pt x="502" y="41"/>
                  <a:pt x="491" y="48"/>
                  <a:pt x="478" y="51"/>
                </a:cubicBezTo>
                <a:cubicBezTo>
                  <a:pt x="476" y="52"/>
                  <a:pt x="476" y="52"/>
                  <a:pt x="476" y="52"/>
                </a:cubicBezTo>
                <a:cubicBezTo>
                  <a:pt x="474" y="52"/>
                  <a:pt x="472" y="52"/>
                  <a:pt x="471" y="52"/>
                </a:cubicBezTo>
                <a:cubicBezTo>
                  <a:pt x="460" y="52"/>
                  <a:pt x="450" y="49"/>
                  <a:pt x="440" y="47"/>
                </a:cubicBezTo>
                <a:cubicBezTo>
                  <a:pt x="429" y="45"/>
                  <a:pt x="419" y="42"/>
                  <a:pt x="408" y="43"/>
                </a:cubicBezTo>
                <a:cubicBezTo>
                  <a:pt x="397" y="44"/>
                  <a:pt x="388" y="46"/>
                  <a:pt x="378" y="49"/>
                </a:cubicBezTo>
                <a:cubicBezTo>
                  <a:pt x="369" y="53"/>
                  <a:pt x="360" y="57"/>
                  <a:pt x="352" y="63"/>
                </a:cubicBezTo>
                <a:cubicBezTo>
                  <a:pt x="343" y="70"/>
                  <a:pt x="337" y="78"/>
                  <a:pt x="330" y="87"/>
                </a:cubicBezTo>
                <a:cubicBezTo>
                  <a:pt x="323" y="97"/>
                  <a:pt x="316" y="107"/>
                  <a:pt x="305" y="114"/>
                </a:cubicBezTo>
                <a:cubicBezTo>
                  <a:pt x="305" y="115"/>
                  <a:pt x="305" y="115"/>
                  <a:pt x="305" y="115"/>
                </a:cubicBezTo>
                <a:cubicBezTo>
                  <a:pt x="304" y="115"/>
                  <a:pt x="304" y="115"/>
                  <a:pt x="304" y="115"/>
                </a:cubicBezTo>
                <a:cubicBezTo>
                  <a:pt x="292" y="120"/>
                  <a:pt x="280" y="122"/>
                  <a:pt x="269" y="123"/>
                </a:cubicBezTo>
                <a:cubicBezTo>
                  <a:pt x="258" y="124"/>
                  <a:pt x="247" y="125"/>
                  <a:pt x="237" y="130"/>
                </a:cubicBezTo>
                <a:cubicBezTo>
                  <a:pt x="228" y="134"/>
                  <a:pt x="220" y="139"/>
                  <a:pt x="212" y="146"/>
                </a:cubicBezTo>
                <a:cubicBezTo>
                  <a:pt x="204" y="152"/>
                  <a:pt x="198" y="159"/>
                  <a:pt x="192" y="168"/>
                </a:cubicBezTo>
                <a:cubicBezTo>
                  <a:pt x="186" y="177"/>
                  <a:pt x="183" y="187"/>
                  <a:pt x="180" y="198"/>
                </a:cubicBezTo>
                <a:cubicBezTo>
                  <a:pt x="176" y="211"/>
                  <a:pt x="172" y="225"/>
                  <a:pt x="161" y="238"/>
                </a:cubicBezTo>
                <a:cubicBezTo>
                  <a:pt x="160" y="239"/>
                  <a:pt x="160" y="239"/>
                  <a:pt x="159" y="240"/>
                </a:cubicBezTo>
                <a:cubicBezTo>
                  <a:pt x="158" y="241"/>
                  <a:pt x="158" y="241"/>
                  <a:pt x="158" y="241"/>
                </a:cubicBezTo>
                <a:cubicBezTo>
                  <a:pt x="158" y="242"/>
                  <a:pt x="157" y="242"/>
                  <a:pt x="157" y="243"/>
                </a:cubicBezTo>
                <a:cubicBezTo>
                  <a:pt x="147" y="256"/>
                  <a:pt x="134" y="263"/>
                  <a:pt x="122" y="270"/>
                </a:cubicBezTo>
                <a:cubicBezTo>
                  <a:pt x="112" y="275"/>
                  <a:pt x="103" y="280"/>
                  <a:pt x="95" y="288"/>
                </a:cubicBezTo>
                <a:cubicBezTo>
                  <a:pt x="88" y="296"/>
                  <a:pt x="82" y="303"/>
                  <a:pt x="78" y="312"/>
                </a:cubicBezTo>
                <a:cubicBezTo>
                  <a:pt x="73" y="321"/>
                  <a:pt x="70" y="330"/>
                  <a:pt x="68" y="340"/>
                </a:cubicBezTo>
                <a:cubicBezTo>
                  <a:pt x="65" y="351"/>
                  <a:pt x="66" y="362"/>
                  <a:pt x="68" y="373"/>
                </a:cubicBezTo>
                <a:cubicBezTo>
                  <a:pt x="69" y="387"/>
                  <a:pt x="70" y="401"/>
                  <a:pt x="65" y="417"/>
                </a:cubicBezTo>
                <a:cubicBezTo>
                  <a:pt x="64" y="419"/>
                  <a:pt x="64" y="421"/>
                  <a:pt x="64" y="422"/>
                </a:cubicBezTo>
                <a:cubicBezTo>
                  <a:pt x="64" y="424"/>
                  <a:pt x="64" y="424"/>
                  <a:pt x="64" y="424"/>
                </a:cubicBezTo>
                <a:cubicBezTo>
                  <a:pt x="63" y="426"/>
                  <a:pt x="63" y="426"/>
                  <a:pt x="63" y="426"/>
                </a:cubicBezTo>
                <a:cubicBezTo>
                  <a:pt x="62" y="427"/>
                  <a:pt x="62" y="429"/>
                  <a:pt x="61" y="431"/>
                </a:cubicBezTo>
                <a:cubicBezTo>
                  <a:pt x="57" y="447"/>
                  <a:pt x="48" y="458"/>
                  <a:pt x="39" y="469"/>
                </a:cubicBezTo>
                <a:cubicBezTo>
                  <a:pt x="33" y="478"/>
                  <a:pt x="26" y="486"/>
                  <a:pt x="22" y="497"/>
                </a:cubicBezTo>
                <a:cubicBezTo>
                  <a:pt x="18" y="506"/>
                  <a:pt x="16" y="516"/>
                  <a:pt x="15" y="526"/>
                </a:cubicBezTo>
                <a:cubicBezTo>
                  <a:pt x="15" y="536"/>
                  <a:pt x="15" y="546"/>
                  <a:pt x="17" y="556"/>
                </a:cubicBezTo>
                <a:cubicBezTo>
                  <a:pt x="19" y="567"/>
                  <a:pt x="24" y="576"/>
                  <a:pt x="30" y="586"/>
                </a:cubicBezTo>
                <a:cubicBezTo>
                  <a:pt x="37" y="598"/>
                  <a:pt x="44" y="611"/>
                  <a:pt x="45" y="627"/>
                </a:cubicBezTo>
                <a:cubicBezTo>
                  <a:pt x="45" y="630"/>
                  <a:pt x="46" y="633"/>
                  <a:pt x="48" y="635"/>
                </a:cubicBezTo>
                <a:cubicBezTo>
                  <a:pt x="49" y="638"/>
                  <a:pt x="49" y="638"/>
                  <a:pt x="49" y="638"/>
                </a:cubicBezTo>
                <a:cubicBezTo>
                  <a:pt x="48" y="642"/>
                  <a:pt x="48" y="642"/>
                  <a:pt x="48" y="642"/>
                </a:cubicBezTo>
                <a:cubicBezTo>
                  <a:pt x="47" y="644"/>
                  <a:pt x="47" y="647"/>
                  <a:pt x="48" y="650"/>
                </a:cubicBezTo>
                <a:cubicBezTo>
                  <a:pt x="51" y="666"/>
                  <a:pt x="47" y="680"/>
                  <a:pt x="44" y="694"/>
                </a:cubicBezTo>
                <a:cubicBezTo>
                  <a:pt x="41" y="705"/>
                  <a:pt x="38" y="715"/>
                  <a:pt x="39" y="726"/>
                </a:cubicBezTo>
                <a:cubicBezTo>
                  <a:pt x="39" y="736"/>
                  <a:pt x="41" y="746"/>
                  <a:pt x="45" y="755"/>
                </a:cubicBezTo>
                <a:cubicBezTo>
                  <a:pt x="48" y="765"/>
                  <a:pt x="52" y="774"/>
                  <a:pt x="58" y="782"/>
                </a:cubicBezTo>
                <a:cubicBezTo>
                  <a:pt x="65" y="791"/>
                  <a:pt x="73" y="797"/>
                  <a:pt x="82" y="804"/>
                </a:cubicBezTo>
                <a:cubicBezTo>
                  <a:pt x="93" y="813"/>
                  <a:pt x="105" y="821"/>
                  <a:pt x="113" y="836"/>
                </a:cubicBezTo>
                <a:cubicBezTo>
                  <a:pt x="113" y="837"/>
                  <a:pt x="114" y="838"/>
                  <a:pt x="115" y="839"/>
                </a:cubicBezTo>
                <a:cubicBezTo>
                  <a:pt x="115" y="840"/>
                  <a:pt x="115" y="840"/>
                  <a:pt x="115" y="840"/>
                </a:cubicBezTo>
                <a:cubicBezTo>
                  <a:pt x="116" y="841"/>
                  <a:pt x="116" y="841"/>
                  <a:pt x="116" y="841"/>
                </a:cubicBezTo>
                <a:cubicBezTo>
                  <a:pt x="116" y="842"/>
                  <a:pt x="117" y="843"/>
                  <a:pt x="117" y="844"/>
                </a:cubicBezTo>
                <a:cubicBezTo>
                  <a:pt x="126" y="858"/>
                  <a:pt x="128" y="872"/>
                  <a:pt x="130" y="886"/>
                </a:cubicBezTo>
                <a:cubicBezTo>
                  <a:pt x="132" y="897"/>
                  <a:pt x="133" y="907"/>
                  <a:pt x="138" y="917"/>
                </a:cubicBezTo>
                <a:cubicBezTo>
                  <a:pt x="142" y="927"/>
                  <a:pt x="148" y="935"/>
                  <a:pt x="155" y="942"/>
                </a:cubicBezTo>
                <a:cubicBezTo>
                  <a:pt x="161" y="950"/>
                  <a:pt x="169" y="956"/>
                  <a:pt x="177" y="962"/>
                </a:cubicBezTo>
                <a:cubicBezTo>
                  <a:pt x="187" y="967"/>
                  <a:pt x="197" y="970"/>
                  <a:pt x="208" y="973"/>
                </a:cubicBezTo>
                <a:cubicBezTo>
                  <a:pt x="221" y="977"/>
                  <a:pt x="235" y="980"/>
                  <a:pt x="248" y="991"/>
                </a:cubicBezTo>
                <a:cubicBezTo>
                  <a:pt x="249" y="991"/>
                  <a:pt x="249" y="992"/>
                  <a:pt x="250" y="992"/>
                </a:cubicBezTo>
                <a:cubicBezTo>
                  <a:pt x="250" y="992"/>
                  <a:pt x="250" y="992"/>
                  <a:pt x="250" y="992"/>
                </a:cubicBezTo>
                <a:cubicBezTo>
                  <a:pt x="261" y="1002"/>
                  <a:pt x="268" y="1013"/>
                  <a:pt x="274" y="1024"/>
                </a:cubicBezTo>
                <a:cubicBezTo>
                  <a:pt x="279" y="1034"/>
                  <a:pt x="285" y="1043"/>
                  <a:pt x="293" y="1051"/>
                </a:cubicBezTo>
                <a:cubicBezTo>
                  <a:pt x="300" y="1058"/>
                  <a:pt x="308" y="1063"/>
                  <a:pt x="317" y="1068"/>
                </a:cubicBezTo>
                <a:cubicBezTo>
                  <a:pt x="326" y="1072"/>
                  <a:pt x="335" y="1076"/>
                  <a:pt x="345" y="1077"/>
                </a:cubicBezTo>
                <a:cubicBezTo>
                  <a:pt x="349" y="1078"/>
                  <a:pt x="353" y="1078"/>
                  <a:pt x="358" y="1078"/>
                </a:cubicBezTo>
                <a:cubicBezTo>
                  <a:pt x="365" y="1078"/>
                  <a:pt x="371" y="1078"/>
                  <a:pt x="378" y="1077"/>
                </a:cubicBezTo>
                <a:cubicBezTo>
                  <a:pt x="384" y="1076"/>
                  <a:pt x="391" y="1076"/>
                  <a:pt x="398" y="10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214992" y="2147213"/>
            <a:ext cx="3745288" cy="1973709"/>
            <a:chOff x="8315182" y="3708614"/>
            <a:chExt cx="3745288" cy="1973709"/>
          </a:xfrm>
        </p:grpSpPr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9623392" y="3708614"/>
              <a:ext cx="1204944" cy="693384"/>
            </a:xfrm>
            <a:custGeom>
              <a:avLst/>
              <a:gdLst>
                <a:gd name="T0" fmla="*/ 790 w 1064"/>
                <a:gd name="T1" fmla="*/ 343 h 612"/>
                <a:gd name="T2" fmla="*/ 773 w 1064"/>
                <a:gd name="T3" fmla="*/ 340 h 612"/>
                <a:gd name="T4" fmla="*/ 511 w 1064"/>
                <a:gd name="T5" fmla="*/ 427 h 612"/>
                <a:gd name="T6" fmla="*/ 259 w 1064"/>
                <a:gd name="T7" fmla="*/ 344 h 612"/>
                <a:gd name="T8" fmla="*/ 242 w 1064"/>
                <a:gd name="T9" fmla="*/ 346 h 612"/>
                <a:gd name="T10" fmla="*/ 234 w 1064"/>
                <a:gd name="T11" fmla="*/ 362 h 612"/>
                <a:gd name="T12" fmla="*/ 234 w 1064"/>
                <a:gd name="T13" fmla="*/ 571 h 612"/>
                <a:gd name="T14" fmla="*/ 250 w 1064"/>
                <a:gd name="T15" fmla="*/ 590 h 612"/>
                <a:gd name="T16" fmla="*/ 516 w 1064"/>
                <a:gd name="T17" fmla="*/ 612 h 612"/>
                <a:gd name="T18" fmla="*/ 783 w 1064"/>
                <a:gd name="T19" fmla="*/ 590 h 612"/>
                <a:gd name="T20" fmla="*/ 798 w 1064"/>
                <a:gd name="T21" fmla="*/ 571 h 612"/>
                <a:gd name="T22" fmla="*/ 798 w 1064"/>
                <a:gd name="T23" fmla="*/ 358 h 612"/>
                <a:gd name="T24" fmla="*/ 790 w 1064"/>
                <a:gd name="T25" fmla="*/ 343 h 612"/>
                <a:gd name="T26" fmla="*/ 1061 w 1064"/>
                <a:gd name="T27" fmla="*/ 469 h 612"/>
                <a:gd name="T28" fmla="*/ 1046 w 1064"/>
                <a:gd name="T29" fmla="*/ 412 h 612"/>
                <a:gd name="T30" fmla="*/ 1044 w 1064"/>
                <a:gd name="T31" fmla="*/ 408 h 612"/>
                <a:gd name="T32" fmla="*/ 1049 w 1064"/>
                <a:gd name="T33" fmla="*/ 385 h 612"/>
                <a:gd name="T34" fmla="*/ 1014 w 1064"/>
                <a:gd name="T35" fmla="*/ 335 h 612"/>
                <a:gd name="T36" fmla="*/ 1014 w 1064"/>
                <a:gd name="T37" fmla="*/ 209 h 612"/>
                <a:gd name="T38" fmla="*/ 1017 w 1064"/>
                <a:gd name="T39" fmla="*/ 195 h 612"/>
                <a:gd name="T40" fmla="*/ 991 w 1064"/>
                <a:gd name="T41" fmla="*/ 159 h 612"/>
                <a:gd name="T42" fmla="*/ 517 w 1064"/>
                <a:gd name="T43" fmla="*/ 2 h 612"/>
                <a:gd name="T44" fmla="*/ 505 w 1064"/>
                <a:gd name="T45" fmla="*/ 0 h 612"/>
                <a:gd name="T46" fmla="*/ 493 w 1064"/>
                <a:gd name="T47" fmla="*/ 2 h 612"/>
                <a:gd name="T48" fmla="*/ 26 w 1064"/>
                <a:gd name="T49" fmla="*/ 157 h 612"/>
                <a:gd name="T50" fmla="*/ 0 w 1064"/>
                <a:gd name="T51" fmla="*/ 193 h 612"/>
                <a:gd name="T52" fmla="*/ 26 w 1064"/>
                <a:gd name="T53" fmla="*/ 229 h 612"/>
                <a:gd name="T54" fmla="*/ 500 w 1064"/>
                <a:gd name="T55" fmla="*/ 386 h 612"/>
                <a:gd name="T56" fmla="*/ 512 w 1064"/>
                <a:gd name="T57" fmla="*/ 388 h 612"/>
                <a:gd name="T58" fmla="*/ 524 w 1064"/>
                <a:gd name="T59" fmla="*/ 386 h 612"/>
                <a:gd name="T60" fmla="*/ 976 w 1064"/>
                <a:gd name="T61" fmla="*/ 236 h 612"/>
                <a:gd name="T62" fmla="*/ 976 w 1064"/>
                <a:gd name="T63" fmla="*/ 335 h 612"/>
                <a:gd name="T64" fmla="*/ 941 w 1064"/>
                <a:gd name="T65" fmla="*/ 385 h 612"/>
                <a:gd name="T66" fmla="*/ 947 w 1064"/>
                <a:gd name="T67" fmla="*/ 409 h 612"/>
                <a:gd name="T68" fmla="*/ 945 w 1064"/>
                <a:gd name="T69" fmla="*/ 412 h 612"/>
                <a:gd name="T70" fmla="*/ 929 w 1064"/>
                <a:gd name="T71" fmla="*/ 469 h 612"/>
                <a:gd name="T72" fmla="*/ 942 w 1064"/>
                <a:gd name="T73" fmla="*/ 492 h 612"/>
                <a:gd name="T74" fmla="*/ 948 w 1064"/>
                <a:gd name="T75" fmla="*/ 493 h 612"/>
                <a:gd name="T76" fmla="*/ 966 w 1064"/>
                <a:gd name="T77" fmla="*/ 479 h 612"/>
                <a:gd name="T78" fmla="*/ 976 w 1064"/>
                <a:gd name="T79" fmla="*/ 441 h 612"/>
                <a:gd name="T80" fmla="*/ 976 w 1064"/>
                <a:gd name="T81" fmla="*/ 474 h 612"/>
                <a:gd name="T82" fmla="*/ 995 w 1064"/>
                <a:gd name="T83" fmla="*/ 493 h 612"/>
                <a:gd name="T84" fmla="*/ 1014 w 1064"/>
                <a:gd name="T85" fmla="*/ 474 h 612"/>
                <a:gd name="T86" fmla="*/ 1014 w 1064"/>
                <a:gd name="T87" fmla="*/ 441 h 612"/>
                <a:gd name="T88" fmla="*/ 1025 w 1064"/>
                <a:gd name="T89" fmla="*/ 479 h 612"/>
                <a:gd name="T90" fmla="*/ 1043 w 1064"/>
                <a:gd name="T91" fmla="*/ 493 h 612"/>
                <a:gd name="T92" fmla="*/ 1048 w 1064"/>
                <a:gd name="T93" fmla="*/ 492 h 612"/>
                <a:gd name="T94" fmla="*/ 1061 w 1064"/>
                <a:gd name="T95" fmla="*/ 469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64" h="612">
                  <a:moveTo>
                    <a:pt x="790" y="343"/>
                  </a:moveTo>
                  <a:cubicBezTo>
                    <a:pt x="785" y="339"/>
                    <a:pt x="779" y="338"/>
                    <a:pt x="773" y="340"/>
                  </a:cubicBezTo>
                  <a:lnTo>
                    <a:pt x="511" y="427"/>
                  </a:lnTo>
                  <a:lnTo>
                    <a:pt x="259" y="344"/>
                  </a:lnTo>
                  <a:cubicBezTo>
                    <a:pt x="254" y="342"/>
                    <a:pt x="247" y="343"/>
                    <a:pt x="242" y="346"/>
                  </a:cubicBezTo>
                  <a:cubicBezTo>
                    <a:pt x="237" y="350"/>
                    <a:pt x="234" y="356"/>
                    <a:pt x="234" y="362"/>
                  </a:cubicBezTo>
                  <a:lnTo>
                    <a:pt x="234" y="571"/>
                  </a:lnTo>
                  <a:cubicBezTo>
                    <a:pt x="234" y="580"/>
                    <a:pt x="241" y="588"/>
                    <a:pt x="250" y="590"/>
                  </a:cubicBezTo>
                  <a:cubicBezTo>
                    <a:pt x="324" y="604"/>
                    <a:pt x="418" y="612"/>
                    <a:pt x="516" y="612"/>
                  </a:cubicBezTo>
                  <a:cubicBezTo>
                    <a:pt x="614" y="612"/>
                    <a:pt x="709" y="604"/>
                    <a:pt x="783" y="590"/>
                  </a:cubicBezTo>
                  <a:cubicBezTo>
                    <a:pt x="792" y="588"/>
                    <a:pt x="798" y="580"/>
                    <a:pt x="798" y="571"/>
                  </a:cubicBezTo>
                  <a:lnTo>
                    <a:pt x="798" y="358"/>
                  </a:lnTo>
                  <a:cubicBezTo>
                    <a:pt x="798" y="352"/>
                    <a:pt x="795" y="346"/>
                    <a:pt x="790" y="343"/>
                  </a:cubicBezTo>
                  <a:close/>
                  <a:moveTo>
                    <a:pt x="1061" y="469"/>
                  </a:moveTo>
                  <a:lnTo>
                    <a:pt x="1046" y="412"/>
                  </a:lnTo>
                  <a:cubicBezTo>
                    <a:pt x="1045" y="410"/>
                    <a:pt x="1044" y="409"/>
                    <a:pt x="1044" y="408"/>
                  </a:cubicBezTo>
                  <a:cubicBezTo>
                    <a:pt x="1047" y="401"/>
                    <a:pt x="1049" y="394"/>
                    <a:pt x="1049" y="385"/>
                  </a:cubicBezTo>
                  <a:cubicBezTo>
                    <a:pt x="1049" y="362"/>
                    <a:pt x="1035" y="343"/>
                    <a:pt x="1014" y="335"/>
                  </a:cubicBezTo>
                  <a:lnTo>
                    <a:pt x="1014" y="209"/>
                  </a:lnTo>
                  <a:cubicBezTo>
                    <a:pt x="1016" y="204"/>
                    <a:pt x="1017" y="200"/>
                    <a:pt x="1017" y="195"/>
                  </a:cubicBezTo>
                  <a:cubicBezTo>
                    <a:pt x="1017" y="179"/>
                    <a:pt x="1006" y="164"/>
                    <a:pt x="991" y="159"/>
                  </a:cubicBezTo>
                  <a:lnTo>
                    <a:pt x="517" y="2"/>
                  </a:lnTo>
                  <a:cubicBezTo>
                    <a:pt x="513" y="1"/>
                    <a:pt x="509" y="0"/>
                    <a:pt x="505" y="0"/>
                  </a:cubicBezTo>
                  <a:cubicBezTo>
                    <a:pt x="501" y="0"/>
                    <a:pt x="497" y="1"/>
                    <a:pt x="493" y="2"/>
                  </a:cubicBezTo>
                  <a:lnTo>
                    <a:pt x="26" y="157"/>
                  </a:lnTo>
                  <a:cubicBezTo>
                    <a:pt x="10" y="162"/>
                    <a:pt x="0" y="176"/>
                    <a:pt x="0" y="193"/>
                  </a:cubicBezTo>
                  <a:cubicBezTo>
                    <a:pt x="0" y="209"/>
                    <a:pt x="10" y="224"/>
                    <a:pt x="26" y="229"/>
                  </a:cubicBezTo>
                  <a:lnTo>
                    <a:pt x="500" y="386"/>
                  </a:lnTo>
                  <a:cubicBezTo>
                    <a:pt x="504" y="388"/>
                    <a:pt x="508" y="388"/>
                    <a:pt x="512" y="388"/>
                  </a:cubicBezTo>
                  <a:cubicBezTo>
                    <a:pt x="516" y="388"/>
                    <a:pt x="520" y="388"/>
                    <a:pt x="524" y="386"/>
                  </a:cubicBezTo>
                  <a:lnTo>
                    <a:pt x="976" y="236"/>
                  </a:lnTo>
                  <a:lnTo>
                    <a:pt x="976" y="335"/>
                  </a:lnTo>
                  <a:cubicBezTo>
                    <a:pt x="956" y="343"/>
                    <a:pt x="941" y="362"/>
                    <a:pt x="941" y="385"/>
                  </a:cubicBezTo>
                  <a:cubicBezTo>
                    <a:pt x="941" y="394"/>
                    <a:pt x="943" y="401"/>
                    <a:pt x="947" y="409"/>
                  </a:cubicBezTo>
                  <a:cubicBezTo>
                    <a:pt x="946" y="410"/>
                    <a:pt x="945" y="410"/>
                    <a:pt x="945" y="412"/>
                  </a:cubicBezTo>
                  <a:lnTo>
                    <a:pt x="929" y="469"/>
                  </a:lnTo>
                  <a:cubicBezTo>
                    <a:pt x="926" y="479"/>
                    <a:pt x="932" y="489"/>
                    <a:pt x="942" y="492"/>
                  </a:cubicBezTo>
                  <a:cubicBezTo>
                    <a:pt x="944" y="492"/>
                    <a:pt x="946" y="493"/>
                    <a:pt x="948" y="493"/>
                  </a:cubicBezTo>
                  <a:cubicBezTo>
                    <a:pt x="956" y="493"/>
                    <a:pt x="964" y="487"/>
                    <a:pt x="966" y="479"/>
                  </a:cubicBezTo>
                  <a:lnTo>
                    <a:pt x="976" y="441"/>
                  </a:lnTo>
                  <a:lnTo>
                    <a:pt x="976" y="474"/>
                  </a:lnTo>
                  <a:cubicBezTo>
                    <a:pt x="976" y="484"/>
                    <a:pt x="985" y="493"/>
                    <a:pt x="995" y="493"/>
                  </a:cubicBezTo>
                  <a:cubicBezTo>
                    <a:pt x="1006" y="493"/>
                    <a:pt x="1014" y="484"/>
                    <a:pt x="1014" y="474"/>
                  </a:cubicBezTo>
                  <a:lnTo>
                    <a:pt x="1014" y="441"/>
                  </a:lnTo>
                  <a:lnTo>
                    <a:pt x="1025" y="479"/>
                  </a:lnTo>
                  <a:cubicBezTo>
                    <a:pt x="1027" y="487"/>
                    <a:pt x="1035" y="493"/>
                    <a:pt x="1043" y="493"/>
                  </a:cubicBezTo>
                  <a:cubicBezTo>
                    <a:pt x="1045" y="493"/>
                    <a:pt x="1046" y="492"/>
                    <a:pt x="1048" y="492"/>
                  </a:cubicBezTo>
                  <a:cubicBezTo>
                    <a:pt x="1058" y="489"/>
                    <a:pt x="1064" y="479"/>
                    <a:pt x="1061" y="46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200">
                <a:solidFill>
                  <a:schemeClr val="bg2">
                    <a:lumMod val="25000"/>
                  </a:schemeClr>
                </a:solidFill>
                <a:latin typeface="Calibri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315182" y="4974437"/>
              <a:ext cx="37452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谢谢</a:t>
              </a: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8903313" y="4794613"/>
              <a:ext cx="256902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85206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C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343789" y="2744373"/>
            <a:ext cx="75963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频率估计算法分析</a:t>
            </a:r>
          </a:p>
        </p:txBody>
      </p:sp>
      <p:sp>
        <p:nvSpPr>
          <p:cNvPr id="8" name="等腰三角形 7"/>
          <p:cNvSpPr/>
          <p:nvPr/>
        </p:nvSpPr>
        <p:spPr>
          <a:xfrm rot="17411441">
            <a:off x="9537032" y="2688198"/>
            <a:ext cx="157387" cy="397133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13615302">
            <a:off x="9286383" y="2463156"/>
            <a:ext cx="105790" cy="511888"/>
          </a:xfrm>
          <a:prstGeom prst="triangl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040272" y="1847397"/>
            <a:ext cx="3365284" cy="2901948"/>
          </a:xfrm>
          <a:custGeom>
            <a:avLst/>
            <a:gdLst>
              <a:gd name="connsiteX0" fmla="*/ 0 w 3365284"/>
              <a:gd name="connsiteY0" fmla="*/ 0 h 2901948"/>
              <a:gd name="connsiteX1" fmla="*/ 3365284 w 3365284"/>
              <a:gd name="connsiteY1" fmla="*/ 0 h 2901948"/>
              <a:gd name="connsiteX2" fmla="*/ 3365284 w 3365284"/>
              <a:gd name="connsiteY2" fmla="*/ 624244 h 2901948"/>
              <a:gd name="connsiteX3" fmla="*/ 1524908 w 3365284"/>
              <a:gd name="connsiteY3" fmla="*/ 624244 h 2901948"/>
              <a:gd name="connsiteX4" fmla="*/ 1524908 w 3365284"/>
              <a:gd name="connsiteY4" fmla="*/ 2289173 h 2901948"/>
              <a:gd name="connsiteX5" fmla="*/ 3365284 w 3365284"/>
              <a:gd name="connsiteY5" fmla="*/ 2289173 h 2901948"/>
              <a:gd name="connsiteX6" fmla="*/ 3365284 w 3365284"/>
              <a:gd name="connsiteY6" fmla="*/ 2901948 h 2901948"/>
              <a:gd name="connsiteX7" fmla="*/ 0 w 3365284"/>
              <a:gd name="connsiteY7" fmla="*/ 2901948 h 290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5284" h="2901948">
                <a:moveTo>
                  <a:pt x="0" y="0"/>
                </a:moveTo>
                <a:lnTo>
                  <a:pt x="3365284" y="0"/>
                </a:lnTo>
                <a:lnTo>
                  <a:pt x="3365284" y="624244"/>
                </a:lnTo>
                <a:lnTo>
                  <a:pt x="1524908" y="624244"/>
                </a:lnTo>
                <a:lnTo>
                  <a:pt x="1524908" y="2289173"/>
                </a:lnTo>
                <a:lnTo>
                  <a:pt x="3365284" y="2289173"/>
                </a:lnTo>
                <a:lnTo>
                  <a:pt x="3365284" y="2901948"/>
                </a:lnTo>
                <a:lnTo>
                  <a:pt x="0" y="290194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8141363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1913" y="94044"/>
            <a:ext cx="730202" cy="611075"/>
            <a:chOff x="6541454" y="2317292"/>
            <a:chExt cx="730202" cy="611075"/>
          </a:xfrm>
        </p:grpSpPr>
        <p:sp>
          <p:nvSpPr>
            <p:cNvPr id="3" name="等腰三角形 2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39857" y="226664"/>
            <a:ext cx="62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948287" y="209577"/>
            <a:ext cx="405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算法分析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694" y="94044"/>
            <a:ext cx="2598728" cy="57749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245917A-3763-DFFF-DFE0-E43286FFD1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5190" r="3053"/>
          <a:stretch/>
        </p:blipFill>
        <p:spPr>
          <a:xfrm>
            <a:off x="948287" y="1325894"/>
            <a:ext cx="10466614" cy="476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98844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1913" y="94044"/>
            <a:ext cx="730202" cy="611075"/>
            <a:chOff x="6541454" y="2317292"/>
            <a:chExt cx="730202" cy="611075"/>
          </a:xfrm>
        </p:grpSpPr>
        <p:sp>
          <p:nvSpPr>
            <p:cNvPr id="3" name="等腰三角形 2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39857" y="226664"/>
            <a:ext cx="62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948287" y="209577"/>
            <a:ext cx="405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算法分析：直接估计法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022" y="1933574"/>
            <a:ext cx="2749321" cy="39592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812974" y="1933574"/>
            <a:ext cx="2749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直接估计法</a:t>
            </a:r>
          </a:p>
        </p:txBody>
      </p:sp>
      <p:sp>
        <p:nvSpPr>
          <p:cNvPr id="10" name="矩形 9"/>
          <p:cNvSpPr/>
          <p:nvPr/>
        </p:nvSpPr>
        <p:spPr>
          <a:xfrm>
            <a:off x="5812974" y="2867518"/>
            <a:ext cx="5699076" cy="264386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indent="306070" algn="l">
              <a:lnSpc>
                <a:spcPct val="125000"/>
              </a:lnSpc>
            </a:pPr>
            <a:r>
              <a:rPr lang="zh-CN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对信号进行</a:t>
            </a:r>
            <a:r>
              <a:rPr lang="en-US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FFT</a:t>
            </a:r>
            <a:r>
              <a:rPr lang="zh-CN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后，搜索幅度最大的频率谱线，并以此作为得到的估计信号频率，但当出现栅栏效应甚至频谱泄露的情况时，估计误差大，因此作为同改良算法的比较参考。</a:t>
            </a:r>
            <a:endParaRPr lang="zh-CN" altLang="zh-CN" sz="2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758824" y="2290530"/>
            <a:ext cx="0" cy="31959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694" y="94044"/>
            <a:ext cx="2598728" cy="57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99376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1913" y="94044"/>
            <a:ext cx="730202" cy="611075"/>
            <a:chOff x="6541454" y="2317292"/>
            <a:chExt cx="730202" cy="611075"/>
          </a:xfrm>
        </p:grpSpPr>
        <p:sp>
          <p:nvSpPr>
            <p:cNvPr id="3" name="等腰三角形 2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39857" y="226664"/>
            <a:ext cx="62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948287" y="209577"/>
            <a:ext cx="4864686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算法分析：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Rife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算法及其改进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56609" y="897433"/>
            <a:ext cx="2749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Rife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10" name="矩形 9"/>
          <p:cNvSpPr/>
          <p:nvPr/>
        </p:nvSpPr>
        <p:spPr>
          <a:xfrm>
            <a:off x="372616" y="1638898"/>
            <a:ext cx="5699076" cy="34958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indent="306070" algn="l">
              <a:lnSpc>
                <a:spcPct val="125000"/>
              </a:lnSpc>
            </a:pP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Rife</a:t>
            </a: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算法给出的频率估计公式：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694" y="94044"/>
            <a:ext cx="2598728" cy="57749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9E92544-7D05-FEE6-308D-FEDC20C76115}"/>
                  </a:ext>
                </a:extLst>
              </p:cNvPr>
              <p:cNvSpPr txBox="1"/>
              <p:nvPr/>
            </p:nvSpPr>
            <p:spPr>
              <a:xfrm>
                <a:off x="3546913" y="2043675"/>
                <a:ext cx="5049557" cy="7763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=∆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=∆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9E92544-7D05-FEE6-308D-FEDC20C76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913" y="2043675"/>
                <a:ext cx="5049557" cy="7763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188AA84-C628-EAA0-350A-DFF282345EB1}"/>
                  </a:ext>
                </a:extLst>
              </p:cNvPr>
              <p:cNvSpPr txBox="1"/>
              <p:nvPr/>
            </p:nvSpPr>
            <p:spPr>
              <a:xfrm>
                <a:off x="264164" y="2795655"/>
                <a:ext cx="11663672" cy="14126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306070" algn="l">
                  <a:lnSpc>
                    <a:spcPct val="125000"/>
                  </a:lnSpc>
                </a:pPr>
                <a:r>
                  <a:rPr lang="zh-CN" altLang="zh-CN" sz="20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其中，δ为信号频率与量化频率的频差，修正方向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kern="100">
                        <a:effectLst/>
                        <a:latin typeface="Cambria Math" panose="02040503050406030204" pitchFamily="18" charset="0"/>
                        <a:ea typeface="黑体" panose="02010609060101010101" pitchFamily="49" charset="-122"/>
                        <a:cs typeface="宋体" panose="02010600030101010101" pitchFamily="2" charset="-122"/>
                      </a:rPr>
                      <m:t>α</m:t>
                    </m:r>
                  </m:oMath>
                </a14:m>
                <a:r>
                  <a:rPr lang="en-US" altLang="zh-CN" sz="20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=</a:t>
                </a:r>
                <a:r>
                  <a:rPr lang="zh-CN" altLang="zh-CN" sz="20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±</a:t>
                </a:r>
                <a:r>
                  <a:rPr lang="en-US" altLang="zh-CN" sz="20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1</a:t>
                </a:r>
                <a:r>
                  <a:rPr lang="zh-CN" altLang="zh-CN" sz="20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，当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zh-CN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0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宋体" panose="02010600030101010101" pitchFamily="2" charset="-122"/>
                              </a:rPr>
                              <m:t>X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zh-CN" sz="20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宋体" panose="02010600030101010101" pitchFamily="2" charset="-122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altLang="zh-CN" sz="2000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宋体" panose="02010600030101010101" pitchFamily="2" charset="-122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000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宋体" panose="02010600030101010101" pitchFamily="2" charset="-122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CN" sz="20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zh-CN" altLang="zh-CN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0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宋体" panose="02010600030101010101" pitchFamily="2" charset="-122"/>
                              </a:rPr>
                              <m:t>X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zh-CN" sz="20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宋体" panose="02010600030101010101" pitchFamily="2" charset="-122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altLang="zh-CN" sz="2000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宋体" panose="02010600030101010101" pitchFamily="2" charset="-122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0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宋体" panose="02010600030101010101" pitchFamily="2" charset="-122"/>
                              </a:rPr>
                              <m:t>−</m:t>
                            </m:r>
                            <m:r>
                              <a:rPr lang="en-US" altLang="zh-CN" sz="2000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宋体" panose="02010600030101010101" pitchFamily="2" charset="-122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sz="20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时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kern="100">
                        <a:effectLst/>
                        <a:latin typeface="Cambria Math" panose="02040503050406030204" pitchFamily="18" charset="0"/>
                        <a:ea typeface="黑体" panose="02010609060101010101" pitchFamily="49" charset="-122"/>
                        <a:cs typeface="宋体" panose="02010600030101010101" pitchFamily="2" charset="-122"/>
                      </a:rPr>
                      <m:t>α</m:t>
                    </m:r>
                  </m:oMath>
                </a14:m>
                <a:r>
                  <a:rPr lang="en-US" altLang="zh-CN" sz="20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=1</a:t>
                </a:r>
                <a:r>
                  <a:rPr lang="zh-CN" altLang="zh-CN" sz="20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；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zh-CN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0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宋体" panose="02010600030101010101" pitchFamily="2" charset="-122"/>
                              </a:rPr>
                              <m:t>X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zh-CN" sz="20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宋体" panose="02010600030101010101" pitchFamily="2" charset="-122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altLang="zh-CN" sz="2000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宋体" panose="02010600030101010101" pitchFamily="2" charset="-122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000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宋体" panose="02010600030101010101" pitchFamily="2" charset="-122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zh-CN" altLang="zh-CN" sz="20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zh-CN" altLang="zh-CN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0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宋体" panose="02010600030101010101" pitchFamily="2" charset="-122"/>
                              </a:rPr>
                              <m:t>X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zh-CN" sz="20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宋体" panose="02010600030101010101" pitchFamily="2" charset="-122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altLang="zh-CN" sz="2000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宋体" panose="02010600030101010101" pitchFamily="2" charset="-122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0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宋体" panose="02010600030101010101" pitchFamily="2" charset="-122"/>
                              </a:rPr>
                              <m:t>−</m:t>
                            </m:r>
                            <m:r>
                              <a:rPr lang="en-US" altLang="zh-CN" sz="2000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宋体" panose="02010600030101010101" pitchFamily="2" charset="-122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sz="20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时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kern="100">
                        <a:effectLst/>
                        <a:latin typeface="Cambria Math" panose="02040503050406030204" pitchFamily="18" charset="0"/>
                        <a:ea typeface="黑体" panose="02010609060101010101" pitchFamily="49" charset="-122"/>
                        <a:cs typeface="宋体" panose="02010600030101010101" pitchFamily="2" charset="-122"/>
                      </a:rPr>
                      <m:t>α</m:t>
                    </m:r>
                  </m:oMath>
                </a14:m>
                <a:r>
                  <a:rPr lang="en-US" altLang="zh-CN" sz="20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=-1</a:t>
                </a:r>
                <a:r>
                  <a:rPr lang="zh-CN" altLang="zh-CN" sz="20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；修正因子</a:t>
                </a:r>
                <a14:m>
                  <m:oMath xmlns:m="http://schemas.openxmlformats.org/officeDocument/2006/math">
                    <m:r>
                      <a:rPr lang="zh-CN" altLang="zh-CN" sz="20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∆</m:t>
                    </m:r>
                  </m:oMath>
                </a14:m>
                <a:r>
                  <a:rPr lang="en-US" altLang="zh-CN" sz="20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k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zh-CN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0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宋体" panose="02010600030101010101" pitchFamily="2" charset="-122"/>
                              </a:rPr>
                              <m:t>X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zh-CN" sz="20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宋体" panose="02010600030101010101" pitchFamily="2" charset="-122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altLang="zh-CN" sz="2000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宋体" panose="02010600030101010101" pitchFamily="2" charset="-122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000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宋体" panose="02010600030101010101" pitchFamily="2" charset="-122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kern="100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宋体" panose="02010600030101010101" pitchFamily="2" charset="-122"/>
                              </a:rPr>
                              <m:t>α</m:t>
                            </m:r>
                          </m:sub>
                        </m:sSub>
                      </m:e>
                    </m:d>
                    <m:r>
                      <a:rPr lang="en-US" altLang="zh-CN" sz="20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/(</m:t>
                    </m:r>
                    <m:d>
                      <m:dPr>
                        <m:begChr m:val="|"/>
                        <m:endChr m:val="|"/>
                        <m:ctrlPr>
                          <a:rPr lang="zh-CN" altLang="zh-CN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0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宋体" panose="02010600030101010101" pitchFamily="2" charset="-122"/>
                              </a:rPr>
                              <m:t>X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zh-CN" sz="20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宋体" panose="02010600030101010101" pitchFamily="2" charset="-122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altLang="zh-CN" sz="2000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宋体" panose="02010600030101010101" pitchFamily="2" charset="-122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000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宋体" panose="02010600030101010101" pitchFamily="2" charset="-122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kern="100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宋体" panose="02010600030101010101" pitchFamily="2" charset="-122"/>
                              </a:rPr>
                              <m:t>α</m:t>
                            </m:r>
                          </m:sub>
                        </m:sSub>
                      </m:e>
                    </m:d>
                    <m:r>
                      <a:rPr lang="en-US" altLang="zh-CN" sz="20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zh-CN" altLang="zh-CN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0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宋体" panose="02010600030101010101" pitchFamily="2" charset="-122"/>
                              </a:rPr>
                              <m:t>X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zh-CN" sz="20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宋体" panose="02010600030101010101" pitchFamily="2" charset="-122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altLang="zh-CN" sz="2000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宋体" panose="02010600030101010101" pitchFamily="2" charset="-122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altLang="zh-CN" sz="20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zh-CN" sz="20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zh-CN" sz="20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∆</m:t>
                    </m:r>
                    <m:r>
                      <m:rPr>
                        <m:sty m:val="p"/>
                      </m:rPr>
                      <a:rPr lang="en-US" altLang="zh-CN" sz="20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k</m:t>
                    </m:r>
                  </m:oMath>
                </a14:m>
                <a:r>
                  <a:rPr lang="zh-CN" altLang="zh-CN" sz="20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满足</a:t>
                </a:r>
                <a14:m>
                  <m:oMath xmlns:m="http://schemas.openxmlformats.org/officeDocument/2006/math">
                    <m:r>
                      <a:rPr lang="en-US" altLang="zh-CN" sz="20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0</m:t>
                    </m:r>
                    <m:r>
                      <a:rPr lang="zh-CN" altLang="zh-CN" sz="20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≤∆</m:t>
                    </m:r>
                    <m:r>
                      <m:rPr>
                        <m:sty m:val="p"/>
                      </m:rPr>
                      <a:rPr lang="en-US" altLang="zh-CN" sz="20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k</m:t>
                    </m:r>
                    <m:r>
                      <a:rPr lang="en-US" altLang="zh-CN" sz="20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≤0.5</m:t>
                    </m:r>
                  </m:oMath>
                </a14:m>
                <a:r>
                  <a:rPr lang="zh-CN" altLang="zh-CN" sz="20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。因此，被估计位于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宋体" panose="0201060003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k</m:t>
                        </m:r>
                      </m:e>
                      <m:sub>
                        <m:r>
                          <a:rPr lang="en-US" altLang="zh-CN" sz="2000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0</m:t>
                        </m:r>
                      </m:sub>
                    </m:sSub>
                    <m:r>
                      <a:rPr lang="zh-CN" altLang="zh-CN" sz="20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∆</m:t>
                    </m:r>
                    <m:r>
                      <m:rPr>
                        <m:sty m:val="p"/>
                      </m:rPr>
                      <a:rPr lang="en-US" altLang="zh-CN" sz="20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f</m:t>
                    </m:r>
                  </m:oMath>
                </a14:m>
                <a:r>
                  <a:rPr lang="zh-CN" altLang="zh-CN" sz="20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2000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k</m:t>
                        </m:r>
                      </m:e>
                      <m:sub>
                        <m:r>
                          <a:rPr lang="en-US" altLang="zh-CN" sz="2000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0</m:t>
                        </m:r>
                      </m:sub>
                    </m:sSub>
                    <m:r>
                      <a:rPr lang="en-US" altLang="zh-CN" sz="20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+0.5</m:t>
                    </m:r>
                    <m:r>
                      <m:rPr>
                        <m:sty m:val="p"/>
                      </m:rPr>
                      <a:rPr lang="en-US" altLang="zh-CN" sz="2000" kern="100">
                        <a:effectLst/>
                        <a:latin typeface="Cambria Math" panose="02040503050406030204" pitchFamily="18" charset="0"/>
                        <a:ea typeface="黑体" panose="02010609060101010101" pitchFamily="49" charset="-122"/>
                        <a:cs typeface="宋体" panose="02010600030101010101" pitchFamily="2" charset="-122"/>
                      </a:rPr>
                      <m:t>α</m:t>
                    </m:r>
                    <m:r>
                      <a:rPr lang="en-US" altLang="zh-CN" sz="20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)</m:t>
                    </m:r>
                    <m:r>
                      <a:rPr lang="zh-CN" altLang="zh-CN" sz="20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∆</m:t>
                    </m:r>
                    <m:r>
                      <m:rPr>
                        <m:sty m:val="p"/>
                      </m:rPr>
                      <a:rPr lang="en-US" altLang="zh-CN" sz="20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f</m:t>
                    </m:r>
                  </m:oMath>
                </a14:m>
                <a:r>
                  <a:rPr lang="zh-CN" altLang="zh-CN" sz="20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之间。</a:t>
                </a:r>
                <a:r>
                  <a:rPr lang="en-US" altLang="zh-CN" sz="20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Rife</a:t>
                </a:r>
                <a:r>
                  <a:rPr lang="zh-CN" altLang="zh-CN" sz="20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算法利用两根相邻谱线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zh-CN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0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宋体" panose="02010600030101010101" pitchFamily="2" charset="-122"/>
                              </a:rPr>
                              <m:t>X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zh-CN" sz="20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宋体" panose="02010600030101010101" pitchFamily="2" charset="-122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altLang="zh-CN" sz="2000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宋体" panose="02010600030101010101" pitchFamily="2" charset="-122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000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宋体" panose="02010600030101010101" pitchFamily="2" charset="-122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kern="100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宋体" panose="02010600030101010101" pitchFamily="2" charset="-122"/>
                              </a:rPr>
                              <m:t>α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sz="20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zh-CN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0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宋体" panose="02010600030101010101" pitchFamily="2" charset="-122"/>
                              </a:rPr>
                              <m:t>X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zh-CN" sz="20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宋体" panose="02010600030101010101" pitchFamily="2" charset="-122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altLang="zh-CN" sz="2000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宋体" panose="02010600030101010101" pitchFamily="2" charset="-122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zh-CN" altLang="zh-CN" sz="20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，故又称为双线幅度法。</a:t>
                </a:r>
                <a:endParaRPr lang="zh-CN" altLang="zh-CN" sz="2000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188AA84-C628-EAA0-350A-DFF282345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64" y="2795655"/>
                <a:ext cx="11663672" cy="1412631"/>
              </a:xfrm>
              <a:prstGeom prst="rect">
                <a:avLst/>
              </a:prstGeom>
              <a:blipFill>
                <a:blip r:embed="rId4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9B459EC9-7D2D-41A3-F236-7A4939A5E1D3}"/>
              </a:ext>
            </a:extLst>
          </p:cNvPr>
          <p:cNvSpPr txBox="1"/>
          <p:nvPr/>
        </p:nvSpPr>
        <p:spPr>
          <a:xfrm>
            <a:off x="256609" y="4296810"/>
            <a:ext cx="6098720" cy="437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6070" algn="l">
              <a:lnSpc>
                <a:spcPct val="125000"/>
              </a:lnSpc>
            </a:pP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文献中给出的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Rife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算法频率估计方差的计算公式为</a:t>
            </a: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：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3DD8ED36-F787-04AD-0EE6-2666D2DD49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6306" y="4835923"/>
            <a:ext cx="7733333" cy="647619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CD5F3370-D9CB-C166-3099-9F290D22A277}"/>
              </a:ext>
            </a:extLst>
          </p:cNvPr>
          <p:cNvSpPr txBox="1"/>
          <p:nvPr/>
        </p:nvSpPr>
        <p:spPr>
          <a:xfrm>
            <a:off x="264164" y="5558907"/>
            <a:ext cx="11663672" cy="826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6070" algn="l">
              <a:lnSpc>
                <a:spcPct val="125000"/>
              </a:lnSpc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由上式可知，适度信噪比条件下，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信号真实频率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f0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接近最谱线和次大谱线中间区域时，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Rife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算法的估计性能很好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；信噪比条件较差时，估计误差很大。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133977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1913" y="94044"/>
            <a:ext cx="730202" cy="611075"/>
            <a:chOff x="6541454" y="2317292"/>
            <a:chExt cx="730202" cy="611075"/>
          </a:xfrm>
        </p:grpSpPr>
        <p:sp>
          <p:nvSpPr>
            <p:cNvPr id="3" name="等腰三角形 2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39857" y="226664"/>
            <a:ext cx="62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948287" y="209577"/>
            <a:ext cx="4864686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算法分析：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Rife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算法及其改进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694" y="94044"/>
            <a:ext cx="2598728" cy="57749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93D95B2-6BE5-0B41-10B0-75F656252417}"/>
              </a:ext>
            </a:extLst>
          </p:cNvPr>
          <p:cNvSpPr txBox="1"/>
          <p:nvPr/>
        </p:nvSpPr>
        <p:spPr>
          <a:xfrm>
            <a:off x="7803008" y="935857"/>
            <a:ext cx="4625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A-I-Rife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01164AB-B128-CE1A-7E4D-671E6714A730}"/>
              </a:ext>
            </a:extLst>
          </p:cNvPr>
          <p:cNvCxnSpPr/>
          <p:nvPr/>
        </p:nvCxnSpPr>
        <p:spPr>
          <a:xfrm>
            <a:off x="5812973" y="2190094"/>
            <a:ext cx="0" cy="31959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A7540E2F-48D0-5E39-9D6B-CBAB1732CA8D}"/>
              </a:ext>
            </a:extLst>
          </p:cNvPr>
          <p:cNvSpPr txBox="1"/>
          <p:nvPr/>
        </p:nvSpPr>
        <p:spPr>
          <a:xfrm>
            <a:off x="2076175" y="935857"/>
            <a:ext cx="4625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I-Rife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BB0BC37-A563-E6DE-BCAC-AFE4C4E8E9C7}"/>
              </a:ext>
            </a:extLst>
          </p:cNvPr>
          <p:cNvSpPr txBox="1"/>
          <p:nvPr/>
        </p:nvSpPr>
        <p:spPr>
          <a:xfrm>
            <a:off x="6379028" y="1722008"/>
            <a:ext cx="5058950" cy="4673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6070">
              <a:lnSpc>
                <a:spcPct val="125000"/>
              </a:lnSpc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A-I-Rife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算法在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I-Rife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算法的基础上进一步改进，目的是使估计结果受到</a:t>
            </a:r>
            <a:r>
              <a:rPr lang="zh-CN" altLang="en-US" sz="20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噪声影响最小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。具体改进如下：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306070">
              <a:lnSpc>
                <a:spcPct val="125000"/>
              </a:lnSpc>
            </a:pPr>
            <a:r>
              <a:rPr lang="en-US" altLang="zh-CN" sz="20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更细致的谱线比较。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A-I-Rife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算法引入更多谱线比较，选择更合适的进行插值计算。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06070">
              <a:lnSpc>
                <a:spcPct val="125000"/>
              </a:lnSpc>
            </a:pPr>
            <a:r>
              <a:rPr lang="en-US" altLang="zh-CN" sz="20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不同的插值计算策略。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为第一个改进的延续，能够更加准确地捕获频率位置，减小噪声的影响。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06070">
              <a:lnSpc>
                <a:spcPct val="125000"/>
              </a:lnSpc>
            </a:pPr>
            <a:r>
              <a:rPr lang="en-US" altLang="zh-CN" sz="20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动态调整频移因子。</a:t>
            </a: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根据频谱比较结果，动态调整频移因子的计算方式，确保无论真实频谱位置如何，估计结果都能够更接近实际频率。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CD5068D-CDD0-81E8-67E9-8325F7EE86C8}"/>
              </a:ext>
            </a:extLst>
          </p:cNvPr>
          <p:cNvSpPr txBox="1"/>
          <p:nvPr/>
        </p:nvSpPr>
        <p:spPr>
          <a:xfrm>
            <a:off x="479325" y="1722008"/>
            <a:ext cx="5058950" cy="4673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6070">
              <a:lnSpc>
                <a:spcPct val="125000"/>
              </a:lnSpc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I-Rife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算法目的是提高频率估计的</a:t>
            </a:r>
            <a:r>
              <a:rPr lang="zh-CN" altLang="en-US" sz="20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准确性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和</a:t>
            </a:r>
            <a:r>
              <a:rPr lang="zh-CN" altLang="en-US" sz="20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抗噪声能力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。具体改进如下：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306070">
              <a:lnSpc>
                <a:spcPct val="125000"/>
              </a:lnSpc>
            </a:pPr>
            <a:r>
              <a:rPr lang="en-US" altLang="zh-CN" sz="20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优化谱线选择。</a:t>
            </a: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选择在频率上更靠近的谱线进行频率估计，其值相对较大，对噪声的免疫力更强。</a:t>
            </a:r>
            <a:endParaRPr lang="en-US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06070">
              <a:lnSpc>
                <a:spcPct val="125000"/>
              </a:lnSpc>
            </a:pPr>
            <a:r>
              <a:rPr lang="en-US" altLang="zh-CN" sz="20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确定修正方向。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I-Rife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算法引入了一个修正方向参数</a:t>
            </a:r>
            <a:r>
              <a:rPr lang="el-GR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α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，确保了在频率修正时选择的方向能够最大化减少误差。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06070">
              <a:lnSpc>
                <a:spcPct val="125000"/>
              </a:lnSpc>
            </a:pPr>
            <a:r>
              <a:rPr lang="en-US" altLang="zh-CN" sz="20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频谱细化技术。</a:t>
            </a: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为了获得更精细的频谱信息，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I-Rife</a:t>
            </a: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算法可以采用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Zoom-FFT</a:t>
            </a: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等技术。这些技术能够在特定频率范围内提高频谱分辨率，从而提供更加精确的频率估计。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072756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1913" y="94044"/>
            <a:ext cx="730202" cy="611075"/>
            <a:chOff x="6541454" y="2317292"/>
            <a:chExt cx="730202" cy="611075"/>
          </a:xfrm>
        </p:grpSpPr>
        <p:sp>
          <p:nvSpPr>
            <p:cNvPr id="3" name="等腰三角形 2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39857" y="226664"/>
            <a:ext cx="62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948287" y="209577"/>
            <a:ext cx="5699076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算法分析：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Quinn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算法及其改进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56609" y="897433"/>
            <a:ext cx="3290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Quinn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10" name="矩形 9"/>
          <p:cNvSpPr/>
          <p:nvPr/>
        </p:nvSpPr>
        <p:spPr>
          <a:xfrm>
            <a:off x="151913" y="1870814"/>
            <a:ext cx="5699076" cy="34958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indent="306070" algn="l">
              <a:lnSpc>
                <a:spcPct val="125000"/>
              </a:lnSpc>
            </a:pP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Quinn</a:t>
            </a: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算法给出的频率估计公式：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694" y="94044"/>
            <a:ext cx="2598728" cy="57749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188AA84-C628-EAA0-350A-DFF282345EB1}"/>
                  </a:ext>
                </a:extLst>
              </p:cNvPr>
              <p:cNvSpPr txBox="1"/>
              <p:nvPr/>
            </p:nvSpPr>
            <p:spPr>
              <a:xfrm>
                <a:off x="19153" y="2598736"/>
                <a:ext cx="11663672" cy="4471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306070">
                  <a:lnSpc>
                    <a:spcPct val="125000"/>
                  </a:lnSpc>
                </a:pPr>
                <a:r>
                  <a:rPr lang="zh-CN" altLang="en-US" sz="20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其中，</a:t>
                </a:r>
                <a:r>
                  <a:rPr lang="en-US" altLang="zh-CN" sz="2000" kern="100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kern="10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𝛿</m:t>
                    </m:r>
                  </m:oMath>
                </a14:m>
                <a:r>
                  <a:rPr lang="zh-CN" altLang="en-US" sz="20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为频率修正项，表示为：</a:t>
                </a:r>
                <a:endParaRPr lang="zh-CN" altLang="zh-CN" sz="2000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188AA84-C628-EAA0-350A-DFF282345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3" y="2598736"/>
                <a:ext cx="11663672" cy="447174"/>
              </a:xfrm>
              <a:prstGeom prst="rect">
                <a:avLst/>
              </a:prstGeom>
              <a:blipFill>
                <a:blip r:embed="rId3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9B459EC9-7D2D-41A3-F236-7A4939A5E1D3}"/>
              </a:ext>
            </a:extLst>
          </p:cNvPr>
          <p:cNvSpPr txBox="1"/>
          <p:nvPr/>
        </p:nvSpPr>
        <p:spPr>
          <a:xfrm>
            <a:off x="0" y="3909055"/>
            <a:ext cx="6627108" cy="441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6070" algn="l">
              <a:lnSpc>
                <a:spcPct val="125000"/>
              </a:lnSpc>
            </a:pP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文献中给出的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Quinn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算法频率估计方差的计算公式为</a:t>
            </a: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：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D5F3370-D9CB-C166-3099-9F290D22A277}"/>
                  </a:ext>
                </a:extLst>
              </p:cNvPr>
              <p:cNvSpPr txBox="1"/>
              <p:nvPr/>
            </p:nvSpPr>
            <p:spPr>
              <a:xfrm>
                <a:off x="292186" y="5147494"/>
                <a:ext cx="5994392" cy="12113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306070" algn="l">
                  <a:lnSpc>
                    <a:spcPct val="125000"/>
                  </a:lnSpc>
                </a:pPr>
                <a:r>
                  <a:rPr lang="zh-CN" altLang="en-US" sz="2000" kern="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由上式可知，</a:t>
                </a:r>
                <a:r>
                  <a:rPr lang="zh-CN" altLang="zh-CN" sz="20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zh-CN" sz="20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δ</m:t>
                    </m:r>
                  </m:oMath>
                </a14:m>
                <a:r>
                  <a:rPr lang="zh-CN" altLang="zh-CN" sz="20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接近</a:t>
                </a:r>
                <a14:m>
                  <m:oMath xmlns:m="http://schemas.openxmlformats.org/officeDocument/2006/math">
                    <m:r>
                      <a:rPr lang="zh-CN" altLang="zh-CN" sz="20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±</m:t>
                    </m:r>
                    <m:r>
                      <a:rPr lang="en-US" altLang="zh-CN" sz="20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0.5</m:t>
                    </m:r>
                  </m:oMath>
                </a14:m>
                <a:r>
                  <a:rPr lang="zh-CN" altLang="zh-CN" sz="20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时，</a:t>
                </a:r>
                <a:r>
                  <a:rPr lang="en-US" altLang="zh-CN" sz="20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Quinn</a:t>
                </a:r>
                <a:r>
                  <a:rPr lang="zh-CN" altLang="zh-CN" sz="20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算法的频率估计精度很高，但是当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zh-CN" sz="20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δ</m:t>
                    </m:r>
                  </m:oMath>
                </a14:m>
                <a:r>
                  <a:rPr lang="zh-CN" altLang="zh-CN" sz="20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接近零时，</a:t>
                </a:r>
                <a:r>
                  <a:rPr lang="en-US" altLang="zh-CN" sz="20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Quinn</a:t>
                </a:r>
                <a:r>
                  <a:rPr lang="zh-CN" altLang="zh-CN" sz="20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算法的估计误差较大。</a:t>
                </a:r>
                <a:endParaRPr lang="zh-CN" altLang="zh-CN" sz="2000" kern="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D5F3370-D9CB-C166-3099-9F290D22A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86" y="5147494"/>
                <a:ext cx="5994392" cy="1211357"/>
              </a:xfrm>
              <a:prstGeom prst="rect">
                <a:avLst/>
              </a:prstGeom>
              <a:blipFill>
                <a:blip r:embed="rId4"/>
                <a:stretch>
                  <a:fillRect l="-1119" r="-814" b="-80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FC40AD4-19A5-CF06-0382-BAC3D7F481F6}"/>
                  </a:ext>
                </a:extLst>
              </p:cNvPr>
              <p:cNvSpPr txBox="1"/>
              <p:nvPr/>
            </p:nvSpPr>
            <p:spPr>
              <a:xfrm>
                <a:off x="-927551" y="2228862"/>
                <a:ext cx="6538161" cy="3842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=∆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FC40AD4-19A5-CF06-0382-BAC3D7F48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7551" y="2228862"/>
                <a:ext cx="6538161" cy="384208"/>
              </a:xfrm>
              <a:prstGeom prst="rect">
                <a:avLst/>
              </a:prstGeom>
              <a:blipFill>
                <a:blip r:embed="rId5"/>
                <a:stretch>
                  <a:fillRect t="-79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68CE46D-40D4-A175-FC09-223832D7EBF2}"/>
                  </a:ext>
                </a:extLst>
              </p:cNvPr>
              <p:cNvSpPr txBox="1"/>
              <p:nvPr/>
            </p:nvSpPr>
            <p:spPr>
              <a:xfrm>
                <a:off x="2213809" y="2499899"/>
                <a:ext cx="6098720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&gt;0,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𝑜𝑡h𝑒𝑟𝑠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68CE46D-40D4-A175-FC09-223832D7E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809" y="2499899"/>
                <a:ext cx="6098720" cy="7101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图片 23">
            <a:extLst>
              <a:ext uri="{FF2B5EF4-FFF2-40B4-BE49-F238E27FC236}">
                <a16:creationId xmlns:a16="http://schemas.microsoft.com/office/drawing/2014/main" id="{51AE3224-1DCA-0D40-E000-C0F1247FAFA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0226"/>
          <a:stretch/>
        </p:blipFill>
        <p:spPr>
          <a:xfrm>
            <a:off x="762331" y="3112532"/>
            <a:ext cx="1887938" cy="807392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A070133E-18C3-6F7C-0B60-32E9EBD316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96275" y="3144060"/>
            <a:ext cx="2180303" cy="774687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8C5EE914-69A0-7C8F-3412-6224C5D2BA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7699" y="4357387"/>
            <a:ext cx="4100748" cy="746521"/>
          </a:xfrm>
          <a:prstGeom prst="rect">
            <a:avLst/>
          </a:prstGeom>
        </p:spPr>
      </p:pic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8272C500-08A9-4750-3AE1-B94E6C352921}"/>
              </a:ext>
            </a:extLst>
          </p:cNvPr>
          <p:cNvCxnSpPr>
            <a:cxnSpLocks/>
          </p:cNvCxnSpPr>
          <p:nvPr/>
        </p:nvCxnSpPr>
        <p:spPr>
          <a:xfrm>
            <a:off x="6544493" y="2201510"/>
            <a:ext cx="0" cy="374818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803B67D7-917E-FBE7-C06B-2DDFA07DC398}"/>
              </a:ext>
            </a:extLst>
          </p:cNvPr>
          <p:cNvSpPr txBox="1"/>
          <p:nvPr/>
        </p:nvSpPr>
        <p:spPr>
          <a:xfrm>
            <a:off x="7023297" y="1293332"/>
            <a:ext cx="5168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Quinn+Aboutanis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BE18923-7D34-57ED-0DFD-8F9A65CAA67E}"/>
              </a:ext>
            </a:extLst>
          </p:cNvPr>
          <p:cNvSpPr/>
          <p:nvPr/>
        </p:nvSpPr>
        <p:spPr>
          <a:xfrm>
            <a:off x="7233282" y="2551086"/>
            <a:ext cx="4200693" cy="265790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indent="306070" algn="l">
              <a:lnSpc>
                <a:spcPct val="125000"/>
              </a:lnSpc>
            </a:pP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Quinn</a:t>
            </a: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算法和</a:t>
            </a:r>
            <a:r>
              <a:rPr lang="en-US" altLang="zh-CN" sz="20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Aboutanios</a:t>
            </a: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迭代算法相结合。</a:t>
            </a:r>
            <a:r>
              <a:rPr lang="en-US" altLang="zh-CN" sz="20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Aboutanios</a:t>
            </a: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迭代算法的复杂度较高，通过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Quinn</a:t>
            </a: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算法代替第一次迭代，可大大降低</a:t>
            </a:r>
            <a:r>
              <a:rPr lang="en-US" altLang="zh-CN" sz="20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Aboutanios</a:t>
            </a: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迭代算法的复杂度，同时通过</a:t>
            </a:r>
            <a:r>
              <a:rPr lang="en-US" altLang="zh-CN" sz="20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Aboutanios</a:t>
            </a: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迭代算法使得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Quinn</a:t>
            </a: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算法的估计频率更精确。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198963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C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443246" y="2668173"/>
            <a:ext cx="63880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仿真分析</a:t>
            </a:r>
          </a:p>
        </p:txBody>
      </p:sp>
      <p:sp>
        <p:nvSpPr>
          <p:cNvPr id="8" name="等腰三角形 7"/>
          <p:cNvSpPr/>
          <p:nvPr/>
        </p:nvSpPr>
        <p:spPr>
          <a:xfrm rot="17411441">
            <a:off x="8446457" y="2611998"/>
            <a:ext cx="157387" cy="397133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13615302">
            <a:off x="8195808" y="2386956"/>
            <a:ext cx="105790" cy="511888"/>
          </a:xfrm>
          <a:prstGeom prst="triangl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139729" y="1771197"/>
            <a:ext cx="3365284" cy="2901948"/>
          </a:xfrm>
          <a:custGeom>
            <a:avLst/>
            <a:gdLst>
              <a:gd name="connsiteX0" fmla="*/ 0 w 3365284"/>
              <a:gd name="connsiteY0" fmla="*/ 0 h 2901948"/>
              <a:gd name="connsiteX1" fmla="*/ 3365284 w 3365284"/>
              <a:gd name="connsiteY1" fmla="*/ 0 h 2901948"/>
              <a:gd name="connsiteX2" fmla="*/ 3365284 w 3365284"/>
              <a:gd name="connsiteY2" fmla="*/ 624244 h 2901948"/>
              <a:gd name="connsiteX3" fmla="*/ 1524908 w 3365284"/>
              <a:gd name="connsiteY3" fmla="*/ 624244 h 2901948"/>
              <a:gd name="connsiteX4" fmla="*/ 1524908 w 3365284"/>
              <a:gd name="connsiteY4" fmla="*/ 2289173 h 2901948"/>
              <a:gd name="connsiteX5" fmla="*/ 3365284 w 3365284"/>
              <a:gd name="connsiteY5" fmla="*/ 2289173 h 2901948"/>
              <a:gd name="connsiteX6" fmla="*/ 3365284 w 3365284"/>
              <a:gd name="connsiteY6" fmla="*/ 2901948 h 2901948"/>
              <a:gd name="connsiteX7" fmla="*/ 0 w 3365284"/>
              <a:gd name="connsiteY7" fmla="*/ 2901948 h 290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5284" h="2901948">
                <a:moveTo>
                  <a:pt x="0" y="0"/>
                </a:moveTo>
                <a:lnTo>
                  <a:pt x="3365284" y="0"/>
                </a:lnTo>
                <a:lnTo>
                  <a:pt x="3365284" y="624244"/>
                </a:lnTo>
                <a:lnTo>
                  <a:pt x="1524908" y="624244"/>
                </a:lnTo>
                <a:lnTo>
                  <a:pt x="1524908" y="2289173"/>
                </a:lnTo>
                <a:lnTo>
                  <a:pt x="3365284" y="2289173"/>
                </a:lnTo>
                <a:lnTo>
                  <a:pt x="3365284" y="2901948"/>
                </a:lnTo>
                <a:lnTo>
                  <a:pt x="0" y="290194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0534249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1868</Words>
  <Application>Microsoft Office PowerPoint</Application>
  <PresentationFormat>宽屏</PresentationFormat>
  <Paragraphs>118</Paragraphs>
  <Slides>22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等线</vt:lpstr>
      <vt:lpstr>微软雅黑</vt:lpstr>
      <vt:lpstr>微软雅黑 Light</vt:lpstr>
      <vt:lpstr>幼圆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</dc:creator>
  <cp:lastModifiedBy>展博 梁</cp:lastModifiedBy>
  <cp:revision>19</cp:revision>
  <dcterms:created xsi:type="dcterms:W3CDTF">2016-05-12T08:39:03Z</dcterms:created>
  <dcterms:modified xsi:type="dcterms:W3CDTF">2024-07-29T14:41:23Z</dcterms:modified>
</cp:coreProperties>
</file>