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78" r:id="rId3"/>
    <p:sldId id="259" r:id="rId4"/>
    <p:sldId id="279" r:id="rId5"/>
    <p:sldId id="267" r:id="rId6"/>
    <p:sldId id="268" r:id="rId7"/>
    <p:sldId id="270" r:id="rId8"/>
    <p:sldId id="275" r:id="rId9"/>
    <p:sldId id="280" r:id="rId10"/>
    <p:sldId id="282" r:id="rId11"/>
    <p:sldId id="281" r:id="rId12"/>
    <p:sldId id="283" r:id="rId13"/>
    <p:sldId id="284" r:id="rId14"/>
    <p:sldId id="285" r:id="rId15"/>
    <p:sldId id="286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4C03D0B-82CA-8D42-9528-60E5A2EF24D9}">
          <p14:sldIdLst>
            <p14:sldId id="256"/>
            <p14:sldId id="278"/>
            <p14:sldId id="259"/>
          </p14:sldIdLst>
        </p14:section>
        <p14:section name="Endogenous v Exogenous" id="{C2FAD185-55CB-5A42-9A2D-EA87D9268986}">
          <p14:sldIdLst>
            <p14:sldId id="279"/>
          </p14:sldIdLst>
        </p14:section>
        <p14:section name="Equilibrium" id="{640A53CC-6980-AE4E-94C8-EA82EE7DF65D}">
          <p14:sldIdLst>
            <p14:sldId id="267"/>
            <p14:sldId id="268"/>
            <p14:sldId id="270"/>
            <p14:sldId id="275"/>
          </p14:sldIdLst>
        </p14:section>
        <p14:section name="Individual and Market Demand and Supply" id="{604FD206-3F65-8347-A1BC-4AFF12F89E13}">
          <p14:sldIdLst>
            <p14:sldId id="280"/>
            <p14:sldId id="282"/>
            <p14:sldId id="281"/>
            <p14:sldId id="283"/>
          </p14:sldIdLst>
        </p14:section>
        <p14:section name="Welfare Analysis" id="{3E1AAE01-1A30-AA47-9AFE-EBC5FFC202BE}">
          <p14:sldIdLst>
            <p14:sldId id="284"/>
            <p14:sldId id="285"/>
            <p14:sldId id="286"/>
          </p14:sldIdLst>
        </p14:section>
        <p14:section name="Demand" id="{C177A88F-6254-EE41-A7B9-C5B11A724287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2"/>
    <p:restoredTop sz="96272"/>
  </p:normalViewPr>
  <p:slideViewPr>
    <p:cSldViewPr snapToGrid="0" snapToObjects="1">
      <p:cViewPr>
        <p:scale>
          <a:sx n="125" d="100"/>
          <a:sy n="125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9385-0DE9-2448-8B0D-51DD29647F69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B301C-77A8-EC42-8FF7-5C9C21E7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class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B301C-77A8-EC42-8FF7-5C9C21E7C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2CE2-679A-1243-BEBE-D7E13EC3190F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616" y="1122363"/>
            <a:ext cx="9498767" cy="23876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Supply and Demand</a:t>
            </a:r>
            <a:br>
              <a:rPr lang="en-US" sz="5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with More </a:t>
            </a:r>
            <a:r>
              <a:rPr lang="en-US" sz="5400" b="1" smtClean="0">
                <a:latin typeface="Arial" charset="0"/>
                <a:ea typeface="Arial" charset="0"/>
                <a:cs typeface="Arial" charset="0"/>
              </a:rPr>
              <a:t>Math than Econ 1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359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775459"/>
            <a:ext cx="9144000" cy="189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Prof. Chris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Makler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Econ 50 | Stanford University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January 5, 2016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and Market Demand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and Market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and Market Supply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and producer surplus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3998" y="1640959"/>
            <a:ext cx="4321522" cy="4336693"/>
            <a:chOff x="473998" y="1640959"/>
            <a:chExt cx="4321522" cy="433669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924560" y="1690688"/>
              <a:ext cx="0" cy="42224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18160" y="5608320"/>
              <a:ext cx="423672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3998" y="16409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1318" y="56083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Calculating changes in CS: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𝑃</m:t>
                    </m:r>
                    <m:r>
                      <a:rPr lang="en-US" b="0" i="1" dirty="0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bg-BG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3998" y="1640959"/>
            <a:ext cx="4321522" cy="4336693"/>
            <a:chOff x="473998" y="1640959"/>
            <a:chExt cx="4321522" cy="433669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924560" y="1690688"/>
              <a:ext cx="0" cy="42224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18160" y="5608320"/>
              <a:ext cx="423672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3998" y="16409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1318" y="56083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Calculating changes in 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𝑆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𝑃</m:t>
                    </m:r>
                    <m:r>
                      <a:rPr lang="en-US" b="0" i="1" dirty="0" smtClean="0">
                        <a:latin typeface="Cambria Math" charset="0"/>
                      </a:rPr>
                      <m:t>)=</m:t>
                    </m:r>
                    <m:r>
                      <a:rPr lang="en-US" i="1" dirty="0" smtClean="0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73998" y="1640959"/>
            <a:ext cx="4321522" cy="4336693"/>
            <a:chOff x="473998" y="1640959"/>
            <a:chExt cx="4321522" cy="433669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924560" y="1690688"/>
              <a:ext cx="0" cy="422243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18160" y="5608320"/>
              <a:ext cx="423672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3998" y="16409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1318" y="56083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Substitutes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Goods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substitutes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the price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Complements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</a:t>
                </a:r>
                <a:r>
                  <a:rPr lang="en-US" b="1" dirty="0" smtClean="0"/>
                  <a:t>complements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the price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causes a </a:t>
                </a:r>
                <a:r>
                  <a:rPr lang="en-US" b="1" dirty="0" smtClean="0"/>
                  <a:t>decrease</a:t>
                </a:r>
                <a:r>
                  <a:rPr lang="en-US" dirty="0" smtClean="0"/>
                  <a:t> 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1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Normal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smtClean="0"/>
                  <a:t>normal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income</a:t>
                </a:r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Inferior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inferior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income</a:t>
                </a:r>
              </a:p>
              <a:p>
                <a:r>
                  <a:rPr lang="en-US" dirty="0" smtClean="0"/>
                  <a:t>causes a </a:t>
                </a:r>
                <a:r>
                  <a:rPr lang="en-US" b="1" dirty="0" smtClean="0"/>
                  <a:t>decrease </a:t>
                </a:r>
                <a:r>
                  <a:rPr lang="en-US" dirty="0" smtClean="0"/>
                  <a:t>in the demand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the end of today, you should: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difference between</a:t>
            </a:r>
            <a:br>
              <a:rPr lang="en-US" dirty="0" smtClean="0"/>
            </a:br>
            <a:r>
              <a:rPr lang="en-US" b="1" dirty="0" smtClean="0"/>
              <a:t>exogenous</a:t>
            </a:r>
            <a:r>
              <a:rPr lang="en-US" dirty="0" smtClean="0"/>
              <a:t> and </a:t>
            </a:r>
            <a:r>
              <a:rPr lang="en-US" b="1" dirty="0" smtClean="0"/>
              <a:t>endogenous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 smtClean="0"/>
              <a:t>Know how to solve for </a:t>
            </a:r>
            <a:r>
              <a:rPr lang="en-US" b="1" dirty="0" smtClean="0"/>
              <a:t>endogenous variables</a:t>
            </a:r>
            <a:br>
              <a:rPr lang="en-US" b="1" dirty="0" smtClean="0"/>
            </a:br>
            <a:r>
              <a:rPr lang="en-US" dirty="0" smtClean="0"/>
              <a:t>in terms of </a:t>
            </a:r>
            <a:r>
              <a:rPr lang="en-US" b="1" dirty="0" smtClean="0"/>
              <a:t>exogenous variables</a:t>
            </a:r>
          </a:p>
          <a:p>
            <a:endParaRPr lang="en-US" dirty="0" smtClean="0"/>
          </a:p>
          <a:p>
            <a:r>
              <a:rPr lang="en-US" dirty="0" smtClean="0"/>
              <a:t>Be able to relate </a:t>
            </a:r>
            <a:r>
              <a:rPr lang="en-US" b="1" dirty="0" smtClean="0"/>
              <a:t>functional forms </a:t>
            </a:r>
            <a:r>
              <a:rPr lang="en-US" dirty="0" smtClean="0"/>
              <a:t>to </a:t>
            </a:r>
            <a:r>
              <a:rPr lang="en-US" b="1" dirty="0" smtClean="0"/>
              <a:t>economics 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9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Giffen</a:t>
            </a:r>
            <a:r>
              <a:rPr lang="en-US" b="1" dirty="0" smtClean="0"/>
              <a:t> goods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err="1"/>
                  <a:t>G</a:t>
                </a:r>
                <a:r>
                  <a:rPr lang="en-US" b="1" dirty="0" err="1" smtClean="0"/>
                  <a:t>iffen</a:t>
                </a:r>
                <a:r>
                  <a:rPr lang="en-US" b="1" dirty="0" smtClean="0"/>
                  <a:t> good</a:t>
                </a:r>
              </a:p>
              <a:p>
                <a:r>
                  <a:rPr lang="en-US" dirty="0" smtClean="0"/>
                  <a:t>if an </a:t>
                </a:r>
                <a:r>
                  <a:rPr lang="en-US" b="1" dirty="0" smtClean="0"/>
                  <a:t>increase</a:t>
                </a:r>
                <a:r>
                  <a:rPr lang="en-US" dirty="0" smtClean="0"/>
                  <a:t> in price</a:t>
                </a:r>
              </a:p>
              <a:p>
                <a:r>
                  <a:rPr lang="en-US" dirty="0" smtClean="0"/>
                  <a:t>causes an </a:t>
                </a:r>
                <a:r>
                  <a:rPr lang="en-US" b="1" dirty="0" smtClean="0"/>
                  <a:t>increase </a:t>
                </a:r>
                <a:r>
                  <a:rPr lang="en-US" dirty="0" smtClean="0"/>
                  <a:t>in the quantity demanded of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7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2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,…)</m:t>
                          </m:r>
                        </m:num>
                        <m:den>
                          <m: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3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Income and Substitution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Income effect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When the price of good X goes up,</a:t>
            </a:r>
          </a:p>
          <a:p>
            <a:r>
              <a:rPr lang="en-US" sz="3600" dirty="0" smtClean="0"/>
              <a:t>it’s as if your income goes down.</a:t>
            </a:r>
          </a:p>
          <a:p>
            <a:endParaRPr lang="en-US" sz="3600" dirty="0"/>
          </a:p>
          <a:p>
            <a:r>
              <a:rPr lang="en-US" sz="3600" b="1" dirty="0" smtClean="0"/>
              <a:t>Substitution effect:</a:t>
            </a:r>
          </a:p>
          <a:p>
            <a:r>
              <a:rPr lang="en-US" sz="3600" dirty="0" smtClean="0"/>
              <a:t>When the price of good X goes up,</a:t>
            </a:r>
          </a:p>
          <a:p>
            <a:r>
              <a:rPr lang="en-US" sz="3600" dirty="0" smtClean="0"/>
              <a:t>other goods become relatively cheaper</a:t>
            </a:r>
          </a:p>
        </p:txBody>
      </p:sp>
    </p:spTree>
    <p:extLst>
      <p:ext uri="{BB962C8B-B14F-4D97-AF65-F5344CB8AC3E}">
        <p14:creationId xmlns:p14="http://schemas.microsoft.com/office/powerpoint/2010/main" val="409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92443"/>
            <a:ext cx="5157787" cy="823912"/>
          </a:xfrm>
        </p:spPr>
        <p:txBody>
          <a:bodyPr/>
          <a:lstStyle/>
          <a:p>
            <a:r>
              <a:rPr lang="en-US" dirty="0" smtClean="0"/>
              <a:t>Hour 1: Lecture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16354"/>
            <a:ext cx="5157787" cy="4911725"/>
          </a:xfrm>
        </p:spPr>
        <p:txBody>
          <a:bodyPr>
            <a:normAutofit/>
          </a:bodyPr>
          <a:lstStyle/>
          <a:p>
            <a:pPr>
              <a:tabLst>
                <a:tab pos="223838" algn="l"/>
              </a:tabLst>
            </a:pPr>
            <a:endParaRPr lang="en-US" sz="2400" dirty="0" smtClean="0"/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Endogenous vs. Exogenous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Equilibrium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Individual and market demand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Individual and market supply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Consumer and producer surplus</a:t>
            </a:r>
            <a:endParaRPr lang="en-US" sz="2400" dirty="0" smtClean="0"/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Demand</a:t>
            </a:r>
            <a:endParaRPr lang="en-US" sz="2400" dirty="0" smtClean="0"/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	Complements and Substitutes</a:t>
            </a:r>
          </a:p>
          <a:p>
            <a:pPr>
              <a:tabLst>
                <a:tab pos="223838" algn="l"/>
              </a:tabLst>
            </a:pPr>
            <a:r>
              <a:rPr lang="en-US" sz="2400" dirty="0" smtClean="0"/>
              <a:t>	Normal, Inferior, </a:t>
            </a:r>
            <a:r>
              <a:rPr lang="en-US" sz="2400" dirty="0" err="1" smtClean="0"/>
              <a:t>Giffen</a:t>
            </a:r>
            <a:r>
              <a:rPr lang="en-US" sz="2400" dirty="0" smtClean="0"/>
              <a:t> Goods</a:t>
            </a:r>
          </a:p>
          <a:p>
            <a:pPr>
              <a:tabLst>
                <a:tab pos="2238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Income and Substitution </a:t>
            </a:r>
            <a:r>
              <a:rPr lang="en-US" sz="2400" dirty="0" smtClean="0"/>
              <a:t>Effects</a:t>
            </a:r>
            <a:endParaRPr lang="en-US" sz="24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92443"/>
            <a:ext cx="5183188" cy="823912"/>
          </a:xfrm>
        </p:spPr>
        <p:txBody>
          <a:bodyPr/>
          <a:lstStyle/>
          <a:p>
            <a:r>
              <a:rPr lang="en-US" dirty="0" smtClean="0"/>
              <a:t>Hour 2: Group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6354"/>
            <a:ext cx="5183188" cy="465772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Calculating </a:t>
            </a:r>
            <a:r>
              <a:rPr lang="en-US" sz="2400" dirty="0" smtClean="0"/>
              <a:t>equilibrium as a function of exogenous variables</a:t>
            </a:r>
          </a:p>
          <a:p>
            <a:r>
              <a:rPr lang="en-US" sz="2400" dirty="0"/>
              <a:t>Parsing demand equations</a:t>
            </a:r>
          </a:p>
        </p:txBody>
      </p:sp>
    </p:spTree>
    <p:extLst>
      <p:ext uri="{BB962C8B-B14F-4D97-AF65-F5344CB8AC3E}">
        <p14:creationId xmlns:p14="http://schemas.microsoft.com/office/powerpoint/2010/main" val="14109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Endogenous vs. Exogenous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Demand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</a:t>
                </a:r>
                <a:r>
                  <a:rPr lang="en-US" b="1" dirty="0" smtClean="0"/>
                  <a:t>price of good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prices of other goods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b="1" dirty="0" smtClean="0"/>
                  <a:t>income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</a:t>
                </a:r>
                <a:r>
                  <a:rPr lang="en-US" b="1" dirty="0" smtClean="0"/>
                  <a:t>other factors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b="1" dirty="0" smtClean="0"/>
                  <a:t>quantity of good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𝑿</m:t>
                    </m:r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will consumers </a:t>
                </a:r>
                <a:r>
                  <a:rPr lang="en-US" b="1" dirty="0" smtClean="0"/>
                  <a:t>demand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72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𝐷</m:t>
                          </m:r>
                        </m:sup>
                      </m:sSubSup>
                      <m:r>
                        <a:rPr lang="en-US" sz="7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7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72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7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𝑌</m:t>
                          </m:r>
                        </m:sub>
                      </m:sSub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,…)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Supply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</a:t>
                </a:r>
                <a:r>
                  <a:rPr lang="en-US" b="1" dirty="0" smtClean="0"/>
                  <a:t>price of good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b="1" dirty="0"/>
                  <a:t>i</a:t>
                </a:r>
                <a:r>
                  <a:rPr lang="en-US" b="1" dirty="0" smtClean="0"/>
                  <a:t>nput prices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and </a:t>
                </a:r>
                <a:r>
                  <a:rPr lang="en-US" b="1" dirty="0" smtClean="0"/>
                  <a:t>other factors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b="1" dirty="0" smtClean="0"/>
                  <a:t>quantity of good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charset="0"/>
                      </a:rPr>
                      <m:t>𝑿</m:t>
                    </m:r>
                    <m:r>
                      <a:rPr lang="en-US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will firms </a:t>
                </a:r>
                <a:r>
                  <a:rPr lang="en-US" b="1" dirty="0" smtClean="0"/>
                  <a:t>supply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𝑆</m:t>
                          </m:r>
                        </m:sup>
                      </m:sSubSup>
                      <m:r>
                        <a:rPr lang="en-US" sz="7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7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sz="7200" b="0" i="1" smtClean="0"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𝑤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𝑟</m:t>
                      </m:r>
                      <m:r>
                        <a:rPr lang="en-US" sz="7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,…)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6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Equilibrium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set of </a:t>
                </a:r>
                <a:r>
                  <a:rPr lang="en-US" b="1" dirty="0" smtClean="0"/>
                  <a:t>exogenous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b="0" dirty="0" smtClean="0"/>
                  <a:t>,</a:t>
                </a:r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 in the market for good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consists of a </a:t>
                </a:r>
                <a:r>
                  <a:rPr lang="en-US" b="1" dirty="0" smtClean="0"/>
                  <a:t>price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and a </a:t>
                </a:r>
                <a:r>
                  <a:rPr lang="en-US" b="1" dirty="0" smtClean="0"/>
                  <a:t>quantity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is-IS" sz="480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48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𝐼</m:t>
                        </m:r>
                        <m:r>
                          <a:rPr lang="en-US" sz="4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4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𝑆</m:t>
                        </m:r>
                      </m:sup>
                    </m:sSubSup>
                    <m:r>
                      <a:rPr lang="en-US" sz="4800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480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  <m:r>
                      <a:rPr lang="en-US" sz="4800" b="0" i="1" smtClean="0">
                        <a:latin typeface="Cambria Math" charset="0"/>
                      </a:rPr>
                      <m:t>,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𝑤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𝑟</m:t>
                    </m:r>
                    <m:r>
                      <a:rPr lang="en-US" sz="4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,…)</m:t>
                    </m:r>
                    <m:r>
                      <m:rPr>
                        <m:nor/>
                      </m:rPr>
                      <a:rPr lang="en-US" sz="4800" dirty="0"/>
                      <m:t>=</m:t>
                    </m:r>
                    <m:sSubSup>
                      <m:sSubSupPr>
                        <m:ctrlPr>
                          <a:rPr lang="en-US" sz="480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sz="4800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Equilibrium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the supply and demand model,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endogenous variables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may be written as functions </a:t>
                </a:r>
              </a:p>
              <a:p>
                <a:r>
                  <a:rPr lang="en-US" dirty="0" smtClean="0"/>
                  <a:t>of the </a:t>
                </a:r>
                <a:r>
                  <a:rPr lang="en-US" b="1" dirty="0" smtClean="0"/>
                  <a:t>exogenous variables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dirty="0" smtClean="0"/>
                  <a:t>):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is-IS" sz="48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sz="4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4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𝑋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is-IS" sz="4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𝐼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𝑟</m:t>
                          </m:r>
                          <m:r>
                            <a:rPr lang="en-US" sz="4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and Market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3090</TotalTime>
  <Words>268</Words>
  <Application>Microsoft Macintosh PowerPoint</Application>
  <PresentationFormat>Widescreen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Cambria Math</vt:lpstr>
      <vt:lpstr>Arial</vt:lpstr>
      <vt:lpstr>Office Theme</vt:lpstr>
      <vt:lpstr>Supply and Demand with More Math than Econ 1</vt:lpstr>
      <vt:lpstr>By the end of today, you should:</vt:lpstr>
      <vt:lpstr>PowerPoint Presentation</vt:lpstr>
      <vt:lpstr>Endogenous vs. Exogenous</vt:lpstr>
      <vt:lpstr>Demand</vt:lpstr>
      <vt:lpstr>Supply</vt:lpstr>
      <vt:lpstr>Equilibrium</vt:lpstr>
      <vt:lpstr>Equilibrium</vt:lpstr>
      <vt:lpstr>Individual and Market Demand</vt:lpstr>
      <vt:lpstr>Individual and Market Demand (Cont’d)</vt:lpstr>
      <vt:lpstr>Individual and Market Supply</vt:lpstr>
      <vt:lpstr>Individual and Market Supply (Cont’d)</vt:lpstr>
      <vt:lpstr>Consumer and producer surplus</vt:lpstr>
      <vt:lpstr>Calculating changes in CS: Q^D (P)=  a/P</vt:lpstr>
      <vt:lpstr>Calculating changes in PS: Q^S (P)=aP^b</vt:lpstr>
      <vt:lpstr>Substitutes</vt:lpstr>
      <vt:lpstr>Complements</vt:lpstr>
      <vt:lpstr>Normal goods</vt:lpstr>
      <vt:lpstr>Inferior goods</vt:lpstr>
      <vt:lpstr>Giffen goods</vt:lpstr>
      <vt:lpstr>Income and Substitution Effects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Constrained Optimization</dc:title>
  <dc:creator>Christopher R Makler</dc:creator>
  <cp:lastModifiedBy>Christopher R Makler</cp:lastModifiedBy>
  <cp:revision>64</cp:revision>
  <dcterms:created xsi:type="dcterms:W3CDTF">2015-12-01T17:11:27Z</dcterms:created>
  <dcterms:modified xsi:type="dcterms:W3CDTF">2016-01-07T18:31:38Z</dcterms:modified>
</cp:coreProperties>
</file>