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1.xml" ContentType="application/vnd.openxmlformats-officedocument.drawingml.chartshapes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8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9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0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1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2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3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4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5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3"/>
  </p:notesMasterIdLst>
  <p:sldIdLst>
    <p:sldId id="310" r:id="rId2"/>
    <p:sldId id="288" r:id="rId3"/>
    <p:sldId id="292" r:id="rId4"/>
    <p:sldId id="299" r:id="rId5"/>
    <p:sldId id="293" r:id="rId6"/>
    <p:sldId id="300" r:id="rId7"/>
    <p:sldId id="294" r:id="rId8"/>
    <p:sldId id="301" r:id="rId9"/>
    <p:sldId id="302" r:id="rId10"/>
    <p:sldId id="303" r:id="rId11"/>
    <p:sldId id="297" r:id="rId12"/>
    <p:sldId id="304" r:id="rId13"/>
    <p:sldId id="298" r:id="rId14"/>
    <p:sldId id="305" r:id="rId15"/>
    <p:sldId id="289" r:id="rId16"/>
    <p:sldId id="306" r:id="rId17"/>
    <p:sldId id="307" r:id="rId18"/>
    <p:sldId id="308" r:id="rId19"/>
    <p:sldId id="309" r:id="rId20"/>
    <p:sldId id="290" r:id="rId21"/>
    <p:sldId id="29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3"/>
    <p:restoredTop sz="96272"/>
  </p:normalViewPr>
  <p:slideViewPr>
    <p:cSldViewPr snapToGrid="0" snapToObjects="1">
      <p:cViewPr>
        <p:scale>
          <a:sx n="170" d="100"/>
          <a:sy n="170" d="100"/>
        </p:scale>
        <p:origin x="-2144" y="-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8.xlsx"/></Relationships>
</file>

<file path=ppt/charts/_rels/chart11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Worksheet9.xlsx"/></Relationships>
</file>

<file path=ppt/charts/_rels/chart12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Worksheet10.xlsx"/></Relationships>
</file>

<file path=ppt/charts/_rels/chart13.xml.rels><?xml version="1.0" encoding="UTF-8" standalone="yes"?>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package" Target="../embeddings/Microsoft_Excel_Worksheet11.xlsx"/></Relationships>
</file>

<file path=ppt/charts/_rels/chart14.xml.rels><?xml version="1.0" encoding="UTF-8" standalone="yes"?>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package" Target="../embeddings/Microsoft_Excel_Worksheet12.xlsx"/></Relationships>
</file>

<file path=ppt/charts/_rels/chart15.xml.rels><?xml version="1.0" encoding="UTF-8" standalone="yes"?>
<Relationships xmlns="http://schemas.openxmlformats.org/package/2006/relationships"><Relationship Id="rId1" Type="http://schemas.microsoft.com/office/2011/relationships/chartStyle" Target="style13.xml"/><Relationship Id="rId2" Type="http://schemas.microsoft.com/office/2011/relationships/chartColorStyle" Target="colors13.xml"/><Relationship Id="rId3" Type="http://schemas.openxmlformats.org/officeDocument/2006/relationships/package" Target="../embeddings/Microsoft_Excel_Worksheet13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4" Type="http://schemas.openxmlformats.org/officeDocument/2006/relationships/chartUserShapes" Target="../drawings/drawing1.xml"/><Relationship Id="rId1" Type="http://schemas.microsoft.com/office/2011/relationships/chartStyle" Target="style4.xml"/><Relationship Id="rId2" Type="http://schemas.microsoft.com/office/2011/relationships/chartColorStyle" Target="colors4.xml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6.xlsx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77874209158915"/>
          <c:y val="0.0528110994792701"/>
          <c:w val="0.921466166338583"/>
          <c:h val="0.815205230378026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spPr>
            <a:ln w="603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Sheet1!$A$2:$A$16</c:f>
              <c:numCache>
                <c:formatCode>General</c:formatCode>
                <c:ptCount val="15"/>
                <c:pt idx="0">
                  <c:v>-2.0</c:v>
                </c:pt>
                <c:pt idx="1">
                  <c:v>-1.0</c:v>
                </c:pt>
                <c:pt idx="2">
                  <c:v>0.0</c:v>
                </c:pt>
                <c:pt idx="3">
                  <c:v>1.0</c:v>
                </c:pt>
                <c:pt idx="4">
                  <c:v>2.0</c:v>
                </c:pt>
                <c:pt idx="5">
                  <c:v>3.0</c:v>
                </c:pt>
                <c:pt idx="6">
                  <c:v>4.0</c:v>
                </c:pt>
                <c:pt idx="7">
                  <c:v>5.0</c:v>
                </c:pt>
                <c:pt idx="8">
                  <c:v>6.0</c:v>
                </c:pt>
                <c:pt idx="9">
                  <c:v>7.0</c:v>
                </c:pt>
              </c:numCache>
            </c:numRef>
          </c:xVal>
          <c:yVal>
            <c:numRef>
              <c:f>Sheet1!$B$2:$B$16</c:f>
              <c:numCache>
                <c:formatCode>General</c:formatCode>
                <c:ptCount val="15"/>
                <c:pt idx="0">
                  <c:v>-7.0</c:v>
                </c:pt>
                <c:pt idx="1">
                  <c:v>0.0</c:v>
                </c:pt>
                <c:pt idx="2">
                  <c:v>5.0</c:v>
                </c:pt>
                <c:pt idx="3">
                  <c:v>8.0</c:v>
                </c:pt>
                <c:pt idx="4">
                  <c:v>9.0</c:v>
                </c:pt>
                <c:pt idx="5">
                  <c:v>8.0</c:v>
                </c:pt>
                <c:pt idx="6">
                  <c:v>5.0</c:v>
                </c:pt>
                <c:pt idx="7">
                  <c:v>0.0</c:v>
                </c:pt>
                <c:pt idx="8">
                  <c:v>-7.0</c:v>
                </c:pt>
                <c:pt idx="9">
                  <c:v>-16.0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6297120"/>
        <c:axId val="-2066300688"/>
      </c:scatterChart>
      <c:valAx>
        <c:axId val="-2066297120"/>
        <c:scaling>
          <c:orientation val="minMax"/>
          <c:max val="12.0"/>
          <c:min val="-2.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6300688"/>
        <c:crosses val="autoZero"/>
        <c:crossBetween val="midCat"/>
        <c:majorUnit val="1.0"/>
        <c:minorUnit val="1.0"/>
      </c:valAx>
      <c:valAx>
        <c:axId val="-2066300688"/>
        <c:scaling>
          <c:orientation val="minMax"/>
          <c:max val="10.0"/>
          <c:min val="-8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6297120"/>
        <c:crosses val="autoZero"/>
        <c:crossBetween val="midCat"/>
        <c:majorUnit val="1.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77874209158915"/>
          <c:y val="0.0528110994792701"/>
          <c:w val="0.921466166338583"/>
          <c:h val="0.815205230378026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spPr>
            <a:ln w="603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Sheet1!$A$2:$A$16</c:f>
              <c:numCache>
                <c:formatCode>General</c:formatCode>
                <c:ptCount val="15"/>
                <c:pt idx="0">
                  <c:v>-2.0</c:v>
                </c:pt>
                <c:pt idx="1">
                  <c:v>-1.0</c:v>
                </c:pt>
                <c:pt idx="2">
                  <c:v>0.0</c:v>
                </c:pt>
                <c:pt idx="3">
                  <c:v>1.0</c:v>
                </c:pt>
                <c:pt idx="4">
                  <c:v>2.0</c:v>
                </c:pt>
                <c:pt idx="5">
                  <c:v>3.0</c:v>
                </c:pt>
                <c:pt idx="6">
                  <c:v>4.0</c:v>
                </c:pt>
                <c:pt idx="7">
                  <c:v>5.0</c:v>
                </c:pt>
                <c:pt idx="8">
                  <c:v>6.0</c:v>
                </c:pt>
                <c:pt idx="9">
                  <c:v>7.0</c:v>
                </c:pt>
                <c:pt idx="10">
                  <c:v>8.0</c:v>
                </c:pt>
                <c:pt idx="11">
                  <c:v>9.0</c:v>
                </c:pt>
                <c:pt idx="12">
                  <c:v>10.0</c:v>
                </c:pt>
                <c:pt idx="13">
                  <c:v>11.0</c:v>
                </c:pt>
                <c:pt idx="14">
                  <c:v>12.0</c:v>
                </c:pt>
              </c:numCache>
            </c:numRef>
          </c:xVal>
          <c:yVal>
            <c:numRef>
              <c:f>Sheet1!$B$2:$B$16</c:f>
              <c:numCache>
                <c:formatCode>General</c:formatCode>
                <c:ptCount val="15"/>
                <c:pt idx="0">
                  <c:v>10.8</c:v>
                </c:pt>
                <c:pt idx="1">
                  <c:v>8.200000000000001</c:v>
                </c:pt>
                <c:pt idx="2">
                  <c:v>6.0</c:v>
                </c:pt>
                <c:pt idx="3">
                  <c:v>4.2</c:v>
                </c:pt>
                <c:pt idx="4">
                  <c:v>2.8</c:v>
                </c:pt>
                <c:pt idx="5">
                  <c:v>1.8</c:v>
                </c:pt>
                <c:pt idx="6">
                  <c:v>1.2</c:v>
                </c:pt>
                <c:pt idx="7">
                  <c:v>1.0</c:v>
                </c:pt>
                <c:pt idx="8">
                  <c:v>1.2</c:v>
                </c:pt>
                <c:pt idx="9">
                  <c:v>1.8</c:v>
                </c:pt>
                <c:pt idx="10">
                  <c:v>2.8</c:v>
                </c:pt>
                <c:pt idx="11">
                  <c:v>4.2</c:v>
                </c:pt>
                <c:pt idx="12">
                  <c:v>6.0</c:v>
                </c:pt>
                <c:pt idx="13">
                  <c:v>8.200000000000001</c:v>
                </c:pt>
                <c:pt idx="14">
                  <c:v>10.8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Y-Value 2</c:v>
                </c:pt>
              </c:strCache>
            </c:strRef>
          </c:tx>
          <c:spPr>
            <a:ln w="6032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Sheet1!$A$2:$A$16</c:f>
              <c:numCache>
                <c:formatCode>General</c:formatCode>
                <c:ptCount val="15"/>
                <c:pt idx="0">
                  <c:v>-2.0</c:v>
                </c:pt>
                <c:pt idx="1">
                  <c:v>-1.0</c:v>
                </c:pt>
                <c:pt idx="2">
                  <c:v>0.0</c:v>
                </c:pt>
                <c:pt idx="3">
                  <c:v>1.0</c:v>
                </c:pt>
                <c:pt idx="4">
                  <c:v>2.0</c:v>
                </c:pt>
                <c:pt idx="5">
                  <c:v>3.0</c:v>
                </c:pt>
                <c:pt idx="6">
                  <c:v>4.0</c:v>
                </c:pt>
                <c:pt idx="7">
                  <c:v>5.0</c:v>
                </c:pt>
                <c:pt idx="8">
                  <c:v>6.0</c:v>
                </c:pt>
                <c:pt idx="9">
                  <c:v>7.0</c:v>
                </c:pt>
                <c:pt idx="10">
                  <c:v>8.0</c:v>
                </c:pt>
                <c:pt idx="11">
                  <c:v>9.0</c:v>
                </c:pt>
                <c:pt idx="12">
                  <c:v>10.0</c:v>
                </c:pt>
                <c:pt idx="13">
                  <c:v>11.0</c:v>
                </c:pt>
                <c:pt idx="14">
                  <c:v>12.0</c:v>
                </c:pt>
              </c:numCache>
            </c:numRef>
          </c:xVal>
          <c:yVal>
            <c:numRef>
              <c:f>Sheet1!$C$2:$C$16</c:f>
              <c:numCache>
                <c:formatCode>General</c:formatCode>
                <c:ptCount val="15"/>
                <c:pt idx="0">
                  <c:v>-2.8</c:v>
                </c:pt>
                <c:pt idx="1">
                  <c:v>-2.4</c:v>
                </c:pt>
                <c:pt idx="2">
                  <c:v>-2.0</c:v>
                </c:pt>
                <c:pt idx="3">
                  <c:v>-1.6</c:v>
                </c:pt>
                <c:pt idx="4">
                  <c:v>-1.2</c:v>
                </c:pt>
                <c:pt idx="5">
                  <c:v>-0.8</c:v>
                </c:pt>
                <c:pt idx="6">
                  <c:v>-0.4</c:v>
                </c:pt>
                <c:pt idx="7">
                  <c:v>0.0</c:v>
                </c:pt>
                <c:pt idx="8">
                  <c:v>0.4</c:v>
                </c:pt>
                <c:pt idx="9">
                  <c:v>0.8</c:v>
                </c:pt>
                <c:pt idx="10">
                  <c:v>1.2</c:v>
                </c:pt>
                <c:pt idx="11">
                  <c:v>1.6</c:v>
                </c:pt>
                <c:pt idx="12">
                  <c:v>2.0</c:v>
                </c:pt>
                <c:pt idx="13">
                  <c:v>2.4</c:v>
                </c:pt>
                <c:pt idx="14">
                  <c:v>2.8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3893072"/>
        <c:axId val="-2063889504"/>
      </c:scatterChart>
      <c:valAx>
        <c:axId val="-2063893072"/>
        <c:scaling>
          <c:orientation val="minMax"/>
          <c:max val="12.0"/>
          <c:min val="-2.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3889504"/>
        <c:crosses val="autoZero"/>
        <c:crossBetween val="midCat"/>
        <c:majorUnit val="1.0"/>
        <c:minorUnit val="1.0"/>
      </c:valAx>
      <c:valAx>
        <c:axId val="-2063889504"/>
        <c:scaling>
          <c:orientation val="minMax"/>
          <c:max val="10.0"/>
          <c:min val="-2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3893072"/>
        <c:crosses val="autoZero"/>
        <c:crossBetween val="midCat"/>
        <c:majorUnit val="1.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77874209158915"/>
          <c:y val="0.0528110994792701"/>
          <c:w val="0.921466166338583"/>
          <c:h val="0.815205230378026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spPr>
            <a:ln w="603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Sheet1!$A$2:$A$16</c:f>
              <c:numCache>
                <c:formatCode>General</c:formatCode>
                <c:ptCount val="15"/>
                <c:pt idx="0">
                  <c:v>-2.0</c:v>
                </c:pt>
                <c:pt idx="1">
                  <c:v>-1.0</c:v>
                </c:pt>
                <c:pt idx="2">
                  <c:v>0.0</c:v>
                </c:pt>
                <c:pt idx="3">
                  <c:v>1.0</c:v>
                </c:pt>
                <c:pt idx="4">
                  <c:v>2.0</c:v>
                </c:pt>
                <c:pt idx="5">
                  <c:v>3.0</c:v>
                </c:pt>
                <c:pt idx="6">
                  <c:v>4.0</c:v>
                </c:pt>
                <c:pt idx="7">
                  <c:v>5.0</c:v>
                </c:pt>
                <c:pt idx="8">
                  <c:v>6.0</c:v>
                </c:pt>
                <c:pt idx="9">
                  <c:v>7.0</c:v>
                </c:pt>
                <c:pt idx="10">
                  <c:v>8.0</c:v>
                </c:pt>
                <c:pt idx="11">
                  <c:v>9.0</c:v>
                </c:pt>
                <c:pt idx="12">
                  <c:v>10.0</c:v>
                </c:pt>
                <c:pt idx="13">
                  <c:v>11.0</c:v>
                </c:pt>
                <c:pt idx="14">
                  <c:v>12.0</c:v>
                </c:pt>
              </c:numCache>
            </c:numRef>
          </c:xVal>
          <c:yVal>
            <c:numRef>
              <c:f>Sheet1!$B$2:$B$16</c:f>
              <c:numCache>
                <c:formatCode>General</c:formatCode>
                <c:ptCount val="15"/>
                <c:pt idx="0">
                  <c:v>12.0</c:v>
                </c:pt>
                <c:pt idx="1">
                  <c:v>11.0</c:v>
                </c:pt>
                <c:pt idx="2">
                  <c:v>10.0</c:v>
                </c:pt>
                <c:pt idx="3">
                  <c:v>9.0</c:v>
                </c:pt>
                <c:pt idx="4">
                  <c:v>8.0</c:v>
                </c:pt>
                <c:pt idx="5">
                  <c:v>7.0</c:v>
                </c:pt>
                <c:pt idx="6">
                  <c:v>6.0</c:v>
                </c:pt>
                <c:pt idx="7">
                  <c:v>5.0</c:v>
                </c:pt>
                <c:pt idx="8">
                  <c:v>4.0</c:v>
                </c:pt>
                <c:pt idx="9">
                  <c:v>3.0</c:v>
                </c:pt>
                <c:pt idx="10">
                  <c:v>2.0</c:v>
                </c:pt>
                <c:pt idx="11">
                  <c:v>1.0</c:v>
                </c:pt>
                <c:pt idx="12">
                  <c:v>0.0</c:v>
                </c:pt>
                <c:pt idx="13">
                  <c:v>-1.0</c:v>
                </c:pt>
                <c:pt idx="14">
                  <c:v>-2.0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3823664"/>
        <c:axId val="-2063820096"/>
      </c:scatterChart>
      <c:valAx>
        <c:axId val="-2063823664"/>
        <c:scaling>
          <c:orientation val="minMax"/>
          <c:max val="12.0"/>
          <c:min val="-2.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3820096"/>
        <c:crosses val="autoZero"/>
        <c:crossBetween val="midCat"/>
        <c:majorUnit val="1.0"/>
        <c:minorUnit val="1.0"/>
      </c:valAx>
      <c:valAx>
        <c:axId val="-2063820096"/>
        <c:scaling>
          <c:orientation val="minMax"/>
          <c:max val="12.0"/>
          <c:min val="-2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3823664"/>
        <c:crosses val="autoZero"/>
        <c:crossBetween val="midCat"/>
        <c:majorUnit val="1.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77874209158915"/>
          <c:y val="0.0528110994792701"/>
          <c:w val="0.921466166338583"/>
          <c:h val="0.815205230378026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spPr>
            <a:ln w="603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Sheet1!$A$2:$A$16</c:f>
              <c:numCache>
                <c:formatCode>General</c:formatCode>
                <c:ptCount val="15"/>
                <c:pt idx="0">
                  <c:v>-2.0</c:v>
                </c:pt>
                <c:pt idx="1">
                  <c:v>-1.0</c:v>
                </c:pt>
                <c:pt idx="2">
                  <c:v>0.0</c:v>
                </c:pt>
                <c:pt idx="3">
                  <c:v>1.0</c:v>
                </c:pt>
                <c:pt idx="4">
                  <c:v>2.0</c:v>
                </c:pt>
                <c:pt idx="5">
                  <c:v>3.0</c:v>
                </c:pt>
                <c:pt idx="6">
                  <c:v>4.0</c:v>
                </c:pt>
                <c:pt idx="7">
                  <c:v>5.0</c:v>
                </c:pt>
                <c:pt idx="8">
                  <c:v>6.0</c:v>
                </c:pt>
                <c:pt idx="9">
                  <c:v>7.0</c:v>
                </c:pt>
                <c:pt idx="10">
                  <c:v>8.0</c:v>
                </c:pt>
                <c:pt idx="11">
                  <c:v>9.0</c:v>
                </c:pt>
                <c:pt idx="12">
                  <c:v>10.0</c:v>
                </c:pt>
                <c:pt idx="13">
                  <c:v>11.0</c:v>
                </c:pt>
                <c:pt idx="14">
                  <c:v>12.0</c:v>
                </c:pt>
              </c:numCache>
            </c:numRef>
          </c:xVal>
          <c:yVal>
            <c:numRef>
              <c:f>Sheet1!$B$2:$B$16</c:f>
              <c:numCache>
                <c:formatCode>General</c:formatCode>
                <c:ptCount val="15"/>
                <c:pt idx="0">
                  <c:v>12.0</c:v>
                </c:pt>
                <c:pt idx="1">
                  <c:v>11.0</c:v>
                </c:pt>
                <c:pt idx="2">
                  <c:v>10.0</c:v>
                </c:pt>
                <c:pt idx="3">
                  <c:v>9.0</c:v>
                </c:pt>
                <c:pt idx="4">
                  <c:v>8.0</c:v>
                </c:pt>
                <c:pt idx="5">
                  <c:v>7.0</c:v>
                </c:pt>
                <c:pt idx="6">
                  <c:v>6.0</c:v>
                </c:pt>
                <c:pt idx="7">
                  <c:v>5.0</c:v>
                </c:pt>
                <c:pt idx="8">
                  <c:v>4.0</c:v>
                </c:pt>
                <c:pt idx="9">
                  <c:v>3.0</c:v>
                </c:pt>
                <c:pt idx="10">
                  <c:v>2.0</c:v>
                </c:pt>
                <c:pt idx="11">
                  <c:v>1.0</c:v>
                </c:pt>
                <c:pt idx="12">
                  <c:v>0.0</c:v>
                </c:pt>
                <c:pt idx="13">
                  <c:v>-1.0</c:v>
                </c:pt>
                <c:pt idx="14">
                  <c:v>-2.0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Y-Value 2</c:v>
                </c:pt>
              </c:strCache>
            </c:strRef>
          </c:tx>
          <c:spPr>
            <a:ln w="6032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Sheet1!$A$2:$A$16</c:f>
              <c:numCache>
                <c:formatCode>General</c:formatCode>
                <c:ptCount val="15"/>
                <c:pt idx="0">
                  <c:v>-2.0</c:v>
                </c:pt>
                <c:pt idx="1">
                  <c:v>-1.0</c:v>
                </c:pt>
                <c:pt idx="2">
                  <c:v>0.0</c:v>
                </c:pt>
                <c:pt idx="3">
                  <c:v>1.0</c:v>
                </c:pt>
                <c:pt idx="4">
                  <c:v>2.0</c:v>
                </c:pt>
                <c:pt idx="5">
                  <c:v>3.0</c:v>
                </c:pt>
                <c:pt idx="6">
                  <c:v>4.0</c:v>
                </c:pt>
                <c:pt idx="7">
                  <c:v>5.0</c:v>
                </c:pt>
                <c:pt idx="8">
                  <c:v>6.0</c:v>
                </c:pt>
                <c:pt idx="9">
                  <c:v>7.0</c:v>
                </c:pt>
                <c:pt idx="10">
                  <c:v>8.0</c:v>
                </c:pt>
                <c:pt idx="11">
                  <c:v>9.0</c:v>
                </c:pt>
                <c:pt idx="12">
                  <c:v>10.0</c:v>
                </c:pt>
                <c:pt idx="13">
                  <c:v>11.0</c:v>
                </c:pt>
                <c:pt idx="14">
                  <c:v>12.0</c:v>
                </c:pt>
              </c:numCache>
            </c:numRef>
          </c:xVal>
          <c:yVal>
            <c:numRef>
              <c:f>Sheet1!$C$2:$C$16</c:f>
              <c:numCache>
                <c:formatCode>General</c:formatCode>
                <c:ptCount val="15"/>
                <c:pt idx="0">
                  <c:v>-1.0</c:v>
                </c:pt>
                <c:pt idx="1">
                  <c:v>-1.0</c:v>
                </c:pt>
                <c:pt idx="2">
                  <c:v>-1.0</c:v>
                </c:pt>
                <c:pt idx="3">
                  <c:v>-1.0</c:v>
                </c:pt>
                <c:pt idx="4">
                  <c:v>-1.0</c:v>
                </c:pt>
                <c:pt idx="5">
                  <c:v>-1.0</c:v>
                </c:pt>
                <c:pt idx="6">
                  <c:v>-1.0</c:v>
                </c:pt>
                <c:pt idx="7">
                  <c:v>-1.0</c:v>
                </c:pt>
                <c:pt idx="8">
                  <c:v>-1.0</c:v>
                </c:pt>
                <c:pt idx="9">
                  <c:v>-1.0</c:v>
                </c:pt>
                <c:pt idx="10">
                  <c:v>-1.0</c:v>
                </c:pt>
                <c:pt idx="11">
                  <c:v>-1.0</c:v>
                </c:pt>
                <c:pt idx="12">
                  <c:v>-1.0</c:v>
                </c:pt>
                <c:pt idx="13">
                  <c:v>-1.0</c:v>
                </c:pt>
                <c:pt idx="14">
                  <c:v>-1.0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3745392"/>
        <c:axId val="-2063741824"/>
      </c:scatterChart>
      <c:valAx>
        <c:axId val="-2063745392"/>
        <c:scaling>
          <c:orientation val="minMax"/>
          <c:max val="12.0"/>
          <c:min val="-2.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3741824"/>
        <c:crosses val="autoZero"/>
        <c:crossBetween val="midCat"/>
        <c:majorUnit val="1.0"/>
        <c:minorUnit val="1.0"/>
      </c:valAx>
      <c:valAx>
        <c:axId val="-2063741824"/>
        <c:scaling>
          <c:orientation val="minMax"/>
          <c:max val="12.0"/>
          <c:min val="-2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3745392"/>
        <c:crosses val="autoZero"/>
        <c:crossBetween val="midCat"/>
        <c:majorUnit val="1.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77874209158915"/>
          <c:y val="0.0528110994792701"/>
          <c:w val="0.921466166338583"/>
          <c:h val="0.815205230378026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spPr>
            <a:ln w="603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Sheet1!$A$2:$A$16</c:f>
              <c:numCache>
                <c:formatCode>General</c:formatCode>
                <c:ptCount val="15"/>
                <c:pt idx="0">
                  <c:v>-2.0</c:v>
                </c:pt>
                <c:pt idx="1">
                  <c:v>-1.0</c:v>
                </c:pt>
                <c:pt idx="2">
                  <c:v>0.0</c:v>
                </c:pt>
                <c:pt idx="3">
                  <c:v>1.0</c:v>
                </c:pt>
                <c:pt idx="4">
                  <c:v>2.0</c:v>
                </c:pt>
                <c:pt idx="5">
                  <c:v>3.0</c:v>
                </c:pt>
                <c:pt idx="6">
                  <c:v>4.0</c:v>
                </c:pt>
                <c:pt idx="7">
                  <c:v>5.0</c:v>
                </c:pt>
                <c:pt idx="8">
                  <c:v>6.0</c:v>
                </c:pt>
                <c:pt idx="9">
                  <c:v>7.0</c:v>
                </c:pt>
                <c:pt idx="10">
                  <c:v>8.0</c:v>
                </c:pt>
                <c:pt idx="11">
                  <c:v>9.0</c:v>
                </c:pt>
                <c:pt idx="12">
                  <c:v>10.0</c:v>
                </c:pt>
                <c:pt idx="13">
                  <c:v>11.0</c:v>
                </c:pt>
                <c:pt idx="14">
                  <c:v>12.0</c:v>
                </c:pt>
              </c:numCache>
            </c:numRef>
          </c:xVal>
          <c:yVal>
            <c:numRef>
              <c:f>Sheet1!$B$2:$B$16</c:f>
              <c:numCache>
                <c:formatCode>General</c:formatCode>
                <c:ptCount val="15"/>
                <c:pt idx="0">
                  <c:v>3.0</c:v>
                </c:pt>
                <c:pt idx="1">
                  <c:v>3.0</c:v>
                </c:pt>
                <c:pt idx="2">
                  <c:v>3.0</c:v>
                </c:pt>
                <c:pt idx="3">
                  <c:v>3.0</c:v>
                </c:pt>
                <c:pt idx="4">
                  <c:v>3.0</c:v>
                </c:pt>
                <c:pt idx="5">
                  <c:v>3.0</c:v>
                </c:pt>
                <c:pt idx="6">
                  <c:v>3.0</c:v>
                </c:pt>
                <c:pt idx="7">
                  <c:v>3.0</c:v>
                </c:pt>
                <c:pt idx="8">
                  <c:v>3.0</c:v>
                </c:pt>
                <c:pt idx="9">
                  <c:v>3.0</c:v>
                </c:pt>
                <c:pt idx="10">
                  <c:v>3.0</c:v>
                </c:pt>
                <c:pt idx="11">
                  <c:v>3.0</c:v>
                </c:pt>
                <c:pt idx="12">
                  <c:v>3.0</c:v>
                </c:pt>
                <c:pt idx="13">
                  <c:v>3.0</c:v>
                </c:pt>
                <c:pt idx="14">
                  <c:v>3.0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3669424"/>
        <c:axId val="-2063665856"/>
      </c:scatterChart>
      <c:valAx>
        <c:axId val="-2063669424"/>
        <c:scaling>
          <c:orientation val="minMax"/>
          <c:max val="12.0"/>
          <c:min val="-2.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3665856"/>
        <c:crosses val="autoZero"/>
        <c:crossBetween val="midCat"/>
        <c:majorUnit val="1.0"/>
        <c:minorUnit val="1.0"/>
      </c:valAx>
      <c:valAx>
        <c:axId val="-2063665856"/>
        <c:scaling>
          <c:orientation val="minMax"/>
          <c:max val="12.0"/>
          <c:min val="-2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3669424"/>
        <c:crosses val="autoZero"/>
        <c:crossBetween val="midCat"/>
        <c:majorUnit val="1.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77874209158915"/>
          <c:y val="0.0528110994792701"/>
          <c:w val="0.921466166338583"/>
          <c:h val="0.815205230378026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spPr>
            <a:ln w="603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Sheet1!$A$2:$A$16</c:f>
              <c:numCache>
                <c:formatCode>General</c:formatCode>
                <c:ptCount val="15"/>
                <c:pt idx="0">
                  <c:v>-2.0</c:v>
                </c:pt>
                <c:pt idx="1">
                  <c:v>-1.0</c:v>
                </c:pt>
                <c:pt idx="2">
                  <c:v>0.0</c:v>
                </c:pt>
                <c:pt idx="3">
                  <c:v>1.0</c:v>
                </c:pt>
                <c:pt idx="4">
                  <c:v>2.0</c:v>
                </c:pt>
                <c:pt idx="5">
                  <c:v>3.0</c:v>
                </c:pt>
                <c:pt idx="6">
                  <c:v>4.0</c:v>
                </c:pt>
                <c:pt idx="7">
                  <c:v>5.0</c:v>
                </c:pt>
                <c:pt idx="8">
                  <c:v>6.0</c:v>
                </c:pt>
                <c:pt idx="9">
                  <c:v>7.0</c:v>
                </c:pt>
                <c:pt idx="10">
                  <c:v>8.0</c:v>
                </c:pt>
                <c:pt idx="11">
                  <c:v>9.0</c:v>
                </c:pt>
                <c:pt idx="12">
                  <c:v>10.0</c:v>
                </c:pt>
                <c:pt idx="13">
                  <c:v>11.0</c:v>
                </c:pt>
                <c:pt idx="14">
                  <c:v>12.0</c:v>
                </c:pt>
              </c:numCache>
            </c:numRef>
          </c:xVal>
          <c:yVal>
            <c:numRef>
              <c:f>Sheet1!$B$2:$B$16</c:f>
              <c:numCache>
                <c:formatCode>General</c:formatCode>
                <c:ptCount val="15"/>
                <c:pt idx="0">
                  <c:v>3.0</c:v>
                </c:pt>
                <c:pt idx="1">
                  <c:v>3.0</c:v>
                </c:pt>
                <c:pt idx="2">
                  <c:v>3.0</c:v>
                </c:pt>
                <c:pt idx="3">
                  <c:v>3.0</c:v>
                </c:pt>
                <c:pt idx="4">
                  <c:v>3.0</c:v>
                </c:pt>
                <c:pt idx="5">
                  <c:v>3.0</c:v>
                </c:pt>
                <c:pt idx="6">
                  <c:v>3.0</c:v>
                </c:pt>
                <c:pt idx="7">
                  <c:v>3.0</c:v>
                </c:pt>
                <c:pt idx="8">
                  <c:v>3.0</c:v>
                </c:pt>
                <c:pt idx="9">
                  <c:v>3.0</c:v>
                </c:pt>
                <c:pt idx="10">
                  <c:v>3.0</c:v>
                </c:pt>
                <c:pt idx="11">
                  <c:v>3.0</c:v>
                </c:pt>
                <c:pt idx="12">
                  <c:v>3.0</c:v>
                </c:pt>
                <c:pt idx="13">
                  <c:v>3.0</c:v>
                </c:pt>
                <c:pt idx="14">
                  <c:v>3.0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Y-Value 2</c:v>
                </c:pt>
              </c:strCache>
            </c:strRef>
          </c:tx>
          <c:spPr>
            <a:ln w="6032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Sheet1!$A$2:$A$16</c:f>
              <c:numCache>
                <c:formatCode>General</c:formatCode>
                <c:ptCount val="15"/>
                <c:pt idx="0">
                  <c:v>-2.0</c:v>
                </c:pt>
                <c:pt idx="1">
                  <c:v>-1.0</c:v>
                </c:pt>
                <c:pt idx="2">
                  <c:v>0.0</c:v>
                </c:pt>
                <c:pt idx="3">
                  <c:v>1.0</c:v>
                </c:pt>
                <c:pt idx="4">
                  <c:v>2.0</c:v>
                </c:pt>
                <c:pt idx="5">
                  <c:v>3.0</c:v>
                </c:pt>
                <c:pt idx="6">
                  <c:v>4.0</c:v>
                </c:pt>
                <c:pt idx="7">
                  <c:v>5.0</c:v>
                </c:pt>
                <c:pt idx="8">
                  <c:v>6.0</c:v>
                </c:pt>
                <c:pt idx="9">
                  <c:v>7.0</c:v>
                </c:pt>
                <c:pt idx="10">
                  <c:v>8.0</c:v>
                </c:pt>
                <c:pt idx="11">
                  <c:v>9.0</c:v>
                </c:pt>
                <c:pt idx="12">
                  <c:v>10.0</c:v>
                </c:pt>
                <c:pt idx="13">
                  <c:v>11.0</c:v>
                </c:pt>
                <c:pt idx="14">
                  <c:v>12.0</c:v>
                </c:pt>
              </c:numCache>
            </c:numRef>
          </c:xVal>
          <c:yVal>
            <c:numRef>
              <c:f>Sheet1!$C$2:$C$16</c:f>
              <c:numCache>
                <c:formatCode>General</c:formatCode>
                <c:ptCount val="1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8088976"/>
        <c:axId val="-2068085408"/>
      </c:scatterChart>
      <c:valAx>
        <c:axId val="-2068088976"/>
        <c:scaling>
          <c:orientation val="minMax"/>
          <c:max val="12.0"/>
          <c:min val="-2.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8085408"/>
        <c:crosses val="autoZero"/>
        <c:crossBetween val="midCat"/>
        <c:majorUnit val="1.0"/>
        <c:minorUnit val="1.0"/>
      </c:valAx>
      <c:valAx>
        <c:axId val="-2068085408"/>
        <c:scaling>
          <c:orientation val="minMax"/>
          <c:max val="12.0"/>
          <c:min val="-2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8088976"/>
        <c:crosses val="autoZero"/>
        <c:crossBetween val="midCat"/>
        <c:majorUnit val="1.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77874209158915"/>
          <c:y val="0.0528110994792701"/>
          <c:w val="0.921466166338583"/>
          <c:h val="0.815205230378026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spPr>
            <a:ln w="603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Sheet1!$A$2:$A$16</c:f>
              <c:numCache>
                <c:formatCode>General</c:formatCode>
                <c:ptCount val="15"/>
                <c:pt idx="0">
                  <c:v>-2.0</c:v>
                </c:pt>
                <c:pt idx="1">
                  <c:v>-1.0</c:v>
                </c:pt>
                <c:pt idx="2">
                  <c:v>0.0</c:v>
                </c:pt>
                <c:pt idx="3">
                  <c:v>1.0</c:v>
                </c:pt>
                <c:pt idx="4">
                  <c:v>2.0</c:v>
                </c:pt>
                <c:pt idx="5">
                  <c:v>3.0</c:v>
                </c:pt>
                <c:pt idx="6">
                  <c:v>4.0</c:v>
                </c:pt>
                <c:pt idx="7">
                  <c:v>5.0</c:v>
                </c:pt>
                <c:pt idx="8">
                  <c:v>6.0</c:v>
                </c:pt>
                <c:pt idx="9">
                  <c:v>7.0</c:v>
                </c:pt>
              </c:numCache>
            </c:numRef>
          </c:xVal>
          <c:yVal>
            <c:numRef>
              <c:f>Sheet1!$B$2:$B$16</c:f>
              <c:numCache>
                <c:formatCode>General</c:formatCode>
                <c:ptCount val="15"/>
                <c:pt idx="0">
                  <c:v>-7.0</c:v>
                </c:pt>
                <c:pt idx="1">
                  <c:v>0.0</c:v>
                </c:pt>
                <c:pt idx="2">
                  <c:v>5.0</c:v>
                </c:pt>
                <c:pt idx="3">
                  <c:v>8.0</c:v>
                </c:pt>
                <c:pt idx="4">
                  <c:v>9.0</c:v>
                </c:pt>
                <c:pt idx="5">
                  <c:v>8.0</c:v>
                </c:pt>
                <c:pt idx="6">
                  <c:v>5.0</c:v>
                </c:pt>
                <c:pt idx="7">
                  <c:v>0.0</c:v>
                </c:pt>
                <c:pt idx="8">
                  <c:v>-7.0</c:v>
                </c:pt>
                <c:pt idx="9">
                  <c:v>-16.0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Y-Value 2</c:v>
                </c:pt>
              </c:strCache>
            </c:strRef>
          </c:tx>
          <c:spPr>
            <a:ln w="6032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Sheet1!$A$2:$A$16</c:f>
              <c:numCache>
                <c:formatCode>General</c:formatCode>
                <c:ptCount val="15"/>
                <c:pt idx="0">
                  <c:v>-2.0</c:v>
                </c:pt>
                <c:pt idx="1">
                  <c:v>-1.0</c:v>
                </c:pt>
                <c:pt idx="2">
                  <c:v>0.0</c:v>
                </c:pt>
                <c:pt idx="3">
                  <c:v>1.0</c:v>
                </c:pt>
                <c:pt idx="4">
                  <c:v>2.0</c:v>
                </c:pt>
                <c:pt idx="5">
                  <c:v>3.0</c:v>
                </c:pt>
                <c:pt idx="6">
                  <c:v>4.0</c:v>
                </c:pt>
                <c:pt idx="7">
                  <c:v>5.0</c:v>
                </c:pt>
                <c:pt idx="8">
                  <c:v>6.0</c:v>
                </c:pt>
                <c:pt idx="9">
                  <c:v>7.0</c:v>
                </c:pt>
              </c:numCache>
            </c:numRef>
          </c:xVal>
          <c:yVal>
            <c:numRef>
              <c:f>Sheet1!$C$2:$C$16</c:f>
              <c:numCache>
                <c:formatCode>General</c:formatCode>
                <c:ptCount val="15"/>
                <c:pt idx="0">
                  <c:v>8.0</c:v>
                </c:pt>
                <c:pt idx="1">
                  <c:v>6.0</c:v>
                </c:pt>
                <c:pt idx="2">
                  <c:v>4.0</c:v>
                </c:pt>
                <c:pt idx="3">
                  <c:v>2.0</c:v>
                </c:pt>
                <c:pt idx="4">
                  <c:v>0.0</c:v>
                </c:pt>
                <c:pt idx="5">
                  <c:v>-2.0</c:v>
                </c:pt>
                <c:pt idx="6">
                  <c:v>-4.0</c:v>
                </c:pt>
                <c:pt idx="7">
                  <c:v>-6.0</c:v>
                </c:pt>
                <c:pt idx="8">
                  <c:v>-8.0</c:v>
                </c:pt>
                <c:pt idx="9">
                  <c:v>-10.0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24340080"/>
        <c:axId val="-2124336560"/>
      </c:scatterChart>
      <c:valAx>
        <c:axId val="-2124340080"/>
        <c:scaling>
          <c:orientation val="minMax"/>
          <c:max val="12.0"/>
          <c:min val="-2.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4336560"/>
        <c:crosses val="autoZero"/>
        <c:crossBetween val="midCat"/>
        <c:majorUnit val="1.0"/>
        <c:minorUnit val="1.0"/>
      </c:valAx>
      <c:valAx>
        <c:axId val="-2124336560"/>
        <c:scaling>
          <c:orientation val="minMax"/>
          <c:max val="10.0"/>
          <c:min val="-8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4340080"/>
        <c:crosses val="autoZero"/>
        <c:crossBetween val="midCat"/>
        <c:majorUnit val="1.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77874209158915"/>
          <c:y val="0.0528110994792701"/>
          <c:w val="0.921466166338583"/>
          <c:h val="0.815205230378026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spPr>
            <a:ln w="603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Sheet1!$A$2:$A$16</c:f>
              <c:numCache>
                <c:formatCode>General</c:formatCode>
                <c:ptCount val="15"/>
                <c:pt idx="0">
                  <c:v>-2.0</c:v>
                </c:pt>
                <c:pt idx="1">
                  <c:v>-1.0</c:v>
                </c:pt>
                <c:pt idx="2">
                  <c:v>0.0</c:v>
                </c:pt>
                <c:pt idx="3">
                  <c:v>1.0</c:v>
                </c:pt>
                <c:pt idx="4">
                  <c:v>2.0</c:v>
                </c:pt>
                <c:pt idx="5">
                  <c:v>3.0</c:v>
                </c:pt>
                <c:pt idx="6">
                  <c:v>4.0</c:v>
                </c:pt>
                <c:pt idx="7">
                  <c:v>5.0</c:v>
                </c:pt>
                <c:pt idx="8">
                  <c:v>6.0</c:v>
                </c:pt>
                <c:pt idx="9">
                  <c:v>7.0</c:v>
                </c:pt>
              </c:numCache>
            </c:numRef>
          </c:xVal>
          <c:yVal>
            <c:numRef>
              <c:f>Sheet1!$B$2:$B$16</c:f>
              <c:numCache>
                <c:formatCode>General</c:formatCode>
                <c:ptCount val="15"/>
                <c:pt idx="0">
                  <c:v>-7.0</c:v>
                </c:pt>
                <c:pt idx="1">
                  <c:v>0.0</c:v>
                </c:pt>
                <c:pt idx="2">
                  <c:v>5.0</c:v>
                </c:pt>
                <c:pt idx="3">
                  <c:v>8.0</c:v>
                </c:pt>
                <c:pt idx="4">
                  <c:v>9.0</c:v>
                </c:pt>
                <c:pt idx="5">
                  <c:v>8.0</c:v>
                </c:pt>
                <c:pt idx="6">
                  <c:v>5.0</c:v>
                </c:pt>
                <c:pt idx="7">
                  <c:v>0.0</c:v>
                </c:pt>
                <c:pt idx="8">
                  <c:v>-7.0</c:v>
                </c:pt>
                <c:pt idx="9">
                  <c:v>-16.0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Y-Value 2</c:v>
                </c:pt>
              </c:strCache>
            </c:strRef>
          </c:tx>
          <c:spPr>
            <a:ln w="6032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Sheet1!$A$2:$A$16</c:f>
              <c:numCache>
                <c:formatCode>General</c:formatCode>
                <c:ptCount val="15"/>
                <c:pt idx="0">
                  <c:v>-2.0</c:v>
                </c:pt>
                <c:pt idx="1">
                  <c:v>-1.0</c:v>
                </c:pt>
                <c:pt idx="2">
                  <c:v>0.0</c:v>
                </c:pt>
                <c:pt idx="3">
                  <c:v>1.0</c:v>
                </c:pt>
                <c:pt idx="4">
                  <c:v>2.0</c:v>
                </c:pt>
                <c:pt idx="5">
                  <c:v>3.0</c:v>
                </c:pt>
                <c:pt idx="6">
                  <c:v>4.0</c:v>
                </c:pt>
                <c:pt idx="7">
                  <c:v>5.0</c:v>
                </c:pt>
                <c:pt idx="8">
                  <c:v>6.0</c:v>
                </c:pt>
                <c:pt idx="9">
                  <c:v>7.0</c:v>
                </c:pt>
              </c:numCache>
            </c:numRef>
          </c:xVal>
          <c:yVal>
            <c:numRef>
              <c:f>Sheet1!$C$2:$C$16</c:f>
              <c:numCache>
                <c:formatCode>General</c:formatCode>
                <c:ptCount val="15"/>
                <c:pt idx="0">
                  <c:v>8.0</c:v>
                </c:pt>
                <c:pt idx="1">
                  <c:v>6.0</c:v>
                </c:pt>
                <c:pt idx="2">
                  <c:v>4.0</c:v>
                </c:pt>
                <c:pt idx="3">
                  <c:v>2.0</c:v>
                </c:pt>
                <c:pt idx="4">
                  <c:v>0.0</c:v>
                </c:pt>
                <c:pt idx="5">
                  <c:v>-2.0</c:v>
                </c:pt>
                <c:pt idx="6">
                  <c:v>-4.0</c:v>
                </c:pt>
                <c:pt idx="7">
                  <c:v>-6.0</c:v>
                </c:pt>
                <c:pt idx="8">
                  <c:v>-8.0</c:v>
                </c:pt>
                <c:pt idx="9">
                  <c:v>-10.0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6374896"/>
        <c:axId val="-2066378464"/>
      </c:scatterChart>
      <c:valAx>
        <c:axId val="-2066374896"/>
        <c:scaling>
          <c:orientation val="minMax"/>
          <c:max val="12.0"/>
          <c:min val="-2.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6378464"/>
        <c:crosses val="autoZero"/>
        <c:crossBetween val="midCat"/>
        <c:majorUnit val="1.0"/>
        <c:minorUnit val="1.0"/>
      </c:valAx>
      <c:valAx>
        <c:axId val="-2066378464"/>
        <c:scaling>
          <c:orientation val="minMax"/>
          <c:max val="10.0"/>
          <c:min val="-8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6374896"/>
        <c:crosses val="autoZero"/>
        <c:crossBetween val="midCat"/>
        <c:majorUnit val="1.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77874209158915"/>
          <c:y val="0.0528110994792701"/>
          <c:w val="0.921466166338583"/>
          <c:h val="0.81520523037802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spPr>
            <a:ln w="603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Sheet1!$A$2:$A$16</c:f>
              <c:numCache>
                <c:formatCode>General</c:formatCode>
                <c:ptCount val="15"/>
                <c:pt idx="0">
                  <c:v>-2.0</c:v>
                </c:pt>
                <c:pt idx="1">
                  <c:v>-1.0</c:v>
                </c:pt>
                <c:pt idx="2">
                  <c:v>0.0</c:v>
                </c:pt>
                <c:pt idx="3">
                  <c:v>1.0</c:v>
                </c:pt>
                <c:pt idx="4">
                  <c:v>2.0</c:v>
                </c:pt>
                <c:pt idx="5">
                  <c:v>3.0</c:v>
                </c:pt>
                <c:pt idx="6">
                  <c:v>4.0</c:v>
                </c:pt>
                <c:pt idx="7">
                  <c:v>5.0</c:v>
                </c:pt>
                <c:pt idx="8">
                  <c:v>6.0</c:v>
                </c:pt>
                <c:pt idx="9">
                  <c:v>7.0</c:v>
                </c:pt>
                <c:pt idx="10">
                  <c:v>8.0</c:v>
                </c:pt>
                <c:pt idx="11">
                  <c:v>9.0</c:v>
                </c:pt>
                <c:pt idx="12">
                  <c:v>10.0</c:v>
                </c:pt>
                <c:pt idx="13">
                  <c:v>11.0</c:v>
                </c:pt>
                <c:pt idx="14">
                  <c:v>12.0</c:v>
                </c:pt>
              </c:numCache>
            </c:numRef>
          </c:xVal>
          <c:yVal>
            <c:numRef>
              <c:f>Sheet1!$B$2:$B$16</c:f>
              <c:numCache>
                <c:formatCode>General</c:formatCode>
                <c:ptCount val="15"/>
                <c:pt idx="0">
                  <c:v>6.0</c:v>
                </c:pt>
                <c:pt idx="1">
                  <c:v>7.0</c:v>
                </c:pt>
                <c:pt idx="2">
                  <c:v>8.0</c:v>
                </c:pt>
                <c:pt idx="3">
                  <c:v>9.0</c:v>
                </c:pt>
                <c:pt idx="4">
                  <c:v>10.0</c:v>
                </c:pt>
                <c:pt idx="5">
                  <c:v>9.0</c:v>
                </c:pt>
                <c:pt idx="6">
                  <c:v>8.0</c:v>
                </c:pt>
                <c:pt idx="7">
                  <c:v>7.0</c:v>
                </c:pt>
                <c:pt idx="8">
                  <c:v>6.0</c:v>
                </c:pt>
                <c:pt idx="9">
                  <c:v>5.0</c:v>
                </c:pt>
                <c:pt idx="10">
                  <c:v>4.0</c:v>
                </c:pt>
                <c:pt idx="11">
                  <c:v>3.0</c:v>
                </c:pt>
                <c:pt idx="12">
                  <c:v>2.0</c:v>
                </c:pt>
                <c:pt idx="13">
                  <c:v>1.0</c:v>
                </c:pt>
                <c:pt idx="14">
                  <c:v>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6448784"/>
        <c:axId val="-2066452352"/>
      </c:scatterChart>
      <c:valAx>
        <c:axId val="-2066448784"/>
        <c:scaling>
          <c:orientation val="minMax"/>
          <c:max val="12.0"/>
          <c:min val="-2.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6452352"/>
        <c:crosses val="autoZero"/>
        <c:crossBetween val="midCat"/>
        <c:majorUnit val="1.0"/>
        <c:minorUnit val="1.0"/>
      </c:valAx>
      <c:valAx>
        <c:axId val="-2066452352"/>
        <c:scaling>
          <c:orientation val="minMax"/>
          <c:max val="11.0"/>
          <c:min val="-2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6448784"/>
        <c:crosses val="autoZero"/>
        <c:crossBetween val="midCat"/>
        <c:majorUnit val="1.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77874209158915"/>
          <c:y val="0.0528110994792701"/>
          <c:w val="0.921466166338583"/>
          <c:h val="0.81520523037802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spPr>
            <a:ln w="603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Sheet1!$A$2:$A$16</c:f>
              <c:numCache>
                <c:formatCode>General</c:formatCode>
                <c:ptCount val="15"/>
                <c:pt idx="0">
                  <c:v>-2.0</c:v>
                </c:pt>
                <c:pt idx="1">
                  <c:v>-1.0</c:v>
                </c:pt>
                <c:pt idx="2">
                  <c:v>0.0</c:v>
                </c:pt>
                <c:pt idx="3">
                  <c:v>1.0</c:v>
                </c:pt>
                <c:pt idx="4">
                  <c:v>2.0</c:v>
                </c:pt>
                <c:pt idx="5">
                  <c:v>3.0</c:v>
                </c:pt>
                <c:pt idx="6">
                  <c:v>4.0</c:v>
                </c:pt>
                <c:pt idx="7">
                  <c:v>5.0</c:v>
                </c:pt>
                <c:pt idx="8">
                  <c:v>6.0</c:v>
                </c:pt>
                <c:pt idx="9">
                  <c:v>7.0</c:v>
                </c:pt>
                <c:pt idx="10">
                  <c:v>8.0</c:v>
                </c:pt>
                <c:pt idx="11">
                  <c:v>9.0</c:v>
                </c:pt>
                <c:pt idx="12">
                  <c:v>10.0</c:v>
                </c:pt>
                <c:pt idx="13">
                  <c:v>11.0</c:v>
                </c:pt>
                <c:pt idx="14">
                  <c:v>12.0</c:v>
                </c:pt>
              </c:numCache>
            </c:numRef>
          </c:xVal>
          <c:yVal>
            <c:numRef>
              <c:f>Sheet1!$B$2:$B$16</c:f>
              <c:numCache>
                <c:formatCode>General</c:formatCode>
                <c:ptCount val="15"/>
                <c:pt idx="0">
                  <c:v>6.0</c:v>
                </c:pt>
                <c:pt idx="1">
                  <c:v>7.0</c:v>
                </c:pt>
                <c:pt idx="2">
                  <c:v>8.0</c:v>
                </c:pt>
                <c:pt idx="3">
                  <c:v>9.0</c:v>
                </c:pt>
                <c:pt idx="4">
                  <c:v>10.0</c:v>
                </c:pt>
                <c:pt idx="5">
                  <c:v>9.0</c:v>
                </c:pt>
                <c:pt idx="6">
                  <c:v>8.0</c:v>
                </c:pt>
                <c:pt idx="7">
                  <c:v>7.0</c:v>
                </c:pt>
                <c:pt idx="8">
                  <c:v>6.0</c:v>
                </c:pt>
                <c:pt idx="9">
                  <c:v>5.0</c:v>
                </c:pt>
                <c:pt idx="10">
                  <c:v>4.0</c:v>
                </c:pt>
                <c:pt idx="11">
                  <c:v>3.0</c:v>
                </c:pt>
                <c:pt idx="12">
                  <c:v>2.0</c:v>
                </c:pt>
                <c:pt idx="13">
                  <c:v>1.0</c:v>
                </c:pt>
                <c:pt idx="14">
                  <c:v>0.0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Y-Value 2</c:v>
                </c:pt>
              </c:strCache>
            </c:strRef>
          </c:tx>
          <c:spPr>
            <a:ln w="60325" cap="rnd">
              <a:solidFill>
                <a:srgbClr val="C00000"/>
              </a:solidFill>
              <a:round/>
              <a:tailEnd type="none"/>
            </a:ln>
            <a:effectLst/>
          </c:spPr>
          <c:marker>
            <c:symbol val="none"/>
          </c:marker>
          <c:xVal>
            <c:numRef>
              <c:f>Sheet1!$A$2:$A$16</c:f>
              <c:numCache>
                <c:formatCode>General</c:formatCode>
                <c:ptCount val="15"/>
                <c:pt idx="0">
                  <c:v>-2.0</c:v>
                </c:pt>
                <c:pt idx="1">
                  <c:v>-1.0</c:v>
                </c:pt>
                <c:pt idx="2">
                  <c:v>0.0</c:v>
                </c:pt>
                <c:pt idx="3">
                  <c:v>1.0</c:v>
                </c:pt>
                <c:pt idx="4">
                  <c:v>2.0</c:v>
                </c:pt>
                <c:pt idx="5">
                  <c:v>3.0</c:v>
                </c:pt>
                <c:pt idx="6">
                  <c:v>4.0</c:v>
                </c:pt>
                <c:pt idx="7">
                  <c:v>5.0</c:v>
                </c:pt>
                <c:pt idx="8">
                  <c:v>6.0</c:v>
                </c:pt>
                <c:pt idx="9">
                  <c:v>7.0</c:v>
                </c:pt>
                <c:pt idx="10">
                  <c:v>8.0</c:v>
                </c:pt>
                <c:pt idx="11">
                  <c:v>9.0</c:v>
                </c:pt>
                <c:pt idx="12">
                  <c:v>10.0</c:v>
                </c:pt>
                <c:pt idx="13">
                  <c:v>11.0</c:v>
                </c:pt>
                <c:pt idx="14">
                  <c:v>12.0</c:v>
                </c:pt>
              </c:numCache>
            </c:numRef>
          </c:xVal>
          <c:yVal>
            <c:numRef>
              <c:f>Sheet1!$C$2:$C$16</c:f>
              <c:numCache>
                <c:formatCode>General</c:formatCode>
                <c:ptCount val="15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Y-Value 3</c:v>
                </c:pt>
              </c:strCache>
            </c:strRef>
          </c:tx>
          <c:spPr>
            <a:ln w="60325" cap="rnd">
              <a:solidFill>
                <a:srgbClr val="C00000"/>
              </a:solidFill>
              <a:round/>
              <a:headEnd type="none"/>
              <a:tailEnd type="none"/>
            </a:ln>
            <a:effectLst/>
          </c:spPr>
          <c:marker>
            <c:symbol val="none"/>
          </c:marker>
          <c:xVal>
            <c:numRef>
              <c:f>Sheet1!$A$2:$A$16</c:f>
              <c:numCache>
                <c:formatCode>General</c:formatCode>
                <c:ptCount val="15"/>
                <c:pt idx="0">
                  <c:v>-2.0</c:v>
                </c:pt>
                <c:pt idx="1">
                  <c:v>-1.0</c:v>
                </c:pt>
                <c:pt idx="2">
                  <c:v>0.0</c:v>
                </c:pt>
                <c:pt idx="3">
                  <c:v>1.0</c:v>
                </c:pt>
                <c:pt idx="4">
                  <c:v>2.0</c:v>
                </c:pt>
                <c:pt idx="5">
                  <c:v>3.0</c:v>
                </c:pt>
                <c:pt idx="6">
                  <c:v>4.0</c:v>
                </c:pt>
                <c:pt idx="7">
                  <c:v>5.0</c:v>
                </c:pt>
                <c:pt idx="8">
                  <c:v>6.0</c:v>
                </c:pt>
                <c:pt idx="9">
                  <c:v>7.0</c:v>
                </c:pt>
                <c:pt idx="10">
                  <c:v>8.0</c:v>
                </c:pt>
                <c:pt idx="11">
                  <c:v>9.0</c:v>
                </c:pt>
                <c:pt idx="12">
                  <c:v>10.0</c:v>
                </c:pt>
                <c:pt idx="13">
                  <c:v>11.0</c:v>
                </c:pt>
                <c:pt idx="14">
                  <c:v>12.0</c:v>
                </c:pt>
              </c:numCache>
            </c:numRef>
          </c:xVal>
          <c:yVal>
            <c:numRef>
              <c:f>Sheet1!$D$2:$D$16</c:f>
              <c:numCache>
                <c:formatCode>General</c:formatCode>
                <c:ptCount val="15"/>
                <c:pt idx="4">
                  <c:v>-1.0</c:v>
                </c:pt>
                <c:pt idx="5">
                  <c:v>-1.0</c:v>
                </c:pt>
                <c:pt idx="6">
                  <c:v>-1.0</c:v>
                </c:pt>
                <c:pt idx="7">
                  <c:v>-1.0</c:v>
                </c:pt>
                <c:pt idx="8">
                  <c:v>-1.0</c:v>
                </c:pt>
                <c:pt idx="9">
                  <c:v>-1.0</c:v>
                </c:pt>
                <c:pt idx="10">
                  <c:v>-1.0</c:v>
                </c:pt>
                <c:pt idx="11">
                  <c:v>-1.0</c:v>
                </c:pt>
                <c:pt idx="12">
                  <c:v>-1.0</c:v>
                </c:pt>
                <c:pt idx="13">
                  <c:v>-1.0</c:v>
                </c:pt>
                <c:pt idx="14">
                  <c:v>-1.0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6535168"/>
        <c:axId val="-2066538800"/>
      </c:scatterChart>
      <c:valAx>
        <c:axId val="-2066535168"/>
        <c:scaling>
          <c:orientation val="minMax"/>
          <c:max val="12.0"/>
          <c:min val="-2.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6538800"/>
        <c:crosses val="autoZero"/>
        <c:crossBetween val="midCat"/>
        <c:majorUnit val="1.0"/>
        <c:minorUnit val="1.0"/>
      </c:valAx>
      <c:valAx>
        <c:axId val="-2066538800"/>
        <c:scaling>
          <c:orientation val="minMax"/>
          <c:max val="11.0"/>
          <c:min val="-2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6535168"/>
        <c:crosses val="autoZero"/>
        <c:crossBetween val="midCat"/>
        <c:majorUnit val="1.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77874209158915"/>
          <c:y val="0.0528110994792701"/>
          <c:w val="0.921466166338583"/>
          <c:h val="0.815205230378026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spPr>
            <a:ln w="603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Sheet1!$A$2:$A$25</c:f>
              <c:numCache>
                <c:formatCode>General</c:formatCode>
                <c:ptCount val="24"/>
                <c:pt idx="0">
                  <c:v>5.0</c:v>
                </c:pt>
                <c:pt idx="1">
                  <c:v>6.5</c:v>
                </c:pt>
                <c:pt idx="2">
                  <c:v>6.75</c:v>
                </c:pt>
                <c:pt idx="3">
                  <c:v>7.0</c:v>
                </c:pt>
                <c:pt idx="4">
                  <c:v>7.25</c:v>
                </c:pt>
                <c:pt idx="5">
                  <c:v>7.5</c:v>
                </c:pt>
                <c:pt idx="6">
                  <c:v>7.75</c:v>
                </c:pt>
                <c:pt idx="7">
                  <c:v>8.0</c:v>
                </c:pt>
                <c:pt idx="8">
                  <c:v>8.25</c:v>
                </c:pt>
                <c:pt idx="9">
                  <c:v>8.5</c:v>
                </c:pt>
                <c:pt idx="10">
                  <c:v>8.75</c:v>
                </c:pt>
                <c:pt idx="11">
                  <c:v>9.0</c:v>
                </c:pt>
                <c:pt idx="12">
                  <c:v>9.25</c:v>
                </c:pt>
                <c:pt idx="13">
                  <c:v>9.5</c:v>
                </c:pt>
                <c:pt idx="14">
                  <c:v>9.75</c:v>
                </c:pt>
                <c:pt idx="15">
                  <c:v>10.0</c:v>
                </c:pt>
                <c:pt idx="16">
                  <c:v>10.25</c:v>
                </c:pt>
                <c:pt idx="17">
                  <c:v>10.5</c:v>
                </c:pt>
                <c:pt idx="18">
                  <c:v>10.75</c:v>
                </c:pt>
                <c:pt idx="19">
                  <c:v>11.0</c:v>
                </c:pt>
                <c:pt idx="20">
                  <c:v>11.25</c:v>
                </c:pt>
                <c:pt idx="21">
                  <c:v>11.5</c:v>
                </c:pt>
                <c:pt idx="22">
                  <c:v>11.75</c:v>
                </c:pt>
                <c:pt idx="23">
                  <c:v>12.0</c:v>
                </c:pt>
              </c:numCache>
            </c:numRef>
          </c:xVal>
          <c:yVal>
            <c:numRef>
              <c:f>Sheet1!$B$2:$B$25</c:f>
              <c:numCache>
                <c:formatCode>General</c:formatCode>
                <c:ptCount val="24"/>
                <c:pt idx="1">
                  <c:v>-11.25</c:v>
                </c:pt>
                <c:pt idx="2">
                  <c:v>-9.0625</c:v>
                </c:pt>
                <c:pt idx="3">
                  <c:v>-7.0</c:v>
                </c:pt>
                <c:pt idx="4">
                  <c:v>-5.062499999999999</c:v>
                </c:pt>
                <c:pt idx="5">
                  <c:v>-3.25</c:v>
                </c:pt>
                <c:pt idx="6">
                  <c:v>-1.5625</c:v>
                </c:pt>
                <c:pt idx="7">
                  <c:v>0.0</c:v>
                </c:pt>
                <c:pt idx="8">
                  <c:v>1.4375</c:v>
                </c:pt>
                <c:pt idx="9">
                  <c:v>2.75</c:v>
                </c:pt>
                <c:pt idx="10">
                  <c:v>3.9375</c:v>
                </c:pt>
                <c:pt idx="11">
                  <c:v>5.0</c:v>
                </c:pt>
                <c:pt idx="12">
                  <c:v>5.9375</c:v>
                </c:pt>
                <c:pt idx="13">
                  <c:v>6.75</c:v>
                </c:pt>
                <c:pt idx="14">
                  <c:v>7.4375</c:v>
                </c:pt>
                <c:pt idx="15">
                  <c:v>8.0</c:v>
                </c:pt>
                <c:pt idx="16">
                  <c:v>8.4375</c:v>
                </c:pt>
                <c:pt idx="17">
                  <c:v>8.75</c:v>
                </c:pt>
                <c:pt idx="18">
                  <c:v>8.9375</c:v>
                </c:pt>
                <c:pt idx="19">
                  <c:v>9.0</c:v>
                </c:pt>
                <c:pt idx="20">
                  <c:v>8.9375</c:v>
                </c:pt>
                <c:pt idx="21">
                  <c:v>8.75</c:v>
                </c:pt>
                <c:pt idx="22">
                  <c:v>8.4375</c:v>
                </c:pt>
                <c:pt idx="23">
                  <c:v>8.0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6619568"/>
        <c:axId val="-2066623136"/>
      </c:scatterChart>
      <c:valAx>
        <c:axId val="-2066619568"/>
        <c:scaling>
          <c:orientation val="minMax"/>
          <c:max val="12.0"/>
          <c:min val="-2.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6623136"/>
        <c:crosses val="autoZero"/>
        <c:crossBetween val="midCat"/>
        <c:majorUnit val="1.0"/>
        <c:minorUnit val="1.0"/>
      </c:valAx>
      <c:valAx>
        <c:axId val="-2066623136"/>
        <c:scaling>
          <c:orientation val="minMax"/>
          <c:max val="12.0"/>
          <c:min val="-2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6619568"/>
        <c:crosses val="autoZero"/>
        <c:crossBetween val="midCat"/>
        <c:majorUnit val="1.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77874209158915"/>
          <c:y val="0.0528110994792701"/>
          <c:w val="0.921466166338583"/>
          <c:h val="0.815205230378026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spPr>
            <a:ln w="603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Sheet1!$A$2:$A$25</c:f>
              <c:numCache>
                <c:formatCode>General</c:formatCode>
                <c:ptCount val="24"/>
                <c:pt idx="0">
                  <c:v>5.0</c:v>
                </c:pt>
                <c:pt idx="1">
                  <c:v>6.5</c:v>
                </c:pt>
                <c:pt idx="2">
                  <c:v>6.75</c:v>
                </c:pt>
                <c:pt idx="3">
                  <c:v>7.0</c:v>
                </c:pt>
                <c:pt idx="4">
                  <c:v>7.25</c:v>
                </c:pt>
                <c:pt idx="5">
                  <c:v>7.5</c:v>
                </c:pt>
                <c:pt idx="6">
                  <c:v>7.75</c:v>
                </c:pt>
                <c:pt idx="7">
                  <c:v>8.0</c:v>
                </c:pt>
                <c:pt idx="8">
                  <c:v>8.25</c:v>
                </c:pt>
                <c:pt idx="9">
                  <c:v>8.5</c:v>
                </c:pt>
                <c:pt idx="10">
                  <c:v>8.75</c:v>
                </c:pt>
                <c:pt idx="11">
                  <c:v>9.0</c:v>
                </c:pt>
                <c:pt idx="12">
                  <c:v>9.25</c:v>
                </c:pt>
                <c:pt idx="13">
                  <c:v>9.5</c:v>
                </c:pt>
                <c:pt idx="14">
                  <c:v>9.75</c:v>
                </c:pt>
                <c:pt idx="15">
                  <c:v>10.0</c:v>
                </c:pt>
                <c:pt idx="16">
                  <c:v>10.25</c:v>
                </c:pt>
                <c:pt idx="17">
                  <c:v>10.5</c:v>
                </c:pt>
                <c:pt idx="18">
                  <c:v>10.75</c:v>
                </c:pt>
                <c:pt idx="19">
                  <c:v>11.0</c:v>
                </c:pt>
                <c:pt idx="20">
                  <c:v>11.25</c:v>
                </c:pt>
                <c:pt idx="21">
                  <c:v>11.5</c:v>
                </c:pt>
                <c:pt idx="22">
                  <c:v>11.75</c:v>
                </c:pt>
                <c:pt idx="23">
                  <c:v>12.0</c:v>
                </c:pt>
              </c:numCache>
            </c:numRef>
          </c:xVal>
          <c:yVal>
            <c:numRef>
              <c:f>Sheet1!$B$2:$B$25</c:f>
              <c:numCache>
                <c:formatCode>General</c:formatCode>
                <c:ptCount val="24"/>
                <c:pt idx="1">
                  <c:v>-11.25</c:v>
                </c:pt>
                <c:pt idx="2">
                  <c:v>-9.0625</c:v>
                </c:pt>
                <c:pt idx="3">
                  <c:v>-7.0</c:v>
                </c:pt>
                <c:pt idx="4">
                  <c:v>-5.062499999999998</c:v>
                </c:pt>
                <c:pt idx="5">
                  <c:v>-3.25</c:v>
                </c:pt>
                <c:pt idx="6">
                  <c:v>-1.5625</c:v>
                </c:pt>
                <c:pt idx="7">
                  <c:v>0.0</c:v>
                </c:pt>
                <c:pt idx="8">
                  <c:v>1.4375</c:v>
                </c:pt>
                <c:pt idx="9">
                  <c:v>2.75</c:v>
                </c:pt>
                <c:pt idx="10">
                  <c:v>3.9375</c:v>
                </c:pt>
                <c:pt idx="11">
                  <c:v>5.0</c:v>
                </c:pt>
                <c:pt idx="12">
                  <c:v>5.9375</c:v>
                </c:pt>
                <c:pt idx="13">
                  <c:v>6.75</c:v>
                </c:pt>
                <c:pt idx="14">
                  <c:v>7.4375</c:v>
                </c:pt>
                <c:pt idx="15">
                  <c:v>8.0</c:v>
                </c:pt>
                <c:pt idx="16">
                  <c:v>8.4375</c:v>
                </c:pt>
                <c:pt idx="17">
                  <c:v>8.75</c:v>
                </c:pt>
                <c:pt idx="18">
                  <c:v>8.9375</c:v>
                </c:pt>
                <c:pt idx="19">
                  <c:v>9.0</c:v>
                </c:pt>
                <c:pt idx="20">
                  <c:v>8.9375</c:v>
                </c:pt>
                <c:pt idx="21">
                  <c:v>8.75</c:v>
                </c:pt>
                <c:pt idx="22">
                  <c:v>8.4375</c:v>
                </c:pt>
                <c:pt idx="23">
                  <c:v>8.0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Y-Value 2</c:v>
                </c:pt>
              </c:strCache>
            </c:strRef>
          </c:tx>
          <c:spPr>
            <a:ln w="6032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Sheet1!$A$2:$A$25</c:f>
              <c:numCache>
                <c:formatCode>General</c:formatCode>
                <c:ptCount val="24"/>
                <c:pt idx="0">
                  <c:v>5.0</c:v>
                </c:pt>
                <c:pt idx="1">
                  <c:v>6.5</c:v>
                </c:pt>
                <c:pt idx="2">
                  <c:v>6.75</c:v>
                </c:pt>
                <c:pt idx="3">
                  <c:v>7.0</c:v>
                </c:pt>
                <c:pt idx="4">
                  <c:v>7.25</c:v>
                </c:pt>
                <c:pt idx="5">
                  <c:v>7.5</c:v>
                </c:pt>
                <c:pt idx="6">
                  <c:v>7.75</c:v>
                </c:pt>
                <c:pt idx="7">
                  <c:v>8.0</c:v>
                </c:pt>
                <c:pt idx="8">
                  <c:v>8.25</c:v>
                </c:pt>
                <c:pt idx="9">
                  <c:v>8.5</c:v>
                </c:pt>
                <c:pt idx="10">
                  <c:v>8.75</c:v>
                </c:pt>
                <c:pt idx="11">
                  <c:v>9.0</c:v>
                </c:pt>
                <c:pt idx="12">
                  <c:v>9.25</c:v>
                </c:pt>
                <c:pt idx="13">
                  <c:v>9.5</c:v>
                </c:pt>
                <c:pt idx="14">
                  <c:v>9.75</c:v>
                </c:pt>
                <c:pt idx="15">
                  <c:v>10.0</c:v>
                </c:pt>
                <c:pt idx="16">
                  <c:v>10.25</c:v>
                </c:pt>
                <c:pt idx="17">
                  <c:v>10.5</c:v>
                </c:pt>
                <c:pt idx="18">
                  <c:v>10.75</c:v>
                </c:pt>
                <c:pt idx="19">
                  <c:v>11.0</c:v>
                </c:pt>
                <c:pt idx="20">
                  <c:v>11.25</c:v>
                </c:pt>
                <c:pt idx="21">
                  <c:v>11.5</c:v>
                </c:pt>
                <c:pt idx="22">
                  <c:v>11.75</c:v>
                </c:pt>
                <c:pt idx="23">
                  <c:v>12.0</c:v>
                </c:pt>
              </c:numCache>
            </c:numRef>
          </c:xVal>
          <c:yVal>
            <c:numRef>
              <c:f>Sheet1!$C$2:$C$25</c:f>
              <c:numCache>
                <c:formatCode>General</c:formatCode>
                <c:ptCount val="24"/>
                <c:pt idx="0">
                  <c:v>12.0</c:v>
                </c:pt>
                <c:pt idx="1">
                  <c:v>9.0</c:v>
                </c:pt>
                <c:pt idx="2">
                  <c:v>8.5</c:v>
                </c:pt>
                <c:pt idx="3">
                  <c:v>8.0</c:v>
                </c:pt>
                <c:pt idx="4">
                  <c:v>7.5</c:v>
                </c:pt>
                <c:pt idx="5">
                  <c:v>7.0</c:v>
                </c:pt>
                <c:pt idx="6">
                  <c:v>6.5</c:v>
                </c:pt>
                <c:pt idx="7">
                  <c:v>6.0</c:v>
                </c:pt>
                <c:pt idx="8">
                  <c:v>5.5</c:v>
                </c:pt>
                <c:pt idx="9">
                  <c:v>5.0</c:v>
                </c:pt>
                <c:pt idx="10">
                  <c:v>4.5</c:v>
                </c:pt>
                <c:pt idx="11">
                  <c:v>4.0</c:v>
                </c:pt>
                <c:pt idx="12">
                  <c:v>3.5</c:v>
                </c:pt>
                <c:pt idx="13">
                  <c:v>3.0</c:v>
                </c:pt>
                <c:pt idx="14">
                  <c:v>2.5</c:v>
                </c:pt>
                <c:pt idx="15">
                  <c:v>2.0</c:v>
                </c:pt>
                <c:pt idx="16">
                  <c:v>1.5</c:v>
                </c:pt>
                <c:pt idx="17">
                  <c:v>1.0</c:v>
                </c:pt>
                <c:pt idx="18">
                  <c:v>0.5</c:v>
                </c:pt>
                <c:pt idx="19">
                  <c:v>0.0</c:v>
                </c:pt>
                <c:pt idx="20">
                  <c:v>-0.5</c:v>
                </c:pt>
                <c:pt idx="21">
                  <c:v>-1.0</c:v>
                </c:pt>
                <c:pt idx="22">
                  <c:v>-1.5</c:v>
                </c:pt>
                <c:pt idx="23">
                  <c:v>-2.0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6695696"/>
        <c:axId val="-2066699264"/>
      </c:scatterChart>
      <c:valAx>
        <c:axId val="-2066695696"/>
        <c:scaling>
          <c:orientation val="minMax"/>
          <c:max val="12.0"/>
          <c:min val="-2.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6699264"/>
        <c:crosses val="autoZero"/>
        <c:crossBetween val="midCat"/>
        <c:majorUnit val="1.0"/>
        <c:minorUnit val="1.0"/>
      </c:valAx>
      <c:valAx>
        <c:axId val="-2066699264"/>
        <c:scaling>
          <c:orientation val="minMax"/>
          <c:max val="12.0"/>
          <c:min val="-2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6695696"/>
        <c:crosses val="autoZero"/>
        <c:crossBetween val="midCat"/>
        <c:majorUnit val="1.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77874209158915"/>
          <c:y val="0.0528110994792701"/>
          <c:w val="0.921466166338583"/>
          <c:h val="0.815205230378026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spPr>
            <a:ln w="603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Sheet1!$A$2:$A$16</c:f>
              <c:numCache>
                <c:formatCode>General</c:formatCode>
                <c:ptCount val="15"/>
                <c:pt idx="0">
                  <c:v>-2.0</c:v>
                </c:pt>
                <c:pt idx="1">
                  <c:v>-1.0</c:v>
                </c:pt>
                <c:pt idx="2">
                  <c:v>0.0</c:v>
                </c:pt>
                <c:pt idx="3">
                  <c:v>1.0</c:v>
                </c:pt>
                <c:pt idx="4">
                  <c:v>2.0</c:v>
                </c:pt>
                <c:pt idx="5">
                  <c:v>3.0</c:v>
                </c:pt>
                <c:pt idx="6">
                  <c:v>4.0</c:v>
                </c:pt>
                <c:pt idx="7">
                  <c:v>5.0</c:v>
                </c:pt>
                <c:pt idx="8">
                  <c:v>6.0</c:v>
                </c:pt>
                <c:pt idx="9">
                  <c:v>7.0</c:v>
                </c:pt>
                <c:pt idx="10">
                  <c:v>8.0</c:v>
                </c:pt>
                <c:pt idx="11">
                  <c:v>9.0</c:v>
                </c:pt>
                <c:pt idx="12">
                  <c:v>10.0</c:v>
                </c:pt>
                <c:pt idx="13">
                  <c:v>11.0</c:v>
                </c:pt>
                <c:pt idx="14">
                  <c:v>12.0</c:v>
                </c:pt>
              </c:numCache>
            </c:numRef>
          </c:xVal>
          <c:yVal>
            <c:numRef>
              <c:f>Sheet1!$B$2:$B$16</c:f>
              <c:numCache>
                <c:formatCode>General</c:formatCode>
                <c:ptCount val="15"/>
                <c:pt idx="0">
                  <c:v>10.8</c:v>
                </c:pt>
                <c:pt idx="1">
                  <c:v>8.200000000000001</c:v>
                </c:pt>
                <c:pt idx="2">
                  <c:v>6.0</c:v>
                </c:pt>
                <c:pt idx="3">
                  <c:v>4.2</c:v>
                </c:pt>
                <c:pt idx="4">
                  <c:v>2.8</c:v>
                </c:pt>
                <c:pt idx="5">
                  <c:v>1.8</c:v>
                </c:pt>
                <c:pt idx="6">
                  <c:v>1.2</c:v>
                </c:pt>
                <c:pt idx="7">
                  <c:v>1.0</c:v>
                </c:pt>
                <c:pt idx="8">
                  <c:v>1.2</c:v>
                </c:pt>
                <c:pt idx="9">
                  <c:v>1.8</c:v>
                </c:pt>
                <c:pt idx="10">
                  <c:v>2.8</c:v>
                </c:pt>
                <c:pt idx="11">
                  <c:v>4.2</c:v>
                </c:pt>
                <c:pt idx="12">
                  <c:v>6.0</c:v>
                </c:pt>
                <c:pt idx="13">
                  <c:v>8.200000000000001</c:v>
                </c:pt>
                <c:pt idx="14">
                  <c:v>10.8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4150656"/>
        <c:axId val="-2064147088"/>
      </c:scatterChart>
      <c:valAx>
        <c:axId val="-2064150656"/>
        <c:scaling>
          <c:orientation val="minMax"/>
          <c:max val="12.0"/>
          <c:min val="-2.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4147088"/>
        <c:crosses val="autoZero"/>
        <c:crossBetween val="midCat"/>
        <c:majorUnit val="1.0"/>
        <c:minorUnit val="1.0"/>
      </c:valAx>
      <c:valAx>
        <c:axId val="-2064147088"/>
        <c:scaling>
          <c:orientation val="minMax"/>
          <c:max val="10.0"/>
          <c:min val="-2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4150656"/>
        <c:crosses val="autoZero"/>
        <c:crossBetween val="midCat"/>
        <c:majorUnit val="1.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0.3175</cdr:x>
      <cdr:y>0.66759</cdr:y>
    </cdr:from>
    <cdr:to>
      <cdr:x>0.33097</cdr:x>
      <cdr:y>0.69005</cdr:y>
    </cdr:to>
    <cdr:sp macro="" textlink="">
      <cdr:nvSpPr>
        <cdr:cNvPr id="5" name="Oval 4"/>
        <cdr:cNvSpPr/>
      </cdr:nvSpPr>
      <cdr:spPr>
        <a:xfrm xmlns:a="http://schemas.openxmlformats.org/drawingml/2006/main">
          <a:off x="3478042" y="4387557"/>
          <a:ext cx="147595" cy="147595"/>
        </a:xfrm>
        <a:prstGeom xmlns:a="http://schemas.openxmlformats.org/drawingml/2006/main" prst="ellipse">
          <a:avLst/>
        </a:prstGeom>
        <a:solidFill xmlns:a="http://schemas.openxmlformats.org/drawingml/2006/main">
          <a:schemeClr val="bg1"/>
        </a:solidFill>
        <a:ln xmlns:a="http://schemas.openxmlformats.org/drawingml/2006/main" w="38100">
          <a:solidFill>
            <a:srgbClr val="C0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0.31737</cdr:x>
      <cdr:y>0.79619</cdr:y>
    </cdr:from>
    <cdr:to>
      <cdr:x>0.33084</cdr:x>
      <cdr:y>0.81865</cdr:y>
    </cdr:to>
    <cdr:sp macro="" textlink="">
      <cdr:nvSpPr>
        <cdr:cNvPr id="6" name="Oval 5"/>
        <cdr:cNvSpPr/>
      </cdr:nvSpPr>
      <cdr:spPr>
        <a:xfrm xmlns:a="http://schemas.openxmlformats.org/drawingml/2006/main">
          <a:off x="3476615" y="5232762"/>
          <a:ext cx="147595" cy="147595"/>
        </a:xfrm>
        <a:prstGeom xmlns:a="http://schemas.openxmlformats.org/drawingml/2006/main" prst="ellipse">
          <a:avLst/>
        </a:prstGeom>
        <a:solidFill xmlns:a="http://schemas.openxmlformats.org/drawingml/2006/main">
          <a:schemeClr val="bg1"/>
        </a:solidFill>
        <a:ln xmlns:a="http://schemas.openxmlformats.org/drawingml/2006/main" w="38100">
          <a:solidFill>
            <a:srgbClr val="C0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E9385-0DE9-2448-8B0D-51DD29647F69}" type="datetimeFigureOut">
              <a:rPr lang="en-US" smtClean="0"/>
              <a:t>12/2/15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B301C-77A8-EC42-8FF7-5C9C21E7C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28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2CE2-679A-1243-BEBE-D7E13EC3190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E11A-234B-8241-858B-F637D2C6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0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2CE2-679A-1243-BEBE-D7E13EC3190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E11A-234B-8241-858B-F637D2C6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68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2CE2-679A-1243-BEBE-D7E13EC3190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E11A-234B-8241-858B-F637D2C6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44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2CE2-679A-1243-BEBE-D7E13EC3190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E11A-234B-8241-858B-F637D2C6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2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2CE2-679A-1243-BEBE-D7E13EC3190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E11A-234B-8241-858B-F637D2C6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2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2CE2-679A-1243-BEBE-D7E13EC3190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E11A-234B-8241-858B-F637D2C6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1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2CE2-679A-1243-BEBE-D7E13EC3190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E11A-234B-8241-858B-F637D2C6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91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2CE2-679A-1243-BEBE-D7E13EC3190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E11A-234B-8241-858B-F637D2C6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52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2CE2-679A-1243-BEBE-D7E13EC3190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E11A-234B-8241-858B-F637D2C6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20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2CE2-679A-1243-BEBE-D7E13EC3190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E11A-234B-8241-858B-F637D2C6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9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2CE2-679A-1243-BEBE-D7E13EC3190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E11A-234B-8241-858B-F637D2C6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79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02CE2-679A-1243-BEBE-D7E13EC3190F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7E11A-234B-8241-858B-F637D2C61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3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4" Type="http://schemas.openxmlformats.org/officeDocument/2006/relationships/image" Target="../media/image16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4" Type="http://schemas.openxmlformats.org/officeDocument/2006/relationships/image" Target="../media/image16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4" Type="http://schemas.openxmlformats.org/officeDocument/2006/relationships/image" Target="../media/image20.png"/><Relationship Id="rId5" Type="http://schemas.openxmlformats.org/officeDocument/2006/relationships/image" Target="../media/image33.png"/><Relationship Id="rId6" Type="http://schemas.openxmlformats.org/officeDocument/2006/relationships/image" Target="../media/image16.png"/><Relationship Id="rId7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4" Type="http://schemas.openxmlformats.org/officeDocument/2006/relationships/image" Target="../media/image20.png"/><Relationship Id="rId5" Type="http://schemas.openxmlformats.org/officeDocument/2006/relationships/image" Target="../media/image33.png"/><Relationship Id="rId6" Type="http://schemas.openxmlformats.org/officeDocument/2006/relationships/image" Target="../media/image16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9.png"/><Relationship Id="rId5" Type="http://schemas.openxmlformats.org/officeDocument/2006/relationships/image" Target="../media/image10.png"/><Relationship Id="rId6" Type="http://schemas.openxmlformats.org/officeDocument/2006/relationships/image" Target="../media/image21.png"/><Relationship Id="rId7" Type="http://schemas.openxmlformats.org/officeDocument/2006/relationships/image" Target="../media/image11.png"/><Relationship Id="rId8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4" Type="http://schemas.openxmlformats.org/officeDocument/2006/relationships/image" Target="../media/image16.png"/><Relationship Id="rId5" Type="http://schemas.openxmlformats.org/officeDocument/2006/relationships/image" Target="../media/image18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4" Type="http://schemas.openxmlformats.org/officeDocument/2006/relationships/image" Target="../media/image20.png"/><Relationship Id="rId5" Type="http://schemas.openxmlformats.org/officeDocument/2006/relationships/image" Target="../media/image18.png"/><Relationship Id="rId6" Type="http://schemas.openxmlformats.org/officeDocument/2006/relationships/image" Target="../media/image14.png"/><Relationship Id="rId7" Type="http://schemas.openxmlformats.org/officeDocument/2006/relationships/image" Target="../media/image22.png"/><Relationship Id="rId8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2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5563"/>
            <a:ext cx="9144000" cy="920750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latin typeface="Arial" charset="0"/>
                <a:ea typeface="Arial" charset="0"/>
                <a:cs typeface="Arial" charset="0"/>
              </a:rPr>
              <a:t>Group Work: Intro to Constrained Optimization</a:t>
            </a:r>
            <a:endParaRPr lang="en-US" sz="5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0" y="3031066"/>
            <a:ext cx="9144000" cy="24628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Optimization with one choice variable</a:t>
            </a:r>
          </a:p>
          <a:p>
            <a:endParaRPr lang="en-US" sz="4400" dirty="0"/>
          </a:p>
          <a:p>
            <a:r>
              <a:rPr lang="en-US" sz="4400" dirty="0" smtClean="0"/>
              <a:t>Optimization with two choice variables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078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31334" y="642938"/>
            <a:ext cx="1439334" cy="5328713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95435" y="1000126"/>
            <a:ext cx="1439334" cy="497152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72382" y="285751"/>
            <a:ext cx="11306176" cy="6572250"/>
            <a:chOff x="1484588" y="1690689"/>
            <a:chExt cx="5344838" cy="5108195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" name="Chart 2"/>
                <p:cNvGraphicFramePr/>
                <p:nvPr/>
              </p:nvGraphicFramePr>
              <p:xfrm>
                <a:off x="1484588" y="1690689"/>
                <a:ext cx="5178549" cy="5108195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</mc:Choice>
          <mc:Fallback xmlns="">
            <p:graphicFrame>
              <p:nvGraphicFramePr>
                <p:cNvPr id="3" name="Chart 2"/>
                <p:cNvGraphicFramePr/>
                <p:nvPr/>
              </p:nvGraphicFramePr>
              <p:xfrm>
                <a:off x="1484588" y="1690689"/>
                <a:ext cx="5178549" cy="5108195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6532332" y="5234828"/>
                  <a:ext cx="297094" cy="3521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𝑥</m:t>
                        </m:r>
                      </m:oMath>
                    </m:oMathPara>
                  </a14:m>
                  <a:endParaRPr lang="en-US" sz="2400" baseline="300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2332" y="5234828"/>
                  <a:ext cx="297094" cy="35219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5"/>
              <p:cNvSpPr txBox="1">
                <a:spLocks/>
              </p:cNvSpPr>
              <p:nvPr/>
            </p:nvSpPr>
            <p:spPr>
              <a:xfrm>
                <a:off x="6959600" y="285750"/>
                <a:ext cx="4618957" cy="71437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/>
                </a:solidFill>
              </a:ln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𝑓</m:t>
                      </m:r>
                      <m:d>
                        <m:dPr>
                          <m:ctrlPr>
                            <a:rPr lang="en-US" sz="36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𝑥</m:t>
                          </m:r>
                        </m:e>
                      </m:d>
                      <m:r>
                        <a:rPr lang="en-US" sz="3600" i="1">
                          <a:latin typeface="Cambria Math" charset="0"/>
                          <a:ea typeface="Arial" charset="0"/>
                          <a:cs typeface="Arial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1+</m:t>
                      </m:r>
                      <m:box>
                        <m:boxPr>
                          <m:ctrlPr>
                            <a:rPr lang="uk-UA" sz="3600" i="1" smtClean="0"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uk-UA" sz="3600" i="1" smtClean="0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600" b="0" i="1" smtClean="0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5</m:t>
                              </m:r>
                            </m:den>
                          </m:f>
                        </m:e>
                      </m:box>
                      <m:d>
                        <m:dPr>
                          <m:ctrlPr>
                            <a:rPr lang="en-US" sz="36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𝑥</m:t>
                          </m:r>
                          <m:r>
                            <a:rPr lang="en-US" sz="36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−5</m:t>
                          </m:r>
                        </m:e>
                      </m:d>
                      <m:r>
                        <a:rPr lang="en-US" sz="3600" i="1" baseline="30000">
                          <a:latin typeface="Cambria Math" charset="0"/>
                          <a:ea typeface="Arial" charset="0"/>
                          <a:cs typeface="Arial" charset="0"/>
                        </a:rPr>
                        <m:t>2</m:t>
                      </m:r>
                    </m:oMath>
                  </m:oMathPara>
                </a14:m>
                <a:endParaRPr lang="en-US" sz="3600" baseline="30000" dirty="0"/>
              </a:p>
            </p:txBody>
          </p:sp>
        </mc:Choice>
        <mc:Fallback xmlns="">
          <p:sp>
            <p:nvSpPr>
              <p:cNvPr id="8" name="Content Placehold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600" y="285750"/>
                <a:ext cx="4618957" cy="71437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669979" y="2404452"/>
                <a:ext cx="870384" cy="4531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chemeClr val="accent2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chemeClr val="accent2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sz="2400" b="1" baseline="30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979" y="2404452"/>
                <a:ext cx="870384" cy="453137"/>
              </a:xfrm>
              <a:prstGeom prst="rect">
                <a:avLst/>
              </a:prstGeom>
              <a:blipFill rotWithShape="0">
                <a:blip r:embed="rId6"/>
                <a:stretch>
                  <a:fillRect l="-139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8721720" y="4330392"/>
                <a:ext cx="870384" cy="4531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𝒇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′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sz="2400" b="1" baseline="30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1720" y="4330392"/>
                <a:ext cx="870384" cy="453137"/>
              </a:xfrm>
              <a:prstGeom prst="rect">
                <a:avLst/>
              </a:prstGeom>
              <a:blipFill rotWithShape="0">
                <a:blip r:embed="rId7"/>
                <a:stretch>
                  <a:fillRect l="-6294" b="-2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896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31334" y="642938"/>
            <a:ext cx="1439334" cy="5328713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95435" y="1000126"/>
            <a:ext cx="1439334" cy="497152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72382" y="285751"/>
            <a:ext cx="11321184" cy="6572250"/>
            <a:chOff x="1484588" y="1690689"/>
            <a:chExt cx="5351933" cy="5108195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" name="Chart 2"/>
                <p:cNvGraphicFramePr/>
                <p:nvPr>
                  <p:extLst>
                    <p:ext uri="{D42A27DB-BD31-4B8C-83A1-F6EECF244321}">
                      <p14:modId xmlns:p14="http://schemas.microsoft.com/office/powerpoint/2010/main" val="2050975960"/>
                    </p:ext>
                  </p:extLst>
                </p:nvPr>
              </p:nvGraphicFramePr>
              <p:xfrm>
                <a:off x="1484588" y="1690689"/>
                <a:ext cx="5178549" cy="5108195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</mc:Choice>
          <mc:Fallback xmlns="">
            <p:graphicFrame>
              <p:nvGraphicFramePr>
                <p:cNvPr id="3" name="Chart 2"/>
                <p:cNvGraphicFramePr/>
                <p:nvPr>
                  <p:extLst>
                    <p:ext uri="{D42A27DB-BD31-4B8C-83A1-F6EECF244321}">
                      <p14:modId xmlns:p14="http://schemas.microsoft.com/office/powerpoint/2010/main" val="2050975960"/>
                    </p:ext>
                  </p:extLst>
                </p:nvPr>
              </p:nvGraphicFramePr>
              <p:xfrm>
                <a:off x="1484588" y="1690689"/>
                <a:ext cx="5178549" cy="5108195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6539427" y="5322210"/>
                  <a:ext cx="297094" cy="3521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𝑥</m:t>
                        </m:r>
                      </m:oMath>
                    </m:oMathPara>
                  </a14:m>
                  <a:endParaRPr lang="en-US" sz="2400" baseline="300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9427" y="5322210"/>
                  <a:ext cx="297094" cy="35219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5"/>
              <p:cNvSpPr txBox="1">
                <a:spLocks/>
              </p:cNvSpPr>
              <p:nvPr/>
            </p:nvSpPr>
            <p:spPr>
              <a:xfrm>
                <a:off x="6959600" y="285750"/>
                <a:ext cx="4618957" cy="71437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/>
                </a:solidFill>
              </a:ln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𝑓</m:t>
                      </m:r>
                      <m:d>
                        <m:dPr>
                          <m:ctrlPr>
                            <a:rPr lang="en-US" sz="36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𝑥</m:t>
                          </m:r>
                        </m:e>
                      </m:d>
                      <m:r>
                        <a:rPr lang="en-US" sz="3600" i="1">
                          <a:latin typeface="Cambria Math" charset="0"/>
                          <a:ea typeface="Arial" charset="0"/>
                          <a:cs typeface="Arial" charset="0"/>
                        </a:rPr>
                        <m:t>=</m:t>
                      </m:r>
                      <m:r>
                        <a:rPr lang="en-US" sz="360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1</m:t>
                      </m:r>
                      <m:r>
                        <a:rPr lang="en-US" sz="3600" b="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0−</m:t>
                      </m:r>
                      <m:r>
                        <a:rPr lang="en-US" sz="3600" b="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𝑥</m:t>
                      </m:r>
                    </m:oMath>
                  </m:oMathPara>
                </a14:m>
                <a:endParaRPr lang="en-US" sz="3600" baseline="30000" dirty="0"/>
              </a:p>
            </p:txBody>
          </p:sp>
        </mc:Choice>
        <mc:Fallback xmlns="">
          <p:sp>
            <p:nvSpPr>
              <p:cNvPr id="8" name="Content Placehold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600" y="285750"/>
                <a:ext cx="4618957" cy="71437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029620" y="1347646"/>
                <a:ext cx="870384" cy="4531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chemeClr val="accent2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chemeClr val="accent2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sz="2400" b="1" baseline="30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620" y="1347646"/>
                <a:ext cx="870384" cy="453137"/>
              </a:xfrm>
              <a:prstGeom prst="rect">
                <a:avLst/>
              </a:prstGeom>
              <a:blipFill rotWithShape="0">
                <a:blip r:embed="rId6"/>
                <a:stretch>
                  <a:fillRect l="-1399"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355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31334" y="642938"/>
            <a:ext cx="1439334" cy="5328713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95435" y="1000126"/>
            <a:ext cx="1439334" cy="497152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72382" y="285751"/>
            <a:ext cx="11321184" cy="6572250"/>
            <a:chOff x="1484588" y="1690689"/>
            <a:chExt cx="5351933" cy="5108195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" name="Chart 2"/>
                <p:cNvGraphicFramePr/>
                <p:nvPr>
                  <p:extLst>
                    <p:ext uri="{D42A27DB-BD31-4B8C-83A1-F6EECF244321}">
                      <p14:modId xmlns:p14="http://schemas.microsoft.com/office/powerpoint/2010/main" val="985228404"/>
                    </p:ext>
                  </p:extLst>
                </p:nvPr>
              </p:nvGraphicFramePr>
              <p:xfrm>
                <a:off x="1484588" y="1690689"/>
                <a:ext cx="5178549" cy="5108195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</mc:Choice>
          <mc:Fallback xmlns="">
            <p:graphicFrame>
              <p:nvGraphicFramePr>
                <p:cNvPr id="3" name="Chart 2"/>
                <p:cNvGraphicFramePr/>
                <p:nvPr>
                  <p:extLst>
                    <p:ext uri="{D42A27DB-BD31-4B8C-83A1-F6EECF244321}">
                      <p14:modId xmlns:p14="http://schemas.microsoft.com/office/powerpoint/2010/main" val="985228404"/>
                    </p:ext>
                  </p:extLst>
                </p:nvPr>
              </p:nvGraphicFramePr>
              <p:xfrm>
                <a:off x="1484588" y="1690689"/>
                <a:ext cx="5178549" cy="5108195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6539427" y="5322210"/>
                  <a:ext cx="297094" cy="3521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𝑥</m:t>
                        </m:r>
                      </m:oMath>
                    </m:oMathPara>
                  </a14:m>
                  <a:endParaRPr lang="en-US" sz="2400" baseline="300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9427" y="5322210"/>
                  <a:ext cx="297094" cy="35219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5"/>
              <p:cNvSpPr txBox="1">
                <a:spLocks/>
              </p:cNvSpPr>
              <p:nvPr/>
            </p:nvSpPr>
            <p:spPr>
              <a:xfrm>
                <a:off x="6959600" y="285750"/>
                <a:ext cx="4618957" cy="71437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/>
                </a:solidFill>
              </a:ln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𝑓</m:t>
                      </m:r>
                      <m:d>
                        <m:dPr>
                          <m:ctrlPr>
                            <a:rPr lang="en-US" sz="36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𝑥</m:t>
                          </m:r>
                        </m:e>
                      </m:d>
                      <m:r>
                        <a:rPr lang="en-US" sz="3600" i="1">
                          <a:latin typeface="Cambria Math" charset="0"/>
                          <a:ea typeface="Arial" charset="0"/>
                          <a:cs typeface="Arial" charset="0"/>
                        </a:rPr>
                        <m:t>=</m:t>
                      </m:r>
                      <m:r>
                        <a:rPr lang="en-US" sz="360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1</m:t>
                      </m:r>
                      <m:r>
                        <a:rPr lang="en-US" sz="3600" b="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0−</m:t>
                      </m:r>
                      <m:r>
                        <a:rPr lang="en-US" sz="3600" b="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𝑥</m:t>
                      </m:r>
                    </m:oMath>
                  </m:oMathPara>
                </a14:m>
                <a:endParaRPr lang="en-US" sz="3600" baseline="30000" dirty="0"/>
              </a:p>
            </p:txBody>
          </p:sp>
        </mc:Choice>
        <mc:Fallback xmlns="">
          <p:sp>
            <p:nvSpPr>
              <p:cNvPr id="8" name="Content Placehold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600" y="285750"/>
                <a:ext cx="4618957" cy="71437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029620" y="1347646"/>
                <a:ext cx="870384" cy="4531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chemeClr val="accent2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chemeClr val="accent2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sz="2400" b="1" baseline="30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620" y="1347646"/>
                <a:ext cx="870384" cy="453137"/>
              </a:xfrm>
              <a:prstGeom prst="rect">
                <a:avLst/>
              </a:prstGeom>
              <a:blipFill rotWithShape="0">
                <a:blip r:embed="rId6"/>
                <a:stretch>
                  <a:fillRect l="-1399"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029620" y="5589566"/>
                <a:ext cx="870384" cy="4531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𝒇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′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sz="2400" b="1" baseline="30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620" y="5589566"/>
                <a:ext cx="870384" cy="453137"/>
              </a:xfrm>
              <a:prstGeom prst="rect">
                <a:avLst/>
              </a:prstGeom>
              <a:blipFill rotWithShape="0">
                <a:blip r:embed="rId7"/>
                <a:stretch>
                  <a:fillRect l="-6294" b="-22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044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31334" y="642938"/>
            <a:ext cx="1439334" cy="5328713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95435" y="1000126"/>
            <a:ext cx="1439334" cy="497152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72382" y="189801"/>
            <a:ext cx="10954417" cy="6668200"/>
            <a:chOff x="1484588" y="1616113"/>
            <a:chExt cx="5178549" cy="5182771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" name="Chart 2"/>
                <p:cNvGraphicFramePr/>
                <p:nvPr>
                  <p:extLst>
                    <p:ext uri="{D42A27DB-BD31-4B8C-83A1-F6EECF244321}">
                      <p14:modId xmlns:p14="http://schemas.microsoft.com/office/powerpoint/2010/main" val="75961259"/>
                    </p:ext>
                  </p:extLst>
                </p:nvPr>
              </p:nvGraphicFramePr>
              <p:xfrm>
                <a:off x="1484588" y="1690689"/>
                <a:ext cx="5178549" cy="5108195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</mc:Choice>
          <mc:Fallback xmlns="">
            <p:graphicFrame>
              <p:nvGraphicFramePr>
                <p:cNvPr id="3" name="Chart 2"/>
                <p:cNvGraphicFramePr/>
                <p:nvPr>
                  <p:extLst>
                    <p:ext uri="{D42A27DB-BD31-4B8C-83A1-F6EECF244321}">
                      <p14:modId xmlns:p14="http://schemas.microsoft.com/office/powerpoint/2010/main" val="75961259"/>
                    </p:ext>
                  </p:extLst>
                </p:nvPr>
              </p:nvGraphicFramePr>
              <p:xfrm>
                <a:off x="1484588" y="1690689"/>
                <a:ext cx="5178549" cy="5108195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2300406" y="1616113"/>
                  <a:ext cx="411462" cy="35219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2400" baseline="30000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0406" y="1616113"/>
                  <a:ext cx="411462" cy="35219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99" b="-216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5"/>
              <p:cNvSpPr txBox="1">
                <a:spLocks/>
              </p:cNvSpPr>
              <p:nvPr/>
            </p:nvSpPr>
            <p:spPr>
              <a:xfrm>
                <a:off x="6959600" y="285750"/>
                <a:ext cx="4618957" cy="71437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/>
                </a:solidFill>
              </a:ln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𝑓</m:t>
                      </m:r>
                      <m:d>
                        <m:dPr>
                          <m:ctrlPr>
                            <a:rPr lang="en-US" sz="36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𝑥</m:t>
                          </m:r>
                        </m:e>
                      </m:d>
                      <m:r>
                        <a:rPr lang="en-US" sz="3600" i="1">
                          <a:latin typeface="Cambria Math" charset="0"/>
                          <a:ea typeface="Arial" charset="0"/>
                          <a:cs typeface="Arial" charset="0"/>
                        </a:rPr>
                        <m:t>=</m:t>
                      </m:r>
                      <m:r>
                        <a:rPr lang="en-US" sz="360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3</m:t>
                      </m:r>
                    </m:oMath>
                  </m:oMathPara>
                </a14:m>
                <a:endParaRPr lang="en-US" sz="3600" baseline="30000" dirty="0"/>
              </a:p>
            </p:txBody>
          </p:sp>
        </mc:Choice>
        <mc:Fallback xmlns="">
          <p:sp>
            <p:nvSpPr>
              <p:cNvPr id="8" name="Content Placehold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600" y="285750"/>
                <a:ext cx="4618957" cy="71437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965110" y="4958099"/>
                <a:ext cx="628456" cy="453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𝑥</m:t>
                      </m:r>
                    </m:oMath>
                  </m:oMathPara>
                </a14:m>
                <a:endParaRPr lang="en-US" sz="2400" baseline="30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5110" y="4958099"/>
                <a:ext cx="628456" cy="45313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8833886" y="3633645"/>
                <a:ext cx="870384" cy="4531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chemeClr val="accent2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chemeClr val="accent2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sz="2400" b="1" baseline="30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886" y="3633645"/>
                <a:ext cx="870384" cy="453137"/>
              </a:xfrm>
              <a:prstGeom prst="rect">
                <a:avLst/>
              </a:prstGeom>
              <a:blipFill rotWithShape="0">
                <a:blip r:embed="rId7"/>
                <a:stretch>
                  <a:fillRect l="-699"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341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31334" y="642938"/>
            <a:ext cx="1439334" cy="5328713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95435" y="1000126"/>
            <a:ext cx="1439334" cy="497152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72382" y="189801"/>
            <a:ext cx="10954417" cy="6668200"/>
            <a:chOff x="1484588" y="1616113"/>
            <a:chExt cx="5178549" cy="5182771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" name="Chart 2"/>
                <p:cNvGraphicFramePr/>
                <p:nvPr>
                  <p:extLst>
                    <p:ext uri="{D42A27DB-BD31-4B8C-83A1-F6EECF244321}">
                      <p14:modId xmlns:p14="http://schemas.microsoft.com/office/powerpoint/2010/main" val="375821758"/>
                    </p:ext>
                  </p:extLst>
                </p:nvPr>
              </p:nvGraphicFramePr>
              <p:xfrm>
                <a:off x="1484588" y="1690689"/>
                <a:ext cx="5178549" cy="5108195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</mc:Choice>
          <mc:Fallback xmlns="">
            <p:graphicFrame>
              <p:nvGraphicFramePr>
                <p:cNvPr id="3" name="Chart 2"/>
                <p:cNvGraphicFramePr/>
                <p:nvPr>
                  <p:extLst>
                    <p:ext uri="{D42A27DB-BD31-4B8C-83A1-F6EECF244321}">
                      <p14:modId xmlns:p14="http://schemas.microsoft.com/office/powerpoint/2010/main" val="375821758"/>
                    </p:ext>
                  </p:extLst>
                </p:nvPr>
              </p:nvGraphicFramePr>
              <p:xfrm>
                <a:off x="1484588" y="1690689"/>
                <a:ext cx="5178549" cy="5108195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2300406" y="1616113"/>
                  <a:ext cx="411462" cy="35219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2400" baseline="30000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0406" y="1616113"/>
                  <a:ext cx="411462" cy="35219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99" b="-216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5"/>
              <p:cNvSpPr txBox="1">
                <a:spLocks/>
              </p:cNvSpPr>
              <p:nvPr/>
            </p:nvSpPr>
            <p:spPr>
              <a:xfrm>
                <a:off x="6959600" y="285750"/>
                <a:ext cx="4618957" cy="71437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/>
                </a:solidFill>
              </a:ln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𝑓</m:t>
                      </m:r>
                      <m:d>
                        <m:dPr>
                          <m:ctrlPr>
                            <a:rPr lang="en-US" sz="36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𝑥</m:t>
                          </m:r>
                        </m:e>
                      </m:d>
                      <m:r>
                        <a:rPr lang="en-US" sz="3600" i="1">
                          <a:latin typeface="Cambria Math" charset="0"/>
                          <a:ea typeface="Arial" charset="0"/>
                          <a:cs typeface="Arial" charset="0"/>
                        </a:rPr>
                        <m:t>=</m:t>
                      </m:r>
                      <m:r>
                        <a:rPr lang="en-US" sz="360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3</m:t>
                      </m:r>
                    </m:oMath>
                  </m:oMathPara>
                </a14:m>
                <a:endParaRPr lang="en-US" sz="3600" baseline="30000" dirty="0"/>
              </a:p>
            </p:txBody>
          </p:sp>
        </mc:Choice>
        <mc:Fallback xmlns="">
          <p:sp>
            <p:nvSpPr>
              <p:cNvPr id="8" name="Content Placehold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600" y="285750"/>
                <a:ext cx="4618957" cy="71437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965110" y="4958099"/>
                <a:ext cx="628456" cy="453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𝑥</m:t>
                      </m:r>
                    </m:oMath>
                  </m:oMathPara>
                </a14:m>
                <a:endParaRPr lang="en-US" sz="2400" baseline="30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5110" y="4958099"/>
                <a:ext cx="628456" cy="45313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8833886" y="3633645"/>
                <a:ext cx="870384" cy="4531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chemeClr val="accent2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chemeClr val="accent2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sz="2400" b="1" baseline="30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886" y="3633645"/>
                <a:ext cx="870384" cy="453137"/>
              </a:xfrm>
              <a:prstGeom prst="rect">
                <a:avLst/>
              </a:prstGeom>
              <a:blipFill rotWithShape="0">
                <a:blip r:embed="rId7"/>
                <a:stretch>
                  <a:fillRect l="-699"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8833886" y="5184667"/>
                <a:ext cx="870384" cy="4531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𝒇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′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sz="2400" b="1" baseline="30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886" y="5184667"/>
                <a:ext cx="870384" cy="453137"/>
              </a:xfrm>
              <a:prstGeom prst="rect">
                <a:avLst/>
              </a:prstGeom>
              <a:blipFill rotWithShape="0">
                <a:blip r:embed="rId8"/>
                <a:stretch>
                  <a:fillRect l="-6294" b="-22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42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20750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latin typeface="Arial" charset="0"/>
                <a:ea typeface="Arial" charset="0"/>
                <a:cs typeface="Arial" charset="0"/>
              </a:rPr>
              <a:t>Group Work, Question 2</a:t>
            </a:r>
            <a:endParaRPr lang="en-US" sz="5400" b="1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2"/>
              <p:cNvSpPr txBox="1">
                <a:spLocks/>
              </p:cNvSpPr>
              <p:nvPr/>
            </p:nvSpPr>
            <p:spPr>
              <a:xfrm>
                <a:off x="0" y="2525843"/>
                <a:ext cx="12192000" cy="37749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2200"/>
                  </a:spcBef>
                </a:pPr>
                <a:r>
                  <a:rPr lang="en-US" sz="4400" b="1" dirty="0" smtClean="0">
                    <a:latin typeface="Arial" charset="0"/>
                    <a:ea typeface="Arial" charset="0"/>
                    <a:cs typeface="Arial" charset="0"/>
                  </a:rPr>
                  <a:t>Under what conditions </a:t>
                </a:r>
                <a:r>
                  <a:rPr lang="en-US" sz="4400" dirty="0" smtClean="0">
                    <a:latin typeface="Arial" charset="0"/>
                    <a:ea typeface="Arial" charset="0"/>
                    <a:cs typeface="Arial" charset="0"/>
                  </a:rPr>
                  <a:t>does setting</a:t>
                </a:r>
                <a:br>
                  <a:rPr lang="en-US" sz="4400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lang="en-US" sz="4400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400" i="1" dirty="0" smtClean="0">
                        <a:latin typeface="Cambria Math" charset="0"/>
                        <a:ea typeface="Arial" charset="0"/>
                        <a:cs typeface="Arial" charset="0"/>
                      </a:rPr>
                      <m:t>𝑓</m:t>
                    </m:r>
                    <m:r>
                      <a:rPr lang="en-US" sz="4400" b="0" i="1" dirty="0" smtClean="0">
                        <a:latin typeface="Cambria Math" charset="0"/>
                        <a:ea typeface="Arial" charset="0"/>
                        <a:cs typeface="Arial" charset="0"/>
                      </a:rPr>
                      <m:t>′</m:t>
                    </m:r>
                    <m:r>
                      <a:rPr lang="en-US" sz="4400" i="1" dirty="0" smtClean="0"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lang="en-US" sz="4400" i="1" dirty="0" smtClean="0">
                        <a:latin typeface="Cambria Math" charset="0"/>
                        <a:ea typeface="Arial" charset="0"/>
                        <a:cs typeface="Arial" charset="0"/>
                      </a:rPr>
                      <m:t>𝑥</m:t>
                    </m:r>
                    <m:r>
                      <a:rPr lang="en-US" sz="4400" i="1" dirty="0" smtClean="0">
                        <a:latin typeface="Cambria Math" charset="0"/>
                        <a:ea typeface="Arial" charset="0"/>
                        <a:cs typeface="Arial" charset="0"/>
                      </a:rPr>
                      <m:t>)=0 </m:t>
                    </m:r>
                  </m:oMath>
                </a14:m>
                <a:r>
                  <a:rPr lang="en-US" sz="4400" dirty="0" smtClean="0">
                    <a:latin typeface="Arial" charset="0"/>
                    <a:ea typeface="Arial" charset="0"/>
                    <a:cs typeface="Arial" charset="0"/>
                  </a:rPr>
                  <a:t>find the “optimal” value of </a:t>
                </a:r>
                <a14:m>
                  <m:oMath xmlns:m="http://schemas.openxmlformats.org/officeDocument/2006/math">
                    <m:r>
                      <a:rPr lang="en-US" sz="4400" i="1" dirty="0">
                        <a:latin typeface="Cambria Math" charset="0"/>
                        <a:ea typeface="Arial" charset="0"/>
                        <a:cs typeface="Arial" charset="0"/>
                      </a:rPr>
                      <m:t>𝑥</m:t>
                    </m:r>
                  </m:oMath>
                </a14:m>
                <a:r>
                  <a:rPr lang="en-US" sz="4400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br>
                  <a:rPr lang="en-US" sz="4400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lang="en-US" sz="4400" dirty="0" smtClean="0">
                    <a:latin typeface="Arial" charset="0"/>
                    <a:ea typeface="Arial" charset="0"/>
                    <a:cs typeface="Arial" charset="0"/>
                  </a:rPr>
                  <a:t>in the domain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charset="0"/>
                        <a:ea typeface="Arial" charset="0"/>
                        <a:cs typeface="Arial" charset="0"/>
                      </a:rPr>
                      <m:t>0</m:t>
                    </m:r>
                    <m:r>
                      <a:rPr lang="en-US" sz="4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4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4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≤10</m:t>
                    </m:r>
                  </m:oMath>
                </a14:m>
                <a:r>
                  <a:rPr lang="en-US" sz="4400" dirty="0" smtClean="0">
                    <a:latin typeface="Arial" charset="0"/>
                    <a:ea typeface="Arial" charset="0"/>
                    <a:cs typeface="Arial" charset="0"/>
                  </a:rPr>
                  <a:t>?</a:t>
                </a:r>
              </a:p>
              <a:p>
                <a:pPr>
                  <a:spcBef>
                    <a:spcPts val="2200"/>
                  </a:spcBef>
                </a:pPr>
                <a:r>
                  <a:rPr lang="en-US" sz="4400" dirty="0" smtClean="0">
                    <a:latin typeface="Arial" charset="0"/>
                    <a:ea typeface="Arial" charset="0"/>
                    <a:cs typeface="Arial" charset="0"/>
                  </a:rPr>
                  <a:t>If those conditions aren’t met,</a:t>
                </a:r>
                <a:br>
                  <a:rPr lang="en-US" sz="4400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lang="en-US" sz="4400" dirty="0" smtClean="0">
                    <a:latin typeface="Arial" charset="0"/>
                    <a:ea typeface="Arial" charset="0"/>
                    <a:cs typeface="Arial" charset="0"/>
                  </a:rPr>
                  <a:t> how do you find the optimal </a:t>
                </a:r>
                <a14:m>
                  <m:oMath xmlns:m="http://schemas.openxmlformats.org/officeDocument/2006/math">
                    <m:r>
                      <a:rPr lang="en-US" sz="4400" i="1" dirty="0" smtClean="0">
                        <a:latin typeface="Cambria Math" charset="0"/>
                        <a:ea typeface="Arial" charset="0"/>
                        <a:cs typeface="Arial" charset="0"/>
                      </a:rPr>
                      <m:t>𝑥</m:t>
                    </m:r>
                  </m:oMath>
                </a14:m>
                <a:r>
                  <a:rPr lang="en-US" sz="4400" dirty="0" smtClean="0">
                    <a:latin typeface="Arial" charset="0"/>
                    <a:ea typeface="Arial" charset="0"/>
                    <a:cs typeface="Arial" charset="0"/>
                  </a:rPr>
                  <a:t>?</a:t>
                </a:r>
                <a:endParaRPr lang="en-US" sz="44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4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25843"/>
                <a:ext cx="12192000" cy="3774945"/>
              </a:xfrm>
              <a:prstGeom prst="rect">
                <a:avLst/>
              </a:prstGeom>
              <a:blipFill rotWithShape="0">
                <a:blip r:embed="rId2"/>
                <a:stretch>
                  <a:fillRect t="-5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125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think about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“</a:t>
                </a:r>
                <a:r>
                  <a:rPr lang="en-US" b="1" dirty="0" smtClean="0"/>
                  <a:t>Smooth</a:t>
                </a:r>
                <a:r>
                  <a:rPr lang="en-US" dirty="0" smtClean="0"/>
                  <a:t>” = continuous and continuously differentiable</a:t>
                </a:r>
              </a:p>
              <a:p>
                <a:r>
                  <a:rPr lang="en-US" dirty="0" smtClean="0"/>
                  <a:t>“</a:t>
                </a:r>
                <a:r>
                  <a:rPr lang="en-US" b="1" dirty="0" smtClean="0"/>
                  <a:t>Kinked</a:t>
                </a:r>
                <a:r>
                  <a:rPr lang="en-US" dirty="0" smtClean="0"/>
                  <a:t>” = continuous but with discontinuities in the derivative</a:t>
                </a:r>
              </a:p>
              <a:p>
                <a:endParaRPr lang="en-US" dirty="0"/>
              </a:p>
              <a:p>
                <a:r>
                  <a:rPr lang="en-US" dirty="0" smtClean="0"/>
                  <a:t>“</a:t>
                </a:r>
                <a:r>
                  <a:rPr lang="en-US" b="1" dirty="0" smtClean="0"/>
                  <a:t>Interior solution</a:t>
                </a:r>
                <a:r>
                  <a:rPr lang="en-US" dirty="0" smtClean="0"/>
                  <a:t>” = in this case,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0&lt;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&lt;10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“</a:t>
                </a:r>
                <a:r>
                  <a:rPr lang="en-US" b="1" dirty="0" smtClean="0"/>
                  <a:t>Corner solution</a:t>
                </a:r>
                <a:r>
                  <a:rPr lang="en-US" dirty="0"/>
                  <a:t>” = </a:t>
                </a:r>
                <a:r>
                  <a:rPr lang="en-US" dirty="0" smtClean="0"/>
                  <a:t>in this case,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0</m:t>
                    </m:r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1</m:t>
                    </m:r>
                    <m:r>
                      <a:rPr lang="en-US" i="1">
                        <a:latin typeface="Cambria Math" charset="0"/>
                      </a:rPr>
                      <m:t>0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“</a:t>
                </a:r>
                <a:r>
                  <a:rPr lang="en-US" b="1" dirty="0" smtClean="0"/>
                  <a:t>Unique solution</a:t>
                </a:r>
                <a:r>
                  <a:rPr lang="en-US" dirty="0" smtClean="0"/>
                  <a:t>” = only one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dirty="0" smtClean="0"/>
                  <a:t> maximizes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𝑓</m:t>
                    </m:r>
                    <m:r>
                      <a:rPr lang="en-US" i="1" dirty="0" smtClean="0">
                        <a:latin typeface="Cambria Math" charset="0"/>
                      </a:rPr>
                      <m:t>(</m:t>
                    </m:r>
                    <m:r>
                      <a:rPr lang="en-US" i="1" dirty="0" smtClean="0">
                        <a:latin typeface="Cambria Math" charset="0"/>
                      </a:rPr>
                      <m:t>𝑥</m:t>
                    </m:r>
                    <m:r>
                      <a:rPr lang="en-US" i="1" dirty="0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“</a:t>
                </a:r>
                <a:r>
                  <a:rPr lang="en-US" b="1" dirty="0" smtClean="0"/>
                  <a:t>Indeterminate solution</a:t>
                </a:r>
                <a:r>
                  <a:rPr lang="en-US" dirty="0" smtClean="0"/>
                  <a:t>” </a:t>
                </a:r>
                <a:r>
                  <a:rPr lang="en-US" dirty="0"/>
                  <a:t>= </a:t>
                </a:r>
                <a:r>
                  <a:rPr lang="en-US" dirty="0" smtClean="0"/>
                  <a:t>many values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maximize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𝑓</m:t>
                    </m:r>
                    <m:r>
                      <a:rPr lang="en-US" i="1" dirty="0">
                        <a:latin typeface="Cambria Math" charset="0"/>
                      </a:rPr>
                      <m:t>(</m:t>
                    </m:r>
                    <m:r>
                      <a:rPr lang="en-US" i="1" dirty="0">
                        <a:latin typeface="Cambria Math" charset="0"/>
                      </a:rPr>
                      <m:t>𝑥</m:t>
                    </m:r>
                    <m:r>
                      <a:rPr lang="en-US" i="1" dirty="0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91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0" dirty="0" smtClean="0"/>
                  <a:t>Setting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dirty="0" smtClean="0"/>
                  <a:t> finds the solution if</a:t>
                </a:r>
                <a:r>
                  <a:rPr lang="is-IS" dirty="0" smtClean="0"/>
                  <a:t>…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sz="4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4000" dirty="0" smtClean="0"/>
                  <a:t> is “smooth,” meaning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charset="0"/>
                          </a:rPr>
                          <m:t>𝑓</m:t>
                        </m:r>
                      </m:e>
                      <m:sup>
                        <m:r>
                          <a:rPr lang="en-US" sz="4000" i="1">
                            <a:latin typeface="Cambria Math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40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4000" dirty="0" smtClean="0"/>
                  <a:t> is continuous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charset="0"/>
                          </a:rPr>
                          <m:t>𝑓</m:t>
                        </m:r>
                      </m:e>
                      <m:sup>
                        <m:r>
                          <a:rPr lang="en-US" sz="4000" i="1">
                            <a:latin typeface="Cambria Math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40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4000" dirty="0" smtClean="0"/>
                  <a:t> is monotonically </a:t>
                </a:r>
                <a:r>
                  <a:rPr lang="en-US" sz="4000" u="sng" dirty="0" smtClean="0"/>
                  <a:t>decreasing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charset="0"/>
                          </a:rPr>
                          <m:t>𝑓</m:t>
                        </m:r>
                      </m:e>
                      <m:sup>
                        <m:r>
                          <a:rPr lang="en-US" sz="4000" i="1">
                            <a:latin typeface="Cambria Math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40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charset="0"/>
                          </a:rPr>
                          <m:t>0</m:t>
                        </m:r>
                      </m:e>
                    </m:d>
                    <m:r>
                      <a:rPr lang="en-US" sz="4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  <m:r>
                      <a:rPr lang="en-US" sz="4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0</m:t>
                    </m:r>
                  </m:oMath>
                </a14:m>
                <a:r>
                  <a:rPr lang="en-US" sz="4000" dirty="0" smtClean="0"/>
                  <a:t>, and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charset="0"/>
                          </a:rPr>
                          <m:t>𝑓</m:t>
                        </m:r>
                      </m:e>
                      <m:sup>
                        <m:r>
                          <a:rPr lang="en-US" sz="4000" i="1">
                            <a:latin typeface="Cambria Math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40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charset="0"/>
                          </a:rPr>
                          <m:t>10</m:t>
                        </m:r>
                      </m:e>
                    </m:d>
                    <m:r>
                      <a:rPr lang="en-US" sz="4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4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0</m:t>
                    </m:r>
                  </m:oMath>
                </a14:m>
                <a:r>
                  <a:rPr lang="en-US" sz="4000" dirty="0" smtClean="0"/>
                  <a:t>.</a:t>
                </a:r>
                <a:endParaRPr lang="en-US" sz="4000" dirty="0"/>
              </a:p>
              <a:p>
                <a:endParaRPr lang="en-US" dirty="0" smtClean="0"/>
              </a:p>
              <a:p>
                <a:r>
                  <a:rPr lang="en-US" dirty="0" smtClean="0"/>
                  <a:t>Note </a:t>
                </a:r>
                <a:r>
                  <a:rPr lang="en-US" dirty="0"/>
                  <a:t>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𝑓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𝑥</m:t>
                    </m:r>
                    <m:r>
                      <a:rPr lang="en-US" i="1">
                        <a:latin typeface="Cambria Math" charset="0"/>
                      </a:rPr>
                      <m:t>)=3</m:t>
                    </m:r>
                  </m:oMath>
                </a14:m>
                <a:r>
                  <a:rPr lang="en-US" dirty="0"/>
                  <a:t> satisfies all of these </a:t>
                </a:r>
                <a:r>
                  <a:rPr lang="en-US" dirty="0" smtClean="0"/>
                  <a:t>conditions</a:t>
                </a:r>
                <a:r>
                  <a:rPr lang="is-IS" dirty="0" smtClean="0"/>
                  <a:t>…so not sufficient for uniqueness</a:t>
                </a:r>
                <a:r>
                  <a:rPr lang="en-US" dirty="0" smtClean="0"/>
                  <a:t>!</a:t>
                </a:r>
                <a:endParaRPr lang="en-US" dirty="0"/>
              </a:p>
              <a:p>
                <a:r>
                  <a:rPr lang="en-US" dirty="0" smtClean="0"/>
                  <a:t>The solution is </a:t>
                </a:r>
                <a:r>
                  <a:rPr lang="en-US" u="sng" dirty="0" smtClean="0"/>
                  <a:t>unique</a:t>
                </a:r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:r>
                  <a:rPr lang="en-US" u="sng" dirty="0" smtClean="0"/>
                  <a:t>strictly</a:t>
                </a:r>
                <a:r>
                  <a:rPr lang="en-US" dirty="0" smtClean="0"/>
                  <a:t> monotonically decreasing.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3501" b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063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595435" y="1000126"/>
            <a:ext cx="1439334" cy="497152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931334" y="642938"/>
            <a:ext cx="1439334" cy="5328713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Chart 2"/>
          <p:cNvGraphicFramePr/>
          <p:nvPr/>
        </p:nvGraphicFramePr>
        <p:xfrm>
          <a:off x="272382" y="285751"/>
          <a:ext cx="10954417" cy="6572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5"/>
              <p:cNvSpPr txBox="1">
                <a:spLocks/>
              </p:cNvSpPr>
              <p:nvPr/>
            </p:nvSpPr>
            <p:spPr>
              <a:xfrm>
                <a:off x="6959600" y="285750"/>
                <a:ext cx="4618957" cy="71437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/>
                </a:solidFill>
              </a:ln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𝑓</m:t>
                      </m:r>
                      <m:d>
                        <m:dPr>
                          <m:ctrlPr>
                            <a:rPr lang="en-US" sz="36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𝑥</m:t>
                          </m:r>
                        </m:e>
                      </m:d>
                      <m:r>
                        <a:rPr lang="en-US" sz="3600" i="1">
                          <a:latin typeface="Cambria Math" charset="0"/>
                          <a:ea typeface="Arial" charset="0"/>
                          <a:cs typeface="Arial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5+4</m:t>
                      </m:r>
                      <m:r>
                        <a:rPr lang="en-US" sz="3600" b="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−</m:t>
                      </m:r>
                      <m:r>
                        <a:rPr lang="en-US" sz="3600" i="1">
                          <a:latin typeface="Cambria Math" charset="0"/>
                          <a:ea typeface="Arial" charset="0"/>
                          <a:cs typeface="Arial" charset="0"/>
                        </a:rPr>
                        <m:t>𝑥</m:t>
                      </m:r>
                      <m:r>
                        <a:rPr lang="en-US" sz="3600" i="1" baseline="30000">
                          <a:latin typeface="Cambria Math" charset="0"/>
                          <a:ea typeface="Arial" charset="0"/>
                          <a:cs typeface="Arial" charset="0"/>
                        </a:rPr>
                        <m:t>2</m:t>
                      </m:r>
                    </m:oMath>
                  </m:oMathPara>
                </a14:m>
                <a:endParaRPr lang="en-US" sz="3600" baseline="30000" dirty="0"/>
              </a:p>
            </p:txBody>
          </p:sp>
        </mc:Choice>
        <mc:Fallback xmlns="">
          <p:sp>
            <p:nvSpPr>
              <p:cNvPr id="8" name="Content Placehold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600" y="285750"/>
                <a:ext cx="4618957" cy="7143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314397" y="1900068"/>
                <a:ext cx="870384" cy="4531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chemeClr val="accent2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chemeClr val="accent2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sz="2400" b="1" baseline="30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397" y="1900068"/>
                <a:ext cx="870384" cy="453137"/>
              </a:xfrm>
              <a:prstGeom prst="rect">
                <a:avLst/>
              </a:prstGeom>
              <a:blipFill rotWithShape="0">
                <a:blip r:embed="rId4"/>
                <a:stretch>
                  <a:fillRect l="-1399"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183554" y="5291946"/>
                <a:ext cx="870384" cy="4531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𝒇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′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sz="2400" b="1" baseline="30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554" y="5291946"/>
                <a:ext cx="870384" cy="453137"/>
              </a:xfrm>
              <a:prstGeom prst="rect">
                <a:avLst/>
              </a:prstGeom>
              <a:blipFill rotWithShape="0">
                <a:blip r:embed="rId5"/>
                <a:stretch>
                  <a:fillRect l="-6294" b="-24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0965110" y="3345307"/>
                <a:ext cx="628456" cy="453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𝑥</m:t>
                      </m:r>
                    </m:oMath>
                  </m:oMathPara>
                </a14:m>
                <a:endParaRPr lang="en-US" sz="2400" baseline="30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5110" y="3345307"/>
                <a:ext cx="628456" cy="45313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171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Other ways to find the solution...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z="4000" b="0" dirty="0" smtClean="0"/>
                  <a:t>If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sz="4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4000" dirty="0" smtClean="0"/>
                  <a:t> is monotonically </a:t>
                </a:r>
                <a:r>
                  <a:rPr lang="en-US" sz="4000" u="sng" dirty="0" smtClean="0"/>
                  <a:t>decreasing</a:t>
                </a:r>
                <a:r>
                  <a:rPr lang="en-US" sz="4000" dirty="0"/>
                  <a:t> </a:t>
                </a:r>
                <a:r>
                  <a:rPr lang="en-US" sz="4000" dirty="0" smtClean="0"/>
                  <a:t/>
                </a:r>
                <a:br>
                  <a:rPr lang="en-US" sz="4000" dirty="0" smtClean="0"/>
                </a:br>
                <a:r>
                  <a:rPr lang="en-US" sz="4000" dirty="0" smtClean="0"/>
                  <a:t>over </a:t>
                </a:r>
                <a:r>
                  <a:rPr lang="en-US" sz="4000" dirty="0">
                    <a:latin typeface="Arial" charset="0"/>
                    <a:ea typeface="Arial" charset="0"/>
                    <a:cs typeface="Arial" charset="0"/>
                  </a:rPr>
                  <a:t>the domain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charset="0"/>
                        <a:ea typeface="Arial" charset="0"/>
                        <a:cs typeface="Arial" charset="0"/>
                      </a:rPr>
                      <m:t>0</m:t>
                    </m:r>
                    <m:r>
                      <a:rPr lang="en-US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≤10</m:t>
                    </m:r>
                  </m:oMath>
                </a14:m>
                <a:r>
                  <a:rPr lang="en-US" sz="4000" dirty="0" smtClean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4000" b="0" i="1" smtClean="0">
                            <a:latin typeface="Cambria Math" charset="0"/>
                          </a:rPr>
                          <m:t>∗</m:t>
                        </m:r>
                      </m:sup>
                    </m:sSup>
                    <m:r>
                      <a:rPr lang="en-US" sz="4000" b="0" i="1" smtClean="0">
                        <a:latin typeface="Cambria Math" charset="0"/>
                      </a:rPr>
                      <m:t>=</m:t>
                    </m:r>
                    <m:r>
                      <a:rPr lang="en-US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0</m:t>
                    </m:r>
                  </m:oMath>
                </a14:m>
                <a:r>
                  <a:rPr lang="en-US" sz="4000" dirty="0" smtClean="0"/>
                  <a:t>.</a:t>
                </a:r>
              </a:p>
              <a:p>
                <a:endParaRPr lang="en-US" sz="4000" dirty="0" smtClean="0"/>
              </a:p>
              <a:p>
                <a:r>
                  <a:rPr lang="en-US" sz="4000" dirty="0" smtClean="0"/>
                  <a:t>If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sz="40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4000" dirty="0"/>
                  <a:t> is monotonically </a:t>
                </a:r>
                <a:r>
                  <a:rPr lang="en-US" sz="4000" u="sng" dirty="0" smtClean="0"/>
                  <a:t>increasing</a:t>
                </a:r>
                <a:r>
                  <a:rPr lang="en-US" sz="4000" dirty="0"/>
                  <a:t> </a:t>
                </a:r>
                <a:r>
                  <a:rPr lang="en-US" sz="4000" dirty="0" smtClean="0"/>
                  <a:t/>
                </a:r>
                <a:br>
                  <a:rPr lang="en-US" sz="4000" dirty="0" smtClean="0"/>
                </a:br>
                <a:r>
                  <a:rPr lang="en-US" sz="4000" dirty="0" smtClean="0"/>
                  <a:t>over </a:t>
                </a:r>
                <a:r>
                  <a:rPr lang="en-US" sz="4000" dirty="0">
                    <a:latin typeface="Arial" charset="0"/>
                    <a:ea typeface="Arial" charset="0"/>
                    <a:cs typeface="Arial" charset="0"/>
                  </a:rPr>
                  <a:t>the domain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charset="0"/>
                        <a:ea typeface="Arial" charset="0"/>
                        <a:cs typeface="Arial" charset="0"/>
                      </a:rPr>
                      <m:t>0</m:t>
                    </m:r>
                    <m:r>
                      <a:rPr lang="en-US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≤10</m:t>
                    </m:r>
                  </m:oMath>
                </a14:m>
                <a:r>
                  <a:rPr lang="en-US" sz="4000" dirty="0" smtClean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4000" i="1">
                            <a:latin typeface="Cambria Math" charset="0"/>
                          </a:rPr>
                          <m:t>∗</m:t>
                        </m:r>
                      </m:sup>
                    </m:sSup>
                    <m:r>
                      <a:rPr lang="en-US" sz="4000" i="1">
                        <a:latin typeface="Cambria Math" charset="0"/>
                      </a:rPr>
                      <m:t>=</m:t>
                    </m:r>
                    <m:r>
                      <a:rPr lang="en-US" sz="4000" b="0" i="1" smtClean="0">
                        <a:latin typeface="Cambria Math" charset="0"/>
                      </a:rPr>
                      <m:t>1</m:t>
                    </m:r>
                    <m:r>
                      <a:rPr lang="en-US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0</m:t>
                    </m:r>
                  </m:oMath>
                </a14:m>
                <a:r>
                  <a:rPr lang="en-US" sz="4000" dirty="0" smtClean="0"/>
                  <a:t>.</a:t>
                </a:r>
              </a:p>
              <a:p>
                <a:endParaRPr lang="en-US" sz="4000" dirty="0"/>
              </a:p>
              <a:p>
                <a:r>
                  <a:rPr lang="en-US" sz="4000" dirty="0" smtClean="0"/>
                  <a:t>Brute force: check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sz="40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4000" dirty="0"/>
                  <a:t> </a:t>
                </a:r>
                <a:r>
                  <a:rPr lang="en-US" sz="4000" dirty="0" smtClean="0"/>
                  <a:t>when</a:t>
                </a:r>
                <a14:m>
                  <m:oMath xmlns:m="http://schemas.openxmlformats.org/officeDocument/2006/math">
                    <m:r>
                      <a:rPr lang="en-US" sz="4000" b="0" i="0" smtClean="0">
                        <a:latin typeface="Cambria Math" charset="0"/>
                      </a:rPr>
                      <m:t> </m:t>
                    </m:r>
                    <m:r>
                      <a:rPr lang="en-US" sz="4000" i="1">
                        <a:latin typeface="Cambria Math" charset="0"/>
                      </a:rPr>
                      <m:t>𝑥</m:t>
                    </m:r>
                    <m:r>
                      <a:rPr lang="en-US" sz="4000" i="1"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sz="4000" dirty="0"/>
                  <a:t>,</a:t>
                </a:r>
                <a:r>
                  <a:rPr lang="en-US" sz="4000" dirty="0" smtClean="0"/>
                  <a:t>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charset="0"/>
                      </a:rPr>
                      <m:t>𝑥</m:t>
                    </m:r>
                    <m:r>
                      <a:rPr lang="en-US" sz="4000" b="0" i="1" smtClean="0">
                        <a:latin typeface="Cambria Math" charset="0"/>
                      </a:rPr>
                      <m:t>=10</m:t>
                    </m:r>
                  </m:oMath>
                </a14:m>
                <a:r>
                  <a:rPr lang="en-US" sz="4000" dirty="0" smtClean="0"/>
                  <a:t>, at any “kink,” and at any point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charset="0"/>
                          </a:rPr>
                          <m:t>𝑓</m:t>
                        </m:r>
                      </m:e>
                      <m:sup>
                        <m:r>
                          <a:rPr lang="en-US" sz="4000" i="1">
                            <a:latin typeface="Cambria Math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40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sz="4000" i="1"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sz="4000" dirty="0" smtClean="0"/>
                  <a:t>.</a:t>
                </a:r>
                <a:endParaRPr lang="en-US" sz="4000" dirty="0"/>
              </a:p>
              <a:p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5" t="-4902" b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07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78896"/>
            <a:ext cx="9144000" cy="920750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latin typeface="Arial" charset="0"/>
                <a:ea typeface="Arial" charset="0"/>
                <a:cs typeface="Arial" charset="0"/>
              </a:rPr>
              <a:t>Group Work, Question 1</a:t>
            </a:r>
            <a:endParaRPr lang="en-US" sz="5400" b="1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2"/>
              <p:cNvSpPr txBox="1">
                <a:spLocks/>
              </p:cNvSpPr>
              <p:nvPr/>
            </p:nvSpPr>
            <p:spPr>
              <a:xfrm>
                <a:off x="1524000" y="1704445"/>
                <a:ext cx="9144000" cy="1970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2200"/>
                  </a:spcBef>
                </a:pPr>
                <a:r>
                  <a:rPr lang="en-US" sz="4400" dirty="0" smtClean="0">
                    <a:latin typeface="Arial" charset="0"/>
                    <a:ea typeface="Arial" charset="0"/>
                    <a:cs typeface="Arial" charset="0"/>
                  </a:rPr>
                  <a:t>Find the value of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4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4400" dirty="0" smtClean="0">
                    <a:latin typeface="Arial" charset="0"/>
                    <a:ea typeface="Arial" charset="0"/>
                    <a:cs typeface="Arial" charset="0"/>
                  </a:rPr>
                  <a:t>that maximizes each function’s value in the domain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charset="0"/>
                        <a:ea typeface="Arial" charset="0"/>
                        <a:cs typeface="Arial" charset="0"/>
                      </a:rPr>
                      <m:t>0</m:t>
                    </m:r>
                    <m:r>
                      <a:rPr lang="en-US" sz="4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4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4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≤10</m:t>
                    </m:r>
                  </m:oMath>
                </a14:m>
                <a:r>
                  <a:rPr lang="en-US" sz="4400" dirty="0" smtClean="0">
                    <a:latin typeface="Arial" charset="0"/>
                    <a:ea typeface="Arial" charset="0"/>
                    <a:cs typeface="Arial" charset="0"/>
                  </a:rPr>
                  <a:t>.</a:t>
                </a:r>
                <a:endParaRPr lang="en-US" sz="44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4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704445"/>
                <a:ext cx="9144000" cy="1970088"/>
              </a:xfrm>
              <a:prstGeom prst="rect">
                <a:avLst/>
              </a:prstGeom>
              <a:blipFill rotWithShape="0">
                <a:blip r:embed="rId2"/>
                <a:stretch>
                  <a:fillRect l="-1400" t="-10217" r="-3133" b="-11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53239" y="3979332"/>
                <a:ext cx="4931542" cy="7538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𝑓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𝑥</m:t>
                          </m:r>
                        </m:e>
                      </m:d>
                      <m:r>
                        <a:rPr lang="en-US" sz="4400" b="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=5+4</m:t>
                      </m:r>
                      <m:r>
                        <a:rPr lang="en-US" sz="4400" b="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𝑥</m:t>
                      </m:r>
                      <m:r>
                        <a:rPr lang="en-US" sz="4400" b="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−</m:t>
                      </m:r>
                      <m:r>
                        <a:rPr lang="en-US" sz="4400" b="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𝑥</m:t>
                      </m:r>
                      <m:r>
                        <a:rPr lang="en-US" sz="4400" b="0" i="1" baseline="30000" smtClean="0">
                          <a:latin typeface="Cambria Math" charset="0"/>
                          <a:ea typeface="Arial" charset="0"/>
                          <a:cs typeface="Arial" charset="0"/>
                        </a:rPr>
                        <m:t>2</m:t>
                      </m:r>
                    </m:oMath>
                  </m:oMathPara>
                </a14:m>
                <a:endParaRPr lang="en-US" sz="4400" baseline="30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39" y="3979332"/>
                <a:ext cx="4931542" cy="75386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53239" y="4926858"/>
                <a:ext cx="5091843" cy="7538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𝑓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𝑥</m:t>
                          </m:r>
                        </m:e>
                      </m:d>
                      <m:r>
                        <a:rPr lang="en-US" sz="4400" b="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=10−|2−</m:t>
                      </m:r>
                      <m:r>
                        <a:rPr lang="en-US" sz="4400" b="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𝑥</m:t>
                      </m:r>
                      <m:r>
                        <a:rPr lang="en-US" sz="4400" b="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|</m:t>
                      </m:r>
                    </m:oMath>
                  </m:oMathPara>
                </a14:m>
                <a:endParaRPr lang="en-US" sz="4400" baseline="30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39" y="4926858"/>
                <a:ext cx="5091843" cy="75386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906219" y="3974563"/>
                <a:ext cx="5338962" cy="8864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𝑓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𝑥</m:t>
                          </m:r>
                        </m:e>
                      </m:d>
                      <m:r>
                        <a:rPr lang="en-US" sz="4400" b="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=1+</m:t>
                      </m:r>
                      <m:box>
                        <m:boxPr>
                          <m:ctrlPr>
                            <a:rPr lang="uk-UA" sz="4400" b="0" i="1" smtClean="0"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uk-UA" sz="4400" b="0" i="1" smtClean="0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</m:ctrlPr>
                            </m:fPr>
                            <m:num>
                              <m:r>
                                <a:rPr lang="en-US" sz="4400" b="0" i="1" smtClean="0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4400" b="0" i="1" smtClean="0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5</m:t>
                              </m:r>
                            </m:den>
                          </m:f>
                        </m:e>
                      </m:box>
                      <m:d>
                        <m:dPr>
                          <m:ctrlPr>
                            <a:rPr lang="en-US" sz="4400" b="0" i="1" smtClean="0"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𝑥</m:t>
                          </m:r>
                          <m:r>
                            <a:rPr lang="en-US" sz="4400" b="0" i="1" smtClean="0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−5</m:t>
                          </m:r>
                        </m:e>
                      </m:d>
                      <m:r>
                        <a:rPr lang="en-US" sz="4400" b="0" i="1" baseline="30000" smtClean="0">
                          <a:latin typeface="Cambria Math" charset="0"/>
                          <a:ea typeface="Arial" charset="0"/>
                          <a:cs typeface="Arial" charset="0"/>
                        </a:rPr>
                        <m:t>2</m:t>
                      </m:r>
                    </m:oMath>
                  </m:oMathPara>
                </a14:m>
                <a:endParaRPr lang="en-US" sz="4400" baseline="30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6219" y="3974563"/>
                <a:ext cx="5338962" cy="88646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906219" y="4926857"/>
                <a:ext cx="3750962" cy="7538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𝑓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𝑥</m:t>
                          </m:r>
                        </m:e>
                      </m:d>
                      <m:r>
                        <a:rPr lang="en-US" sz="4400" b="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=10−</m:t>
                      </m:r>
                      <m:r>
                        <a:rPr lang="en-US" sz="4400" b="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𝑥</m:t>
                      </m:r>
                    </m:oMath>
                  </m:oMathPara>
                </a14:m>
                <a:endParaRPr lang="en-US" sz="4400" baseline="30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6219" y="4926857"/>
                <a:ext cx="3750962" cy="75386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53239" y="5874385"/>
                <a:ext cx="5412700" cy="7538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𝑓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𝑥</m:t>
                          </m:r>
                        </m:e>
                      </m:d>
                      <m:r>
                        <a:rPr lang="en-US" sz="4400" b="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=9−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𝑥</m:t>
                          </m:r>
                          <m:r>
                            <a:rPr lang="en-US" sz="4400" b="0" i="1" smtClean="0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−11</m:t>
                          </m:r>
                        </m:e>
                      </m:d>
                      <m:r>
                        <a:rPr lang="en-US" sz="4400" b="0" i="1" baseline="30000" smtClean="0">
                          <a:latin typeface="Cambria Math" charset="0"/>
                          <a:ea typeface="Arial" charset="0"/>
                          <a:cs typeface="Arial" charset="0"/>
                        </a:rPr>
                        <m:t>2</m:t>
                      </m:r>
                    </m:oMath>
                  </m:oMathPara>
                </a14:m>
                <a:endParaRPr lang="en-US" sz="4400" baseline="30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39" y="5874385"/>
                <a:ext cx="5412700" cy="75386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906219" y="5874385"/>
                <a:ext cx="2449132" cy="7538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𝑓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𝑥</m:t>
                          </m:r>
                        </m:e>
                      </m:d>
                      <m:r>
                        <a:rPr lang="en-US" sz="4400" b="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=3</m:t>
                      </m:r>
                    </m:oMath>
                  </m:oMathPara>
                </a14:m>
                <a:endParaRPr lang="en-US" sz="4400" baseline="30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6219" y="5874385"/>
                <a:ext cx="2449132" cy="75386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00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20750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latin typeface="Arial" charset="0"/>
                <a:ea typeface="Arial" charset="0"/>
                <a:cs typeface="Arial" charset="0"/>
              </a:rPr>
              <a:t>Group Work, Question 3</a:t>
            </a:r>
            <a:endParaRPr lang="en-US" sz="5400" b="1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2"/>
              <p:cNvSpPr txBox="1">
                <a:spLocks/>
              </p:cNvSpPr>
              <p:nvPr/>
            </p:nvSpPr>
            <p:spPr>
              <a:xfrm>
                <a:off x="1524000" y="2607733"/>
                <a:ext cx="9144000" cy="36930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2200"/>
                  </a:spcBef>
                </a:pPr>
                <a:r>
                  <a:rPr lang="en-US" sz="4400" dirty="0" smtClean="0">
                    <a:latin typeface="Arial" charset="0"/>
                    <a:ea typeface="Arial" charset="0"/>
                    <a:cs typeface="Arial" charset="0"/>
                  </a:rPr>
                  <a:t>Suppose you have 40 feet of fence.</a:t>
                </a:r>
              </a:p>
              <a:p>
                <a:pPr>
                  <a:spcBef>
                    <a:spcPts val="2200"/>
                  </a:spcBef>
                </a:pPr>
                <a:r>
                  <a:rPr lang="en-US" sz="4400" dirty="0" smtClean="0">
                    <a:latin typeface="Arial" charset="0"/>
                    <a:ea typeface="Arial" charset="0"/>
                    <a:cs typeface="Arial" charset="0"/>
                  </a:rPr>
                  <a:t>You want to enclose as large a (rectangular) area as possible.</a:t>
                </a:r>
              </a:p>
              <a:p>
                <a:pPr>
                  <a:spcBef>
                    <a:spcPts val="2200"/>
                  </a:spcBef>
                </a:pPr>
                <a:r>
                  <a:rPr lang="en-US" sz="4400" dirty="0" smtClean="0">
                    <a:latin typeface="Arial" charset="0"/>
                    <a:ea typeface="Arial" charset="0"/>
                    <a:cs typeface="Arial" charset="0"/>
                  </a:rPr>
                  <a:t>What length </a:t>
                </a:r>
                <a14:m>
                  <m:oMath xmlns:m="http://schemas.openxmlformats.org/officeDocument/2006/math">
                    <m:r>
                      <a:rPr lang="en-US" sz="4400" i="1" dirty="0" smtClean="0">
                        <a:latin typeface="Cambria Math" charset="0"/>
                        <a:ea typeface="Arial" charset="0"/>
                        <a:cs typeface="Arial" charset="0"/>
                      </a:rPr>
                      <m:t>𝐿</m:t>
                    </m:r>
                  </m:oMath>
                </a14:m>
                <a:r>
                  <a:rPr lang="en-US" sz="4400" dirty="0" smtClean="0">
                    <a:latin typeface="Arial" charset="0"/>
                    <a:ea typeface="Arial" charset="0"/>
                    <a:cs typeface="Arial" charset="0"/>
                  </a:rPr>
                  <a:t> and width </a:t>
                </a:r>
                <a14:m>
                  <m:oMath xmlns:m="http://schemas.openxmlformats.org/officeDocument/2006/math">
                    <m:r>
                      <a:rPr lang="en-US" sz="4400" i="1" dirty="0" smtClean="0">
                        <a:latin typeface="Cambria Math" charset="0"/>
                        <a:ea typeface="Arial" charset="0"/>
                        <a:cs typeface="Arial" charset="0"/>
                      </a:rPr>
                      <m:t>𝑊</m:t>
                    </m:r>
                  </m:oMath>
                </a14:m>
                <a:r>
                  <a:rPr lang="en-US" sz="4400" dirty="0" smtClean="0">
                    <a:latin typeface="Arial" charset="0"/>
                    <a:ea typeface="Arial" charset="0"/>
                    <a:cs typeface="Arial" charset="0"/>
                  </a:rPr>
                  <a:t> maximizes the enclosed area?</a:t>
                </a:r>
                <a:endParaRPr lang="en-US" sz="44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4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607733"/>
                <a:ext cx="9144000" cy="3693055"/>
              </a:xfrm>
              <a:prstGeom prst="rect">
                <a:avLst/>
              </a:prstGeom>
              <a:blipFill rotWithShape="0">
                <a:blip r:embed="rId2"/>
                <a:stretch>
                  <a:fillRect l="-1867" t="-5446" r="-1867" b="-7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592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20750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latin typeface="Arial" charset="0"/>
                <a:ea typeface="Arial" charset="0"/>
                <a:cs typeface="Arial" charset="0"/>
              </a:rPr>
              <a:t>Group Work, Question 4</a:t>
            </a:r>
            <a:endParaRPr lang="en-US" sz="5400" b="1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2"/>
              <p:cNvSpPr txBox="1">
                <a:spLocks/>
              </p:cNvSpPr>
              <p:nvPr/>
            </p:nvSpPr>
            <p:spPr>
              <a:xfrm>
                <a:off x="728133" y="2387601"/>
                <a:ext cx="10617200" cy="39131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2200"/>
                  </a:spcBef>
                </a:pPr>
                <a:r>
                  <a:rPr lang="en-US" sz="4400" dirty="0" smtClean="0">
                    <a:latin typeface="Arial" charset="0"/>
                    <a:ea typeface="Arial" charset="0"/>
                    <a:cs typeface="Arial" charset="0"/>
                  </a:rPr>
                  <a:t>Now suppose you have </a:t>
                </a:r>
                <a14:m>
                  <m:oMath xmlns:m="http://schemas.openxmlformats.org/officeDocument/2006/math">
                    <m:r>
                      <a:rPr lang="en-US" sz="4400" i="1" dirty="0" smtClean="0">
                        <a:latin typeface="Cambria Math" charset="0"/>
                        <a:ea typeface="Arial" charset="0"/>
                        <a:cs typeface="Arial" charset="0"/>
                      </a:rPr>
                      <m:t>𝑥</m:t>
                    </m:r>
                  </m:oMath>
                </a14:m>
                <a:r>
                  <a:rPr lang="en-US" sz="4400" dirty="0" smtClean="0">
                    <a:latin typeface="Arial" charset="0"/>
                    <a:ea typeface="Arial" charset="0"/>
                    <a:cs typeface="Arial" charset="0"/>
                  </a:rPr>
                  <a:t> feet of fence.</a:t>
                </a:r>
              </a:p>
              <a:p>
                <a:pPr>
                  <a:spcBef>
                    <a:spcPts val="2200"/>
                  </a:spcBef>
                </a:pPr>
                <a:r>
                  <a:rPr lang="en-US" sz="4400" dirty="0" smtClean="0">
                    <a:latin typeface="Arial" charset="0"/>
                    <a:ea typeface="Arial" charset="0"/>
                    <a:cs typeface="Arial" charset="0"/>
                  </a:rPr>
                  <a:t>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400" b="0" i="1" dirty="0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pPr>
                      <m:e>
                        <m:r>
                          <a:rPr lang="en-US" sz="4400" b="0" i="1" dirty="0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𝐴</m:t>
                        </m:r>
                      </m:e>
                      <m:sup>
                        <m:r>
                          <a:rPr lang="en-US" sz="4400" b="0" i="1" dirty="0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∗</m:t>
                        </m:r>
                      </m:sup>
                    </m:sSup>
                    <m:r>
                      <a:rPr lang="en-US" sz="4400" b="0" i="0" dirty="0" smtClean="0"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lang="en-US" sz="4400" i="1" dirty="0" smtClean="0">
                        <a:latin typeface="Cambria Math" charset="0"/>
                        <a:ea typeface="Arial" charset="0"/>
                        <a:cs typeface="Arial" charset="0"/>
                      </a:rPr>
                      <m:t>𝑥</m:t>
                    </m:r>
                    <m:r>
                      <a:rPr lang="en-US" sz="4400" b="0" i="1" dirty="0" smtClean="0"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sz="4400" dirty="0" smtClean="0">
                    <a:latin typeface="Arial" charset="0"/>
                    <a:ea typeface="Arial" charset="0"/>
                    <a:cs typeface="Arial" charset="0"/>
                  </a:rPr>
                  <a:t> – that is, the largest possible rectangular area for </a:t>
                </a:r>
                <a14:m>
                  <m:oMath xmlns:m="http://schemas.openxmlformats.org/officeDocument/2006/math">
                    <m:r>
                      <a:rPr lang="en-US" sz="4400" i="1" dirty="0" smtClean="0">
                        <a:latin typeface="Cambria Math" charset="0"/>
                        <a:ea typeface="Arial" charset="0"/>
                        <a:cs typeface="Arial" charset="0"/>
                      </a:rPr>
                      <m:t>𝑥</m:t>
                    </m:r>
                  </m:oMath>
                </a14:m>
                <a:r>
                  <a:rPr lang="en-US" sz="4400" dirty="0" smtClean="0">
                    <a:latin typeface="Arial" charset="0"/>
                    <a:ea typeface="Arial" charset="0"/>
                    <a:cs typeface="Arial" charset="0"/>
                  </a:rPr>
                  <a:t> feet of fence.</a:t>
                </a:r>
              </a:p>
              <a:p>
                <a:pPr>
                  <a:spcBef>
                    <a:spcPts val="2200"/>
                  </a:spcBef>
                </a:pPr>
                <a:r>
                  <a:rPr lang="en-US" sz="4400" dirty="0" smtClean="0">
                    <a:latin typeface="Arial" charset="0"/>
                    <a:ea typeface="Arial" charset="0"/>
                    <a:cs typeface="Arial" charset="0"/>
                  </a:rPr>
                  <a:t>What does the derivative</a:t>
                </a:r>
                <a:br>
                  <a:rPr lang="en-US" sz="4400" dirty="0" smtClean="0">
                    <a:latin typeface="Arial" charset="0"/>
                    <a:ea typeface="Arial" charset="0"/>
                    <a:cs typeface="Arial" charset="0"/>
                  </a:rPr>
                </a:br>
                <a:r>
                  <a:rPr lang="en-US" sz="4400" dirty="0" smtClean="0">
                    <a:latin typeface="Arial" charset="0"/>
                    <a:ea typeface="Arial" charset="0"/>
                    <a:cs typeface="Arial" charset="0"/>
                  </a:rPr>
                  <a:t>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400" b="0" i="1" dirty="0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pPr>
                      <m:e>
                        <m:r>
                          <a:rPr lang="en-US" sz="4400" b="0" i="1" dirty="0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𝐴</m:t>
                        </m:r>
                      </m:e>
                      <m:sup>
                        <m:r>
                          <a:rPr lang="en-US" sz="4400" b="0" i="1" dirty="0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∗</m:t>
                        </m:r>
                      </m:sup>
                    </m:sSup>
                    <m:r>
                      <a:rPr lang="en-US" sz="4400" b="0" i="0" dirty="0" smtClean="0"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r>
                      <a:rPr lang="en-US" sz="4400" i="1" dirty="0" smtClean="0">
                        <a:latin typeface="Cambria Math" charset="0"/>
                        <a:ea typeface="Arial" charset="0"/>
                        <a:cs typeface="Arial" charset="0"/>
                      </a:rPr>
                      <m:t>𝑥</m:t>
                    </m:r>
                    <m:r>
                      <a:rPr lang="en-US" sz="4400" b="0" i="1" dirty="0" smtClean="0"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sz="4400" dirty="0" smtClean="0">
                    <a:latin typeface="Arial" charset="0"/>
                    <a:ea typeface="Arial" charset="0"/>
                    <a:cs typeface="Arial" charset="0"/>
                  </a:rPr>
                  <a:t> represent?</a:t>
                </a:r>
              </a:p>
            </p:txBody>
          </p:sp>
        </mc:Choice>
        <mc:Fallback xmlns="">
          <p:sp>
            <p:nvSpPr>
              <p:cNvPr id="4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33" y="2387601"/>
                <a:ext cx="10617200" cy="3913188"/>
              </a:xfrm>
              <a:prstGeom prst="rect">
                <a:avLst/>
              </a:prstGeom>
              <a:blipFill rotWithShape="0">
                <a:blip r:embed="rId2"/>
                <a:stretch>
                  <a:fillRect t="-5140" r="-976" b="-1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560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595435" y="1000126"/>
            <a:ext cx="1439334" cy="497152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931334" y="642938"/>
            <a:ext cx="1439334" cy="5328713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72382" y="285751"/>
            <a:ext cx="11321184" cy="6572250"/>
            <a:chOff x="1484588" y="1690689"/>
            <a:chExt cx="5351933" cy="5108195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" name="Chart 2"/>
                <p:cNvGraphicFramePr/>
                <p:nvPr>
                  <p:extLst>
                    <p:ext uri="{D42A27DB-BD31-4B8C-83A1-F6EECF244321}">
                      <p14:modId xmlns:p14="http://schemas.microsoft.com/office/powerpoint/2010/main" val="553110629"/>
                    </p:ext>
                  </p:extLst>
                </p:nvPr>
              </p:nvGraphicFramePr>
              <p:xfrm>
                <a:off x="1484588" y="1690689"/>
                <a:ext cx="5178549" cy="5108195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</mc:Choice>
          <mc:Fallback xmlns="">
            <p:graphicFrame>
              <p:nvGraphicFramePr>
                <p:cNvPr id="3" name="Chart 2"/>
                <p:cNvGraphicFramePr/>
                <p:nvPr>
                  <p:extLst>
                    <p:ext uri="{D42A27DB-BD31-4B8C-83A1-F6EECF244321}">
                      <p14:modId xmlns:p14="http://schemas.microsoft.com/office/powerpoint/2010/main" val="553110629"/>
                    </p:ext>
                  </p:extLst>
                </p:nvPr>
              </p:nvGraphicFramePr>
              <p:xfrm>
                <a:off x="1484588" y="1690689"/>
                <a:ext cx="5178549" cy="5108195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6539427" y="4068689"/>
                  <a:ext cx="297094" cy="3521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𝑥</m:t>
                        </m:r>
                      </m:oMath>
                    </m:oMathPara>
                  </a14:m>
                  <a:endParaRPr lang="en-US" sz="2400" baseline="300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9427" y="4068689"/>
                  <a:ext cx="297094" cy="35219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5"/>
              <p:cNvSpPr txBox="1">
                <a:spLocks/>
              </p:cNvSpPr>
              <p:nvPr/>
            </p:nvSpPr>
            <p:spPr>
              <a:xfrm>
                <a:off x="6959600" y="285750"/>
                <a:ext cx="4618957" cy="71437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/>
                </a:solidFill>
              </a:ln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𝑓</m:t>
                      </m:r>
                      <m:d>
                        <m:dPr>
                          <m:ctrlPr>
                            <a:rPr lang="en-US" sz="36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𝑥</m:t>
                          </m:r>
                        </m:e>
                      </m:d>
                      <m:r>
                        <a:rPr lang="en-US" sz="3600" i="1">
                          <a:latin typeface="Cambria Math" charset="0"/>
                          <a:ea typeface="Arial" charset="0"/>
                          <a:cs typeface="Arial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5+4</m:t>
                      </m:r>
                      <m:r>
                        <a:rPr lang="en-US" sz="3600" b="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−</m:t>
                      </m:r>
                      <m:r>
                        <a:rPr lang="en-US" sz="3600" i="1">
                          <a:latin typeface="Cambria Math" charset="0"/>
                          <a:ea typeface="Arial" charset="0"/>
                          <a:cs typeface="Arial" charset="0"/>
                        </a:rPr>
                        <m:t>𝑥</m:t>
                      </m:r>
                      <m:r>
                        <a:rPr lang="en-US" sz="3600" i="1" baseline="30000">
                          <a:latin typeface="Cambria Math" charset="0"/>
                          <a:ea typeface="Arial" charset="0"/>
                          <a:cs typeface="Arial" charset="0"/>
                        </a:rPr>
                        <m:t>2</m:t>
                      </m:r>
                    </m:oMath>
                  </m:oMathPara>
                </a14:m>
                <a:endParaRPr lang="en-US" sz="3600" baseline="30000" dirty="0"/>
              </a:p>
            </p:txBody>
          </p:sp>
        </mc:Choice>
        <mc:Fallback xmlns="">
          <p:sp>
            <p:nvSpPr>
              <p:cNvPr id="8" name="Content Placehold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600" y="285750"/>
                <a:ext cx="4618957" cy="71437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314397" y="1900068"/>
                <a:ext cx="870384" cy="4531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chemeClr val="accent2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chemeClr val="accent2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sz="2400" b="1" baseline="30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397" y="1900068"/>
                <a:ext cx="870384" cy="453137"/>
              </a:xfrm>
              <a:prstGeom prst="rect">
                <a:avLst/>
              </a:prstGeom>
              <a:blipFill rotWithShape="0">
                <a:blip r:embed="rId6"/>
                <a:stretch>
                  <a:fillRect l="-1399"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566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595435" y="1000126"/>
            <a:ext cx="1439334" cy="497152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931334" y="642938"/>
            <a:ext cx="1439334" cy="5328713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Chart 2"/>
          <p:cNvGraphicFramePr/>
          <p:nvPr/>
        </p:nvGraphicFramePr>
        <p:xfrm>
          <a:off x="272382" y="285751"/>
          <a:ext cx="10954417" cy="6572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5"/>
              <p:cNvSpPr txBox="1">
                <a:spLocks/>
              </p:cNvSpPr>
              <p:nvPr/>
            </p:nvSpPr>
            <p:spPr>
              <a:xfrm>
                <a:off x="6959600" y="285750"/>
                <a:ext cx="4618957" cy="71437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/>
                </a:solidFill>
              </a:ln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𝑓</m:t>
                      </m:r>
                      <m:d>
                        <m:dPr>
                          <m:ctrlPr>
                            <a:rPr lang="en-US" sz="36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𝑥</m:t>
                          </m:r>
                        </m:e>
                      </m:d>
                      <m:r>
                        <a:rPr lang="en-US" sz="3600" i="1">
                          <a:latin typeface="Cambria Math" charset="0"/>
                          <a:ea typeface="Arial" charset="0"/>
                          <a:cs typeface="Arial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5+4</m:t>
                      </m:r>
                      <m:r>
                        <a:rPr lang="en-US" sz="3600" b="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−</m:t>
                      </m:r>
                      <m:r>
                        <a:rPr lang="en-US" sz="3600" i="1">
                          <a:latin typeface="Cambria Math" charset="0"/>
                          <a:ea typeface="Arial" charset="0"/>
                          <a:cs typeface="Arial" charset="0"/>
                        </a:rPr>
                        <m:t>𝑥</m:t>
                      </m:r>
                      <m:r>
                        <a:rPr lang="en-US" sz="3600" i="1" baseline="30000">
                          <a:latin typeface="Cambria Math" charset="0"/>
                          <a:ea typeface="Arial" charset="0"/>
                          <a:cs typeface="Arial" charset="0"/>
                        </a:rPr>
                        <m:t>2</m:t>
                      </m:r>
                    </m:oMath>
                  </m:oMathPara>
                </a14:m>
                <a:endParaRPr lang="en-US" sz="3600" baseline="30000" dirty="0"/>
              </a:p>
            </p:txBody>
          </p:sp>
        </mc:Choice>
        <mc:Fallback xmlns="">
          <p:sp>
            <p:nvSpPr>
              <p:cNvPr id="8" name="Content Placehold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600" y="285750"/>
                <a:ext cx="4618957" cy="7143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314397" y="1900068"/>
                <a:ext cx="870384" cy="4531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chemeClr val="accent2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chemeClr val="accent2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sz="2400" b="1" baseline="30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397" y="1900068"/>
                <a:ext cx="870384" cy="453137"/>
              </a:xfrm>
              <a:prstGeom prst="rect">
                <a:avLst/>
              </a:prstGeom>
              <a:blipFill rotWithShape="0">
                <a:blip r:embed="rId4"/>
                <a:stretch>
                  <a:fillRect l="-1399"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183554" y="5291946"/>
                <a:ext cx="870384" cy="4531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𝒇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′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sz="2400" b="1" baseline="30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554" y="5291946"/>
                <a:ext cx="870384" cy="453137"/>
              </a:xfrm>
              <a:prstGeom prst="rect">
                <a:avLst/>
              </a:prstGeom>
              <a:blipFill rotWithShape="0">
                <a:blip r:embed="rId5"/>
                <a:stretch>
                  <a:fillRect l="-6294" b="-24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0965110" y="3345307"/>
                <a:ext cx="628456" cy="453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𝑥</m:t>
                      </m:r>
                    </m:oMath>
                  </m:oMathPara>
                </a14:m>
                <a:endParaRPr lang="en-US" sz="2400" baseline="30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5110" y="3345307"/>
                <a:ext cx="628456" cy="45313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903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595435" y="1000126"/>
            <a:ext cx="1439334" cy="497152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931334" y="642938"/>
            <a:ext cx="1439334" cy="5328713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72382" y="285751"/>
            <a:ext cx="11321184" cy="6572250"/>
            <a:chOff x="1484588" y="1690689"/>
            <a:chExt cx="5351933" cy="5108195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" name="Chart 2"/>
                <p:cNvGraphicFramePr/>
                <p:nvPr>
                  <p:extLst>
                    <p:ext uri="{D42A27DB-BD31-4B8C-83A1-F6EECF244321}">
                      <p14:modId xmlns:p14="http://schemas.microsoft.com/office/powerpoint/2010/main" val="735329480"/>
                    </p:ext>
                  </p:extLst>
                </p:nvPr>
              </p:nvGraphicFramePr>
              <p:xfrm>
                <a:off x="1484588" y="1690689"/>
                <a:ext cx="5178549" cy="5108195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</mc:Choice>
          <mc:Fallback xmlns="">
            <p:graphicFrame>
              <p:nvGraphicFramePr>
                <p:cNvPr id="3" name="Chart 2"/>
                <p:cNvGraphicFramePr/>
                <p:nvPr>
                  <p:extLst>
                    <p:ext uri="{D42A27DB-BD31-4B8C-83A1-F6EECF244321}">
                      <p14:modId xmlns:p14="http://schemas.microsoft.com/office/powerpoint/2010/main" val="735329480"/>
                    </p:ext>
                  </p:extLst>
                </p:nvPr>
              </p:nvGraphicFramePr>
              <p:xfrm>
                <a:off x="1484588" y="1690689"/>
                <a:ext cx="5178549" cy="5108195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6539427" y="5269781"/>
                  <a:ext cx="297094" cy="3521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𝑥</m:t>
                        </m:r>
                      </m:oMath>
                    </m:oMathPara>
                  </a14:m>
                  <a:endParaRPr lang="en-US" sz="2400" baseline="300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9427" y="5269781"/>
                  <a:ext cx="297094" cy="35219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5"/>
              <p:cNvSpPr txBox="1">
                <a:spLocks/>
              </p:cNvSpPr>
              <p:nvPr/>
            </p:nvSpPr>
            <p:spPr>
              <a:xfrm>
                <a:off x="6959600" y="285750"/>
                <a:ext cx="4618957" cy="71437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/>
                </a:solidFill>
              </a:ln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𝑓</m:t>
                      </m:r>
                      <m:d>
                        <m:dPr>
                          <m:ctrlPr>
                            <a:rPr lang="en-US" sz="36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𝑥</m:t>
                          </m:r>
                        </m:e>
                      </m:d>
                      <m:r>
                        <a:rPr lang="en-US" sz="3600" i="1">
                          <a:latin typeface="Cambria Math" charset="0"/>
                          <a:ea typeface="Arial" charset="0"/>
                          <a:cs typeface="Arial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10−|2−</m:t>
                      </m:r>
                      <m:r>
                        <a:rPr lang="en-US" sz="3600" b="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|</m:t>
                      </m:r>
                    </m:oMath>
                  </m:oMathPara>
                </a14:m>
                <a:endParaRPr lang="en-US" sz="3600" baseline="30000" dirty="0"/>
              </a:p>
            </p:txBody>
          </p:sp>
        </mc:Choice>
        <mc:Fallback xmlns="">
          <p:sp>
            <p:nvSpPr>
              <p:cNvPr id="8" name="Content Placehold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600" y="285750"/>
                <a:ext cx="4618957" cy="71437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911805" y="1790340"/>
                <a:ext cx="870384" cy="4531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chemeClr val="accent2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chemeClr val="accent2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sz="2400" b="1" baseline="30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805" y="1790340"/>
                <a:ext cx="870384" cy="453137"/>
              </a:xfrm>
              <a:prstGeom prst="rect">
                <a:avLst/>
              </a:prstGeom>
              <a:blipFill rotWithShape="0">
                <a:blip r:embed="rId6"/>
                <a:stretch>
                  <a:fillRect l="-1399"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38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595435" y="1000126"/>
            <a:ext cx="1439334" cy="497152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931334" y="642938"/>
            <a:ext cx="1439334" cy="5328713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72382" y="189801"/>
            <a:ext cx="10954417" cy="6668200"/>
            <a:chOff x="1484588" y="1616113"/>
            <a:chExt cx="5178549" cy="5182771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" name="Chart 2"/>
                <p:cNvGraphicFramePr/>
                <p:nvPr>
                  <p:extLst>
                    <p:ext uri="{D42A27DB-BD31-4B8C-83A1-F6EECF244321}">
                      <p14:modId xmlns:p14="http://schemas.microsoft.com/office/powerpoint/2010/main" val="846840119"/>
                    </p:ext>
                  </p:extLst>
                </p:nvPr>
              </p:nvGraphicFramePr>
              <p:xfrm>
                <a:off x="1484588" y="1690689"/>
                <a:ext cx="5178549" cy="5108195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</mc:Choice>
          <mc:Fallback xmlns="">
            <p:graphicFrame>
              <p:nvGraphicFramePr>
                <p:cNvPr id="3" name="Chart 2"/>
                <p:cNvGraphicFramePr/>
                <p:nvPr>
                  <p:extLst>
                    <p:ext uri="{D42A27DB-BD31-4B8C-83A1-F6EECF244321}">
                      <p14:modId xmlns:p14="http://schemas.microsoft.com/office/powerpoint/2010/main" val="846840119"/>
                    </p:ext>
                  </p:extLst>
                </p:nvPr>
              </p:nvGraphicFramePr>
              <p:xfrm>
                <a:off x="1484588" y="1690689"/>
                <a:ext cx="5178549" cy="5108195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2300406" y="1616113"/>
                  <a:ext cx="411462" cy="35219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charset="0"/>
                            <a:ea typeface="Arial" charset="0"/>
                            <a:cs typeface="Arial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2400" baseline="30000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0406" y="1616113"/>
                  <a:ext cx="411462" cy="35219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99" b="-216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5"/>
              <p:cNvSpPr txBox="1">
                <a:spLocks/>
              </p:cNvSpPr>
              <p:nvPr/>
            </p:nvSpPr>
            <p:spPr>
              <a:xfrm>
                <a:off x="6959600" y="285750"/>
                <a:ext cx="4618957" cy="71437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/>
                </a:solidFill>
              </a:ln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𝑓</m:t>
                      </m:r>
                      <m:d>
                        <m:dPr>
                          <m:ctrlPr>
                            <a:rPr lang="en-US" sz="36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𝑥</m:t>
                          </m:r>
                        </m:e>
                      </m:d>
                      <m:r>
                        <a:rPr lang="en-US" sz="3600" i="1">
                          <a:latin typeface="Cambria Math" charset="0"/>
                          <a:ea typeface="Arial" charset="0"/>
                          <a:cs typeface="Arial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10−|2−</m:t>
                      </m:r>
                      <m:r>
                        <a:rPr lang="en-US" sz="3600" b="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|</m:t>
                      </m:r>
                    </m:oMath>
                  </m:oMathPara>
                </a14:m>
                <a:endParaRPr lang="en-US" sz="3600" baseline="30000" dirty="0"/>
              </a:p>
            </p:txBody>
          </p:sp>
        </mc:Choice>
        <mc:Fallback xmlns="">
          <p:sp>
            <p:nvSpPr>
              <p:cNvPr id="8" name="Content Placehold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600" y="285750"/>
                <a:ext cx="4618957" cy="71437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911805" y="1790340"/>
                <a:ext cx="870384" cy="4531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chemeClr val="accent2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chemeClr val="accent2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sz="2400" b="1" baseline="30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805" y="1790340"/>
                <a:ext cx="870384" cy="453137"/>
              </a:xfrm>
              <a:prstGeom prst="rect">
                <a:avLst/>
              </a:prstGeom>
              <a:blipFill rotWithShape="0">
                <a:blip r:embed="rId6"/>
                <a:stretch>
                  <a:fillRect l="-1399"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911805" y="5518513"/>
                <a:ext cx="870384" cy="4531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𝒇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′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sz="2400" b="1" baseline="30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805" y="5518513"/>
                <a:ext cx="870384" cy="453137"/>
              </a:xfrm>
              <a:prstGeom prst="rect">
                <a:avLst/>
              </a:prstGeom>
              <a:blipFill rotWithShape="0">
                <a:blip r:embed="rId7"/>
                <a:stretch>
                  <a:fillRect l="-6294" b="-2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0965110" y="4890643"/>
                <a:ext cx="628456" cy="453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𝑥</m:t>
                      </m:r>
                    </m:oMath>
                  </m:oMathPara>
                </a14:m>
                <a:endParaRPr lang="en-US" sz="2400" baseline="30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5110" y="4890643"/>
                <a:ext cx="628456" cy="45313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32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595435" y="1000126"/>
            <a:ext cx="1439334" cy="497152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931334" y="642938"/>
            <a:ext cx="1439334" cy="5328713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919585665"/>
              </p:ext>
            </p:extLst>
          </p:nvPr>
        </p:nvGraphicFramePr>
        <p:xfrm>
          <a:off x="272382" y="285751"/>
          <a:ext cx="10954417" cy="6572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5"/>
              <p:cNvSpPr txBox="1">
                <a:spLocks/>
              </p:cNvSpPr>
              <p:nvPr/>
            </p:nvSpPr>
            <p:spPr>
              <a:xfrm>
                <a:off x="6959600" y="285750"/>
                <a:ext cx="4618957" cy="71437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/>
                </a:solidFill>
              </a:ln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𝑓</m:t>
                      </m:r>
                      <m:d>
                        <m:dPr>
                          <m:ctrlPr>
                            <a:rPr lang="en-US" sz="36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𝑥</m:t>
                          </m:r>
                        </m:e>
                      </m:d>
                      <m:r>
                        <a:rPr lang="en-US" sz="3600" i="1">
                          <a:latin typeface="Cambria Math" charset="0"/>
                          <a:ea typeface="Arial" charset="0"/>
                          <a:cs typeface="Arial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9</m:t>
                      </m:r>
                      <m:r>
                        <a:rPr lang="en-US" sz="3600" i="1">
                          <a:latin typeface="Cambria Math" charset="0"/>
                          <a:ea typeface="Arial" charset="0"/>
                          <a:cs typeface="Arial" charset="0"/>
                        </a:rPr>
                        <m:t>−</m:t>
                      </m:r>
                      <m:d>
                        <m:dPr>
                          <m:ctrlPr>
                            <a:rPr lang="en-US" sz="36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𝑥</m:t>
                          </m:r>
                          <m:r>
                            <a:rPr lang="en-US" sz="36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−11</m:t>
                          </m:r>
                        </m:e>
                      </m:d>
                      <m:r>
                        <a:rPr lang="en-US" sz="3600" i="1" baseline="30000">
                          <a:latin typeface="Cambria Math" charset="0"/>
                          <a:ea typeface="Arial" charset="0"/>
                          <a:cs typeface="Arial" charset="0"/>
                        </a:rPr>
                        <m:t>2</m:t>
                      </m:r>
                    </m:oMath>
                  </m:oMathPara>
                </a14:m>
                <a:endParaRPr lang="en-US" sz="3600" baseline="30000" dirty="0"/>
              </a:p>
            </p:txBody>
          </p:sp>
        </mc:Choice>
        <mc:Fallback xmlns="">
          <p:sp>
            <p:nvSpPr>
              <p:cNvPr id="8" name="Content Placehold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600" y="285750"/>
                <a:ext cx="4618957" cy="7143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9595435" y="1351428"/>
                <a:ext cx="870384" cy="4531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chemeClr val="accent2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chemeClr val="accent2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sz="2400" b="1" baseline="30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5435" y="1351428"/>
                <a:ext cx="870384" cy="453137"/>
              </a:xfrm>
              <a:prstGeom prst="rect">
                <a:avLst/>
              </a:prstGeom>
              <a:blipFill rotWithShape="0">
                <a:blip r:embed="rId4"/>
                <a:stretch>
                  <a:fillRect l="-699"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0965110" y="4958098"/>
                <a:ext cx="628456" cy="453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𝑥</m:t>
                      </m:r>
                    </m:oMath>
                  </m:oMathPara>
                </a14:m>
                <a:endParaRPr lang="en-US" sz="2400" baseline="30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5110" y="4958098"/>
                <a:ext cx="628456" cy="45313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640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595435" y="1000126"/>
            <a:ext cx="1439334" cy="497152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931334" y="642938"/>
            <a:ext cx="1439334" cy="5328713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40580062"/>
              </p:ext>
            </p:extLst>
          </p:nvPr>
        </p:nvGraphicFramePr>
        <p:xfrm>
          <a:off x="272382" y="285751"/>
          <a:ext cx="10954417" cy="6572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5"/>
              <p:cNvSpPr txBox="1">
                <a:spLocks/>
              </p:cNvSpPr>
              <p:nvPr/>
            </p:nvSpPr>
            <p:spPr>
              <a:xfrm>
                <a:off x="6959600" y="285750"/>
                <a:ext cx="4618957" cy="71437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/>
                </a:solidFill>
              </a:ln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𝑓</m:t>
                      </m:r>
                      <m:d>
                        <m:dPr>
                          <m:ctrlPr>
                            <a:rPr lang="en-US" sz="36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𝑥</m:t>
                          </m:r>
                        </m:e>
                      </m:d>
                      <m:r>
                        <a:rPr lang="en-US" sz="3600" i="1">
                          <a:latin typeface="Cambria Math" charset="0"/>
                          <a:ea typeface="Arial" charset="0"/>
                          <a:cs typeface="Arial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9</m:t>
                      </m:r>
                      <m:r>
                        <a:rPr lang="en-US" sz="3600" i="1">
                          <a:latin typeface="Cambria Math" charset="0"/>
                          <a:ea typeface="Arial" charset="0"/>
                          <a:cs typeface="Arial" charset="0"/>
                        </a:rPr>
                        <m:t>−</m:t>
                      </m:r>
                      <m:d>
                        <m:dPr>
                          <m:ctrlPr>
                            <a:rPr lang="en-US" sz="36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𝑥</m:t>
                          </m:r>
                          <m:r>
                            <a:rPr lang="en-US" sz="36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−11</m:t>
                          </m:r>
                        </m:e>
                      </m:d>
                      <m:r>
                        <a:rPr lang="en-US" sz="3600" i="1" baseline="30000">
                          <a:latin typeface="Cambria Math" charset="0"/>
                          <a:ea typeface="Arial" charset="0"/>
                          <a:cs typeface="Arial" charset="0"/>
                        </a:rPr>
                        <m:t>2</m:t>
                      </m:r>
                    </m:oMath>
                  </m:oMathPara>
                </a14:m>
                <a:endParaRPr lang="en-US" sz="3600" baseline="30000" dirty="0"/>
              </a:p>
            </p:txBody>
          </p:sp>
        </mc:Choice>
        <mc:Fallback xmlns="">
          <p:sp>
            <p:nvSpPr>
              <p:cNvPr id="8" name="Content Placehold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600" y="285750"/>
                <a:ext cx="4618957" cy="7143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9595435" y="1351428"/>
                <a:ext cx="870384" cy="4531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chemeClr val="accent2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chemeClr val="accent2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sz="2400" b="1" baseline="30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5435" y="1351428"/>
                <a:ext cx="870384" cy="453137"/>
              </a:xfrm>
              <a:prstGeom prst="rect">
                <a:avLst/>
              </a:prstGeom>
              <a:blipFill rotWithShape="0">
                <a:blip r:embed="rId4"/>
                <a:stretch>
                  <a:fillRect l="-699"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350717" y="1714609"/>
                <a:ext cx="870384" cy="4531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𝒇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′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sz="2400" b="1" baseline="30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717" y="1714609"/>
                <a:ext cx="870384" cy="453137"/>
              </a:xfrm>
              <a:prstGeom prst="rect">
                <a:avLst/>
              </a:prstGeom>
              <a:blipFill rotWithShape="0">
                <a:blip r:embed="rId5"/>
                <a:stretch>
                  <a:fillRect l="-6294" b="-2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0965110" y="4958098"/>
                <a:ext cx="628456" cy="453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𝑥</m:t>
                      </m:r>
                    </m:oMath>
                  </m:oMathPara>
                </a14:m>
                <a:endParaRPr lang="en-US" sz="2400" baseline="30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5110" y="4958098"/>
                <a:ext cx="628456" cy="45313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089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31334" y="642938"/>
            <a:ext cx="1439334" cy="5328713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95435" y="1000126"/>
            <a:ext cx="1439334" cy="497152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72382" y="285751"/>
            <a:ext cx="11306176" cy="6572250"/>
            <a:chOff x="1484588" y="1690689"/>
            <a:chExt cx="5344838" cy="5108195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" name="Chart 2"/>
                <p:cNvGraphicFramePr/>
                <p:nvPr>
                  <p:extLst>
                    <p:ext uri="{D42A27DB-BD31-4B8C-83A1-F6EECF244321}">
                      <p14:modId xmlns:p14="http://schemas.microsoft.com/office/powerpoint/2010/main" val="1552418819"/>
                    </p:ext>
                  </p:extLst>
                </p:nvPr>
              </p:nvGraphicFramePr>
              <p:xfrm>
                <a:off x="1484588" y="1690689"/>
                <a:ext cx="5178549" cy="5108195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</mc:Choice>
          <mc:Fallback xmlns="">
            <p:graphicFrame>
              <p:nvGraphicFramePr>
                <p:cNvPr id="3" name="Chart 2"/>
                <p:cNvGraphicFramePr/>
                <p:nvPr>
                  <p:extLst>
                    <p:ext uri="{D42A27DB-BD31-4B8C-83A1-F6EECF244321}">
                      <p14:modId xmlns:p14="http://schemas.microsoft.com/office/powerpoint/2010/main" val="1552418819"/>
                    </p:ext>
                  </p:extLst>
                </p:nvPr>
              </p:nvGraphicFramePr>
              <p:xfrm>
                <a:off x="1484588" y="1690689"/>
                <a:ext cx="5178549" cy="5108195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6532332" y="5234828"/>
                  <a:ext cx="297094" cy="3521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  <a:ea typeface="Arial" charset="0"/>
                            <a:cs typeface="Arial" charset="0"/>
                          </a:rPr>
                          <m:t>𝑥</m:t>
                        </m:r>
                      </m:oMath>
                    </m:oMathPara>
                  </a14:m>
                  <a:endParaRPr lang="en-US" sz="2400" baseline="300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2332" y="5234828"/>
                  <a:ext cx="297094" cy="35219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5"/>
              <p:cNvSpPr txBox="1">
                <a:spLocks/>
              </p:cNvSpPr>
              <p:nvPr/>
            </p:nvSpPr>
            <p:spPr>
              <a:xfrm>
                <a:off x="6959600" y="285750"/>
                <a:ext cx="4618957" cy="71437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/>
                </a:solidFill>
              </a:ln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𝑓</m:t>
                      </m:r>
                      <m:d>
                        <m:dPr>
                          <m:ctrlPr>
                            <a:rPr lang="en-US" sz="36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𝑥</m:t>
                          </m:r>
                        </m:e>
                      </m:d>
                      <m:r>
                        <a:rPr lang="en-US" sz="3600" i="1">
                          <a:latin typeface="Cambria Math" charset="0"/>
                          <a:ea typeface="Arial" charset="0"/>
                          <a:cs typeface="Arial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1+</m:t>
                      </m:r>
                      <m:box>
                        <m:boxPr>
                          <m:ctrlPr>
                            <a:rPr lang="uk-UA" sz="3600" i="1" smtClean="0"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uk-UA" sz="3600" i="1" smtClean="0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600" b="0" i="1" smtClean="0"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5</m:t>
                              </m:r>
                            </m:den>
                          </m:f>
                        </m:e>
                      </m:box>
                      <m:d>
                        <m:dPr>
                          <m:ctrlPr>
                            <a:rPr lang="en-US" sz="36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𝑥</m:t>
                          </m:r>
                          <m:r>
                            <a:rPr lang="en-US" sz="36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−5</m:t>
                          </m:r>
                        </m:e>
                      </m:d>
                      <m:r>
                        <a:rPr lang="en-US" sz="3600" i="1" baseline="30000">
                          <a:latin typeface="Cambria Math" charset="0"/>
                          <a:ea typeface="Arial" charset="0"/>
                          <a:cs typeface="Arial" charset="0"/>
                        </a:rPr>
                        <m:t>2</m:t>
                      </m:r>
                    </m:oMath>
                  </m:oMathPara>
                </a14:m>
                <a:endParaRPr lang="en-US" sz="3600" baseline="30000" dirty="0"/>
              </a:p>
            </p:txBody>
          </p:sp>
        </mc:Choice>
        <mc:Fallback xmlns="">
          <p:sp>
            <p:nvSpPr>
              <p:cNvPr id="8" name="Content Placehold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600" y="285750"/>
                <a:ext cx="4618957" cy="71437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669979" y="2404452"/>
                <a:ext cx="870384" cy="4531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chemeClr val="accent2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chemeClr val="accent2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sz="2400" b="1" baseline="30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979" y="2404452"/>
                <a:ext cx="870384" cy="453137"/>
              </a:xfrm>
              <a:prstGeom prst="rect">
                <a:avLst/>
              </a:prstGeom>
              <a:blipFill rotWithShape="0">
                <a:blip r:embed="rId6"/>
                <a:stretch>
                  <a:fillRect l="-139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112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1543</TotalTime>
  <Words>227</Words>
  <Application>Microsoft Macintosh PowerPoint</Application>
  <PresentationFormat>Widescreen</PresentationFormat>
  <Paragraphs>95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Cambria Math</vt:lpstr>
      <vt:lpstr>Office Theme</vt:lpstr>
      <vt:lpstr>Group Work: Intro to Constrained Optimization</vt:lpstr>
      <vt:lpstr>Group Work, Question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Group Work, Question 2</vt:lpstr>
      <vt:lpstr>Things to think about</vt:lpstr>
      <vt:lpstr>Setting f^′ (x)=0 finds the solution if…</vt:lpstr>
      <vt:lpstr>PowerPoint Presentation</vt:lpstr>
      <vt:lpstr>Other ways to find the solution...</vt:lpstr>
      <vt:lpstr>Group Work, Question 3</vt:lpstr>
      <vt:lpstr>Group Work, Question 4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Constrained Optimization</dc:title>
  <dc:creator>Christopher R Makler</dc:creator>
  <cp:lastModifiedBy>Christopher R Makler</cp:lastModifiedBy>
  <cp:revision>47</cp:revision>
  <dcterms:created xsi:type="dcterms:W3CDTF">2015-12-01T17:11:27Z</dcterms:created>
  <dcterms:modified xsi:type="dcterms:W3CDTF">2015-12-02T20:34:21Z</dcterms:modified>
</cp:coreProperties>
</file>