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9" r:id="rId3"/>
    <p:sldId id="267" r:id="rId4"/>
    <p:sldId id="268" r:id="rId5"/>
    <p:sldId id="270" r:id="rId6"/>
    <p:sldId id="275" r:id="rId7"/>
    <p:sldId id="271" r:id="rId8"/>
    <p:sldId id="272" r:id="rId9"/>
    <p:sldId id="273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4C03D0B-82CA-8D42-9528-60E5A2EF24D9}">
          <p14:sldIdLst>
            <p14:sldId id="256"/>
            <p14:sldId id="259"/>
          </p14:sldIdLst>
        </p14:section>
        <p14:section name="Equilibrium" id="{640A53CC-6980-AE4E-94C8-EA82EE7DF65D}">
          <p14:sldIdLst>
            <p14:sldId id="267"/>
            <p14:sldId id="268"/>
            <p14:sldId id="270"/>
            <p14:sldId id="275"/>
          </p14:sldIdLst>
        </p14:section>
        <p14:section name="Demand" id="{C177A88F-6254-EE41-A7B9-C5B11A724287}">
          <p14:sldIdLst>
            <p14:sldId id="271"/>
            <p14:sldId id="272"/>
            <p14:sldId id="273"/>
            <p14:sldId id="274"/>
            <p14:sldId id="276"/>
            <p14:sldId id="277"/>
          </p14:sldIdLst>
        </p14:section>
        <p14:section name="Supply" id="{2BDED503-A787-E848-ADC5-996E071D584B}">
          <p14:sldIdLst/>
        </p14:section>
        <p14:section name="Welfare Analysis" id="{0F85CA63-EC68-8449-9B58-A08A3014D00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3"/>
    <p:restoredTop sz="96272"/>
  </p:normalViewPr>
  <p:slideViewPr>
    <p:cSldViewPr snapToGrid="0" snapToObjects="1">
      <p:cViewPr>
        <p:scale>
          <a:sx n="125" d="100"/>
          <a:sy n="125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E9385-0DE9-2448-8B0D-51DD29647F6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B301C-77A8-EC42-8FF7-5C9C21E7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2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class 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B301C-77A8-EC42-8FF7-5C9C21E7C4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2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2CE2-679A-1243-BEBE-D7E13EC3190F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616" y="1122363"/>
            <a:ext cx="9498767" cy="2387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Supply and Demand</a:t>
            </a:r>
            <a:br>
              <a:rPr lang="en-US" sz="5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with More </a:t>
            </a:r>
            <a:r>
              <a:rPr lang="en-US" sz="5400" b="1" smtClean="0">
                <a:latin typeface="Arial" charset="0"/>
                <a:ea typeface="Arial" charset="0"/>
                <a:cs typeface="Arial" charset="0"/>
              </a:rPr>
              <a:t>Math than Econ 1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3590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Lecture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775459"/>
            <a:ext cx="9144000" cy="1894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Prof. Chris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Makler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Econ 50 | Stanford University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January 5, 2016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Inferior goods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an </a:t>
                </a:r>
                <a:r>
                  <a:rPr lang="en-US" b="1" dirty="0" smtClean="0"/>
                  <a:t>inferior good</a:t>
                </a:r>
              </a:p>
              <a:p>
                <a:r>
                  <a:rPr lang="en-US" dirty="0" smtClean="0"/>
                  <a:t>if an </a:t>
                </a:r>
                <a:r>
                  <a:rPr lang="en-US" b="1" dirty="0" smtClean="0"/>
                  <a:t>increase</a:t>
                </a:r>
                <a:r>
                  <a:rPr lang="en-US" dirty="0" smtClean="0"/>
                  <a:t> in income</a:t>
                </a:r>
              </a:p>
              <a:p>
                <a:r>
                  <a:rPr lang="en-US" dirty="0" smtClean="0"/>
                  <a:t>causes a </a:t>
                </a:r>
                <a:r>
                  <a:rPr lang="en-US" b="1" dirty="0" smtClean="0"/>
                  <a:t>decrease </a:t>
                </a:r>
                <a:r>
                  <a:rPr lang="en-US" dirty="0" smtClean="0"/>
                  <a:t>in the demand for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2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,…)</m:t>
                          </m:r>
                        </m:num>
                        <m:den>
                          <m:r>
                            <a:rPr lang="en-US" sz="7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7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&lt;0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6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Giffen</a:t>
            </a:r>
            <a:r>
              <a:rPr lang="en-US" b="1" dirty="0" smtClean="0"/>
              <a:t> goods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 </a:t>
                </a:r>
                <a:r>
                  <a:rPr lang="en-US" b="1" dirty="0" err="1"/>
                  <a:t>G</a:t>
                </a:r>
                <a:r>
                  <a:rPr lang="en-US" b="1" dirty="0" err="1" smtClean="0"/>
                  <a:t>iffen</a:t>
                </a:r>
                <a:r>
                  <a:rPr lang="en-US" b="1" dirty="0" smtClean="0"/>
                  <a:t> good</a:t>
                </a:r>
              </a:p>
              <a:p>
                <a:r>
                  <a:rPr lang="en-US" dirty="0" smtClean="0"/>
                  <a:t>if an </a:t>
                </a:r>
                <a:r>
                  <a:rPr lang="en-US" b="1" dirty="0" smtClean="0"/>
                  <a:t>increase</a:t>
                </a:r>
                <a:r>
                  <a:rPr lang="en-US" dirty="0" smtClean="0"/>
                  <a:t> in price</a:t>
                </a:r>
              </a:p>
              <a:p>
                <a:r>
                  <a:rPr lang="en-US" dirty="0" smtClean="0"/>
                  <a:t>causes an </a:t>
                </a:r>
                <a:r>
                  <a:rPr lang="en-US" b="1" dirty="0" smtClean="0"/>
                  <a:t>increase </a:t>
                </a:r>
                <a:r>
                  <a:rPr lang="en-US" dirty="0" smtClean="0"/>
                  <a:t>in the quantity demanded of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2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,…)</m:t>
                          </m:r>
                        </m:num>
                        <m:den>
                          <m: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7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33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Income and Substitution Effects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An increase in the price of </a:t>
                </a:r>
                <a:endParaRPr lang="en-US" b="1" dirty="0" smtClean="0"/>
              </a:p>
              <a:p>
                <a:r>
                  <a:rPr lang="en-US" dirty="0" smtClean="0"/>
                  <a:t>if an </a:t>
                </a:r>
                <a:r>
                  <a:rPr lang="en-US" b="1" dirty="0" smtClean="0"/>
                  <a:t>increase</a:t>
                </a:r>
                <a:r>
                  <a:rPr lang="en-US" dirty="0" smtClean="0"/>
                  <a:t> in price</a:t>
                </a:r>
              </a:p>
              <a:p>
                <a:r>
                  <a:rPr lang="en-US" dirty="0" smtClean="0"/>
                  <a:t>causes an </a:t>
                </a:r>
                <a:r>
                  <a:rPr lang="en-US" b="1" dirty="0" smtClean="0"/>
                  <a:t>increase </a:t>
                </a:r>
                <a:r>
                  <a:rPr lang="en-US" dirty="0" smtClean="0"/>
                  <a:t>in the quantity demanded of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2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,…)</m:t>
                          </m:r>
                        </m:num>
                        <m:den>
                          <m: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7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492443"/>
            <a:ext cx="5157787" cy="823912"/>
          </a:xfrm>
        </p:spPr>
        <p:txBody>
          <a:bodyPr/>
          <a:lstStyle/>
          <a:p>
            <a:r>
              <a:rPr lang="en-US" dirty="0" smtClean="0"/>
              <a:t>Hour 1: Lecture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316354"/>
            <a:ext cx="5157787" cy="4911725"/>
          </a:xfrm>
        </p:spPr>
        <p:txBody>
          <a:bodyPr>
            <a:normAutofit/>
          </a:bodyPr>
          <a:lstStyle/>
          <a:p>
            <a:pPr>
              <a:tabLst>
                <a:tab pos="223838" algn="l"/>
              </a:tabLst>
            </a:pPr>
            <a:endParaRPr lang="en-US" sz="2400" dirty="0" smtClean="0"/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Demand</a:t>
            </a:r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	Complements and Substitutes</a:t>
            </a:r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	Normal, Inferior, </a:t>
            </a:r>
            <a:r>
              <a:rPr lang="en-US" sz="2400" dirty="0" err="1" smtClean="0"/>
              <a:t>Giffen</a:t>
            </a:r>
            <a:r>
              <a:rPr lang="en-US" sz="2400" dirty="0" smtClean="0"/>
              <a:t> Goods</a:t>
            </a:r>
          </a:p>
          <a:p>
            <a:pPr>
              <a:tabLst>
                <a:tab pos="22383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Income and Substitution Effects</a:t>
            </a:r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Supply</a:t>
            </a:r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	Production and Cost</a:t>
            </a:r>
          </a:p>
          <a:p>
            <a:pPr>
              <a:tabLst>
                <a:tab pos="22383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Supply in the Short and Long Run</a:t>
            </a:r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Equilibrium</a:t>
            </a:r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Welfare Analysis (CS, PS)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92443"/>
            <a:ext cx="5183188" cy="823912"/>
          </a:xfrm>
        </p:spPr>
        <p:txBody>
          <a:bodyPr/>
          <a:lstStyle/>
          <a:p>
            <a:r>
              <a:rPr lang="en-US" dirty="0" smtClean="0"/>
              <a:t>Hour 2: Group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6354"/>
            <a:ext cx="5183188" cy="465772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Parsing demand equations</a:t>
            </a:r>
          </a:p>
          <a:p>
            <a:r>
              <a:rPr lang="en-US" sz="2400" dirty="0" smtClean="0"/>
              <a:t>Parsing supply equations</a:t>
            </a:r>
          </a:p>
          <a:p>
            <a:r>
              <a:rPr lang="en-US" sz="2400" dirty="0" smtClean="0"/>
              <a:t>Calculating equilibrium as a function of exogenous variables</a:t>
            </a:r>
          </a:p>
          <a:p>
            <a:r>
              <a:rPr lang="en-US" sz="2400" dirty="0" smtClean="0"/>
              <a:t>Using integrals to calculate changes in consumer and producer surplus</a:t>
            </a:r>
          </a:p>
        </p:txBody>
      </p:sp>
    </p:spTree>
    <p:extLst>
      <p:ext uri="{BB962C8B-B14F-4D97-AF65-F5344CB8AC3E}">
        <p14:creationId xmlns:p14="http://schemas.microsoft.com/office/powerpoint/2010/main" val="14109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Demand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</a:t>
                </a:r>
                <a:r>
                  <a:rPr lang="en-US" b="1" dirty="0" smtClean="0"/>
                  <a:t>price of good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,</a:t>
                </a:r>
              </a:p>
              <a:p>
                <a:r>
                  <a:rPr lang="en-US" dirty="0" smtClean="0"/>
                  <a:t>the </a:t>
                </a:r>
                <a:r>
                  <a:rPr lang="en-US" b="1" dirty="0" smtClean="0"/>
                  <a:t>prices of other goods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b="1" dirty="0" smtClean="0"/>
                  <a:t>income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and </a:t>
                </a:r>
                <a:r>
                  <a:rPr lang="en-US" b="1" dirty="0" smtClean="0"/>
                  <a:t>other factors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what </a:t>
                </a:r>
                <a:r>
                  <a:rPr lang="en-US" b="1" dirty="0" smtClean="0"/>
                  <a:t>quantity of good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𝑿</m:t>
                    </m:r>
                    <m:r>
                      <a:rPr lang="en-US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will consumers </a:t>
                </a:r>
                <a:r>
                  <a:rPr lang="en-US" b="1" dirty="0" smtClean="0"/>
                  <a:t>demand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𝐷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72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72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𝑋</m:t>
                          </m:r>
                        </m:sub>
                        <m:sup>
                          <m:r>
                            <a:rPr lang="en-US" sz="72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𝐷</m:t>
                          </m:r>
                        </m:sup>
                      </m:sSubSup>
                      <m:r>
                        <a:rPr lang="en-US" sz="7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7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72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r>
                        <a:rPr lang="en-US" sz="72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7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𝑌</m:t>
                          </m:r>
                        </m:sub>
                      </m:sSub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,…)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79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Supply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</a:t>
                </a:r>
                <a:r>
                  <a:rPr lang="en-US" b="1" dirty="0" smtClean="0"/>
                  <a:t>price of good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,</a:t>
                </a:r>
              </a:p>
              <a:p>
                <a:r>
                  <a:rPr lang="en-US" b="1" dirty="0"/>
                  <a:t>i</a:t>
                </a:r>
                <a:r>
                  <a:rPr lang="en-US" b="1" dirty="0" smtClean="0"/>
                  <a:t>nput prices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and </a:t>
                </a:r>
                <a:r>
                  <a:rPr lang="en-US" b="1" dirty="0" smtClean="0"/>
                  <a:t>other factors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what </a:t>
                </a:r>
                <a:r>
                  <a:rPr lang="en-US" b="1" dirty="0" smtClean="0"/>
                  <a:t>quantity of good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𝑿</m:t>
                    </m:r>
                    <m:r>
                      <a:rPr lang="en-US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will firms </a:t>
                </a:r>
                <a:r>
                  <a:rPr lang="en-US" b="1" dirty="0" smtClean="0"/>
                  <a:t>supply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20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72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72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𝑋</m:t>
                          </m:r>
                        </m:sub>
                        <m:sup>
                          <m:r>
                            <a:rPr lang="en-US" sz="7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𝑆</m:t>
                          </m:r>
                        </m:sup>
                      </m:sSubSup>
                      <m:r>
                        <a:rPr lang="en-US" sz="7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7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72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r>
                        <a:rPr lang="en-US" sz="7200" b="0" i="1" smtClean="0">
                          <a:latin typeface="Cambria Math" charset="0"/>
                        </a:rPr>
                        <m:t>,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𝑤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𝑟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,…)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6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Equilibrium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set of </a:t>
                </a:r>
                <a:r>
                  <a:rPr lang="en-US" b="1" dirty="0" smtClean="0"/>
                  <a:t>exogenous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𝐼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b="0" dirty="0" smtClean="0"/>
                  <a:t>,</a:t>
                </a:r>
              </a:p>
              <a:p>
                <a:r>
                  <a:rPr lang="en-US" b="1" dirty="0" smtClean="0"/>
                  <a:t>equilibrium</a:t>
                </a:r>
                <a:r>
                  <a:rPr lang="en-US" dirty="0" smtClean="0"/>
                  <a:t> in the market for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consists of a </a:t>
                </a:r>
                <a:r>
                  <a:rPr lang="en-US" b="1" dirty="0" smtClean="0"/>
                  <a:t>price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dirty="0" smtClean="0"/>
                  <a:t> and a </a:t>
                </a:r>
                <a:r>
                  <a:rPr lang="en-US" b="1" dirty="0" smtClean="0"/>
                  <a:t>quantity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dirty="0" smtClean="0"/>
                  <a:t> such that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is-IS" sz="480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sz="4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sup>
                        </m:sSubSup>
                        <m:r>
                          <a:rPr lang="en-US" sz="48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8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4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4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𝐼</m:t>
                        </m:r>
                        <m:r>
                          <a:rPr lang="en-US" sz="4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48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𝑆</m:t>
                        </m:r>
                      </m:sup>
                    </m:sSubSup>
                    <m:r>
                      <a:rPr lang="en-US" sz="4800" i="1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480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  <m:r>
                      <a:rPr lang="en-US" sz="4800" b="0" i="1" smtClean="0">
                        <a:latin typeface="Cambria Math" charset="0"/>
                      </a:rPr>
                      <m:t>,</m:t>
                    </m:r>
                    <m:r>
                      <a:rPr lang="en-US" sz="4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𝑤</m:t>
                    </m:r>
                    <m:r>
                      <a:rPr lang="en-US" sz="4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4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𝑟</m:t>
                    </m:r>
                    <m:r>
                      <a:rPr lang="en-US" sz="4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,…)</m:t>
                    </m:r>
                    <m:r>
                      <m:rPr>
                        <m:nor/>
                      </m:rPr>
                      <a:rPr lang="en-US" sz="4800" dirty="0"/>
                      <m:t>=</m:t>
                    </m:r>
                    <m:sSubSup>
                      <m:sSubSupPr>
                        <m:ctrlPr>
                          <a:rPr lang="en-US" sz="480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sz="4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Equilibrium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the supply and demand model,</a:t>
                </a:r>
              </a:p>
              <a:p>
                <a:r>
                  <a:rPr lang="en-US" dirty="0" smtClean="0"/>
                  <a:t>the </a:t>
                </a:r>
                <a:r>
                  <a:rPr lang="en-US" b="1" dirty="0" smtClean="0"/>
                  <a:t>endogenous variables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may be written as functions </a:t>
                </a:r>
              </a:p>
              <a:p>
                <a:r>
                  <a:rPr lang="en-US" dirty="0" smtClean="0"/>
                  <a:t>of the </a:t>
                </a:r>
                <a:r>
                  <a:rPr lang="en-US" b="1" dirty="0" smtClean="0"/>
                  <a:t>exogenous variables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𝑌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,…</m:t>
                    </m:r>
                  </m:oMath>
                </a14:m>
                <a:r>
                  <a:rPr lang="en-US" dirty="0" smtClean="0"/>
                  <a:t>):</a:t>
                </a:r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𝑋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𝐸</m:t>
                          </m:r>
                        </m:sup>
                      </m:sSubSup>
                      <m:d>
                        <m:dPr>
                          <m:ctrlPr>
                            <a:rPr lang="is-IS" sz="48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𝑤</m:t>
                          </m:r>
                          <m:r>
                            <a:rPr lang="en-US" sz="4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𝑟</m:t>
                          </m:r>
                          <m:r>
                            <a:rPr lang="en-US" sz="4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4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𝑋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𝐸</m:t>
                          </m:r>
                        </m:sup>
                      </m:sSubSup>
                      <m:d>
                        <m:dPr>
                          <m:ctrlPr>
                            <a:rPr lang="is-IS" sz="4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𝑤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𝑟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4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Substitutes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Goods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substitutes</a:t>
                </a:r>
              </a:p>
              <a:p>
                <a:r>
                  <a:rPr lang="en-US" dirty="0" smtClean="0"/>
                  <a:t>if an </a:t>
                </a:r>
                <a:r>
                  <a:rPr lang="en-US" b="1" dirty="0" smtClean="0"/>
                  <a:t>increase</a:t>
                </a:r>
                <a:r>
                  <a:rPr lang="en-US" dirty="0" smtClean="0"/>
                  <a:t> in the price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causes an </a:t>
                </a:r>
                <a:r>
                  <a:rPr lang="en-US" b="1" dirty="0" smtClean="0"/>
                  <a:t>increase </a:t>
                </a:r>
                <a:r>
                  <a:rPr lang="en-US" dirty="0" smtClean="0"/>
                  <a:t>in the demand for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2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,…)</m:t>
                          </m:r>
                        </m:num>
                        <m:den>
                          <m:r>
                            <a:rPr lang="en-US" sz="7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5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Complements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Goods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</a:t>
                </a:r>
                <a:r>
                  <a:rPr lang="en-US" b="1" dirty="0" smtClean="0"/>
                  <a:t>complements</a:t>
                </a:r>
              </a:p>
              <a:p>
                <a:r>
                  <a:rPr lang="en-US" dirty="0" smtClean="0"/>
                  <a:t>if an </a:t>
                </a:r>
                <a:r>
                  <a:rPr lang="en-US" b="1" dirty="0" smtClean="0"/>
                  <a:t>increase</a:t>
                </a:r>
                <a:r>
                  <a:rPr lang="en-US" dirty="0" smtClean="0"/>
                  <a:t> in the price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causes a </a:t>
                </a:r>
                <a:r>
                  <a:rPr lang="en-US" b="1" dirty="0" smtClean="0"/>
                  <a:t>decrease</a:t>
                </a:r>
                <a:r>
                  <a:rPr lang="en-US" dirty="0" smtClean="0"/>
                  <a:t> in the demand for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2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,…)</m:t>
                          </m:r>
                        </m:num>
                        <m:den>
                          <m:r>
                            <a:rPr lang="en-US" sz="7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&lt;0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1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Normal goods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 </a:t>
                </a:r>
                <a:r>
                  <a:rPr lang="en-US" b="1" dirty="0" smtClean="0"/>
                  <a:t>normal good</a:t>
                </a:r>
              </a:p>
              <a:p>
                <a:r>
                  <a:rPr lang="en-US" dirty="0" smtClean="0"/>
                  <a:t>if an </a:t>
                </a:r>
                <a:r>
                  <a:rPr lang="en-US" b="1" dirty="0" smtClean="0"/>
                  <a:t>increase</a:t>
                </a:r>
                <a:r>
                  <a:rPr lang="en-US" dirty="0" smtClean="0"/>
                  <a:t> in income</a:t>
                </a:r>
              </a:p>
              <a:p>
                <a:r>
                  <a:rPr lang="en-US" dirty="0" smtClean="0"/>
                  <a:t>causes an </a:t>
                </a:r>
                <a:r>
                  <a:rPr lang="en-US" b="1" dirty="0" smtClean="0"/>
                  <a:t>increase </a:t>
                </a:r>
                <a:r>
                  <a:rPr lang="en-US" dirty="0" smtClean="0"/>
                  <a:t>in the demand for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2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,…)</m:t>
                          </m:r>
                        </m:num>
                        <m:den>
                          <m:r>
                            <a:rPr lang="en-US" sz="7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7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3053</TotalTime>
  <Words>237</Words>
  <Application>Microsoft Macintosh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Supply and Demand with More Math than Econ 1</vt:lpstr>
      <vt:lpstr>PowerPoint Presentation</vt:lpstr>
      <vt:lpstr>Demand</vt:lpstr>
      <vt:lpstr>Supply</vt:lpstr>
      <vt:lpstr>Equilibrium</vt:lpstr>
      <vt:lpstr>Equilibrium</vt:lpstr>
      <vt:lpstr>Substitutes</vt:lpstr>
      <vt:lpstr>Complements</vt:lpstr>
      <vt:lpstr>Normal goods</vt:lpstr>
      <vt:lpstr>Inferior goods</vt:lpstr>
      <vt:lpstr>Giffen goods</vt:lpstr>
      <vt:lpstr>Income and Substitution Effects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Constrained Optimization</dc:title>
  <dc:creator>Christopher R Makler</dc:creator>
  <cp:lastModifiedBy>Christopher R Makler</cp:lastModifiedBy>
  <cp:revision>60</cp:revision>
  <dcterms:created xsi:type="dcterms:W3CDTF">2015-12-01T17:11:27Z</dcterms:created>
  <dcterms:modified xsi:type="dcterms:W3CDTF">2015-12-11T18:24:25Z</dcterms:modified>
</cp:coreProperties>
</file>