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61F6D-F04C-460E-ADB6-9B616AAF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A9753B-9398-44B0-9327-DFFE66165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F118C-A608-43BE-B201-B008252E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BF58A-F23A-4921-A121-315FFCA0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122C2-E8E4-48A1-BC7C-83AFEF28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E85DA-FB29-4F78-B059-8A88B72A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29C37-CD3E-4ECE-A95A-AC65E2695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442F8-FC5C-4AE0-A45F-DE13EB37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58137-D090-4FAC-8D88-0A5E07DA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876C1-645A-4D8C-B093-407D5F42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8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2DE4FF-6879-4C67-9025-8DB4DE553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20EF55-BB9C-401B-944A-BAB160204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A07AF-8EDD-4D73-B669-18FE4E6C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60E4B-F086-4244-977F-89DB472C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446F9-B55C-4012-8A95-8085F58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4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1201F-D7DF-48A7-9D1C-06F83833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016C6-0B29-43F2-9581-8DA93946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4F2CD-09E7-4528-A40F-B32B1C70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46F25-6598-4347-90EF-7C09D64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76ED3-C8FE-4875-B0D7-BD2243F4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2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1BD4E-CFCD-4444-A2EB-350200E0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40800-5484-4D19-A049-7084B2C6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5D7E8-F8EB-4D16-A160-C3189801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07163-CF80-4A72-8B94-25662905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37DFE-DDBF-4E61-9E3F-109D8ACA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F2A1C-8AB3-4E10-B765-5BD72AEE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8F90B-BEA4-40F7-9016-067B46B1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CBA16-0EC7-4B74-8C75-32F79E1FB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BBD24-EA27-4B50-B1A3-AB19F3CB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96267-FD64-4849-982A-6F50AEDD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49394-4369-4AD4-91EE-EA4F98A4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3AC66-49C5-4165-9DD3-F29FDF2D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17B89-89FE-4345-9F1B-0E18EAE9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8FAC0C-13EB-467E-BB8F-24D01A6C9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E6D5D8-308C-479D-81A5-C44E8753E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DBC819-8C37-4085-8823-09171AD3B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BC619-95CA-48F9-AFD6-93DA7C62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675634-CFAB-4B7B-98E1-1DF7167E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67429E-B74C-47DD-B015-813D3432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793C0-6EDE-49B9-B415-980761AC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C8123-CEDF-4F6D-89C1-93038C5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6FFB15-995E-453C-AB44-34BDEF5C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BAEA9B-FDE0-4349-B290-D931EEAE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2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EA5827-5E17-4599-8386-F3E0BCB7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9A8CF-337A-4144-AFAC-B5C57A3F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8DE1CA-EE7A-4A09-B5D8-A62AE710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8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3D7F0-8AD4-4B55-92BA-45C24B04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932C2-AD46-490F-8D6D-E73B13E7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E5FA7A-D692-4E13-A28C-35CBECEA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0ACE7-203F-4A9A-BF8E-DFCCB8B1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E8442-1769-432D-A503-0637222C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FDCC9-64A3-4B56-8403-4A6DF05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B9469-6F34-423D-A813-2422F548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C7F90C-EC3F-408D-B1DC-FF1307280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72476-283C-4D4E-A85D-994570CBF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9C039-4E2A-4468-BAE0-B4CE41F6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014EC-248F-401D-A3CD-B0F8ED21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1968E-2282-4182-B276-FCB1F0E0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4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F8E557-06B8-4815-AF55-A11FDBE8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28BAC-BA67-4BFB-A8F0-40B5CE9A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D62E1-A9CF-44F6-AA44-572DBC514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634C-2A20-4A4E-87E9-5FBFCA086A8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113CC-72BE-4A2D-B536-AEEB09AC4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13146-0BB8-4B26-ABBC-CEF8ACECF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E001-EAD9-4AC1-B2DA-F814FE41E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9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B6FB3-1A74-4368-AB01-95A53E067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344" y="1843532"/>
            <a:ext cx="1267968" cy="382177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关于平台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226D171-0B0E-419B-8CEF-D4A43778D5EE}"/>
              </a:ext>
            </a:extLst>
          </p:cNvPr>
          <p:cNvSpPr txBox="1">
            <a:spLocks/>
          </p:cNvSpPr>
          <p:nvPr/>
        </p:nvSpPr>
        <p:spPr>
          <a:xfrm>
            <a:off x="-10858" y="180528"/>
            <a:ext cx="8900541" cy="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湖北省</a:t>
            </a:r>
            <a:r>
              <a:rPr lang="zh-CN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校园文化遗产数字信息平台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70F0C1E-0093-4D0C-84EB-4FC6D935D1A0}"/>
              </a:ext>
            </a:extLst>
          </p:cNvPr>
          <p:cNvSpPr txBox="1">
            <a:spLocks/>
          </p:cNvSpPr>
          <p:nvPr/>
        </p:nvSpPr>
        <p:spPr>
          <a:xfrm>
            <a:off x="1302447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遗产名录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B2D068A-FDC8-483D-86EB-F3363AF85415}"/>
              </a:ext>
            </a:extLst>
          </p:cNvPr>
          <p:cNvSpPr txBox="1">
            <a:spLocks/>
          </p:cNvSpPr>
          <p:nvPr/>
        </p:nvSpPr>
        <p:spPr>
          <a:xfrm>
            <a:off x="2782538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红色图谱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E9E5A2E-6D81-4BAD-A29B-33EB56D05F4E}"/>
              </a:ext>
            </a:extLst>
          </p:cNvPr>
          <p:cNvSpPr txBox="1">
            <a:spLocks/>
          </p:cNvSpPr>
          <p:nvPr/>
        </p:nvSpPr>
        <p:spPr>
          <a:xfrm>
            <a:off x="4280440" y="1821524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遗产档案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6C28329-7DE2-4775-B148-A3CEFE028128}"/>
              </a:ext>
            </a:extLst>
          </p:cNvPr>
          <p:cNvSpPr txBox="1">
            <a:spLocks/>
          </p:cNvSpPr>
          <p:nvPr/>
        </p:nvSpPr>
        <p:spPr>
          <a:xfrm>
            <a:off x="5651754" y="1814247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数字展示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7CEEB54-59D5-42DC-BDC1-706C9947F990}"/>
              </a:ext>
            </a:extLst>
          </p:cNvPr>
          <p:cNvSpPr txBox="1">
            <a:spLocks/>
          </p:cNvSpPr>
          <p:nvPr/>
        </p:nvSpPr>
        <p:spPr>
          <a:xfrm>
            <a:off x="8516683" y="1812374"/>
            <a:ext cx="126015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专家观点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CBB2498-7372-4F35-AE3A-85E6D3C9D2A4}"/>
              </a:ext>
            </a:extLst>
          </p:cNvPr>
          <p:cNvSpPr txBox="1">
            <a:spLocks/>
          </p:cNvSpPr>
          <p:nvPr/>
        </p:nvSpPr>
        <p:spPr>
          <a:xfrm>
            <a:off x="11292651" y="1805088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交互反馈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7E7BCDB-B58C-4A06-A057-CB410FD6A7BE}"/>
              </a:ext>
            </a:extLst>
          </p:cNvPr>
          <p:cNvSpPr txBox="1">
            <a:spLocks/>
          </p:cNvSpPr>
          <p:nvPr/>
        </p:nvSpPr>
        <p:spPr>
          <a:xfrm>
            <a:off x="7042404" y="1814247"/>
            <a:ext cx="1357311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智慧管理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D254648-A2A3-40B0-B73C-2E737C14F897}"/>
              </a:ext>
            </a:extLst>
          </p:cNvPr>
          <p:cNvSpPr txBox="1">
            <a:spLocks/>
          </p:cNvSpPr>
          <p:nvPr/>
        </p:nvSpPr>
        <p:spPr>
          <a:xfrm>
            <a:off x="9846183" y="1812374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文旅信息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10C05E-FFA7-4B96-8A77-BA4A36E6DA77}"/>
              </a:ext>
            </a:extLst>
          </p:cNvPr>
          <p:cNvSpPr/>
          <p:nvPr/>
        </p:nvSpPr>
        <p:spPr>
          <a:xfrm>
            <a:off x="1645920" y="2542032"/>
            <a:ext cx="9491472" cy="390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湖北省的大地图（行政区块，红色建筑的分布）</a:t>
            </a:r>
            <a:endParaRPr lang="en-US" altLang="zh-CN" dirty="0"/>
          </a:p>
          <a:p>
            <a:pPr algn="ctr"/>
            <a:r>
              <a:rPr lang="en-US" altLang="zh-CN" dirty="0"/>
              <a:t>GIS</a:t>
            </a:r>
            <a:r>
              <a:rPr lang="zh-CN" altLang="en-US" dirty="0"/>
              <a:t>里面做</a:t>
            </a:r>
          </a:p>
        </p:txBody>
      </p:sp>
      <p:sp>
        <p:nvSpPr>
          <p:cNvPr id="16" name="副标题 15">
            <a:extLst>
              <a:ext uri="{FF2B5EF4-FFF2-40B4-BE49-F238E27FC236}">
                <a16:creationId xmlns:a16="http://schemas.microsoft.com/office/drawing/2014/main" id="{63AF1AF4-B8BA-461B-879A-CE9EF36A3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839EFC41-842B-4A46-98EC-62E7D44E5DA7}"/>
              </a:ext>
            </a:extLst>
          </p:cNvPr>
          <p:cNvSpPr txBox="1">
            <a:spLocks/>
          </p:cNvSpPr>
          <p:nvPr/>
        </p:nvSpPr>
        <p:spPr>
          <a:xfrm>
            <a:off x="10007158" y="548640"/>
            <a:ext cx="1925762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/>
              <a:t>登录界面</a:t>
            </a:r>
            <a:endParaRPr lang="en-US" altLang="zh-CN" sz="1700" dirty="0"/>
          </a:p>
          <a:p>
            <a:r>
              <a:rPr lang="zh-CN" altLang="en-US" sz="1700" dirty="0"/>
              <a:t>用户名：</a:t>
            </a:r>
            <a:endParaRPr lang="en-US" altLang="zh-CN" sz="1700" dirty="0"/>
          </a:p>
          <a:p>
            <a:r>
              <a:rPr lang="zh-CN" altLang="en-US" sz="1700" dirty="0"/>
              <a:t>密码：</a:t>
            </a:r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7BB70319-7A05-4531-973F-C18B4BC5E0ED}"/>
              </a:ext>
            </a:extLst>
          </p:cNvPr>
          <p:cNvSpPr txBox="1">
            <a:spLocks/>
          </p:cNvSpPr>
          <p:nvPr/>
        </p:nvSpPr>
        <p:spPr>
          <a:xfrm>
            <a:off x="9689592" y="90603"/>
            <a:ext cx="2502408" cy="389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单位名字、</a:t>
            </a:r>
            <a:r>
              <a:rPr lang="en-US" altLang="zh-CN" dirty="0"/>
              <a:t>logo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36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EF59752-07CA-417D-8CA5-6B4F6188C740}"/>
              </a:ext>
            </a:extLst>
          </p:cNvPr>
          <p:cNvSpPr txBox="1">
            <a:spLocks/>
          </p:cNvSpPr>
          <p:nvPr/>
        </p:nvSpPr>
        <p:spPr>
          <a:xfrm>
            <a:off x="-10858" y="180528"/>
            <a:ext cx="8900541" cy="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湖北省</a:t>
            </a:r>
            <a:r>
              <a:rPr lang="zh-CN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校园文化遗产数字信息平台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7" name="副标题 2">
            <a:extLst>
              <a:ext uri="{FF2B5EF4-FFF2-40B4-BE49-F238E27FC236}">
                <a16:creationId xmlns:a16="http://schemas.microsoft.com/office/drawing/2014/main" id="{41C2B81E-133B-47DF-B4DE-E23EED803C4A}"/>
              </a:ext>
            </a:extLst>
          </p:cNvPr>
          <p:cNvSpPr txBox="1">
            <a:spLocks/>
          </p:cNvSpPr>
          <p:nvPr/>
        </p:nvSpPr>
        <p:spPr>
          <a:xfrm>
            <a:off x="10007158" y="548640"/>
            <a:ext cx="1925762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/>
              <a:t>登录界面</a:t>
            </a:r>
            <a:endParaRPr lang="en-US" altLang="zh-CN" sz="1700" dirty="0"/>
          </a:p>
          <a:p>
            <a:r>
              <a:rPr lang="zh-CN" altLang="en-US" sz="1700" dirty="0"/>
              <a:t>用户名：</a:t>
            </a:r>
            <a:endParaRPr lang="en-US" altLang="zh-CN" sz="1700" dirty="0"/>
          </a:p>
          <a:p>
            <a:r>
              <a:rPr lang="zh-CN" altLang="en-US" sz="1700" dirty="0"/>
              <a:t>密码：</a:t>
            </a:r>
          </a:p>
        </p:txBody>
      </p:sp>
      <p:sp>
        <p:nvSpPr>
          <p:cNvPr id="48" name="副标题 2">
            <a:extLst>
              <a:ext uri="{FF2B5EF4-FFF2-40B4-BE49-F238E27FC236}">
                <a16:creationId xmlns:a16="http://schemas.microsoft.com/office/drawing/2014/main" id="{3BDECAC2-0EFE-47BE-A281-6AFBDB1F9BC4}"/>
              </a:ext>
            </a:extLst>
          </p:cNvPr>
          <p:cNvSpPr txBox="1">
            <a:spLocks/>
          </p:cNvSpPr>
          <p:nvPr/>
        </p:nvSpPr>
        <p:spPr>
          <a:xfrm>
            <a:off x="9689592" y="90603"/>
            <a:ext cx="2502408" cy="389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单位名字、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1039B1F1-5D76-43F3-B8E7-9D2392136767}"/>
              </a:ext>
            </a:extLst>
          </p:cNvPr>
          <p:cNvSpPr txBox="1">
            <a:spLocks/>
          </p:cNvSpPr>
          <p:nvPr/>
        </p:nvSpPr>
        <p:spPr>
          <a:xfrm>
            <a:off x="-72344" y="1843532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关于平台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0D794C84-9527-4754-ADEA-C2E58FF17A09}"/>
              </a:ext>
            </a:extLst>
          </p:cNvPr>
          <p:cNvSpPr txBox="1">
            <a:spLocks/>
          </p:cNvSpPr>
          <p:nvPr/>
        </p:nvSpPr>
        <p:spPr>
          <a:xfrm>
            <a:off x="1302447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遗产名录</a:t>
            </a: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6038122F-738D-486D-B59F-851BE561C394}"/>
              </a:ext>
            </a:extLst>
          </p:cNvPr>
          <p:cNvSpPr txBox="1">
            <a:spLocks/>
          </p:cNvSpPr>
          <p:nvPr/>
        </p:nvSpPr>
        <p:spPr>
          <a:xfrm>
            <a:off x="2782538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红色图谱</a:t>
            </a:r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419C15AF-D486-48C3-B744-7C08C61134E1}"/>
              </a:ext>
            </a:extLst>
          </p:cNvPr>
          <p:cNvSpPr txBox="1">
            <a:spLocks/>
          </p:cNvSpPr>
          <p:nvPr/>
        </p:nvSpPr>
        <p:spPr>
          <a:xfrm>
            <a:off x="4280440" y="1821524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遗产档案</a:t>
            </a: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008C8191-1AA6-4364-AD1D-7E3EA719B730}"/>
              </a:ext>
            </a:extLst>
          </p:cNvPr>
          <p:cNvSpPr txBox="1">
            <a:spLocks/>
          </p:cNvSpPr>
          <p:nvPr/>
        </p:nvSpPr>
        <p:spPr>
          <a:xfrm>
            <a:off x="5651754" y="1814247"/>
            <a:ext cx="1280350" cy="3821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数字展示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C786CF83-5F0A-4F36-98C5-81503412D03A}"/>
              </a:ext>
            </a:extLst>
          </p:cNvPr>
          <p:cNvSpPr txBox="1">
            <a:spLocks/>
          </p:cNvSpPr>
          <p:nvPr/>
        </p:nvSpPr>
        <p:spPr>
          <a:xfrm>
            <a:off x="8516683" y="1812374"/>
            <a:ext cx="126015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专家观点</a:t>
            </a: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5FCCE7D2-DA03-43FA-BDCD-2EC3C4A3488F}"/>
              </a:ext>
            </a:extLst>
          </p:cNvPr>
          <p:cNvSpPr txBox="1">
            <a:spLocks/>
          </p:cNvSpPr>
          <p:nvPr/>
        </p:nvSpPr>
        <p:spPr>
          <a:xfrm>
            <a:off x="11292651" y="1805088"/>
            <a:ext cx="1387602" cy="389454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交互反馈</a:t>
            </a: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521197AB-06CD-45B5-81DD-02ADB28F4025}"/>
              </a:ext>
            </a:extLst>
          </p:cNvPr>
          <p:cNvSpPr txBox="1">
            <a:spLocks/>
          </p:cNvSpPr>
          <p:nvPr/>
        </p:nvSpPr>
        <p:spPr>
          <a:xfrm>
            <a:off x="7042404" y="1814247"/>
            <a:ext cx="1357311" cy="3894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智慧管理</a:t>
            </a: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B2454CAD-A0B0-481A-9F0C-8A92247BEA4E}"/>
              </a:ext>
            </a:extLst>
          </p:cNvPr>
          <p:cNvSpPr txBox="1">
            <a:spLocks/>
          </p:cNvSpPr>
          <p:nvPr/>
        </p:nvSpPr>
        <p:spPr>
          <a:xfrm>
            <a:off x="9846183" y="1812374"/>
            <a:ext cx="1387602" cy="38945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文旅信息</a:t>
            </a: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C5261991-59E6-4362-8EBD-C84C0B7CC7A6}"/>
              </a:ext>
            </a:extLst>
          </p:cNvPr>
          <p:cNvSpPr txBox="1">
            <a:spLocks/>
          </p:cNvSpPr>
          <p:nvPr/>
        </p:nvSpPr>
        <p:spPr>
          <a:xfrm>
            <a:off x="252792" y="2864875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留言板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CD7155FA-D166-4CFF-B3FD-5B5619940E13}"/>
              </a:ext>
            </a:extLst>
          </p:cNvPr>
          <p:cNvSpPr txBox="1">
            <a:spLocks/>
          </p:cNvSpPr>
          <p:nvPr/>
        </p:nvSpPr>
        <p:spPr>
          <a:xfrm>
            <a:off x="252792" y="3419860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资料分享</a:t>
            </a:r>
          </a:p>
        </p:txBody>
      </p:sp>
    </p:spTree>
    <p:extLst>
      <p:ext uri="{BB962C8B-B14F-4D97-AF65-F5344CB8AC3E}">
        <p14:creationId xmlns:p14="http://schemas.microsoft.com/office/powerpoint/2010/main" val="332643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04C2CE-F15B-4675-B213-C50C5BDC1D95}"/>
              </a:ext>
            </a:extLst>
          </p:cNvPr>
          <p:cNvSpPr txBox="1">
            <a:spLocks/>
          </p:cNvSpPr>
          <p:nvPr/>
        </p:nvSpPr>
        <p:spPr>
          <a:xfrm>
            <a:off x="195072" y="3399797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研究机构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EF59752-07CA-417D-8CA5-6B4F6188C740}"/>
              </a:ext>
            </a:extLst>
          </p:cNvPr>
          <p:cNvSpPr txBox="1">
            <a:spLocks/>
          </p:cNvSpPr>
          <p:nvPr/>
        </p:nvSpPr>
        <p:spPr>
          <a:xfrm>
            <a:off x="-10858" y="180528"/>
            <a:ext cx="8900541" cy="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湖北省</a:t>
            </a:r>
            <a:r>
              <a:rPr lang="zh-CN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校园文化遗产数字信息平台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5F9568-658B-4D0C-8C05-18686D91BC76}"/>
              </a:ext>
            </a:extLst>
          </p:cNvPr>
          <p:cNvSpPr/>
          <p:nvPr/>
        </p:nvSpPr>
        <p:spPr>
          <a:xfrm>
            <a:off x="2186368" y="2756662"/>
            <a:ext cx="9491472" cy="390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C1154BE3-54E0-40FB-836D-E2663EB61EFD}"/>
              </a:ext>
            </a:extLst>
          </p:cNvPr>
          <p:cNvSpPr txBox="1">
            <a:spLocks/>
          </p:cNvSpPr>
          <p:nvPr/>
        </p:nvSpPr>
        <p:spPr>
          <a:xfrm>
            <a:off x="195072" y="3953945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成员简介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22BFEA39-DB68-4574-A31C-8FDAA51040FF}"/>
              </a:ext>
            </a:extLst>
          </p:cNvPr>
          <p:cNvSpPr txBox="1">
            <a:spLocks/>
          </p:cNvSpPr>
          <p:nvPr/>
        </p:nvSpPr>
        <p:spPr>
          <a:xfrm>
            <a:off x="195072" y="2882326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基本介绍</a:t>
            </a:r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A36858F7-6622-4A1C-9EDC-49C7D44BEE3B}"/>
              </a:ext>
            </a:extLst>
          </p:cNvPr>
          <p:cNvSpPr txBox="1">
            <a:spLocks/>
          </p:cNvSpPr>
          <p:nvPr/>
        </p:nvSpPr>
        <p:spPr>
          <a:xfrm>
            <a:off x="10007158" y="548640"/>
            <a:ext cx="1925762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/>
              <a:t>登录界面</a:t>
            </a:r>
            <a:endParaRPr lang="en-US" altLang="zh-CN" sz="1700" dirty="0"/>
          </a:p>
          <a:p>
            <a:r>
              <a:rPr lang="zh-CN" altLang="en-US" sz="1700" dirty="0"/>
              <a:t>用户名：</a:t>
            </a:r>
            <a:endParaRPr lang="en-US" altLang="zh-CN" sz="1700" dirty="0"/>
          </a:p>
          <a:p>
            <a:r>
              <a:rPr lang="zh-CN" altLang="en-US" sz="1700" dirty="0"/>
              <a:t>密码：</a:t>
            </a:r>
          </a:p>
        </p:txBody>
      </p:sp>
      <p:sp>
        <p:nvSpPr>
          <p:cNvPr id="21" name="副标题 2">
            <a:extLst>
              <a:ext uri="{FF2B5EF4-FFF2-40B4-BE49-F238E27FC236}">
                <a16:creationId xmlns:a16="http://schemas.microsoft.com/office/drawing/2014/main" id="{6577CBDF-08EB-4FFD-9DB1-238CF8EA565D}"/>
              </a:ext>
            </a:extLst>
          </p:cNvPr>
          <p:cNvSpPr txBox="1">
            <a:spLocks/>
          </p:cNvSpPr>
          <p:nvPr/>
        </p:nvSpPr>
        <p:spPr>
          <a:xfrm>
            <a:off x="9689592" y="90603"/>
            <a:ext cx="2502408" cy="389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单位名字、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B5E8A65-9FEA-4AB6-BFDF-5207A2D60989}"/>
              </a:ext>
            </a:extLst>
          </p:cNvPr>
          <p:cNvSpPr txBox="1">
            <a:spLocks/>
          </p:cNvSpPr>
          <p:nvPr/>
        </p:nvSpPr>
        <p:spPr>
          <a:xfrm>
            <a:off x="-72344" y="1843532"/>
            <a:ext cx="1267968" cy="382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关于平台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4C5A767-B6A9-4030-B9D0-77BC51F75E3C}"/>
              </a:ext>
            </a:extLst>
          </p:cNvPr>
          <p:cNvSpPr txBox="1">
            <a:spLocks/>
          </p:cNvSpPr>
          <p:nvPr/>
        </p:nvSpPr>
        <p:spPr>
          <a:xfrm>
            <a:off x="1302447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遗产名录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569D83E7-C0F0-4BA0-8403-9983C8F0F3FC}"/>
              </a:ext>
            </a:extLst>
          </p:cNvPr>
          <p:cNvSpPr txBox="1">
            <a:spLocks/>
          </p:cNvSpPr>
          <p:nvPr/>
        </p:nvSpPr>
        <p:spPr>
          <a:xfrm>
            <a:off x="2782538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红色图谱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7E46D334-CFEC-4FFE-809A-DE18F1D8AB9F}"/>
              </a:ext>
            </a:extLst>
          </p:cNvPr>
          <p:cNvSpPr txBox="1">
            <a:spLocks/>
          </p:cNvSpPr>
          <p:nvPr/>
        </p:nvSpPr>
        <p:spPr>
          <a:xfrm>
            <a:off x="4280440" y="1821524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遗产档案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8AF113B1-DFEE-468D-A0E4-4B21A0E5B4C5}"/>
              </a:ext>
            </a:extLst>
          </p:cNvPr>
          <p:cNvSpPr txBox="1">
            <a:spLocks/>
          </p:cNvSpPr>
          <p:nvPr/>
        </p:nvSpPr>
        <p:spPr>
          <a:xfrm>
            <a:off x="5651754" y="1814247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数字展示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A6847505-9746-4151-ADB9-11D41B2B3696}"/>
              </a:ext>
            </a:extLst>
          </p:cNvPr>
          <p:cNvSpPr txBox="1">
            <a:spLocks/>
          </p:cNvSpPr>
          <p:nvPr/>
        </p:nvSpPr>
        <p:spPr>
          <a:xfrm>
            <a:off x="8516683" y="1812374"/>
            <a:ext cx="126015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专家观点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50427960-4D93-4084-8EFD-FB1E10849ED0}"/>
              </a:ext>
            </a:extLst>
          </p:cNvPr>
          <p:cNvSpPr txBox="1">
            <a:spLocks/>
          </p:cNvSpPr>
          <p:nvPr/>
        </p:nvSpPr>
        <p:spPr>
          <a:xfrm>
            <a:off x="11292651" y="1805088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交互反馈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932E64CF-A6A6-4ED1-B25A-86E487CA8BB9}"/>
              </a:ext>
            </a:extLst>
          </p:cNvPr>
          <p:cNvSpPr txBox="1">
            <a:spLocks/>
          </p:cNvSpPr>
          <p:nvPr/>
        </p:nvSpPr>
        <p:spPr>
          <a:xfrm>
            <a:off x="7042404" y="1814247"/>
            <a:ext cx="1357311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智慧管理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425918B3-C845-43CD-B5BC-70F244E31470}"/>
              </a:ext>
            </a:extLst>
          </p:cNvPr>
          <p:cNvSpPr txBox="1">
            <a:spLocks/>
          </p:cNvSpPr>
          <p:nvPr/>
        </p:nvSpPr>
        <p:spPr>
          <a:xfrm>
            <a:off x="9846183" y="1812374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文旅信息</a:t>
            </a:r>
          </a:p>
        </p:txBody>
      </p:sp>
    </p:spTree>
    <p:extLst>
      <p:ext uri="{BB962C8B-B14F-4D97-AF65-F5344CB8AC3E}">
        <p14:creationId xmlns:p14="http://schemas.microsoft.com/office/powerpoint/2010/main" val="264752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04C2CE-F15B-4675-B213-C50C5BDC1D95}"/>
              </a:ext>
            </a:extLst>
          </p:cNvPr>
          <p:cNvSpPr txBox="1">
            <a:spLocks/>
          </p:cNvSpPr>
          <p:nvPr/>
        </p:nvSpPr>
        <p:spPr>
          <a:xfrm>
            <a:off x="195072" y="3774701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黄石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EF59752-07CA-417D-8CA5-6B4F6188C740}"/>
              </a:ext>
            </a:extLst>
          </p:cNvPr>
          <p:cNvSpPr txBox="1">
            <a:spLocks/>
          </p:cNvSpPr>
          <p:nvPr/>
        </p:nvSpPr>
        <p:spPr>
          <a:xfrm>
            <a:off x="-10858" y="180528"/>
            <a:ext cx="8900541" cy="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湖北省</a:t>
            </a:r>
            <a:r>
              <a:rPr lang="zh-CN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校园文化遗产数字信息平台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5F9568-658B-4D0C-8C05-18686D91BC76}"/>
              </a:ext>
            </a:extLst>
          </p:cNvPr>
          <p:cNvSpPr/>
          <p:nvPr/>
        </p:nvSpPr>
        <p:spPr>
          <a:xfrm>
            <a:off x="2223516" y="2633334"/>
            <a:ext cx="9491472" cy="390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左边一共</a:t>
            </a:r>
            <a:r>
              <a:rPr lang="en-US" altLang="zh-CN" dirty="0"/>
              <a:t>17</a:t>
            </a:r>
            <a:r>
              <a:rPr lang="zh-CN" altLang="en-US" dirty="0"/>
              <a:t>个，按照舒老师的行政区划的图</a:t>
            </a:r>
            <a:endParaRPr lang="en-US" altLang="zh-CN" dirty="0"/>
          </a:p>
          <a:p>
            <a:pPr algn="ctr"/>
            <a:r>
              <a:rPr lang="zh-CN" altLang="en-US" dirty="0"/>
              <a:t>城市名录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C1154BE3-54E0-40FB-836D-E2663EB61EFD}"/>
              </a:ext>
            </a:extLst>
          </p:cNvPr>
          <p:cNvSpPr txBox="1">
            <a:spLocks/>
          </p:cNvSpPr>
          <p:nvPr/>
        </p:nvSpPr>
        <p:spPr>
          <a:xfrm>
            <a:off x="195072" y="4328849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荆州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22BFEA39-DB68-4574-A31C-8FDAA51040FF}"/>
              </a:ext>
            </a:extLst>
          </p:cNvPr>
          <p:cNvSpPr txBox="1">
            <a:spLocks/>
          </p:cNvSpPr>
          <p:nvPr/>
        </p:nvSpPr>
        <p:spPr>
          <a:xfrm>
            <a:off x="195072" y="3257230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武汉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CD9134E-0AC7-4A23-A731-29974CC8F538}"/>
              </a:ext>
            </a:extLst>
          </p:cNvPr>
          <p:cNvSpPr txBox="1">
            <a:spLocks/>
          </p:cNvSpPr>
          <p:nvPr/>
        </p:nvSpPr>
        <p:spPr>
          <a:xfrm>
            <a:off x="195072" y="4850855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恩施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0C3F0AE-A670-48A2-8805-D8DA226F0C50}"/>
              </a:ext>
            </a:extLst>
          </p:cNvPr>
          <p:cNvSpPr txBox="1">
            <a:spLocks/>
          </p:cNvSpPr>
          <p:nvPr/>
        </p:nvSpPr>
        <p:spPr>
          <a:xfrm>
            <a:off x="195072" y="5372861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黄冈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BCB85E2-1E56-4ECD-9193-61E31577C36D}"/>
              </a:ext>
            </a:extLst>
          </p:cNvPr>
          <p:cNvSpPr txBox="1">
            <a:spLocks/>
          </p:cNvSpPr>
          <p:nvPr/>
        </p:nvSpPr>
        <p:spPr>
          <a:xfrm>
            <a:off x="195072" y="5894867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37D2D13-4B71-4BB9-ADF9-8E9AB734D7B9}"/>
              </a:ext>
            </a:extLst>
          </p:cNvPr>
          <p:cNvSpPr txBox="1">
            <a:spLocks/>
          </p:cNvSpPr>
          <p:nvPr/>
        </p:nvSpPr>
        <p:spPr>
          <a:xfrm>
            <a:off x="195072" y="2756549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全部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37DADE7A-91C4-49F6-B40E-5047882CC02B}"/>
              </a:ext>
            </a:extLst>
          </p:cNvPr>
          <p:cNvSpPr txBox="1">
            <a:spLocks/>
          </p:cNvSpPr>
          <p:nvPr/>
        </p:nvSpPr>
        <p:spPr>
          <a:xfrm>
            <a:off x="10007158" y="548640"/>
            <a:ext cx="1925762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/>
              <a:t>登录界面</a:t>
            </a:r>
            <a:endParaRPr lang="en-US" altLang="zh-CN" sz="1700" dirty="0"/>
          </a:p>
          <a:p>
            <a:r>
              <a:rPr lang="zh-CN" altLang="en-US" sz="1700" dirty="0"/>
              <a:t>用户名：</a:t>
            </a:r>
            <a:endParaRPr lang="en-US" altLang="zh-CN" sz="1700" dirty="0"/>
          </a:p>
          <a:p>
            <a:r>
              <a:rPr lang="zh-CN" altLang="en-US" sz="1700" dirty="0"/>
              <a:t>密码：</a:t>
            </a:r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83E23393-2EF7-4653-888E-26624E6397AD}"/>
              </a:ext>
            </a:extLst>
          </p:cNvPr>
          <p:cNvSpPr txBox="1">
            <a:spLocks/>
          </p:cNvSpPr>
          <p:nvPr/>
        </p:nvSpPr>
        <p:spPr>
          <a:xfrm>
            <a:off x="9689592" y="90603"/>
            <a:ext cx="2502408" cy="389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单位名字、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8707C93B-AEB4-460A-87A9-A93F62CCF74A}"/>
              </a:ext>
            </a:extLst>
          </p:cNvPr>
          <p:cNvSpPr txBox="1">
            <a:spLocks/>
          </p:cNvSpPr>
          <p:nvPr/>
        </p:nvSpPr>
        <p:spPr>
          <a:xfrm>
            <a:off x="-72344" y="1843532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关于平台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CC0BB456-8C6D-4C16-B299-24ED58CA379C}"/>
              </a:ext>
            </a:extLst>
          </p:cNvPr>
          <p:cNvSpPr txBox="1">
            <a:spLocks/>
          </p:cNvSpPr>
          <p:nvPr/>
        </p:nvSpPr>
        <p:spPr>
          <a:xfrm>
            <a:off x="1302447" y="1821524"/>
            <a:ext cx="1387602" cy="382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遗产名录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6992A335-5AE4-4E24-8E8E-BAA3B93FF0D8}"/>
              </a:ext>
            </a:extLst>
          </p:cNvPr>
          <p:cNvSpPr txBox="1">
            <a:spLocks/>
          </p:cNvSpPr>
          <p:nvPr/>
        </p:nvSpPr>
        <p:spPr>
          <a:xfrm>
            <a:off x="2782538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红色图谱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439BA194-ED69-470A-97C7-88E3B841FD34}"/>
              </a:ext>
            </a:extLst>
          </p:cNvPr>
          <p:cNvSpPr txBox="1">
            <a:spLocks/>
          </p:cNvSpPr>
          <p:nvPr/>
        </p:nvSpPr>
        <p:spPr>
          <a:xfrm>
            <a:off x="4280440" y="1821524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遗产档案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508B255A-EDA6-4F31-86DD-E37D99DDE178}"/>
              </a:ext>
            </a:extLst>
          </p:cNvPr>
          <p:cNvSpPr txBox="1">
            <a:spLocks/>
          </p:cNvSpPr>
          <p:nvPr/>
        </p:nvSpPr>
        <p:spPr>
          <a:xfrm>
            <a:off x="5651754" y="1814247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数字展示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3F438DE5-7B05-44F4-B299-202FDA67881B}"/>
              </a:ext>
            </a:extLst>
          </p:cNvPr>
          <p:cNvSpPr txBox="1">
            <a:spLocks/>
          </p:cNvSpPr>
          <p:nvPr/>
        </p:nvSpPr>
        <p:spPr>
          <a:xfrm>
            <a:off x="8516683" y="1812374"/>
            <a:ext cx="126015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专家观点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926AF7CD-1323-49EC-A25B-90285187CE68}"/>
              </a:ext>
            </a:extLst>
          </p:cNvPr>
          <p:cNvSpPr txBox="1">
            <a:spLocks/>
          </p:cNvSpPr>
          <p:nvPr/>
        </p:nvSpPr>
        <p:spPr>
          <a:xfrm>
            <a:off x="11292651" y="1805088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交互反馈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1D400CE9-3F96-462A-B760-8A4E58C659C8}"/>
              </a:ext>
            </a:extLst>
          </p:cNvPr>
          <p:cNvSpPr txBox="1">
            <a:spLocks/>
          </p:cNvSpPr>
          <p:nvPr/>
        </p:nvSpPr>
        <p:spPr>
          <a:xfrm>
            <a:off x="7042404" y="1814247"/>
            <a:ext cx="1357311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智慧管理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BAA0D59D-8DF0-4FC8-A4A1-61DF546175E0}"/>
              </a:ext>
            </a:extLst>
          </p:cNvPr>
          <p:cNvSpPr txBox="1">
            <a:spLocks/>
          </p:cNvSpPr>
          <p:nvPr/>
        </p:nvSpPr>
        <p:spPr>
          <a:xfrm>
            <a:off x="9846183" y="1812374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文旅信息</a:t>
            </a:r>
          </a:p>
        </p:txBody>
      </p:sp>
    </p:spTree>
    <p:extLst>
      <p:ext uri="{BB962C8B-B14F-4D97-AF65-F5344CB8AC3E}">
        <p14:creationId xmlns:p14="http://schemas.microsoft.com/office/powerpoint/2010/main" val="300483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04C2CE-F15B-4675-B213-C50C5BDC1D95}"/>
              </a:ext>
            </a:extLst>
          </p:cNvPr>
          <p:cNvSpPr txBox="1">
            <a:spLocks/>
          </p:cNvSpPr>
          <p:nvPr/>
        </p:nvSpPr>
        <p:spPr>
          <a:xfrm>
            <a:off x="195072" y="3838709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科学家精神基因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EF59752-07CA-417D-8CA5-6B4F6188C740}"/>
              </a:ext>
            </a:extLst>
          </p:cNvPr>
          <p:cNvSpPr txBox="1">
            <a:spLocks/>
          </p:cNvSpPr>
          <p:nvPr/>
        </p:nvSpPr>
        <p:spPr>
          <a:xfrm>
            <a:off x="-11384" y="154273"/>
            <a:ext cx="8900541" cy="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湖北省</a:t>
            </a:r>
            <a:r>
              <a:rPr lang="zh-CN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校园文化遗产数字信息平台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5F9568-658B-4D0C-8C05-18686D91BC76}"/>
              </a:ext>
            </a:extLst>
          </p:cNvPr>
          <p:cNvSpPr/>
          <p:nvPr/>
        </p:nvSpPr>
        <p:spPr>
          <a:xfrm>
            <a:off x="2250948" y="2697342"/>
            <a:ext cx="9491472" cy="390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简介一下这种精神，承载这种精神的建筑遗产载体名称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22BFEA39-DB68-4574-A31C-8FDAA51040FF}"/>
              </a:ext>
            </a:extLst>
          </p:cNvPr>
          <p:cNvSpPr txBox="1">
            <a:spLocks/>
          </p:cNvSpPr>
          <p:nvPr/>
        </p:nvSpPr>
        <p:spPr>
          <a:xfrm>
            <a:off x="195072" y="3321238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抗战精神基因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37D2D13-4B71-4BB9-ADF9-8E9AB734D7B9}"/>
              </a:ext>
            </a:extLst>
          </p:cNvPr>
          <p:cNvSpPr txBox="1">
            <a:spLocks/>
          </p:cNvSpPr>
          <p:nvPr/>
        </p:nvSpPr>
        <p:spPr>
          <a:xfrm>
            <a:off x="195072" y="2820557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建党精神基因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80C116B2-6023-4FE8-BECC-3A0DB4631430}"/>
              </a:ext>
            </a:extLst>
          </p:cNvPr>
          <p:cNvSpPr txBox="1">
            <a:spLocks/>
          </p:cNvSpPr>
          <p:nvPr/>
        </p:nvSpPr>
        <p:spPr>
          <a:xfrm>
            <a:off x="195072" y="4339390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三牛精神基因</a:t>
            </a:r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9066B927-EC88-43D1-9479-B4D3A218C307}"/>
              </a:ext>
            </a:extLst>
          </p:cNvPr>
          <p:cNvSpPr txBox="1">
            <a:spLocks/>
          </p:cNvSpPr>
          <p:nvPr/>
        </p:nvSpPr>
        <p:spPr>
          <a:xfrm>
            <a:off x="10007158" y="548640"/>
            <a:ext cx="1925762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/>
              <a:t>登录界面</a:t>
            </a:r>
            <a:endParaRPr lang="en-US" altLang="zh-CN" sz="1700" dirty="0"/>
          </a:p>
          <a:p>
            <a:r>
              <a:rPr lang="zh-CN" altLang="en-US" sz="1700" dirty="0"/>
              <a:t>用户名：</a:t>
            </a:r>
            <a:endParaRPr lang="en-US" altLang="zh-CN" sz="1700" dirty="0"/>
          </a:p>
          <a:p>
            <a:r>
              <a:rPr lang="zh-CN" altLang="en-US" sz="1700" dirty="0"/>
              <a:t>密码：</a:t>
            </a:r>
          </a:p>
        </p:txBody>
      </p:sp>
      <p:sp>
        <p:nvSpPr>
          <p:cNvPr id="21" name="副标题 2">
            <a:extLst>
              <a:ext uri="{FF2B5EF4-FFF2-40B4-BE49-F238E27FC236}">
                <a16:creationId xmlns:a16="http://schemas.microsoft.com/office/drawing/2014/main" id="{308FF1E6-349B-4EAD-8014-505272BC6F5C}"/>
              </a:ext>
            </a:extLst>
          </p:cNvPr>
          <p:cNvSpPr txBox="1">
            <a:spLocks/>
          </p:cNvSpPr>
          <p:nvPr/>
        </p:nvSpPr>
        <p:spPr>
          <a:xfrm>
            <a:off x="9689592" y="90603"/>
            <a:ext cx="2502408" cy="389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单位名字、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534AA78-7557-431D-A21F-86F706D26A08}"/>
              </a:ext>
            </a:extLst>
          </p:cNvPr>
          <p:cNvSpPr txBox="1">
            <a:spLocks/>
          </p:cNvSpPr>
          <p:nvPr/>
        </p:nvSpPr>
        <p:spPr>
          <a:xfrm>
            <a:off x="-72344" y="1843532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关于平台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7D3D76CE-FE18-4117-B697-9921E7B8C546}"/>
              </a:ext>
            </a:extLst>
          </p:cNvPr>
          <p:cNvSpPr txBox="1">
            <a:spLocks/>
          </p:cNvSpPr>
          <p:nvPr/>
        </p:nvSpPr>
        <p:spPr>
          <a:xfrm>
            <a:off x="1302447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遗产名录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92AC4295-8983-4F85-B0E6-9D4E8FAE701F}"/>
              </a:ext>
            </a:extLst>
          </p:cNvPr>
          <p:cNvSpPr txBox="1">
            <a:spLocks/>
          </p:cNvSpPr>
          <p:nvPr/>
        </p:nvSpPr>
        <p:spPr>
          <a:xfrm>
            <a:off x="2782538" y="1821524"/>
            <a:ext cx="1387602" cy="382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红色图谱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4A6C02A6-8C8A-4488-B9B3-F493616FC8C2}"/>
              </a:ext>
            </a:extLst>
          </p:cNvPr>
          <p:cNvSpPr txBox="1">
            <a:spLocks/>
          </p:cNvSpPr>
          <p:nvPr/>
        </p:nvSpPr>
        <p:spPr>
          <a:xfrm>
            <a:off x="4280440" y="1821524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遗产档案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7607B2B0-9D84-448E-A930-11EABFCDD971}"/>
              </a:ext>
            </a:extLst>
          </p:cNvPr>
          <p:cNvSpPr txBox="1">
            <a:spLocks/>
          </p:cNvSpPr>
          <p:nvPr/>
        </p:nvSpPr>
        <p:spPr>
          <a:xfrm>
            <a:off x="5651754" y="1814247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数字展示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5D7896E2-D44F-4937-97EA-840B4C3EF66A}"/>
              </a:ext>
            </a:extLst>
          </p:cNvPr>
          <p:cNvSpPr txBox="1">
            <a:spLocks/>
          </p:cNvSpPr>
          <p:nvPr/>
        </p:nvSpPr>
        <p:spPr>
          <a:xfrm>
            <a:off x="8516683" y="1812374"/>
            <a:ext cx="126015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专家观点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0E0920B4-BC40-4504-BD67-C5108D7119BD}"/>
              </a:ext>
            </a:extLst>
          </p:cNvPr>
          <p:cNvSpPr txBox="1">
            <a:spLocks/>
          </p:cNvSpPr>
          <p:nvPr/>
        </p:nvSpPr>
        <p:spPr>
          <a:xfrm>
            <a:off x="11292651" y="1805088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交互反馈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B749B2D8-9C7A-403C-924A-51DBB9361D53}"/>
              </a:ext>
            </a:extLst>
          </p:cNvPr>
          <p:cNvSpPr txBox="1">
            <a:spLocks/>
          </p:cNvSpPr>
          <p:nvPr/>
        </p:nvSpPr>
        <p:spPr>
          <a:xfrm>
            <a:off x="7042404" y="1814247"/>
            <a:ext cx="1357311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智慧管理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5D317D89-E6F2-4C7D-A39F-F111AA787ACE}"/>
              </a:ext>
            </a:extLst>
          </p:cNvPr>
          <p:cNvSpPr txBox="1">
            <a:spLocks/>
          </p:cNvSpPr>
          <p:nvPr/>
        </p:nvSpPr>
        <p:spPr>
          <a:xfrm>
            <a:off x="9846183" y="1812374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文旅信息</a:t>
            </a: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F7690780-073D-4695-8FC8-5820C7583CD0}"/>
              </a:ext>
            </a:extLst>
          </p:cNvPr>
          <p:cNvSpPr txBox="1">
            <a:spLocks/>
          </p:cNvSpPr>
          <p:nvPr/>
        </p:nvSpPr>
        <p:spPr>
          <a:xfrm>
            <a:off x="195072" y="4837742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4835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EF59752-07CA-417D-8CA5-6B4F6188C740}"/>
              </a:ext>
            </a:extLst>
          </p:cNvPr>
          <p:cNvSpPr txBox="1">
            <a:spLocks/>
          </p:cNvSpPr>
          <p:nvPr/>
        </p:nvSpPr>
        <p:spPr>
          <a:xfrm>
            <a:off x="-10858" y="180528"/>
            <a:ext cx="8900541" cy="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湖北省</a:t>
            </a:r>
            <a:r>
              <a:rPr lang="zh-CN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校园文化遗产数字信息平台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5F9568-658B-4D0C-8C05-18686D91BC76}"/>
              </a:ext>
            </a:extLst>
          </p:cNvPr>
          <p:cNvSpPr/>
          <p:nvPr/>
        </p:nvSpPr>
        <p:spPr>
          <a:xfrm>
            <a:off x="1318260" y="2715630"/>
            <a:ext cx="1754124" cy="8871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武汉大学，图片，点开是基本信息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F58B74-5AB6-4760-B829-023A72732CF2}"/>
              </a:ext>
            </a:extLst>
          </p:cNvPr>
          <p:cNvSpPr/>
          <p:nvPr/>
        </p:nvSpPr>
        <p:spPr>
          <a:xfrm>
            <a:off x="3336844" y="2715630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8FFAF9-DBB5-4100-A5CF-EA3D8F708B25}"/>
              </a:ext>
            </a:extLst>
          </p:cNvPr>
          <p:cNvSpPr/>
          <p:nvPr/>
        </p:nvSpPr>
        <p:spPr>
          <a:xfrm>
            <a:off x="5355428" y="2715630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A292DE-B4BE-458A-B63D-11D3888B30CF}"/>
              </a:ext>
            </a:extLst>
          </p:cNvPr>
          <p:cNvSpPr/>
          <p:nvPr/>
        </p:nvSpPr>
        <p:spPr>
          <a:xfrm>
            <a:off x="7374012" y="2715630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EA547A-C929-4647-B20F-79BA58FC1B1D}"/>
              </a:ext>
            </a:extLst>
          </p:cNvPr>
          <p:cNvSpPr/>
          <p:nvPr/>
        </p:nvSpPr>
        <p:spPr>
          <a:xfrm>
            <a:off x="9392596" y="2715630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5907C42-0E83-4881-A54C-FF74B8EB6B06}"/>
              </a:ext>
            </a:extLst>
          </p:cNvPr>
          <p:cNvSpPr/>
          <p:nvPr/>
        </p:nvSpPr>
        <p:spPr>
          <a:xfrm>
            <a:off x="1318260" y="3793926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823B9E-21AB-4357-B567-5E4A3BE9B6F1}"/>
              </a:ext>
            </a:extLst>
          </p:cNvPr>
          <p:cNvSpPr/>
          <p:nvPr/>
        </p:nvSpPr>
        <p:spPr>
          <a:xfrm>
            <a:off x="3336844" y="3793926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CF742D-7713-4DD3-8969-C1E41462A70E}"/>
              </a:ext>
            </a:extLst>
          </p:cNvPr>
          <p:cNvSpPr/>
          <p:nvPr/>
        </p:nvSpPr>
        <p:spPr>
          <a:xfrm>
            <a:off x="5355428" y="3793926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CCF5C60-36AF-4E71-B64D-48EDD674AB8D}"/>
              </a:ext>
            </a:extLst>
          </p:cNvPr>
          <p:cNvSpPr/>
          <p:nvPr/>
        </p:nvSpPr>
        <p:spPr>
          <a:xfrm>
            <a:off x="7374012" y="3793926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9E4C15-D275-4665-9CDE-631785366221}"/>
              </a:ext>
            </a:extLst>
          </p:cNvPr>
          <p:cNvSpPr/>
          <p:nvPr/>
        </p:nvSpPr>
        <p:spPr>
          <a:xfrm>
            <a:off x="9392596" y="3793926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AEFD3A9-2020-4C69-977A-29232CB19ABE}"/>
              </a:ext>
            </a:extLst>
          </p:cNvPr>
          <p:cNvSpPr/>
          <p:nvPr/>
        </p:nvSpPr>
        <p:spPr>
          <a:xfrm>
            <a:off x="1318260" y="4846769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61B17E5-653E-4491-AEF3-81209AEA66DE}"/>
              </a:ext>
            </a:extLst>
          </p:cNvPr>
          <p:cNvSpPr/>
          <p:nvPr/>
        </p:nvSpPr>
        <p:spPr>
          <a:xfrm>
            <a:off x="3336844" y="4846769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F06282F-91CF-4355-AF89-ACF5C937E05F}"/>
              </a:ext>
            </a:extLst>
          </p:cNvPr>
          <p:cNvSpPr/>
          <p:nvPr/>
        </p:nvSpPr>
        <p:spPr>
          <a:xfrm>
            <a:off x="5355428" y="4846769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E872538-B9CC-4A52-B273-96D52024E003}"/>
              </a:ext>
            </a:extLst>
          </p:cNvPr>
          <p:cNvSpPr/>
          <p:nvPr/>
        </p:nvSpPr>
        <p:spPr>
          <a:xfrm>
            <a:off x="7374012" y="4846769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46B52BB-565A-43AB-BA92-09AC63B4FF00}"/>
              </a:ext>
            </a:extLst>
          </p:cNvPr>
          <p:cNvSpPr/>
          <p:nvPr/>
        </p:nvSpPr>
        <p:spPr>
          <a:xfrm>
            <a:off x="9392596" y="4846769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966E8B-9673-41EA-8A24-CDD308245FC9}"/>
              </a:ext>
            </a:extLst>
          </p:cNvPr>
          <p:cNvSpPr/>
          <p:nvPr/>
        </p:nvSpPr>
        <p:spPr>
          <a:xfrm>
            <a:off x="1318260" y="5908910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C8D2F0F-79C3-43B8-8B8E-9E6BE13BAD76}"/>
              </a:ext>
            </a:extLst>
          </p:cNvPr>
          <p:cNvSpPr/>
          <p:nvPr/>
        </p:nvSpPr>
        <p:spPr>
          <a:xfrm>
            <a:off x="3336844" y="5908910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E02B7A3-0F61-4944-8CAA-5C8390178FC3}"/>
              </a:ext>
            </a:extLst>
          </p:cNvPr>
          <p:cNvSpPr/>
          <p:nvPr/>
        </p:nvSpPr>
        <p:spPr>
          <a:xfrm>
            <a:off x="5355428" y="5908910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99762B-3E60-4ACD-B000-6EA32BCFCEAD}"/>
              </a:ext>
            </a:extLst>
          </p:cNvPr>
          <p:cNvSpPr/>
          <p:nvPr/>
        </p:nvSpPr>
        <p:spPr>
          <a:xfrm>
            <a:off x="7374012" y="5908910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F85DD1B-70E0-46D1-A5F0-B49BC84E754D}"/>
              </a:ext>
            </a:extLst>
          </p:cNvPr>
          <p:cNvSpPr/>
          <p:nvPr/>
        </p:nvSpPr>
        <p:spPr>
          <a:xfrm>
            <a:off x="9392596" y="5908910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图片，点开是基本信息</a:t>
            </a:r>
          </a:p>
        </p:txBody>
      </p:sp>
      <p:sp>
        <p:nvSpPr>
          <p:cNvPr id="47" name="副标题 2">
            <a:extLst>
              <a:ext uri="{FF2B5EF4-FFF2-40B4-BE49-F238E27FC236}">
                <a16:creationId xmlns:a16="http://schemas.microsoft.com/office/drawing/2014/main" id="{41C2B81E-133B-47DF-B4DE-E23EED803C4A}"/>
              </a:ext>
            </a:extLst>
          </p:cNvPr>
          <p:cNvSpPr txBox="1">
            <a:spLocks/>
          </p:cNvSpPr>
          <p:nvPr/>
        </p:nvSpPr>
        <p:spPr>
          <a:xfrm>
            <a:off x="10007158" y="548640"/>
            <a:ext cx="1925762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/>
              <a:t>登录界面</a:t>
            </a:r>
            <a:endParaRPr lang="en-US" altLang="zh-CN" sz="1700" dirty="0"/>
          </a:p>
          <a:p>
            <a:r>
              <a:rPr lang="zh-CN" altLang="en-US" sz="1700" dirty="0"/>
              <a:t>用户名：</a:t>
            </a:r>
            <a:endParaRPr lang="en-US" altLang="zh-CN" sz="1700" dirty="0"/>
          </a:p>
          <a:p>
            <a:r>
              <a:rPr lang="zh-CN" altLang="en-US" sz="1700" dirty="0"/>
              <a:t>密码：</a:t>
            </a:r>
          </a:p>
        </p:txBody>
      </p:sp>
      <p:sp>
        <p:nvSpPr>
          <p:cNvPr id="48" name="副标题 2">
            <a:extLst>
              <a:ext uri="{FF2B5EF4-FFF2-40B4-BE49-F238E27FC236}">
                <a16:creationId xmlns:a16="http://schemas.microsoft.com/office/drawing/2014/main" id="{3BDECAC2-0EFE-47BE-A281-6AFBDB1F9BC4}"/>
              </a:ext>
            </a:extLst>
          </p:cNvPr>
          <p:cNvSpPr txBox="1">
            <a:spLocks/>
          </p:cNvSpPr>
          <p:nvPr/>
        </p:nvSpPr>
        <p:spPr>
          <a:xfrm>
            <a:off x="9689592" y="90603"/>
            <a:ext cx="2502408" cy="389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单位名字、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1039B1F1-5D76-43F3-B8E7-9D2392136767}"/>
              </a:ext>
            </a:extLst>
          </p:cNvPr>
          <p:cNvSpPr txBox="1">
            <a:spLocks/>
          </p:cNvSpPr>
          <p:nvPr/>
        </p:nvSpPr>
        <p:spPr>
          <a:xfrm>
            <a:off x="-72344" y="1843532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关于平台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0D794C84-9527-4754-ADEA-C2E58FF17A09}"/>
              </a:ext>
            </a:extLst>
          </p:cNvPr>
          <p:cNvSpPr txBox="1">
            <a:spLocks/>
          </p:cNvSpPr>
          <p:nvPr/>
        </p:nvSpPr>
        <p:spPr>
          <a:xfrm>
            <a:off x="1302447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遗产名录</a:t>
            </a: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6038122F-738D-486D-B59F-851BE561C394}"/>
              </a:ext>
            </a:extLst>
          </p:cNvPr>
          <p:cNvSpPr txBox="1">
            <a:spLocks/>
          </p:cNvSpPr>
          <p:nvPr/>
        </p:nvSpPr>
        <p:spPr>
          <a:xfrm>
            <a:off x="2782538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红色图谱</a:t>
            </a:r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419C15AF-D486-48C3-B744-7C08C61134E1}"/>
              </a:ext>
            </a:extLst>
          </p:cNvPr>
          <p:cNvSpPr txBox="1">
            <a:spLocks/>
          </p:cNvSpPr>
          <p:nvPr/>
        </p:nvSpPr>
        <p:spPr>
          <a:xfrm>
            <a:off x="4280440" y="1821524"/>
            <a:ext cx="1280350" cy="382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遗产档案</a:t>
            </a: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008C8191-1AA6-4364-AD1D-7E3EA719B730}"/>
              </a:ext>
            </a:extLst>
          </p:cNvPr>
          <p:cNvSpPr txBox="1">
            <a:spLocks/>
          </p:cNvSpPr>
          <p:nvPr/>
        </p:nvSpPr>
        <p:spPr>
          <a:xfrm>
            <a:off x="5651754" y="1814247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数字展示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C786CF83-5F0A-4F36-98C5-81503412D03A}"/>
              </a:ext>
            </a:extLst>
          </p:cNvPr>
          <p:cNvSpPr txBox="1">
            <a:spLocks/>
          </p:cNvSpPr>
          <p:nvPr/>
        </p:nvSpPr>
        <p:spPr>
          <a:xfrm>
            <a:off x="8516683" y="1812374"/>
            <a:ext cx="126015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专家观点</a:t>
            </a: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5FCCE7D2-DA03-43FA-BDCD-2EC3C4A3488F}"/>
              </a:ext>
            </a:extLst>
          </p:cNvPr>
          <p:cNvSpPr txBox="1">
            <a:spLocks/>
          </p:cNvSpPr>
          <p:nvPr/>
        </p:nvSpPr>
        <p:spPr>
          <a:xfrm>
            <a:off x="11292651" y="1805088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交互反馈</a:t>
            </a: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521197AB-06CD-45B5-81DD-02ADB28F4025}"/>
              </a:ext>
            </a:extLst>
          </p:cNvPr>
          <p:cNvSpPr txBox="1">
            <a:spLocks/>
          </p:cNvSpPr>
          <p:nvPr/>
        </p:nvSpPr>
        <p:spPr>
          <a:xfrm>
            <a:off x="7042404" y="1814247"/>
            <a:ext cx="1357311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智慧管理</a:t>
            </a: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B2454CAD-A0B0-481A-9F0C-8A92247BEA4E}"/>
              </a:ext>
            </a:extLst>
          </p:cNvPr>
          <p:cNvSpPr txBox="1">
            <a:spLocks/>
          </p:cNvSpPr>
          <p:nvPr/>
        </p:nvSpPr>
        <p:spPr>
          <a:xfrm>
            <a:off x="9846183" y="1812374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文旅信息</a:t>
            </a:r>
          </a:p>
        </p:txBody>
      </p:sp>
    </p:spTree>
    <p:extLst>
      <p:ext uri="{BB962C8B-B14F-4D97-AF65-F5344CB8AC3E}">
        <p14:creationId xmlns:p14="http://schemas.microsoft.com/office/powerpoint/2010/main" val="179077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EF59752-07CA-417D-8CA5-6B4F6188C740}"/>
              </a:ext>
            </a:extLst>
          </p:cNvPr>
          <p:cNvSpPr txBox="1">
            <a:spLocks/>
          </p:cNvSpPr>
          <p:nvPr/>
        </p:nvSpPr>
        <p:spPr>
          <a:xfrm>
            <a:off x="-10858" y="180528"/>
            <a:ext cx="8900541" cy="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湖北省</a:t>
            </a:r>
            <a:r>
              <a:rPr lang="zh-CN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校园文化遗产数字信息平台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8FFAF9-DBB5-4100-A5CF-EA3D8F708B25}"/>
              </a:ext>
            </a:extLst>
          </p:cNvPr>
          <p:cNvSpPr/>
          <p:nvPr/>
        </p:nvSpPr>
        <p:spPr>
          <a:xfrm>
            <a:off x="3293078" y="2377004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图片，注意一下命名</a:t>
            </a:r>
          </a:p>
        </p:txBody>
      </p:sp>
      <p:sp>
        <p:nvSpPr>
          <p:cNvPr id="47" name="副标题 2">
            <a:extLst>
              <a:ext uri="{FF2B5EF4-FFF2-40B4-BE49-F238E27FC236}">
                <a16:creationId xmlns:a16="http://schemas.microsoft.com/office/drawing/2014/main" id="{41C2B81E-133B-47DF-B4DE-E23EED803C4A}"/>
              </a:ext>
            </a:extLst>
          </p:cNvPr>
          <p:cNvSpPr txBox="1">
            <a:spLocks/>
          </p:cNvSpPr>
          <p:nvPr/>
        </p:nvSpPr>
        <p:spPr>
          <a:xfrm>
            <a:off x="10007158" y="548640"/>
            <a:ext cx="1925762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/>
              <a:t>登录界面</a:t>
            </a:r>
            <a:endParaRPr lang="en-US" altLang="zh-CN" sz="1700" dirty="0"/>
          </a:p>
          <a:p>
            <a:r>
              <a:rPr lang="zh-CN" altLang="en-US" sz="1700" dirty="0"/>
              <a:t>用户名：</a:t>
            </a:r>
            <a:endParaRPr lang="en-US" altLang="zh-CN" sz="1700" dirty="0"/>
          </a:p>
          <a:p>
            <a:r>
              <a:rPr lang="zh-CN" altLang="en-US" sz="1700" dirty="0"/>
              <a:t>密码：</a:t>
            </a:r>
          </a:p>
        </p:txBody>
      </p:sp>
      <p:sp>
        <p:nvSpPr>
          <p:cNvPr id="48" name="副标题 2">
            <a:extLst>
              <a:ext uri="{FF2B5EF4-FFF2-40B4-BE49-F238E27FC236}">
                <a16:creationId xmlns:a16="http://schemas.microsoft.com/office/drawing/2014/main" id="{3BDECAC2-0EFE-47BE-A281-6AFBDB1F9BC4}"/>
              </a:ext>
            </a:extLst>
          </p:cNvPr>
          <p:cNvSpPr txBox="1">
            <a:spLocks/>
          </p:cNvSpPr>
          <p:nvPr/>
        </p:nvSpPr>
        <p:spPr>
          <a:xfrm>
            <a:off x="9689592" y="90603"/>
            <a:ext cx="2502408" cy="389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单位名字、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1039B1F1-5D76-43F3-B8E7-9D2392136767}"/>
              </a:ext>
            </a:extLst>
          </p:cNvPr>
          <p:cNvSpPr txBox="1">
            <a:spLocks/>
          </p:cNvSpPr>
          <p:nvPr/>
        </p:nvSpPr>
        <p:spPr>
          <a:xfrm>
            <a:off x="-72344" y="1843532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关于平台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0D794C84-9527-4754-ADEA-C2E58FF17A09}"/>
              </a:ext>
            </a:extLst>
          </p:cNvPr>
          <p:cNvSpPr txBox="1">
            <a:spLocks/>
          </p:cNvSpPr>
          <p:nvPr/>
        </p:nvSpPr>
        <p:spPr>
          <a:xfrm>
            <a:off x="1302447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遗产名录</a:t>
            </a: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6038122F-738D-486D-B59F-851BE561C394}"/>
              </a:ext>
            </a:extLst>
          </p:cNvPr>
          <p:cNvSpPr txBox="1">
            <a:spLocks/>
          </p:cNvSpPr>
          <p:nvPr/>
        </p:nvSpPr>
        <p:spPr>
          <a:xfrm>
            <a:off x="2782538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红色图谱</a:t>
            </a:r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419C15AF-D486-48C3-B744-7C08C61134E1}"/>
              </a:ext>
            </a:extLst>
          </p:cNvPr>
          <p:cNvSpPr txBox="1">
            <a:spLocks/>
          </p:cNvSpPr>
          <p:nvPr/>
        </p:nvSpPr>
        <p:spPr>
          <a:xfrm>
            <a:off x="4280440" y="1821524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遗产档案</a:t>
            </a: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008C8191-1AA6-4364-AD1D-7E3EA719B730}"/>
              </a:ext>
            </a:extLst>
          </p:cNvPr>
          <p:cNvSpPr txBox="1">
            <a:spLocks/>
          </p:cNvSpPr>
          <p:nvPr/>
        </p:nvSpPr>
        <p:spPr>
          <a:xfrm>
            <a:off x="5651754" y="1814247"/>
            <a:ext cx="1280350" cy="382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数字展示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C786CF83-5F0A-4F36-98C5-81503412D03A}"/>
              </a:ext>
            </a:extLst>
          </p:cNvPr>
          <p:cNvSpPr txBox="1">
            <a:spLocks/>
          </p:cNvSpPr>
          <p:nvPr/>
        </p:nvSpPr>
        <p:spPr>
          <a:xfrm>
            <a:off x="8516683" y="1812374"/>
            <a:ext cx="126015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专家观点</a:t>
            </a: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5FCCE7D2-DA03-43FA-BDCD-2EC3C4A3488F}"/>
              </a:ext>
            </a:extLst>
          </p:cNvPr>
          <p:cNvSpPr txBox="1">
            <a:spLocks/>
          </p:cNvSpPr>
          <p:nvPr/>
        </p:nvSpPr>
        <p:spPr>
          <a:xfrm>
            <a:off x="11292651" y="1805088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交互反馈</a:t>
            </a: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521197AB-06CD-45B5-81DD-02ADB28F4025}"/>
              </a:ext>
            </a:extLst>
          </p:cNvPr>
          <p:cNvSpPr txBox="1">
            <a:spLocks/>
          </p:cNvSpPr>
          <p:nvPr/>
        </p:nvSpPr>
        <p:spPr>
          <a:xfrm>
            <a:off x="7042404" y="1814247"/>
            <a:ext cx="1357311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智慧管理</a:t>
            </a: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B2454CAD-A0B0-481A-9F0C-8A92247BEA4E}"/>
              </a:ext>
            </a:extLst>
          </p:cNvPr>
          <p:cNvSpPr txBox="1">
            <a:spLocks/>
          </p:cNvSpPr>
          <p:nvPr/>
        </p:nvSpPr>
        <p:spPr>
          <a:xfrm>
            <a:off x="9846183" y="1812374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文旅信息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793478FE-C737-477B-AE3F-75696343ED8A}"/>
              </a:ext>
            </a:extLst>
          </p:cNvPr>
          <p:cNvSpPr txBox="1">
            <a:spLocks/>
          </p:cNvSpPr>
          <p:nvPr/>
        </p:nvSpPr>
        <p:spPr>
          <a:xfrm>
            <a:off x="195072" y="4292741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三维模型</a:t>
            </a:r>
          </a:p>
        </p:txBody>
      </p:sp>
      <p:sp>
        <p:nvSpPr>
          <p:cNvPr id="58" name="标题 1">
            <a:extLst>
              <a:ext uri="{FF2B5EF4-FFF2-40B4-BE49-F238E27FC236}">
                <a16:creationId xmlns:a16="http://schemas.microsoft.com/office/drawing/2014/main" id="{C63E2906-AD12-4D0A-8BDE-DDDAC751C0C6}"/>
              </a:ext>
            </a:extLst>
          </p:cNvPr>
          <p:cNvSpPr txBox="1">
            <a:spLocks/>
          </p:cNvSpPr>
          <p:nvPr/>
        </p:nvSpPr>
        <p:spPr>
          <a:xfrm>
            <a:off x="195072" y="3321238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影像资料</a:t>
            </a: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C5261991-59E6-4362-8EBD-C84C0B7CC7A6}"/>
              </a:ext>
            </a:extLst>
          </p:cNvPr>
          <p:cNvSpPr txBox="1">
            <a:spLocks/>
          </p:cNvSpPr>
          <p:nvPr/>
        </p:nvSpPr>
        <p:spPr>
          <a:xfrm>
            <a:off x="195072" y="2820557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遗产图库</a:t>
            </a:r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06148804-E78B-4E9C-B25D-D67B902CDD16}"/>
              </a:ext>
            </a:extLst>
          </p:cNvPr>
          <p:cNvSpPr txBox="1">
            <a:spLocks/>
          </p:cNvSpPr>
          <p:nvPr/>
        </p:nvSpPr>
        <p:spPr>
          <a:xfrm>
            <a:off x="195072" y="4793422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数字漫游</a:t>
            </a:r>
          </a:p>
        </p:txBody>
      </p:sp>
      <p:sp>
        <p:nvSpPr>
          <p:cNvPr id="61" name="标题 1">
            <a:extLst>
              <a:ext uri="{FF2B5EF4-FFF2-40B4-BE49-F238E27FC236}">
                <a16:creationId xmlns:a16="http://schemas.microsoft.com/office/drawing/2014/main" id="{46993B4A-0956-441C-91A6-57E569F9D3DC}"/>
              </a:ext>
            </a:extLst>
          </p:cNvPr>
          <p:cNvSpPr txBox="1">
            <a:spLocks/>
          </p:cNvSpPr>
          <p:nvPr/>
        </p:nvSpPr>
        <p:spPr>
          <a:xfrm>
            <a:off x="195072" y="3819590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红色故事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B19618-58CB-44BF-9922-BE4040C832C0}"/>
              </a:ext>
            </a:extLst>
          </p:cNvPr>
          <p:cNvSpPr/>
          <p:nvPr/>
        </p:nvSpPr>
        <p:spPr>
          <a:xfrm>
            <a:off x="3293078" y="3333780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关于建筑本体的资料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BE7157E-D076-4CD6-A058-45FEB37F82C7}"/>
              </a:ext>
            </a:extLst>
          </p:cNvPr>
          <p:cNvCxnSpPr>
            <a:stCxn id="59" idx="3"/>
            <a:endCxn id="12" idx="1"/>
          </p:cNvCxnSpPr>
          <p:nvPr/>
        </p:nvCxnSpPr>
        <p:spPr>
          <a:xfrm flipV="1">
            <a:off x="1938528" y="2820557"/>
            <a:ext cx="1354550" cy="19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28709E9-7A6B-4998-86ED-03AE80CDDD38}"/>
              </a:ext>
            </a:extLst>
          </p:cNvPr>
          <p:cNvCxnSpPr>
            <a:stCxn id="58" idx="3"/>
            <a:endCxn id="62" idx="1"/>
          </p:cNvCxnSpPr>
          <p:nvPr/>
        </p:nvCxnSpPr>
        <p:spPr>
          <a:xfrm>
            <a:off x="1938528" y="3512327"/>
            <a:ext cx="1354550" cy="26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A70C14DE-3CD1-49E2-A040-A1BC26119036}"/>
              </a:ext>
            </a:extLst>
          </p:cNvPr>
          <p:cNvSpPr/>
          <p:nvPr/>
        </p:nvSpPr>
        <p:spPr>
          <a:xfrm>
            <a:off x="3293078" y="4411975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关于红色故事的资料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34AA030-D0EB-4F48-892D-B07F11D6D0AD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1938528" y="4010679"/>
            <a:ext cx="1354550" cy="8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0797619-9365-4A67-B810-1505C9E843AD}"/>
              </a:ext>
            </a:extLst>
          </p:cNvPr>
          <p:cNvSpPr/>
          <p:nvPr/>
        </p:nvSpPr>
        <p:spPr>
          <a:xfrm>
            <a:off x="3293078" y="5455326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Skp</a:t>
            </a:r>
            <a:r>
              <a:rPr lang="zh-CN" altLang="en-US" dirty="0"/>
              <a:t>等，只能放武大的</a:t>
            </a:r>
            <a:endParaRPr lang="en-US" altLang="zh-CN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39968A3-3D7C-494B-9689-800D22F3ABCD}"/>
              </a:ext>
            </a:extLst>
          </p:cNvPr>
          <p:cNvCxnSpPr>
            <a:cxnSpLocks/>
            <a:stCxn id="46" idx="3"/>
            <a:endCxn id="65" idx="1"/>
          </p:cNvCxnSpPr>
          <p:nvPr/>
        </p:nvCxnSpPr>
        <p:spPr>
          <a:xfrm>
            <a:off x="1938528" y="4483830"/>
            <a:ext cx="1354550" cy="141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3FFFC635-D24D-47D1-A58E-CDD55155890F}"/>
              </a:ext>
            </a:extLst>
          </p:cNvPr>
          <p:cNvSpPr/>
          <p:nvPr/>
        </p:nvSpPr>
        <p:spPr>
          <a:xfrm>
            <a:off x="1195624" y="5790366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932ED5E-BF61-457A-8FF9-BBD08A97FB38}"/>
              </a:ext>
            </a:extLst>
          </p:cNvPr>
          <p:cNvCxnSpPr>
            <a:cxnSpLocks/>
            <a:stCxn id="60" idx="2"/>
            <a:endCxn id="67" idx="1"/>
          </p:cNvCxnSpPr>
          <p:nvPr/>
        </p:nvCxnSpPr>
        <p:spPr>
          <a:xfrm>
            <a:off x="1066800" y="5175599"/>
            <a:ext cx="128824" cy="10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56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EF59752-07CA-417D-8CA5-6B4F6188C740}"/>
              </a:ext>
            </a:extLst>
          </p:cNvPr>
          <p:cNvSpPr txBox="1">
            <a:spLocks/>
          </p:cNvSpPr>
          <p:nvPr/>
        </p:nvSpPr>
        <p:spPr>
          <a:xfrm>
            <a:off x="-10858" y="180528"/>
            <a:ext cx="8900541" cy="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湖北省</a:t>
            </a:r>
            <a:r>
              <a:rPr lang="zh-CN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校园文化遗产数字信息平台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7" name="副标题 2">
            <a:extLst>
              <a:ext uri="{FF2B5EF4-FFF2-40B4-BE49-F238E27FC236}">
                <a16:creationId xmlns:a16="http://schemas.microsoft.com/office/drawing/2014/main" id="{41C2B81E-133B-47DF-B4DE-E23EED803C4A}"/>
              </a:ext>
            </a:extLst>
          </p:cNvPr>
          <p:cNvSpPr txBox="1">
            <a:spLocks/>
          </p:cNvSpPr>
          <p:nvPr/>
        </p:nvSpPr>
        <p:spPr>
          <a:xfrm>
            <a:off x="10007158" y="548640"/>
            <a:ext cx="1925762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/>
              <a:t>登录界面</a:t>
            </a:r>
            <a:endParaRPr lang="en-US" altLang="zh-CN" sz="1700" dirty="0"/>
          </a:p>
          <a:p>
            <a:r>
              <a:rPr lang="zh-CN" altLang="en-US" sz="1700" dirty="0"/>
              <a:t>用户名：</a:t>
            </a:r>
            <a:endParaRPr lang="en-US" altLang="zh-CN" sz="1700" dirty="0"/>
          </a:p>
          <a:p>
            <a:r>
              <a:rPr lang="zh-CN" altLang="en-US" sz="1700" dirty="0"/>
              <a:t>密码：</a:t>
            </a:r>
          </a:p>
        </p:txBody>
      </p:sp>
      <p:sp>
        <p:nvSpPr>
          <p:cNvPr id="48" name="副标题 2">
            <a:extLst>
              <a:ext uri="{FF2B5EF4-FFF2-40B4-BE49-F238E27FC236}">
                <a16:creationId xmlns:a16="http://schemas.microsoft.com/office/drawing/2014/main" id="{3BDECAC2-0EFE-47BE-A281-6AFBDB1F9BC4}"/>
              </a:ext>
            </a:extLst>
          </p:cNvPr>
          <p:cNvSpPr txBox="1">
            <a:spLocks/>
          </p:cNvSpPr>
          <p:nvPr/>
        </p:nvSpPr>
        <p:spPr>
          <a:xfrm>
            <a:off x="9689592" y="90603"/>
            <a:ext cx="2502408" cy="389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单位名字、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1039B1F1-5D76-43F3-B8E7-9D2392136767}"/>
              </a:ext>
            </a:extLst>
          </p:cNvPr>
          <p:cNvSpPr txBox="1">
            <a:spLocks/>
          </p:cNvSpPr>
          <p:nvPr/>
        </p:nvSpPr>
        <p:spPr>
          <a:xfrm>
            <a:off x="-72344" y="1843532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关于平台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0D794C84-9527-4754-ADEA-C2E58FF17A09}"/>
              </a:ext>
            </a:extLst>
          </p:cNvPr>
          <p:cNvSpPr txBox="1">
            <a:spLocks/>
          </p:cNvSpPr>
          <p:nvPr/>
        </p:nvSpPr>
        <p:spPr>
          <a:xfrm>
            <a:off x="1302447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遗产名录</a:t>
            </a: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6038122F-738D-486D-B59F-851BE561C394}"/>
              </a:ext>
            </a:extLst>
          </p:cNvPr>
          <p:cNvSpPr txBox="1">
            <a:spLocks/>
          </p:cNvSpPr>
          <p:nvPr/>
        </p:nvSpPr>
        <p:spPr>
          <a:xfrm>
            <a:off x="2782538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红色图谱</a:t>
            </a:r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419C15AF-D486-48C3-B744-7C08C61134E1}"/>
              </a:ext>
            </a:extLst>
          </p:cNvPr>
          <p:cNvSpPr txBox="1">
            <a:spLocks/>
          </p:cNvSpPr>
          <p:nvPr/>
        </p:nvSpPr>
        <p:spPr>
          <a:xfrm>
            <a:off x="4280440" y="1821524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遗产档案</a:t>
            </a: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008C8191-1AA6-4364-AD1D-7E3EA719B730}"/>
              </a:ext>
            </a:extLst>
          </p:cNvPr>
          <p:cNvSpPr txBox="1">
            <a:spLocks/>
          </p:cNvSpPr>
          <p:nvPr/>
        </p:nvSpPr>
        <p:spPr>
          <a:xfrm>
            <a:off x="5651754" y="1814247"/>
            <a:ext cx="1280350" cy="3821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数字展示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C786CF83-5F0A-4F36-98C5-81503412D03A}"/>
              </a:ext>
            </a:extLst>
          </p:cNvPr>
          <p:cNvSpPr txBox="1">
            <a:spLocks/>
          </p:cNvSpPr>
          <p:nvPr/>
        </p:nvSpPr>
        <p:spPr>
          <a:xfrm>
            <a:off x="8516683" y="1812374"/>
            <a:ext cx="126015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专家观点</a:t>
            </a: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5FCCE7D2-DA03-43FA-BDCD-2EC3C4A3488F}"/>
              </a:ext>
            </a:extLst>
          </p:cNvPr>
          <p:cNvSpPr txBox="1">
            <a:spLocks/>
          </p:cNvSpPr>
          <p:nvPr/>
        </p:nvSpPr>
        <p:spPr>
          <a:xfrm>
            <a:off x="11292651" y="1805088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交互反馈</a:t>
            </a: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521197AB-06CD-45B5-81DD-02ADB28F4025}"/>
              </a:ext>
            </a:extLst>
          </p:cNvPr>
          <p:cNvSpPr txBox="1">
            <a:spLocks/>
          </p:cNvSpPr>
          <p:nvPr/>
        </p:nvSpPr>
        <p:spPr>
          <a:xfrm>
            <a:off x="7042404" y="1814247"/>
            <a:ext cx="1357311" cy="389454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智慧管理</a:t>
            </a: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B2454CAD-A0B0-481A-9F0C-8A92247BEA4E}"/>
              </a:ext>
            </a:extLst>
          </p:cNvPr>
          <p:cNvSpPr txBox="1">
            <a:spLocks/>
          </p:cNvSpPr>
          <p:nvPr/>
        </p:nvSpPr>
        <p:spPr>
          <a:xfrm>
            <a:off x="9846183" y="1812374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文旅信息</a:t>
            </a: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C5261991-59E6-4362-8EBD-C84C0B7CC7A6}"/>
              </a:ext>
            </a:extLst>
          </p:cNvPr>
          <p:cNvSpPr txBox="1">
            <a:spLocks/>
          </p:cNvSpPr>
          <p:nvPr/>
        </p:nvSpPr>
        <p:spPr>
          <a:xfrm>
            <a:off x="252792" y="2864875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健康检测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CD7155FA-D166-4CFF-B3FD-5B5619940E13}"/>
              </a:ext>
            </a:extLst>
          </p:cNvPr>
          <p:cNvSpPr txBox="1">
            <a:spLocks/>
          </p:cNvSpPr>
          <p:nvPr/>
        </p:nvSpPr>
        <p:spPr>
          <a:xfrm>
            <a:off x="252792" y="3419860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监测巡查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325DA399-FD89-4CAB-9B3D-C7BA42966D89}"/>
              </a:ext>
            </a:extLst>
          </p:cNvPr>
          <p:cNvSpPr txBox="1">
            <a:spLocks/>
          </p:cNvSpPr>
          <p:nvPr/>
        </p:nvSpPr>
        <p:spPr>
          <a:xfrm>
            <a:off x="252792" y="3953015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数字孪生？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739A1B-C1E1-44A0-AF35-CE093E596188}"/>
              </a:ext>
            </a:extLst>
          </p:cNvPr>
          <p:cNvSpPr/>
          <p:nvPr/>
        </p:nvSpPr>
        <p:spPr>
          <a:xfrm>
            <a:off x="3293078" y="2377004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病虫害图片展示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50E8E7-A9BF-4C01-92D6-2749A00AE55F}"/>
              </a:ext>
            </a:extLst>
          </p:cNvPr>
          <p:cNvCxnSpPr>
            <a:cxnSpLocks/>
            <a:stCxn id="59" idx="3"/>
            <a:endCxn id="31" idx="1"/>
          </p:cNvCxnSpPr>
          <p:nvPr/>
        </p:nvCxnSpPr>
        <p:spPr>
          <a:xfrm flipV="1">
            <a:off x="1996248" y="2820557"/>
            <a:ext cx="1296830" cy="23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95150E5-6DF2-4FDD-ADDE-E9CB555771D2}"/>
              </a:ext>
            </a:extLst>
          </p:cNvPr>
          <p:cNvSpPr/>
          <p:nvPr/>
        </p:nvSpPr>
        <p:spPr>
          <a:xfrm>
            <a:off x="3310986" y="3448090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文字报告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328727-7C63-4AD6-8130-A5531462E8D4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1996248" y="3610949"/>
            <a:ext cx="1314738" cy="28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F9152E5-FDEF-48FD-9E18-C83D9CA379B6}"/>
              </a:ext>
            </a:extLst>
          </p:cNvPr>
          <p:cNvSpPr/>
          <p:nvPr/>
        </p:nvSpPr>
        <p:spPr>
          <a:xfrm>
            <a:off x="3293078" y="4699093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动态实时数据的展示，能耗的数据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F9A2BA-0D22-4CD3-81E0-953A65F2EF1D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1996248" y="4144104"/>
            <a:ext cx="1296830" cy="9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7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EF59752-07CA-417D-8CA5-6B4F6188C740}"/>
              </a:ext>
            </a:extLst>
          </p:cNvPr>
          <p:cNvSpPr txBox="1">
            <a:spLocks/>
          </p:cNvSpPr>
          <p:nvPr/>
        </p:nvSpPr>
        <p:spPr>
          <a:xfrm>
            <a:off x="-10858" y="180528"/>
            <a:ext cx="8900541" cy="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湖北省</a:t>
            </a:r>
            <a:r>
              <a:rPr lang="zh-CN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校园文化遗产数字信息平台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7" name="副标题 2">
            <a:extLst>
              <a:ext uri="{FF2B5EF4-FFF2-40B4-BE49-F238E27FC236}">
                <a16:creationId xmlns:a16="http://schemas.microsoft.com/office/drawing/2014/main" id="{41C2B81E-133B-47DF-B4DE-E23EED803C4A}"/>
              </a:ext>
            </a:extLst>
          </p:cNvPr>
          <p:cNvSpPr txBox="1">
            <a:spLocks/>
          </p:cNvSpPr>
          <p:nvPr/>
        </p:nvSpPr>
        <p:spPr>
          <a:xfrm>
            <a:off x="10007158" y="548640"/>
            <a:ext cx="1925762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/>
              <a:t>登录界面</a:t>
            </a:r>
            <a:endParaRPr lang="en-US" altLang="zh-CN" sz="1700" dirty="0"/>
          </a:p>
          <a:p>
            <a:r>
              <a:rPr lang="zh-CN" altLang="en-US" sz="1700" dirty="0"/>
              <a:t>用户名：</a:t>
            </a:r>
            <a:endParaRPr lang="en-US" altLang="zh-CN" sz="1700" dirty="0"/>
          </a:p>
          <a:p>
            <a:r>
              <a:rPr lang="zh-CN" altLang="en-US" sz="1700" dirty="0"/>
              <a:t>密码：</a:t>
            </a:r>
          </a:p>
        </p:txBody>
      </p:sp>
      <p:sp>
        <p:nvSpPr>
          <p:cNvPr id="48" name="副标题 2">
            <a:extLst>
              <a:ext uri="{FF2B5EF4-FFF2-40B4-BE49-F238E27FC236}">
                <a16:creationId xmlns:a16="http://schemas.microsoft.com/office/drawing/2014/main" id="{3BDECAC2-0EFE-47BE-A281-6AFBDB1F9BC4}"/>
              </a:ext>
            </a:extLst>
          </p:cNvPr>
          <p:cNvSpPr txBox="1">
            <a:spLocks/>
          </p:cNvSpPr>
          <p:nvPr/>
        </p:nvSpPr>
        <p:spPr>
          <a:xfrm>
            <a:off x="9689592" y="90603"/>
            <a:ext cx="2502408" cy="389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单位名字、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1039B1F1-5D76-43F3-B8E7-9D2392136767}"/>
              </a:ext>
            </a:extLst>
          </p:cNvPr>
          <p:cNvSpPr txBox="1">
            <a:spLocks/>
          </p:cNvSpPr>
          <p:nvPr/>
        </p:nvSpPr>
        <p:spPr>
          <a:xfrm>
            <a:off x="-72344" y="1843532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关于平台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0D794C84-9527-4754-ADEA-C2E58FF17A09}"/>
              </a:ext>
            </a:extLst>
          </p:cNvPr>
          <p:cNvSpPr txBox="1">
            <a:spLocks/>
          </p:cNvSpPr>
          <p:nvPr/>
        </p:nvSpPr>
        <p:spPr>
          <a:xfrm>
            <a:off x="1302447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遗产名录</a:t>
            </a: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6038122F-738D-486D-B59F-851BE561C394}"/>
              </a:ext>
            </a:extLst>
          </p:cNvPr>
          <p:cNvSpPr txBox="1">
            <a:spLocks/>
          </p:cNvSpPr>
          <p:nvPr/>
        </p:nvSpPr>
        <p:spPr>
          <a:xfrm>
            <a:off x="2782538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红色图谱</a:t>
            </a:r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419C15AF-D486-48C3-B744-7C08C61134E1}"/>
              </a:ext>
            </a:extLst>
          </p:cNvPr>
          <p:cNvSpPr txBox="1">
            <a:spLocks/>
          </p:cNvSpPr>
          <p:nvPr/>
        </p:nvSpPr>
        <p:spPr>
          <a:xfrm>
            <a:off x="4280440" y="1821524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遗产档案</a:t>
            </a: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008C8191-1AA6-4364-AD1D-7E3EA719B730}"/>
              </a:ext>
            </a:extLst>
          </p:cNvPr>
          <p:cNvSpPr txBox="1">
            <a:spLocks/>
          </p:cNvSpPr>
          <p:nvPr/>
        </p:nvSpPr>
        <p:spPr>
          <a:xfrm>
            <a:off x="5651754" y="1814247"/>
            <a:ext cx="1280350" cy="3821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数字展示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C786CF83-5F0A-4F36-98C5-81503412D03A}"/>
              </a:ext>
            </a:extLst>
          </p:cNvPr>
          <p:cNvSpPr txBox="1">
            <a:spLocks/>
          </p:cNvSpPr>
          <p:nvPr/>
        </p:nvSpPr>
        <p:spPr>
          <a:xfrm>
            <a:off x="8516683" y="1812374"/>
            <a:ext cx="1260158" cy="3821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专家观点</a:t>
            </a: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5FCCE7D2-DA03-43FA-BDCD-2EC3C4A3488F}"/>
              </a:ext>
            </a:extLst>
          </p:cNvPr>
          <p:cNvSpPr txBox="1">
            <a:spLocks/>
          </p:cNvSpPr>
          <p:nvPr/>
        </p:nvSpPr>
        <p:spPr>
          <a:xfrm>
            <a:off x="11292651" y="1805088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交互反馈</a:t>
            </a: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521197AB-06CD-45B5-81DD-02ADB28F4025}"/>
              </a:ext>
            </a:extLst>
          </p:cNvPr>
          <p:cNvSpPr txBox="1">
            <a:spLocks/>
          </p:cNvSpPr>
          <p:nvPr/>
        </p:nvSpPr>
        <p:spPr>
          <a:xfrm>
            <a:off x="7042404" y="1814247"/>
            <a:ext cx="1357311" cy="3894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智慧管理</a:t>
            </a: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B2454CAD-A0B0-481A-9F0C-8A92247BEA4E}"/>
              </a:ext>
            </a:extLst>
          </p:cNvPr>
          <p:cNvSpPr txBox="1">
            <a:spLocks/>
          </p:cNvSpPr>
          <p:nvPr/>
        </p:nvSpPr>
        <p:spPr>
          <a:xfrm>
            <a:off x="9846183" y="1812374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文旅信息</a:t>
            </a: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C5261991-59E6-4362-8EBD-C84C0B7CC7A6}"/>
              </a:ext>
            </a:extLst>
          </p:cNvPr>
          <p:cNvSpPr txBox="1">
            <a:spLocks/>
          </p:cNvSpPr>
          <p:nvPr/>
        </p:nvSpPr>
        <p:spPr>
          <a:xfrm>
            <a:off x="252792" y="2864875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专家库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CD7155FA-D166-4CFF-B3FD-5B5619940E13}"/>
              </a:ext>
            </a:extLst>
          </p:cNvPr>
          <p:cNvSpPr txBox="1">
            <a:spLocks/>
          </p:cNvSpPr>
          <p:nvPr/>
        </p:nvSpPr>
        <p:spPr>
          <a:xfrm>
            <a:off x="252792" y="3419860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佳作推荐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FDBFCF00-87C8-4567-B77C-80F30535A988}"/>
              </a:ext>
            </a:extLst>
          </p:cNvPr>
          <p:cNvSpPr txBox="1">
            <a:spLocks/>
          </p:cNvSpPr>
          <p:nvPr/>
        </p:nvSpPr>
        <p:spPr>
          <a:xfrm>
            <a:off x="252792" y="3975781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观点资讯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EE3AB2B0-708D-4E90-8E96-539C4782F9B0}"/>
              </a:ext>
            </a:extLst>
          </p:cNvPr>
          <p:cNvSpPr txBox="1">
            <a:spLocks/>
          </p:cNvSpPr>
          <p:nvPr/>
        </p:nvSpPr>
        <p:spPr>
          <a:xfrm>
            <a:off x="252792" y="4547195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专家讲坛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9372C79-19EB-4F5F-95CA-534DDC61BF94}"/>
              </a:ext>
            </a:extLst>
          </p:cNvPr>
          <p:cNvSpPr/>
          <p:nvPr/>
        </p:nvSpPr>
        <p:spPr>
          <a:xfrm>
            <a:off x="3293078" y="4699093"/>
            <a:ext cx="1754124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讲座视频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4470ED-4F49-4D53-8E66-68CB11F45E6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996248" y="4738284"/>
            <a:ext cx="1296830" cy="40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9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EF59752-07CA-417D-8CA5-6B4F6188C740}"/>
              </a:ext>
            </a:extLst>
          </p:cNvPr>
          <p:cNvSpPr txBox="1">
            <a:spLocks/>
          </p:cNvSpPr>
          <p:nvPr/>
        </p:nvSpPr>
        <p:spPr>
          <a:xfrm>
            <a:off x="-10858" y="180528"/>
            <a:ext cx="8900541" cy="788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湖北省</a:t>
            </a:r>
            <a:r>
              <a:rPr lang="zh-CN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校园文化遗产数字信息平台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7" name="副标题 2">
            <a:extLst>
              <a:ext uri="{FF2B5EF4-FFF2-40B4-BE49-F238E27FC236}">
                <a16:creationId xmlns:a16="http://schemas.microsoft.com/office/drawing/2014/main" id="{41C2B81E-133B-47DF-B4DE-E23EED803C4A}"/>
              </a:ext>
            </a:extLst>
          </p:cNvPr>
          <p:cNvSpPr txBox="1">
            <a:spLocks/>
          </p:cNvSpPr>
          <p:nvPr/>
        </p:nvSpPr>
        <p:spPr>
          <a:xfrm>
            <a:off x="10007158" y="548640"/>
            <a:ext cx="1925762" cy="113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/>
              <a:t>登录界面</a:t>
            </a:r>
            <a:endParaRPr lang="en-US" altLang="zh-CN" sz="1700" dirty="0"/>
          </a:p>
          <a:p>
            <a:r>
              <a:rPr lang="zh-CN" altLang="en-US" sz="1700" dirty="0"/>
              <a:t>用户名：</a:t>
            </a:r>
            <a:endParaRPr lang="en-US" altLang="zh-CN" sz="1700" dirty="0"/>
          </a:p>
          <a:p>
            <a:r>
              <a:rPr lang="zh-CN" altLang="en-US" sz="1700" dirty="0"/>
              <a:t>密码：</a:t>
            </a:r>
          </a:p>
        </p:txBody>
      </p:sp>
      <p:sp>
        <p:nvSpPr>
          <p:cNvPr id="48" name="副标题 2">
            <a:extLst>
              <a:ext uri="{FF2B5EF4-FFF2-40B4-BE49-F238E27FC236}">
                <a16:creationId xmlns:a16="http://schemas.microsoft.com/office/drawing/2014/main" id="{3BDECAC2-0EFE-47BE-A281-6AFBDB1F9BC4}"/>
              </a:ext>
            </a:extLst>
          </p:cNvPr>
          <p:cNvSpPr txBox="1">
            <a:spLocks/>
          </p:cNvSpPr>
          <p:nvPr/>
        </p:nvSpPr>
        <p:spPr>
          <a:xfrm>
            <a:off x="9689592" y="90603"/>
            <a:ext cx="2502408" cy="389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单位名字、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1039B1F1-5D76-43F3-B8E7-9D2392136767}"/>
              </a:ext>
            </a:extLst>
          </p:cNvPr>
          <p:cNvSpPr txBox="1">
            <a:spLocks/>
          </p:cNvSpPr>
          <p:nvPr/>
        </p:nvSpPr>
        <p:spPr>
          <a:xfrm>
            <a:off x="-72344" y="1843532"/>
            <a:ext cx="126796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关于平台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0D794C84-9527-4754-ADEA-C2E58FF17A09}"/>
              </a:ext>
            </a:extLst>
          </p:cNvPr>
          <p:cNvSpPr txBox="1">
            <a:spLocks/>
          </p:cNvSpPr>
          <p:nvPr/>
        </p:nvSpPr>
        <p:spPr>
          <a:xfrm>
            <a:off x="1302447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遗产名录</a:t>
            </a: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6038122F-738D-486D-B59F-851BE561C394}"/>
              </a:ext>
            </a:extLst>
          </p:cNvPr>
          <p:cNvSpPr txBox="1">
            <a:spLocks/>
          </p:cNvSpPr>
          <p:nvPr/>
        </p:nvSpPr>
        <p:spPr>
          <a:xfrm>
            <a:off x="2782538" y="1821524"/>
            <a:ext cx="1387602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红色图谱</a:t>
            </a:r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419C15AF-D486-48C3-B744-7C08C61134E1}"/>
              </a:ext>
            </a:extLst>
          </p:cNvPr>
          <p:cNvSpPr txBox="1">
            <a:spLocks/>
          </p:cNvSpPr>
          <p:nvPr/>
        </p:nvSpPr>
        <p:spPr>
          <a:xfrm>
            <a:off x="4280440" y="1821524"/>
            <a:ext cx="1280350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遗产档案</a:t>
            </a: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008C8191-1AA6-4364-AD1D-7E3EA719B730}"/>
              </a:ext>
            </a:extLst>
          </p:cNvPr>
          <p:cNvSpPr txBox="1">
            <a:spLocks/>
          </p:cNvSpPr>
          <p:nvPr/>
        </p:nvSpPr>
        <p:spPr>
          <a:xfrm>
            <a:off x="5651754" y="1814247"/>
            <a:ext cx="1280350" cy="3821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数字展示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C786CF83-5F0A-4F36-98C5-81503412D03A}"/>
              </a:ext>
            </a:extLst>
          </p:cNvPr>
          <p:cNvSpPr txBox="1">
            <a:spLocks/>
          </p:cNvSpPr>
          <p:nvPr/>
        </p:nvSpPr>
        <p:spPr>
          <a:xfrm>
            <a:off x="8516683" y="1812374"/>
            <a:ext cx="1260158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专家观点</a:t>
            </a: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5FCCE7D2-DA03-43FA-BDCD-2EC3C4A3488F}"/>
              </a:ext>
            </a:extLst>
          </p:cNvPr>
          <p:cNvSpPr txBox="1">
            <a:spLocks/>
          </p:cNvSpPr>
          <p:nvPr/>
        </p:nvSpPr>
        <p:spPr>
          <a:xfrm>
            <a:off x="11292651" y="1805088"/>
            <a:ext cx="1387602" cy="38945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交互反馈</a:t>
            </a:r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521197AB-06CD-45B5-81DD-02ADB28F4025}"/>
              </a:ext>
            </a:extLst>
          </p:cNvPr>
          <p:cNvSpPr txBox="1">
            <a:spLocks/>
          </p:cNvSpPr>
          <p:nvPr/>
        </p:nvSpPr>
        <p:spPr>
          <a:xfrm>
            <a:off x="7042404" y="1814247"/>
            <a:ext cx="1357311" cy="3894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智慧管理</a:t>
            </a: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B2454CAD-A0B0-481A-9F0C-8A92247BEA4E}"/>
              </a:ext>
            </a:extLst>
          </p:cNvPr>
          <p:cNvSpPr txBox="1">
            <a:spLocks/>
          </p:cNvSpPr>
          <p:nvPr/>
        </p:nvSpPr>
        <p:spPr>
          <a:xfrm>
            <a:off x="9846183" y="1812374"/>
            <a:ext cx="1387602" cy="389454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文旅信息</a:t>
            </a: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C5261991-59E6-4362-8EBD-C84C0B7CC7A6}"/>
              </a:ext>
            </a:extLst>
          </p:cNvPr>
          <p:cNvSpPr txBox="1">
            <a:spLocks/>
          </p:cNvSpPr>
          <p:nvPr/>
        </p:nvSpPr>
        <p:spPr>
          <a:xfrm>
            <a:off x="252792" y="2864875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政策解读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CD7155FA-D166-4CFF-B3FD-5B5619940E13}"/>
              </a:ext>
            </a:extLst>
          </p:cNvPr>
          <p:cNvSpPr txBox="1">
            <a:spLocks/>
          </p:cNvSpPr>
          <p:nvPr/>
        </p:nvSpPr>
        <p:spPr>
          <a:xfrm>
            <a:off x="252792" y="3419860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文旅信息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6607CE51-479F-43E0-A65B-6E2760139E67}"/>
              </a:ext>
            </a:extLst>
          </p:cNvPr>
          <p:cNvSpPr txBox="1">
            <a:spLocks/>
          </p:cNvSpPr>
          <p:nvPr/>
        </p:nvSpPr>
        <p:spPr>
          <a:xfrm>
            <a:off x="255648" y="3940151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文创展示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946BF0D-31E4-4957-B662-FC581F614B71}"/>
              </a:ext>
            </a:extLst>
          </p:cNvPr>
          <p:cNvSpPr txBox="1">
            <a:spLocks/>
          </p:cNvSpPr>
          <p:nvPr/>
        </p:nvSpPr>
        <p:spPr>
          <a:xfrm>
            <a:off x="252792" y="4463211"/>
            <a:ext cx="1743456" cy="3821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活动推介</a:t>
            </a:r>
          </a:p>
        </p:txBody>
      </p:sp>
    </p:spTree>
    <p:extLst>
      <p:ext uri="{BB962C8B-B14F-4D97-AF65-F5344CB8AC3E}">
        <p14:creationId xmlns:p14="http://schemas.microsoft.com/office/powerpoint/2010/main" val="277758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643</Words>
  <Application>Microsoft Office PowerPoint</Application>
  <PresentationFormat>宽屏</PresentationFormat>
  <Paragraphs>207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华文中宋</vt:lpstr>
      <vt:lpstr>Arial</vt:lpstr>
      <vt:lpstr>Office 主题​​</vt:lpstr>
      <vt:lpstr>关于平台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童乔慧</dc:creator>
  <cp:lastModifiedBy>童乔慧</cp:lastModifiedBy>
  <cp:revision>12</cp:revision>
  <dcterms:created xsi:type="dcterms:W3CDTF">2024-10-17T02:14:29Z</dcterms:created>
  <dcterms:modified xsi:type="dcterms:W3CDTF">2024-10-18T13:36:08Z</dcterms:modified>
</cp:coreProperties>
</file>